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6" r:id="rId10"/>
    <p:sldId id="277" r:id="rId11"/>
    <p:sldId id="278" r:id="rId12"/>
    <p:sldId id="285" r:id="rId13"/>
    <p:sldId id="287" r:id="rId14"/>
    <p:sldId id="260" r:id="rId15"/>
    <p:sldId id="289" r:id="rId16"/>
    <p:sldId id="290" r:id="rId17"/>
    <p:sldId id="288" r:id="rId18"/>
    <p:sldId id="291" r:id="rId19"/>
    <p:sldId id="292" r:id="rId20"/>
    <p:sldId id="266" r:id="rId21"/>
    <p:sldId id="293" r:id="rId22"/>
    <p:sldId id="294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08603-3965-4010-B811-9216F04A6DBF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0325-8B2B-49D7-81CC-B95E7EB1F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33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0325-8B2B-49D7-81CC-B95E7EB1F8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03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3C36D-E14B-7413-DFB7-35CDA162C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D222A9-BB06-579B-1780-A548C2CE2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612AA-FDB3-578E-428E-D9E84991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506B-F58C-4920-9E57-3436F7EBEF21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AF1B41-8279-82EE-479E-2D82FFDE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2E5BDF-BD78-9939-644D-3E689A7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A75F6-4804-B4C3-0873-12CC102A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5AB960-5171-E5B4-FE71-2A553A6C3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4ACF6-0DDD-E7FA-1974-869389CC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A847-1259-4A8A-A9A1-0CC4546DF3CB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766FC-C87F-A7C5-CD8B-ECDA8930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3244BF-A63E-DA12-F68E-6E9E0D6C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52DE55-3808-89FB-C8B7-0CCB9AF19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A02394-C5E0-47C6-3CDE-EDB1D07E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A9BC9-983F-F0D2-37E0-9CCAFCBD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4174-C860-47D0-9BBD-2214E5FDF747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0A5DEC-5A62-E0C9-CD64-E5A40D1D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3423B6-8B07-E1CB-E2B6-48485DF0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43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4E5AE-3534-F721-6ABD-1E278B50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A7980-CB6D-0118-4A27-53265B2B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39699-401B-D5D3-F560-C723DC31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86C9-F68A-4BB4-B91B-C5345263F405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E765C-0F5A-60A9-9B62-9E72851A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73206-70F4-04C3-24F3-2C5BEDAB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4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A24FC-97F1-1F29-DFEF-E993FC87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048F02-2752-D787-678E-7856018D1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2923D-A27F-E733-4E8A-12ABD91F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5460-6C8D-4678-8D2D-DA0A391CC658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464047-125E-AC9A-AF74-C6F31ABE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E2410-0DC3-22AE-0B7D-424417B3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2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B1AA4-105C-1B02-7611-915243CD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189961-D0DF-D481-B192-6C0220B81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D336EA-DA28-DC9C-9DEE-C0012F26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264177-F829-5556-99D6-C0BA7F81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31B-8498-48AB-9A2E-541888EA105C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CBC248-583D-EDD0-EAED-9FAC0DDA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EB1766-D7AF-DBA2-DD68-14058E04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46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A6B00-E864-6E33-B926-20116BEA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46AFB-E8B1-0721-D747-1F6A8A28A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D93EC3-D2E0-0EB6-E579-EE046EBCE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55A977-5940-EE45-B81B-F8653D80D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8F003F-348D-9971-89FF-364FF87A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07427B-0578-D9B2-E334-9892F0C7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15EA-9A17-4FDD-8FE5-3AB3BA019B40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9B87BB-8C96-C4F7-B233-14A400B0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FE5200-B7D8-BFBB-D2CF-07E0894A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ECFB3-E637-5A1E-E0EA-8F10EC8E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48329B-9488-1385-4201-51B5A870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AD27-7DE9-48B2-ADF3-1C74B40002C0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8890A-D96C-DE39-599B-72403457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E84D04-909B-1762-3218-E404838C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59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5134F4-309D-0F06-F14B-741E76A8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80C9-C103-4DB5-83CA-C2A36DEAF54B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7CE4A6-F856-E977-3457-E5D54714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C9F500-8F67-1021-7A0C-F933ECD3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72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26B17-FF32-3A53-C310-45759ED4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81D7F-B90A-8678-3679-27CABD918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1D55F2-AC5C-26B0-4C98-59E5CB5A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35797-8203-C03E-43A8-E52E79E9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AA1E-B152-4D09-94BE-B17F85D17F56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1D3A94-AC0A-8061-7B10-61438BCC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C59C78-16A2-B0FE-3185-47BAAB9D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70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1AA63-09ED-C64C-2811-73739CDF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D0395E-FD98-C8F0-0B31-5900049CA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DC4735-E4A0-F6D6-3665-60D8ECF3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B98233-2147-5B9F-34F9-EDA5B0D9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B29-B15D-43A6-BF41-A55CCD1E938A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81C33-0484-2AE9-B6D2-A1D427BF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4903F-C424-CCF3-A973-5C10123D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7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F69E9E-9B3A-E788-1717-0F7E1258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9BBD14-CED2-AE50-E6F6-C6D4083D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F9B189-CBE5-EA9E-7934-2C9205BA3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F597-9D5E-4F31-841F-0E6B6314FCBE}" type="datetime1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8FEF4-E2B9-5B81-82DA-ECC748C15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8DE4D2-3265-CA9E-F2E8-B78E6A6EF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3F35-6776-486C-8F15-FDFBB901D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4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95BBB-9F92-9BB0-A1E2-4EF6F643F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学期末発表</a:t>
            </a:r>
            <a:br>
              <a:rPr kumimoji="1" lang="en-US" altLang="ja-JP" dirty="0"/>
            </a:br>
            <a:r>
              <a:rPr lang="ja-JP" altLang="en-US" dirty="0"/>
              <a:t>折り返し型乗算回路の設計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F26DD2-3C48-DD1C-7D16-93CE4BA0B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2023/07/20</a:t>
            </a:r>
          </a:p>
          <a:p>
            <a:r>
              <a:rPr lang="ja-JP" altLang="en-US" dirty="0"/>
              <a:t>和田研</a:t>
            </a:r>
            <a:r>
              <a:rPr lang="en-US" altLang="ja-JP" dirty="0"/>
              <a:t>B4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C6F66C-0542-3EBC-74BA-0185C2CF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28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E0F-E340-0674-8009-7D5F4736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CC66B7E-0C63-340B-D81E-D3562F35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5E0AABF-16F0-7CA2-809A-CB277E86A9F3}"/>
                  </a:ext>
                </a:extLst>
              </p:cNvPr>
              <p:cNvSpPr txBox="1"/>
              <p:nvPr/>
            </p:nvSpPr>
            <p:spPr>
              <a:xfrm>
                <a:off x="493059" y="1580216"/>
                <a:ext cx="1120588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+0.4+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+0.4+0.2&lt;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+1.1&lt;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altLang="ja-JP" sz="2400" b="0" dirty="0"/>
              </a:p>
              <a:p>
                <a:endParaRPr lang="en-US" altLang="ja-JP" sz="2400" dirty="0"/>
              </a:p>
              <a:p>
                <a:pPr algn="l"/>
                <a:r>
                  <a:rPr lang="ja-JP" altLang="en-US" sz="2400" dirty="0"/>
                  <a:t>以上をまとめると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kumimoji="1" lang="en-US" altLang="ja-JP" sz="2400" dirty="0"/>
                  <a:t>	</a:t>
                </a:r>
                <a:r>
                  <a:rPr kumimoji="1" lang="ja-JP" altLang="en-US" sz="2400" dirty="0"/>
                  <a:t>　　　</a:t>
                </a:r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+0.4&lt;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+1.1&lt;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altLang="ja-JP" sz="2400" b="0" dirty="0"/>
              </a:p>
              <a:p>
                <a:endParaRPr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5E0AABF-16F0-7CA2-809A-CB277E86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9" y="1580216"/>
                <a:ext cx="11205882" cy="4524315"/>
              </a:xfrm>
              <a:prstGeom prst="rect">
                <a:avLst/>
              </a:prstGeom>
              <a:blipFill>
                <a:blip r:embed="rId2"/>
                <a:stretch>
                  <a:fillRect l="-871" t="-10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6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7B031-6C3A-4904-0015-F4D5E72D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99BBD87-ED15-553F-E244-CAC8B285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58ED32-E0FC-C79C-FD3C-75A3DCF0CF79}"/>
                  </a:ext>
                </a:extLst>
              </p:cNvPr>
              <p:cNvSpPr txBox="1"/>
              <p:nvPr/>
            </p:nvSpPr>
            <p:spPr>
              <a:xfrm>
                <a:off x="838200" y="1873624"/>
                <a:ext cx="105156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今回は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 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3 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とした。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この時、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.0&lt;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</m:oMath>
                </a14:m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.7&lt;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1.4&lt;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:r>
                  <a:rPr lang="ja-JP" altLang="en-US" sz="2400" dirty="0"/>
                  <a:t>であり、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を仮定している。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を範囲の中間で使えば、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=1.1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=0.8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400" dirty="0"/>
                  <a:t>と決められる。</a:t>
                </a:r>
                <a:endParaRPr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:r>
                  <a:rPr lang="ja-JP" altLang="en-US" sz="2400" dirty="0"/>
                  <a:t>実際には基板バイアス効果により、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のしきい電圧が異なるので、</a:t>
                </a:r>
                <a:r>
                  <a:rPr lang="en-US" altLang="ja-JP" sz="2400" dirty="0" err="1"/>
                  <a:t>mos</a:t>
                </a:r>
                <a:r>
                  <a:rPr lang="ja-JP" altLang="en-US" sz="2400" dirty="0"/>
                  <a:t>単体でのシミュレーションを行いゲートソース間電圧を調整した。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最終的な設計値とその時のシミュレーションの値を次のスライドに示す。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58ED32-E0FC-C79C-FD3C-75A3DCF0C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73624"/>
                <a:ext cx="10515600" cy="4154984"/>
              </a:xfrm>
              <a:prstGeom prst="rect">
                <a:avLst/>
              </a:prstGeom>
              <a:blipFill>
                <a:blip r:embed="rId2"/>
                <a:stretch>
                  <a:fillRect l="-928" t="-1173" b="-2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50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E317C-016F-D22F-D914-CDD138F9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AA3E5A-B993-955E-6157-3E324168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67451713-D720-39BD-3955-E02711FDE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1" y="2169319"/>
            <a:ext cx="6011520" cy="4599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E8AE58-00FF-3944-4978-4CDD29A901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970202"/>
                  </p:ext>
                </p:extLst>
              </p:nvPr>
            </p:nvGraphicFramePr>
            <p:xfrm>
              <a:off x="5840396" y="1983899"/>
              <a:ext cx="6011522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34660">
                      <a:extLst>
                        <a:ext uri="{9D8B030D-6E8A-4147-A177-3AD203B41FA5}">
                          <a16:colId xmlns:a16="http://schemas.microsoft.com/office/drawing/2014/main" val="2168990376"/>
                        </a:ext>
                      </a:extLst>
                    </a:gridCol>
                    <a:gridCol w="1212240">
                      <a:extLst>
                        <a:ext uri="{9D8B030D-6E8A-4147-A177-3AD203B41FA5}">
                          <a16:colId xmlns:a16="http://schemas.microsoft.com/office/drawing/2014/main" val="3828255977"/>
                        </a:ext>
                      </a:extLst>
                    </a:gridCol>
                    <a:gridCol w="1192366">
                      <a:extLst>
                        <a:ext uri="{9D8B030D-6E8A-4147-A177-3AD203B41FA5}">
                          <a16:colId xmlns:a16="http://schemas.microsoft.com/office/drawing/2014/main" val="2615429296"/>
                        </a:ext>
                      </a:extLst>
                    </a:gridCol>
                    <a:gridCol w="834658">
                      <a:extLst>
                        <a:ext uri="{9D8B030D-6E8A-4147-A177-3AD203B41FA5}">
                          <a16:colId xmlns:a16="http://schemas.microsoft.com/office/drawing/2014/main" val="3947336299"/>
                        </a:ext>
                      </a:extLst>
                    </a:gridCol>
                    <a:gridCol w="2037598">
                      <a:extLst>
                        <a:ext uri="{9D8B030D-6E8A-4147-A177-3AD203B41FA5}">
                          <a16:colId xmlns:a16="http://schemas.microsoft.com/office/drawing/2014/main" val="2444327736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361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139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1.503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36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1.09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6</m:t>
                                </m:r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74.4 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2205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0.65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238.7 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69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𝐿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μm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μm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781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4.27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082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4.27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87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11.6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358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Ω</m:t>
                                </m:r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mA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74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3.96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0860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E8AE58-00FF-3944-4978-4CDD29A901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970202"/>
                  </p:ext>
                </p:extLst>
              </p:nvPr>
            </p:nvGraphicFramePr>
            <p:xfrm>
              <a:off x="5840396" y="1983899"/>
              <a:ext cx="6011522" cy="40792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34660">
                      <a:extLst>
                        <a:ext uri="{9D8B030D-6E8A-4147-A177-3AD203B41FA5}">
                          <a16:colId xmlns:a16="http://schemas.microsoft.com/office/drawing/2014/main" val="2168990376"/>
                        </a:ext>
                      </a:extLst>
                    </a:gridCol>
                    <a:gridCol w="1212240">
                      <a:extLst>
                        <a:ext uri="{9D8B030D-6E8A-4147-A177-3AD203B41FA5}">
                          <a16:colId xmlns:a16="http://schemas.microsoft.com/office/drawing/2014/main" val="3828255977"/>
                        </a:ext>
                      </a:extLst>
                    </a:gridCol>
                    <a:gridCol w="1192366">
                      <a:extLst>
                        <a:ext uri="{9D8B030D-6E8A-4147-A177-3AD203B41FA5}">
                          <a16:colId xmlns:a16="http://schemas.microsoft.com/office/drawing/2014/main" val="2615429296"/>
                        </a:ext>
                      </a:extLst>
                    </a:gridCol>
                    <a:gridCol w="834658">
                      <a:extLst>
                        <a:ext uri="{9D8B030D-6E8A-4147-A177-3AD203B41FA5}">
                          <a16:colId xmlns:a16="http://schemas.microsoft.com/office/drawing/2014/main" val="3947336299"/>
                        </a:ext>
                      </a:extLst>
                    </a:gridCol>
                    <a:gridCol w="2037598">
                      <a:extLst>
                        <a:ext uri="{9D8B030D-6E8A-4147-A177-3AD203B41FA5}">
                          <a16:colId xmlns:a16="http://schemas.microsoft.com/office/drawing/2014/main" val="2444327736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361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964" t="-108197" r="-120305" b="-9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108197" r="-424" b="-9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139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208197" r="-71735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208197" r="-336181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208197" r="-243077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208197" r="-24598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208197" r="-597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36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308197" r="-71735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308197" r="-33618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308197" r="-243077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308197" r="-24598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308197" r="-597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2205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408197" r="-71735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408197" r="-33618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408197" r="-243077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408197" r="-24598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408197" r="-597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369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516667" r="-336181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516667" r="-243077" b="-51166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516667" r="-424" b="-511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781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606557" r="-71735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606557" r="-33618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606557" r="-243077" b="-4032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606557" r="-424" b="-4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082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706557" r="-71735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706557" r="-33618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706557" r="-243077" b="-3032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706557" r="-424" b="-3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387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806557" r="-71735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806557" r="-33618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806557" r="-243077" b="-20327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806557" r="-424" b="-2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358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906557" r="-33618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9322" t="-906557" r="-424" b="-1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474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826" t="-1006557" r="-71735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1307" t="-1006557" r="-33618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4615" t="-1006557" r="-24307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6642" t="-1006557" r="-2459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4925" t="-1006557" r="-5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08603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CBC25A-CACE-D323-785E-D78D3D9D4307}"/>
                  </a:ext>
                </a:extLst>
              </p:cNvPr>
              <p:cNvSpPr txBox="1"/>
              <p:nvPr/>
            </p:nvSpPr>
            <p:spPr>
              <a:xfrm>
                <a:off x="3146060" y="6259810"/>
                <a:ext cx="3055492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process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CBC25A-CACE-D323-785E-D78D3D9D4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60" y="6259810"/>
                <a:ext cx="3055492" cy="461665"/>
              </a:xfrm>
              <a:prstGeom prst="rect">
                <a:avLst/>
              </a:prstGeom>
              <a:blipFill>
                <a:blip r:embed="rId4"/>
                <a:stretch>
                  <a:fillRect l="-398" r="-1193" b="-641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23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EEB3A-6BD8-CAC8-B4D6-B8DBB881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折り返し型の設計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F05CA2E-C743-14EB-C861-AC01653E15A6}"/>
              </a:ext>
            </a:extLst>
          </p:cNvPr>
          <p:cNvSpPr/>
          <p:nvPr/>
        </p:nvSpPr>
        <p:spPr>
          <a:xfrm>
            <a:off x="79899" y="3053918"/>
            <a:ext cx="2974019" cy="33646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CD3165-2124-C38C-3A97-870FACCE8AA6}"/>
              </a:ext>
            </a:extLst>
          </p:cNvPr>
          <p:cNvSpPr txBox="1"/>
          <p:nvPr/>
        </p:nvSpPr>
        <p:spPr>
          <a:xfrm>
            <a:off x="6958352" y="1164794"/>
            <a:ext cx="4974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赤枠内と負荷抵抗はとりあえず従来型と同様の設計値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まずは各トランジスタに流れる電流をそろえる。</a:t>
            </a:r>
            <a:endParaRPr kumimoji="1"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338A56-D801-5BBA-13A9-B3A3DEDB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4" name="図 3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1A81E503-766D-FD8F-E381-B6D4F81845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189874"/>
            <a:ext cx="8269942" cy="4531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3EEAB0-9225-E209-3050-DBA87CEF4EB2}"/>
                  </a:ext>
                </a:extLst>
              </p:cNvPr>
              <p:cNvSpPr txBox="1"/>
              <p:nvPr/>
            </p:nvSpPr>
            <p:spPr>
              <a:xfrm>
                <a:off x="7879976" y="4661647"/>
                <a:ext cx="3891466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𝑝𝑚𝑜𝑠</m:t>
                    </m:r>
                  </m:oMath>
                </a14:m>
                <a:r>
                  <a:rPr kumimoji="1" lang="ja-JP" altLang="en-US" sz="2400" dirty="0"/>
                  <a:t>単体でシミュレーションを行い、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流れるような形状を探した。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3EEAB0-9225-E209-3050-DBA87CEF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976" y="4661647"/>
                <a:ext cx="3891466" cy="1228863"/>
              </a:xfrm>
              <a:prstGeom prst="rect">
                <a:avLst/>
              </a:prstGeom>
              <a:blipFill>
                <a:blip r:embed="rId3"/>
                <a:stretch>
                  <a:fillRect l="-2508" t="-3980" r="-8934" b="-109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3C970-74A7-A4AC-70E1-524F4F90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折り返し型の設計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BDBF5D-05C5-B612-8303-8F61D33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913A16B-1568-BFF0-99A3-FB55B5AA0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06"/>
          <a:stretch/>
        </p:blipFill>
        <p:spPr>
          <a:xfrm>
            <a:off x="14729" y="1545571"/>
            <a:ext cx="6305389" cy="4993341"/>
          </a:xfrm>
          <a:prstGeom prst="rect">
            <a:avLst/>
          </a:prstGeom>
        </p:spPr>
      </p:pic>
      <p:pic>
        <p:nvPicPr>
          <p:cNvPr id="9" name="図 8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EB1B0BC6-4605-F8E7-D815-0E5FEB6DD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85" y="193270"/>
            <a:ext cx="3493015" cy="2212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87A056-3A86-62A2-0121-9757453243E9}"/>
                  </a:ext>
                </a:extLst>
              </p:cNvPr>
              <p:cNvSpPr txBox="1"/>
              <p:nvPr/>
            </p:nvSpPr>
            <p:spPr>
              <a:xfrm>
                <a:off x="6745941" y="2642298"/>
                <a:ext cx="459441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200" dirty="0"/>
                  <a:t>上図のような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sz="2200" dirty="0"/>
                  <a:t>単体でシミュレーションを行った。</a:t>
                </a:r>
                <a:endParaRPr lang="en-US" altLang="ja-JP" sz="2200" dirty="0"/>
              </a:p>
              <a:p>
                <a:pPr algn="l"/>
                <a:r>
                  <a:rPr kumimoji="1" lang="ja-JP" altLang="en-US" sz="2200" dirty="0"/>
                  <a:t>チャネル長 </a:t>
                </a:r>
                <a:r>
                  <a:rPr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0.72 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200" dirty="0"/>
              </a:p>
              <a:p>
                <a:r>
                  <a:rPr kumimoji="1" lang="ja-JP" altLang="en-US" sz="2200" dirty="0"/>
                  <a:t>チャネル幅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altLang="ja-JP" sz="22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並列数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ドレインソース間電圧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200" dirty="0"/>
              </a:p>
              <a:p>
                <a:pPr algn="l"/>
                <a:endParaRPr lang="en-US" altLang="ja-JP" sz="2200" dirty="0"/>
              </a:p>
              <a:p>
                <a:r>
                  <a:rPr lang="ja-JP" altLang="en-US" sz="2200" dirty="0"/>
                  <a:t>グラフより、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=0. 79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では</a:t>
                </a:r>
                <a14:m>
                  <m:oMath xmlns:m="http://schemas.openxmlformats.org/officeDocument/2006/math">
                    <m:r>
                      <a:rPr lang="en-US" altLang="ja-JP" sz="2200" b="0" i="0" dirty="0" smtClean="0">
                        <a:latin typeface="Cambria Math" panose="02040503050406030204" pitchFamily="18" charset="0"/>
                      </a:rPr>
                      <m:t>97.4577</m:t>
                    </m:r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⋯×</m:t>
                    </m:r>
                    <m:sSup>
                      <m:sSupPr>
                        <m:ctrlP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≈97.5 </m:t>
                    </m:r>
                    <m:r>
                      <m:rPr>
                        <m:sty m:val="p"/>
                      </m:rPr>
                      <a:rPr lang="en-US" altLang="ja-JP" sz="2200" b="0" i="0" dirty="0" smtClean="0">
                        <a:latin typeface="Cambria Math" panose="02040503050406030204" pitchFamily="18" charset="0"/>
                      </a:rPr>
                      <m:t>μA</m:t>
                    </m:r>
                  </m:oMath>
                </a14:m>
                <a:endParaRPr kumimoji="1" lang="en-US" altLang="ja-JP" sz="2200" dirty="0"/>
              </a:p>
              <a:p>
                <a:r>
                  <a:rPr kumimoji="1" lang="ja-JP" altLang="en-US" sz="2200" dirty="0"/>
                  <a:t>のドレイン電流が流れていた。</a:t>
                </a:r>
                <a:endParaRPr kumimoji="1" lang="en-US" altLang="ja-JP" sz="2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F87A056-3A86-62A2-0121-97574532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41" y="2642298"/>
                <a:ext cx="4594412" cy="3477875"/>
              </a:xfrm>
              <a:prstGeom prst="rect">
                <a:avLst/>
              </a:prstGeom>
              <a:blipFill>
                <a:blip r:embed="rId5"/>
                <a:stretch>
                  <a:fillRect l="-1726" t="-1051" b="-26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61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2219ADB0-0291-638B-66D4-C1E7C6FBD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18"/>
          <a:stretch/>
        </p:blipFill>
        <p:spPr>
          <a:xfrm>
            <a:off x="143435" y="1403818"/>
            <a:ext cx="6553725" cy="516731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8970957-A704-BCB1-EC47-E4BAC97F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折り返し型の設計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8462CB-D761-B5C2-E38A-C732DDAE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697429F-1566-EE53-7859-A02F28D300B3}"/>
                  </a:ext>
                </a:extLst>
              </p:cNvPr>
              <p:cNvSpPr txBox="1"/>
              <p:nvPr/>
            </p:nvSpPr>
            <p:spPr>
              <a:xfrm>
                <a:off x="6866964" y="1690688"/>
                <a:ext cx="4774345" cy="411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97.45</m:t>
                          </m:r>
                        </m:den>
                      </m:f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=10.26⋯</m:t>
                      </m:r>
                    </m:oMath>
                  </m:oMathPara>
                </a14:m>
                <a:endParaRPr lang="en-US" altLang="ja-JP" sz="2200" b="0" dirty="0"/>
              </a:p>
              <a:p>
                <a:r>
                  <a:rPr kumimoji="1" lang="ja-JP" altLang="en-US" sz="2200" dirty="0"/>
                  <a:t>したがって、今回は並列数を</a:t>
                </a:r>
                <a:r>
                  <a:rPr lang="en-US" altLang="ja-JP" sz="2200" dirty="0"/>
                  <a:t>10</a:t>
                </a:r>
                <a:r>
                  <a:rPr kumimoji="1" lang="ja-JP" altLang="en-US" sz="2200" dirty="0"/>
                  <a:t>に増やすことで調整した。そのシミュレーション結果が左のグラフであり、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=0.79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の時およそ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200" dirty="0"/>
                  <a:t>流れていることが分かる。</a:t>
                </a:r>
                <a:endParaRPr kumimoji="1" lang="en-US" altLang="ja-JP" sz="2200" dirty="0"/>
              </a:p>
              <a:p>
                <a:endParaRPr kumimoji="1" lang="en-US" altLang="ja-JP" sz="2200" dirty="0"/>
              </a:p>
              <a:p>
                <a:r>
                  <a:rPr lang="ja-JP" altLang="en-US" sz="2200" dirty="0"/>
                  <a:t>上の電流源で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0.3 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ja-JP" altLang="en-US" sz="2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200" dirty="0"/>
                  <a:t>電位降下が起きるとすると、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200" dirty="0"/>
                  <a:t>の電位は</a:t>
                </a:r>
                <a:endParaRPr kumimoji="1" lang="en-US" altLang="ja-JP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1.8−0.3−0.79=0. 71</m:t>
                      </m:r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200" dirty="0"/>
              </a:p>
              <a:p>
                <a:r>
                  <a:rPr lang="ja-JP" altLang="en-US" sz="2200" dirty="0"/>
                  <a:t>とすればよい。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697429F-1566-EE53-7859-A02F28D30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964" y="1690688"/>
                <a:ext cx="4774345" cy="4113947"/>
              </a:xfrm>
              <a:prstGeom prst="rect">
                <a:avLst/>
              </a:prstGeom>
              <a:blipFill>
                <a:blip r:embed="rId4"/>
                <a:stretch>
                  <a:fillRect l="-1658" r="-4847" b="-20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82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BDE1C-5281-FD04-582F-7B33B3F2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折り返し型の設計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2E7A817-D311-4380-33CD-59BBD773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7814A5-AC59-95C1-0A71-28E84550D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01"/>
          <a:stretch/>
        </p:blipFill>
        <p:spPr>
          <a:xfrm>
            <a:off x="0" y="1555131"/>
            <a:ext cx="6221504" cy="4937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5FDF874-2C71-8D44-E073-A6D3F9182F99}"/>
                  </a:ext>
                </a:extLst>
              </p:cNvPr>
              <p:cNvSpPr txBox="1"/>
              <p:nvPr/>
            </p:nvSpPr>
            <p:spPr>
              <a:xfrm>
                <a:off x="6822141" y="1304118"/>
                <a:ext cx="4670612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200" dirty="0"/>
                  <a:t>左のグラフは以下の条件での</a:t>
                </a:r>
                <a:endParaRPr kumimoji="1" lang="en-US" altLang="ja-JP" sz="22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2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200" dirty="0"/>
                  <a:t>特性である。</a:t>
                </a:r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チャネル長 </a:t>
                </a:r>
                <a:r>
                  <a:rPr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0.72 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200" dirty="0"/>
              </a:p>
              <a:p>
                <a:r>
                  <a:rPr kumimoji="1" lang="ja-JP" altLang="en-US" sz="2200" dirty="0"/>
                  <a:t>チャネル幅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altLang="ja-JP" sz="22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並列数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en-US" altLang="ja-JP" sz="2200" dirty="0"/>
              </a:p>
              <a:p>
                <a:pPr algn="l"/>
                <a:r>
                  <a:rPr kumimoji="1" lang="ja-JP" altLang="en-US" sz="2200" dirty="0"/>
                  <a:t>ドレインソース間電圧 </a:t>
                </a:r>
                <a:r>
                  <a:rPr kumimoji="1"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200" dirty="0"/>
              </a:p>
              <a:p>
                <a:pPr algn="l"/>
                <a:endParaRPr kumimoji="1" lang="en-US" altLang="ja-JP" sz="2200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200" dirty="0"/>
                  <a:t>軸との交点は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0.39≈0.4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であった。</a:t>
                </a:r>
                <a:endParaRPr kumimoji="1" lang="en-US" altLang="ja-JP" sz="2200" dirty="0"/>
              </a:p>
              <a:p>
                <a:pPr algn="l"/>
                <a:r>
                  <a:rPr lang="ja-JP" altLang="en-US" sz="2200" dirty="0"/>
                  <a:t>したがって、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sz="2200" dirty="0"/>
                  <a:t>のドレイン電位は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0.71 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よりも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0.4 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高い</a:t>
                </a:r>
                <a14:m>
                  <m:oMath xmlns:m="http://schemas.openxmlformats.org/officeDocument/2006/math">
                    <m:r>
                      <a:rPr kumimoji="1" lang="en-US" altLang="ja-JP" sz="2200" b="0" i="1" dirty="0" smtClean="0">
                        <a:latin typeface="Cambria Math" panose="02040503050406030204" pitchFamily="18" charset="0"/>
                      </a:rPr>
                      <m:t>1.11 </m:t>
                    </m:r>
                    <m:r>
                      <m:rPr>
                        <m:sty m:val="p"/>
                      </m:rPr>
                      <a:rPr kumimoji="1" lang="en-US" altLang="ja-JP" sz="2200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まで上昇しても飽和領域で動作できる。</a:t>
                </a:r>
                <a:endParaRPr kumimoji="1" lang="en-US" altLang="ja-JP" sz="2200" dirty="0"/>
              </a:p>
              <a:p>
                <a:pPr algn="l"/>
                <a:endParaRPr lang="en-US" altLang="ja-JP" sz="2200" dirty="0"/>
              </a:p>
              <a:p>
                <a:pPr algn="l"/>
                <a:r>
                  <a:rPr kumimoji="1" lang="ja-JP" altLang="en-US" sz="2200" dirty="0"/>
                  <a:t>したがって、出力振幅は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</a:rPr>
                      <m:t>0.55 </m:t>
                    </m:r>
                    <m:r>
                      <m:rPr>
                        <m:sty m:val="p"/>
                      </m:rPr>
                      <a:rPr kumimoji="1"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程度まで許容できる。</a:t>
                </a:r>
                <a:endParaRPr kumimoji="1" lang="en-US" altLang="ja-JP" sz="22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5FDF874-2C71-8D44-E073-A6D3F918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141" y="1304118"/>
                <a:ext cx="4670612" cy="4832092"/>
              </a:xfrm>
              <a:prstGeom prst="rect">
                <a:avLst/>
              </a:prstGeom>
              <a:blipFill>
                <a:blip r:embed="rId4"/>
                <a:stretch>
                  <a:fillRect l="-1697" t="-883" r="-7572" b="-1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07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776A0-EBE5-0614-1E49-A52FFB1F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折り返し型の設計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965953-6A51-802D-3D5E-2A1B0E93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CDDD51F-7552-2BBD-4BA8-F81D6C7A3F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78080" y="960492"/>
              <a:ext cx="4390182" cy="372452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25387">
                      <a:extLst>
                        <a:ext uri="{9D8B030D-6E8A-4147-A177-3AD203B41FA5}">
                          <a16:colId xmlns:a16="http://schemas.microsoft.com/office/drawing/2014/main" val="552314133"/>
                        </a:ext>
                      </a:extLst>
                    </a:gridCol>
                    <a:gridCol w="1217177">
                      <a:extLst>
                        <a:ext uri="{9D8B030D-6E8A-4147-A177-3AD203B41FA5}">
                          <a16:colId xmlns:a16="http://schemas.microsoft.com/office/drawing/2014/main" val="4058355900"/>
                        </a:ext>
                      </a:extLst>
                    </a:gridCol>
                    <a:gridCol w="2247618">
                      <a:extLst>
                        <a:ext uri="{9D8B030D-6E8A-4147-A177-3AD203B41FA5}">
                          <a16:colId xmlns:a16="http://schemas.microsoft.com/office/drawing/2014/main" val="1457556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77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868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𝑛𝑆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0.3 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0.252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7328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𝑝𝑆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1.507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548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0.555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0.603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2319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596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mA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561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1.006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512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1.988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547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3.976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464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CDDD51F-7552-2BBD-4BA8-F81D6C7A3F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449437"/>
                  </p:ext>
                </p:extLst>
              </p:nvPr>
            </p:nvGraphicFramePr>
            <p:xfrm>
              <a:off x="7578080" y="960492"/>
              <a:ext cx="4390182" cy="372452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925387">
                      <a:extLst>
                        <a:ext uri="{9D8B030D-6E8A-4147-A177-3AD203B41FA5}">
                          <a16:colId xmlns:a16="http://schemas.microsoft.com/office/drawing/2014/main" val="552314133"/>
                        </a:ext>
                      </a:extLst>
                    </a:gridCol>
                    <a:gridCol w="1217177">
                      <a:extLst>
                        <a:ext uri="{9D8B030D-6E8A-4147-A177-3AD203B41FA5}">
                          <a16:colId xmlns:a16="http://schemas.microsoft.com/office/drawing/2014/main" val="4058355900"/>
                        </a:ext>
                      </a:extLst>
                    </a:gridCol>
                    <a:gridCol w="2247618">
                      <a:extLst>
                        <a:ext uri="{9D8B030D-6E8A-4147-A177-3AD203B41FA5}">
                          <a16:colId xmlns:a16="http://schemas.microsoft.com/office/drawing/2014/main" val="1457556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設計値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シミュレーション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77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889" t="-108197" r="-351" b="-806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868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208197" r="-375658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208197" r="-185500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208197" r="-542" b="-7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732875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298413" r="-375658" b="-584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298413" r="-185500" b="-584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298413" r="-542" b="-5841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5486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411475" r="-37565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411475" r="-1855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411475" r="-542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319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596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889" t="-611475" r="-351" b="-3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561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711475" r="-37565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711475" r="-1855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711475" r="-54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12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811475" r="-37565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811475" r="-1855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811475" r="-54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479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658" t="-911475" r="-37565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76500" t="-911475" r="-1855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5664" t="-911475" r="-54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4640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DB8F1FE-3133-A57B-CE61-A4A5900F0BD7}"/>
                  </a:ext>
                </a:extLst>
              </p:cNvPr>
              <p:cNvSpPr txBox="1"/>
              <p:nvPr/>
            </p:nvSpPr>
            <p:spPr>
              <a:xfrm>
                <a:off x="7117977" y="5110004"/>
                <a:ext cx="473084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200" dirty="0"/>
                  <a:t>ほとんど設計通りのシミュレーション結果が得られた。</a:t>
                </a:r>
                <a:endParaRPr kumimoji="1" lang="en-US" altLang="ja-JP" sz="2200" dirty="0"/>
              </a:p>
              <a:p>
                <a:pPr algn="l"/>
                <a:r>
                  <a:rPr lang="ja-JP" altLang="en-US" sz="2200" dirty="0"/>
                  <a:t>但し、しきい電圧は約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0.4 </m:t>
                    </m:r>
                    <m:r>
                      <m:rPr>
                        <m:sty m:val="p"/>
                      </m:rPr>
                      <a:rPr lang="en-US" altLang="ja-JP" sz="2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200" dirty="0"/>
                  <a:t>であった。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DB8F1FE-3133-A57B-CE61-A4A5900F0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977" y="5110004"/>
                <a:ext cx="4730840" cy="1107996"/>
              </a:xfrm>
              <a:prstGeom prst="rect">
                <a:avLst/>
              </a:prstGeom>
              <a:blipFill>
                <a:blip r:embed="rId4"/>
                <a:stretch>
                  <a:fillRect l="-1675" t="-3297" r="-7474" b="-104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CF13AFCF-D39F-A1E8-736D-DDBBA113C3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082707"/>
            <a:ext cx="7546700" cy="41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DFEE02BE-C955-62CB-66FF-3975AA5184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r="12856"/>
          <a:stretch/>
        </p:blipFill>
        <p:spPr>
          <a:xfrm>
            <a:off x="6002190" y="1431394"/>
            <a:ext cx="5701942" cy="4665662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5D92FF38-F158-AEB0-57AC-0D5F9265C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" r="10104"/>
          <a:stretch/>
        </p:blipFill>
        <p:spPr>
          <a:xfrm>
            <a:off x="349535" y="1431394"/>
            <a:ext cx="5746465" cy="452779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5BC34B-36BD-15E0-26E1-0BF8A921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従来型と折り返し型の比較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64215FF-1BF3-F7F9-AB1C-A60C351D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651ACB-F05D-BC55-FD28-1F7579D8884B}"/>
              </a:ext>
            </a:extLst>
          </p:cNvPr>
          <p:cNvSpPr txBox="1"/>
          <p:nvPr/>
        </p:nvSpPr>
        <p:spPr>
          <a:xfrm>
            <a:off x="1173018" y="6097056"/>
            <a:ext cx="4156364" cy="47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折り返し型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EA9AED-834D-AF9F-DABE-EBC24D047724}"/>
              </a:ext>
            </a:extLst>
          </p:cNvPr>
          <p:cNvSpPr txBox="1"/>
          <p:nvPr/>
        </p:nvSpPr>
        <p:spPr>
          <a:xfrm>
            <a:off x="7107381" y="6116732"/>
            <a:ext cx="4156364" cy="47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従来型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D0C3BC-438D-3546-B784-8F231E31F569}"/>
              </a:ext>
            </a:extLst>
          </p:cNvPr>
          <p:cNvSpPr txBox="1"/>
          <p:nvPr/>
        </p:nvSpPr>
        <p:spPr>
          <a:xfrm>
            <a:off x="2798618" y="4516582"/>
            <a:ext cx="379614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rgbClr val="FF0000"/>
                </a:solidFill>
              </a:rPr>
              <a:t>従来型と比較して出力範囲が大きくなっていることが分かる。</a:t>
            </a:r>
          </a:p>
        </p:txBody>
      </p:sp>
    </p:spTree>
    <p:extLst>
      <p:ext uri="{BB962C8B-B14F-4D97-AF65-F5344CB8AC3E}">
        <p14:creationId xmlns:p14="http://schemas.microsoft.com/office/powerpoint/2010/main" val="244292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8FA01-A674-2BB5-834D-A1EBF446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従来型と折り返し型の比較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EA04708-9797-6B12-91DE-91C8C682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19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4FD664E-43F1-AE21-B059-EE2965DE6C2C}"/>
                  </a:ext>
                </a:extLst>
              </p:cNvPr>
              <p:cNvSpPr txBox="1"/>
              <p:nvPr/>
            </p:nvSpPr>
            <p:spPr>
              <a:xfrm>
                <a:off x="7697526" y="2586182"/>
                <a:ext cx="412865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入力範囲について、現状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の電位を従来型から変更していない。</a:t>
                </a:r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のドレインソース間電圧が大きくなっているので、入力範囲も広げられることが予測できる。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4FD664E-43F1-AE21-B059-EE2965DE6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526" y="2586182"/>
                <a:ext cx="4128654" cy="2677656"/>
              </a:xfrm>
              <a:prstGeom prst="rect">
                <a:avLst/>
              </a:prstGeom>
              <a:blipFill>
                <a:blip r:embed="rId2"/>
                <a:stretch>
                  <a:fillRect l="-2363" t="-1822" b="-4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D777E662-196E-97B1-383C-11C2D4DCF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586182"/>
            <a:ext cx="7546700" cy="41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7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A901F-10E6-283C-8A76-D189D2A5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B7611-BD57-24E4-338A-153B93BB1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折り返し型乗算回路について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比較対象となる従来型の設計</a:t>
            </a:r>
            <a:endParaRPr lang="en-US" altLang="ja-JP" dirty="0"/>
          </a:p>
          <a:p>
            <a:r>
              <a:rPr kumimoji="1" lang="ja-JP" altLang="en-US" dirty="0"/>
              <a:t>折り返し型の設計</a:t>
            </a:r>
            <a:endParaRPr kumimoji="1" lang="en-US" altLang="ja-JP" dirty="0"/>
          </a:p>
          <a:p>
            <a:r>
              <a:rPr lang="ja-JP" altLang="en-US" dirty="0"/>
              <a:t>従来型と折り返し型の比較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秋学期の研究計画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2E3438-1E67-CDFD-895B-A7AC4C0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776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27E28-9C7C-5F12-8457-554153DD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従来型と折り返し型の比較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AE09E8-CDA1-9F2C-D11E-6A51E914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5E911C62-E1EE-FA6B-C1F3-28FF73DA3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1"/>
          <a:stretch/>
        </p:blipFill>
        <p:spPr>
          <a:xfrm>
            <a:off x="5980590" y="2048304"/>
            <a:ext cx="5639598" cy="4240305"/>
          </a:xfrm>
          <a:prstGeom prst="rect">
            <a:avLst/>
          </a:prstGeom>
        </p:spPr>
      </p:pic>
      <p:pic>
        <p:nvPicPr>
          <p:cNvPr id="12" name="図 11" descr="グラフ&#10;&#10;自動的に生成された説明">
            <a:extLst>
              <a:ext uri="{FF2B5EF4-FFF2-40B4-BE49-F238E27FC236}">
                <a16:creationId xmlns:a16="http://schemas.microsoft.com/office/drawing/2014/main" id="{7A5F472F-7E04-C5DD-8404-2604FE0D5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1"/>
          <a:stretch/>
        </p:blipFill>
        <p:spPr>
          <a:xfrm>
            <a:off x="252144" y="2048304"/>
            <a:ext cx="5639598" cy="424030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4756A3-31D0-C90F-368D-FFCF4B0BF4FA}"/>
              </a:ext>
            </a:extLst>
          </p:cNvPr>
          <p:cNvSpPr txBox="1"/>
          <p:nvPr/>
        </p:nvSpPr>
        <p:spPr>
          <a:xfrm>
            <a:off x="4349013" y="1509115"/>
            <a:ext cx="3263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200" dirty="0"/>
              <a:t>折り返し型の周波数特性</a:t>
            </a:r>
          </a:p>
        </p:txBody>
      </p:sp>
    </p:spTree>
    <p:extLst>
      <p:ext uri="{BB962C8B-B14F-4D97-AF65-F5344CB8AC3E}">
        <p14:creationId xmlns:p14="http://schemas.microsoft.com/office/powerpoint/2010/main" val="1145240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F689A3-CC64-370D-3038-7805F968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従来型と折り返し型の比較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C381BE-A9EA-6892-1AA3-8F7F7438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18B9E08A-7135-F56E-F35B-05A055E68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8"/>
          <a:stretch/>
        </p:blipFill>
        <p:spPr>
          <a:xfrm>
            <a:off x="6096000" y="1308847"/>
            <a:ext cx="5599694" cy="4240305"/>
          </a:xfrm>
          <a:prstGeom prst="rect">
            <a:avLst/>
          </a:prstGeom>
        </p:spPr>
      </p:pic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60B5C68B-E769-F3E9-FAFE-C5D457E46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r="7567"/>
          <a:stretch/>
        </p:blipFill>
        <p:spPr>
          <a:xfrm>
            <a:off x="496306" y="1308846"/>
            <a:ext cx="5537854" cy="42403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3FB06-5F72-F2B4-12B1-F18F51F171DB}"/>
              </a:ext>
            </a:extLst>
          </p:cNvPr>
          <p:cNvSpPr txBox="1"/>
          <p:nvPr/>
        </p:nvSpPr>
        <p:spPr>
          <a:xfrm>
            <a:off x="3265233" y="5612985"/>
            <a:ext cx="6152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左が折り返し型、右が従来型の周波数特性</a:t>
            </a:r>
            <a:endParaRPr kumimoji="1" lang="en-US" altLang="ja-JP" sz="2400" dirty="0"/>
          </a:p>
          <a:p>
            <a:pPr algn="l"/>
            <a:r>
              <a:rPr lang="ja-JP" altLang="en-US" sz="2400" dirty="0"/>
              <a:t>折り返し型のほうが</a:t>
            </a:r>
            <a:r>
              <a:rPr lang="en-US" altLang="ja-JP" sz="2400" dirty="0"/>
              <a:t>1</a:t>
            </a:r>
            <a:r>
              <a:rPr lang="ja-JP" altLang="en-US" sz="2400" dirty="0"/>
              <a:t>桁程度立下りが早い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1437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7C2DF-FEBB-AAE1-D65A-0D9AC160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秋学期の研究計画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C1911EA-2A20-A521-5EFD-2A8FE44E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9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24E47-F54A-F622-8C51-6ABF49DE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折り返し型乗算回路について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7B3DC9-F65F-82EF-6BE6-3B036C14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7F7EEF-8976-9ACF-0F50-F145CB9C2B93}"/>
                  </a:ext>
                </a:extLst>
              </p:cNvPr>
              <p:cNvSpPr txBox="1"/>
              <p:nvPr/>
            </p:nvSpPr>
            <p:spPr>
              <a:xfrm>
                <a:off x="8364070" y="1503735"/>
                <a:ext cx="3594847" cy="434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は定電流源なので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nmos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に流れる</m:t>
                    </m:r>
                  </m:oMath>
                </a14:m>
                <a:r>
                  <a:rPr kumimoji="1" lang="ja-JP" altLang="en-US" sz="2400" dirty="0"/>
                  <a:t>電流の増減はそのまま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pmos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にも</m:t>
                    </m:r>
                  </m:oMath>
                </a14:m>
                <a:r>
                  <a:rPr kumimoji="1" lang="ja-JP" altLang="en-US" sz="2400" dirty="0"/>
                  <a:t>表れる。</a:t>
                </a:r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⇒従来と同様積和演算が可能</a:t>
                </a:r>
                <a:endParaRPr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小信号では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ra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7F7EEF-8976-9ACF-0F50-F145CB9C2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070" y="1503735"/>
                <a:ext cx="3594847" cy="4343305"/>
              </a:xfrm>
              <a:prstGeom prst="rect">
                <a:avLst/>
              </a:prstGeom>
              <a:blipFill>
                <a:blip r:embed="rId3"/>
                <a:stretch>
                  <a:fillRect l="-2542" t="-1124" r="-10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11D74E96-25BC-34F6-6EFF-34DFB63BFA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189874"/>
            <a:ext cx="8269942" cy="4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88EBE-6813-39E6-3BC5-66B0297C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953487-9578-FE8E-DA38-AA36F68F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F35-6776-486C-8F15-FDFBB901D93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3F49B0-0C3D-713D-7B53-8386404BC4DC}"/>
              </a:ext>
            </a:extLst>
          </p:cNvPr>
          <p:cNvSpPr txBox="1"/>
          <p:nvPr/>
        </p:nvSpPr>
        <p:spPr>
          <a:xfrm>
            <a:off x="8156571" y="2189874"/>
            <a:ext cx="41071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折り返し型の特徴</a:t>
            </a:r>
            <a:endParaRPr lang="en-US" altLang="ja-JP" sz="2400" dirty="0"/>
          </a:p>
          <a:p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電源電圧を</a:t>
            </a:r>
            <a:r>
              <a:rPr lang="en-US" altLang="ja-JP" sz="2400" dirty="0"/>
              <a:t>2</a:t>
            </a:r>
            <a:r>
              <a:rPr lang="ja-JP" altLang="en-US" sz="2400" dirty="0"/>
              <a:t>段のトランジスタで使用</a:t>
            </a:r>
            <a:endParaRPr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⇒出力範囲の拡大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S/N</a:t>
            </a:r>
            <a:r>
              <a:rPr lang="ja-JP" altLang="en-US" sz="2400" dirty="0"/>
              <a:t>比の向上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0000"/>
                </a:solidFill>
              </a:rPr>
              <a:t>消費電力の増大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FF0000"/>
                </a:solidFill>
              </a:rPr>
              <a:t>周波数特性の劣化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pic>
        <p:nvPicPr>
          <p:cNvPr id="9" name="図 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A5E968C0-5D11-681E-A4C0-361194A98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4327"/>
          <a:stretch/>
        </p:blipFill>
        <p:spPr>
          <a:xfrm>
            <a:off x="0" y="2189874"/>
            <a:ext cx="8269942" cy="4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0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ED583-AA2E-C333-751F-80AF743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/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すべての</a:t>
                </a:r>
                <a:r>
                  <a:rPr lang="en-US" altLang="ja-JP" sz="2400" dirty="0"/>
                  <a:t>MOS</a:t>
                </a:r>
                <a:r>
                  <a:rPr lang="ja-JP" altLang="en-US" sz="2400" dirty="0"/>
                  <a:t>を飽和領域で動作させることが条件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即ち、以下の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式が制約となる。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について、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を得る。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blipFill>
                <a:blip r:embed="rId2"/>
                <a:stretch>
                  <a:fillRect l="-1615" t="-1067" b="-2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A482D9-15FC-6102-D077-226E7A12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8" name="図 7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7B05FEC-21A0-E48B-41B0-1B0245840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0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FEFFD-F211-A016-C0F6-DC0455298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/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が導かれた。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について同様に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が導かれた。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blipFill>
                <a:blip r:embed="rId2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918111-F720-35E6-D02F-46FC7B3C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3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3851-3A21-22FA-F5E8-919F452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/>
              <p:nvPr/>
            </p:nvSpPr>
            <p:spPr>
              <a:xfrm>
                <a:off x="6096000" y="1634964"/>
                <a:ext cx="6184490" cy="4578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設計要件</a:t>
                </a:r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=±300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400" dirty="0"/>
                  <a:t>すると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と決められた。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34964"/>
                <a:ext cx="6184490" cy="4578754"/>
              </a:xfrm>
              <a:prstGeom prst="rect">
                <a:avLst/>
              </a:prstGeom>
              <a:blipFill>
                <a:blip r:embed="rId2"/>
                <a:stretch>
                  <a:fillRect l="-1478" t="-1065" b="-2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F09E45-8093-B405-D2EF-82FD945781CB}"/>
              </a:ext>
            </a:extLst>
          </p:cNvPr>
          <p:cNvSpPr/>
          <p:nvPr/>
        </p:nvSpPr>
        <p:spPr>
          <a:xfrm>
            <a:off x="6096000" y="3036162"/>
            <a:ext cx="6096000" cy="1688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33FF2E-74B8-BDBA-3921-CFCA6B0E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C677CEC-8C44-A68B-7774-22AB706A2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7FD32D-0817-01F3-5393-46042A5A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18A041E-2DDD-A5A4-75A6-1FD08F9DD8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/>
              <p:nvPr/>
            </p:nvSpPr>
            <p:spPr>
              <a:xfrm>
                <a:off x="501445" y="1027906"/>
                <a:ext cx="1118911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>
                    <a:latin typeface="Cambria Math" panose="02040503050406030204" pitchFamily="18" charset="0"/>
                  </a:rPr>
                  <a:t>今回はしきい電圧を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>
                    <a:latin typeface="Cambria Math" panose="02040503050406030204" pitchFamily="18" charset="0"/>
                  </a:rPr>
                  <a:t>と一定値として計算した。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algn="l"/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2400" dirty="0"/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=1.5−0.2+0.5−0.2=1.6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1.6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&lt;1.6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&lt;1.6−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=1.6−0.5−0.2=0.9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&lt;0.9−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=0.9−0.2+0.5=1.2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&lt;1.2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1027906"/>
                <a:ext cx="11189110" cy="5632311"/>
              </a:xfrm>
              <a:prstGeom prst="rect">
                <a:avLst/>
              </a:prstGeom>
              <a:blipFill>
                <a:blip r:embed="rId2"/>
                <a:stretch>
                  <a:fillRect l="-817" t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5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DAA81-5B05-C79B-5F5E-F78A773E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比較対象となる従来型の設計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E0CA05-6043-2C1D-4B77-847F2C07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7943DB-B3E2-AC49-FA77-7947748FEF11}"/>
                  </a:ext>
                </a:extLst>
              </p:cNvPr>
              <p:cNvSpPr txBox="1"/>
              <p:nvPr/>
            </p:nvSpPr>
            <p:spPr>
              <a:xfrm>
                <a:off x="569258" y="1462703"/>
                <a:ext cx="11053483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&lt;1.2</m:t>
                      </m:r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&lt;1.2−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=1.2−0.5−0.2=0.5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ja-JP" altLang="en-US" sz="2400" dirty="0"/>
                  <a:t>を定数と考えると、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&lt;1.2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</a:rPr>
                      <m:t>&lt;1.2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式、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+0.7+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+0.7+0.2−0.5&lt;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+0.4&lt;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7943DB-B3E2-AC49-FA77-7947748F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58" y="1462703"/>
                <a:ext cx="11053483" cy="4893647"/>
              </a:xfrm>
              <a:prstGeom prst="rect">
                <a:avLst/>
              </a:prstGeom>
              <a:blipFill>
                <a:blip r:embed="rId2"/>
                <a:stretch>
                  <a:fillRect l="-110" t="-9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9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1446</Words>
  <Application>Microsoft Office PowerPoint</Application>
  <PresentationFormat>ワイド画面</PresentationFormat>
  <Paragraphs>258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游ゴシック Light</vt:lpstr>
      <vt:lpstr>Arial</vt:lpstr>
      <vt:lpstr>Cambria Math</vt:lpstr>
      <vt:lpstr>Office テーマ</vt:lpstr>
      <vt:lpstr>学期末発表 折り返し型乗算回路の設計</vt:lpstr>
      <vt:lpstr>目次</vt:lpstr>
      <vt:lpstr>折り返し型乗算回路について</vt:lpstr>
      <vt:lpstr>折り返し型乗算回路について</vt:lpstr>
      <vt:lpstr>比較対象となる従来型の設計</vt:lpstr>
      <vt:lpstr>PowerPoint プレゼンテーション</vt:lpstr>
      <vt:lpstr>比較対象となる従来型の設計</vt:lpstr>
      <vt:lpstr>PowerPoint プレゼンテーション</vt:lpstr>
      <vt:lpstr>比較対象となる従来型の設計</vt:lpstr>
      <vt:lpstr>比較対象となる従来型の設計</vt:lpstr>
      <vt:lpstr>比較対象となる従来型の設計</vt:lpstr>
      <vt:lpstr>比較対象となる従来型の設計</vt:lpstr>
      <vt:lpstr>折り返し型の設計</vt:lpstr>
      <vt:lpstr>折り返し型の設計</vt:lpstr>
      <vt:lpstr>折り返し型の設計</vt:lpstr>
      <vt:lpstr>折り返し型の設計</vt:lpstr>
      <vt:lpstr>折り返し型の設計</vt:lpstr>
      <vt:lpstr>従来型と折り返し型の比較</vt:lpstr>
      <vt:lpstr>従来型と折り返し型の比較</vt:lpstr>
      <vt:lpstr>従来型と折り返し型の比較</vt:lpstr>
      <vt:lpstr>従来型と折り返し型の比較</vt:lpstr>
      <vt:lpstr>秋学期の研究計画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学期末発表 折り返し型乗算回路の設計</dc:title>
  <dc:creator>KOJIMAHIKARU</dc:creator>
  <cp:lastModifiedBy>Hikaru Kojima</cp:lastModifiedBy>
  <cp:revision>5</cp:revision>
  <dcterms:created xsi:type="dcterms:W3CDTF">2023-07-18T11:13:44Z</dcterms:created>
  <dcterms:modified xsi:type="dcterms:W3CDTF">2023-07-19T01:38:23Z</dcterms:modified>
</cp:coreProperties>
</file>