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69" r:id="rId4"/>
    <p:sldId id="270" r:id="rId5"/>
    <p:sldId id="271" r:id="rId6"/>
    <p:sldId id="258" r:id="rId7"/>
    <p:sldId id="272" r:id="rId8"/>
    <p:sldId id="273" r:id="rId9"/>
    <p:sldId id="262" r:id="rId10"/>
    <p:sldId id="257" r:id="rId11"/>
    <p:sldId id="259" r:id="rId12"/>
    <p:sldId id="261" r:id="rId13"/>
    <p:sldId id="263" r:id="rId14"/>
    <p:sldId id="264" r:id="rId15"/>
    <p:sldId id="274" r:id="rId16"/>
    <p:sldId id="275" r:id="rId17"/>
    <p:sldId id="276" r:id="rId18"/>
    <p:sldId id="277" r:id="rId19"/>
    <p:sldId id="26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9" r:id="rId30"/>
    <p:sldId id="286" r:id="rId31"/>
    <p:sldId id="28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6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B8A44-B552-4A64-920B-DB22BC566B1E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657C-8165-4DA2-8C34-34E995855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1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式の説明！！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57C-8165-4DA2-8C34-34E995855F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28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8796C-28EC-63FF-065D-ECB4BA21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058E2E-4554-705E-F608-F7E020F3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CF5FF-E105-D1E4-6927-A732E28F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20D3-FA0F-4643-BC62-315578BBE2EC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2706F-4A30-5BC5-FF65-ADB723E4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28353-72A4-2D9D-A747-3C7E2A88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6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B5DE6-6434-1153-6061-3BA0F6CA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60DAF1-5689-053A-98A6-C12A48AD3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A7968-DC9B-80F0-E608-76710A1F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4650-E6C9-4455-AD35-E5407AB2209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9E6502-D1E6-119F-93EC-E029C90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F2986A-C4D8-D4B9-1056-4FD763B8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5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C40A05-DB63-5486-0B1C-7BF75773B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4CF1D2-7495-3C31-799B-E1D2C71D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FED42-7E54-6AA6-1BDD-204BA866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ACD2-7DF5-4C53-98D8-B6772E82D6C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E1E2F-6A53-54CD-88C5-D3E615A0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24AD-7765-20EC-5F89-07977436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C72CE-4E7F-A897-CA2B-2E3389B7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2D873-57DE-25F4-6DC8-CF0BF1C9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2C887-2D04-6B40-DE92-47C08E9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359C-90DE-4858-A458-5AAFE80A497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3DA32-EA1E-57DA-6BF7-1634C1C5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34DBF-A183-709F-766C-81F8013E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3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7C3D-A696-8BFC-E3A8-2C354C1A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1A846-E28E-17B0-07BC-6D1A507E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6C73A-2E61-64EE-CF57-B6F6451E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0C0D-A118-4676-8B58-71940A28C85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C328E-0C33-DB10-AEDC-1EFF7794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9C16B-62CB-7224-3D47-66B3DD09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A0C09-01B8-1EC0-5B2F-393BF860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FBFFA-ABB2-A476-66FE-A6CD91DA9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25D002-FAE0-DBC1-8A9A-72510B90A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29FBB2-676A-76B6-C47D-C5E827F0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D739-6014-4F12-8CCF-9273C0CE6CBC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F92F4-0721-4BF7-6730-B535326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FA822-1138-EEB9-2BC4-7406D8F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657A-B6A1-7D71-7421-5134C404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672C3E-8B7D-4612-D2FD-FC10079F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3FB7D-CB62-29B4-C5EF-4CEDB4EEF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B87C07-CB01-AE3F-FCBB-8E27FD262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5D35D3-F78B-AFBC-A406-705CCB9B5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306630-294A-CD73-0F25-20A81238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2EBE-80FD-44A8-AC2A-71E77814377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88C65B-DB37-B153-0139-27009FEB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CF1B0E-3EE0-3230-6151-95AAA4FE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BD949-AEFC-4DC7-9F48-AC1F889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A99541-3F9D-41CA-E4E9-E8CA2EC6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77ED71-EB0D-8D6B-02EB-AECC56B5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9DE5E5-5B58-7FF5-E137-7B0B85FC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CD2F67-61CF-FE51-8B5B-273EF2C3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972F-EDC6-42C8-BE1B-46C6241C61EF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42EEC9-E0DC-F372-C689-F6CCF0FB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7E3DAA-ABD4-F19B-70BB-6AB2F142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44A1F-72C0-B637-401F-0C0EE3F8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C89C5-76E1-0B19-469E-CEC4F261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40CE3-0EBC-F72E-A0A3-ABB3A280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867FA9-B3E4-5005-B6B2-EE7ED87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1A6A-3BAB-4C00-974C-06D504FCEEB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A4C653-AFDB-1D88-FFCE-4EBDF94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3F4B2-D440-2CF8-1C04-E83274F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97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4C5F8-E461-F904-82C1-6EED2A55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CB646C-B949-3216-C571-B5D438A3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DCEE6F-AB4A-0A12-B8E5-717CC9132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C88FE-E554-816F-0C40-28F02E57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2D68-0AC4-4644-8F87-B5047617D03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8F9A1-B89C-9177-6E05-4BFA4C51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0C477-12B1-8457-E930-DA8D6466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4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1FE726-4743-CD0A-F161-125A2008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BAA6B-A372-FA13-52F0-9641BCF9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E30E3-A7D8-39DD-24BF-F0374B48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7479-4E13-4535-BA15-C0A49847C7DF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21546-6A04-E72D-D620-3670373F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87C5A-6690-0B76-6991-0703367D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8286-F313-4C91-A698-AE5FEC9F6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0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ECF2F-726A-DE3A-47FA-CFD5115FF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ギルバート乗算回路のバッファ設計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C21CE-2BA8-0F01-00B3-C1A5920B9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2023/06/19 B4 </a:t>
            </a:r>
            <a:r>
              <a:rPr kumimoji="1" lang="ja-JP" altLang="en-US" dirty="0"/>
              <a:t>小島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38FE1-67FB-CC27-DC54-41FD4737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D44E-EACA-42A5-9C45-AD214963E81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D1F1AE-90ED-DA1F-4122-6B4B8D91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41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0FCCFA-7865-AAE1-9AB8-95B00963D4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基板</a:t>
                </a:r>
                <a:r>
                  <a:rPr kumimoji="1" lang="ja-JP" altLang="en-US" dirty="0"/>
                  <a:t>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0FCCFA-7865-AAE1-9AB8-95B00963D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B49E8F32-337B-EFFB-347A-1DFA3F83B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" y="1589458"/>
            <a:ext cx="5953100" cy="4903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C8A9D1-CFFE-FCAC-9983-477D35460D70}"/>
                  </a:ext>
                </a:extLst>
              </p:cNvPr>
              <p:cNvSpPr txBox="1"/>
              <p:nvPr/>
            </p:nvSpPr>
            <p:spPr>
              <a:xfrm>
                <a:off x="6096000" y="1589458"/>
                <a:ext cx="6030897" cy="504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⇒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特性は直線になる</a:t>
                </a:r>
                <a:r>
                  <a:rPr lang="ja-JP" altLang="en-US" sz="2800" dirty="0"/>
                  <a:t>はず</a:t>
                </a:r>
                <a:endParaRPr kumimoji="1" lang="en-US" altLang="ja-JP" sz="2800" dirty="0"/>
              </a:p>
              <a:p>
                <a:endParaRPr kumimoji="1" lang="en-US" altLang="ja-JP" sz="2800" dirty="0"/>
              </a:p>
              <a:p>
                <a:r>
                  <a:rPr kumimoji="1" lang="ja-JP" altLang="en-US" sz="2800" b="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に対する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曲線が左図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しきい電圧以上では直線に見える。</a:t>
                </a:r>
                <a:endParaRPr lang="en-US" altLang="ja-JP" sz="2800" dirty="0"/>
              </a:p>
              <a:p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&gt;0.7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800" dirty="0"/>
                  <a:t>の範囲で線形近似を行い、各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の時のしきい電圧を求めた。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C8A9D1-CFFE-FCAC-9983-477D35460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9458"/>
                <a:ext cx="6030897" cy="5045484"/>
              </a:xfrm>
              <a:prstGeom prst="rect">
                <a:avLst/>
              </a:prstGeom>
              <a:blipFill>
                <a:blip r:embed="rId4"/>
                <a:stretch>
                  <a:fillRect l="-2022" r="-7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2565CB-1C2E-AF41-8936-D13A7E83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8E7-0860-4F51-B033-AA6C45B2594B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8A1897-09C8-77A0-A5E6-3BDFEB9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0AB5731-40F7-5243-A19A-EEA4FBD17E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基板バイアス</a:t>
                </a:r>
                <a:r>
                  <a:rPr kumimoji="1" lang="ja-JP" altLang="en-US" dirty="0"/>
                  <a:t>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0AB5731-40F7-5243-A19A-EEA4FBD17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75151C-082C-CBC5-866B-683F5746CC4E}"/>
                  </a:ext>
                </a:extLst>
              </p:cNvPr>
              <p:cNvSpPr txBox="1"/>
              <p:nvPr/>
            </p:nvSpPr>
            <p:spPr>
              <a:xfrm>
                <a:off x="5708342" y="2104009"/>
                <a:ext cx="624987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求めたしきい電圧を縦軸、その時の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を横軸に取り特性を調べた。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するとしきい電圧が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に比例しているように考えられたので線形近似を行い、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𝑠𝑏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=0.167781⋅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+0.424192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という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lang="ja-JP" altLang="en-US" sz="2800" dirty="0"/>
                  <a:t>に関する一次関数を得た。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F75151C-082C-CBC5-866B-683F5746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42" y="2104009"/>
                <a:ext cx="6249879" cy="3970318"/>
              </a:xfrm>
              <a:prstGeom prst="rect">
                <a:avLst/>
              </a:prstGeom>
              <a:blipFill>
                <a:blip r:embed="rId3"/>
                <a:stretch>
                  <a:fillRect l="-1949" t="-1382" r="-1170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7D8D7FB7-08F8-D28F-398C-1D955D77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720"/>
            <a:ext cx="5369983" cy="4311477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5D0B6E-5A0A-0E07-D164-8DD3548A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8CE6-EA9F-4706-ABBB-DC6BA85243DD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7EDB19-A528-4986-7336-BFEB3665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0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EDFB74D7-142E-4C41-5E6A-925C8D8D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2" y="1873188"/>
            <a:ext cx="6480877" cy="4788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929F59D-DDAB-A3FD-6C4E-DA3FEBB6F6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929F59D-DDAB-A3FD-6C4E-DA3FEBB6F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1A5C0B-C37E-67DD-1593-3535ABD0C693}"/>
                  </a:ext>
                </a:extLst>
              </p:cNvPr>
              <p:cNvSpPr txBox="1"/>
              <p:nvPr/>
            </p:nvSpPr>
            <p:spPr>
              <a:xfrm>
                <a:off x="6735193" y="2428065"/>
                <a:ext cx="4755502" cy="3679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ごとの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特性は左図のようになった。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Excel</a:t>
                </a:r>
                <a:r>
                  <a:rPr lang="ja-JP" altLang="en-US" sz="2800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lang="ja-JP" altLang="en-US" sz="2800" dirty="0"/>
                  <a:t>微小量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増加させたとき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だけ増加したとすると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D1A5C0B-C37E-67DD-1593-3535ABD0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93" y="2428065"/>
                <a:ext cx="4755502" cy="3679212"/>
              </a:xfrm>
              <a:prstGeom prst="rect">
                <a:avLst/>
              </a:prstGeom>
              <a:blipFill>
                <a:blip r:embed="rId4"/>
                <a:stretch>
                  <a:fillRect l="-2692" t="-1325" r="-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4C89DC-E851-6EEB-FDAE-919A132A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993E-A90D-434C-B9E2-B5C639492F2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1DC7FB-8038-BB74-AC1F-AE0CC541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7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C75677E-4A42-CFAE-EC08-37E42E7C33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FC75677E-4A42-CFAE-EC08-37E42E7C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33478922-4915-ABC3-9F40-CE14F2FC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498"/>
            <a:ext cx="5568108" cy="4391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506A99-FD4D-FFC8-8CA5-FE4E6C2E9043}"/>
                  </a:ext>
                </a:extLst>
              </p:cNvPr>
              <p:cNvSpPr txBox="1"/>
              <p:nvPr/>
            </p:nvSpPr>
            <p:spPr>
              <a:xfrm>
                <a:off x="5568108" y="2504412"/>
                <a:ext cx="6310214" cy="341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800" dirty="0"/>
                  <a:t>をプロットすると左のようになる。また、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であるので、それぞれしきい電圧以上の範囲で線形近似を行い、比例定数を求めた。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3506A99-FD4D-FFC8-8CA5-FE4E6C2E9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08" y="2504412"/>
                <a:ext cx="6310214" cy="3417282"/>
              </a:xfrm>
              <a:prstGeom prst="rect">
                <a:avLst/>
              </a:prstGeom>
              <a:blipFill>
                <a:blip r:embed="rId4"/>
                <a:stretch>
                  <a:fillRect l="-1931" r="-193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8997A9-21D1-386C-77E7-55FDE02D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D9E1-A0F3-4D3E-8B7C-3BE81B97992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448D44-0166-B100-52D6-123D710D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BC7893C-5DFB-8A1C-2399-B0666A545A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基板バイアス効果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BC7893C-5DFB-8A1C-2399-B0666A54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DD561CE8-BACF-16D2-05C3-492DF955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8" y="2607577"/>
            <a:ext cx="4160530" cy="3348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D80DEA-C432-193A-8C09-FA9B4D277765}"/>
                  </a:ext>
                </a:extLst>
              </p:cNvPr>
              <p:cNvSpPr txBox="1"/>
              <p:nvPr/>
            </p:nvSpPr>
            <p:spPr>
              <a:xfrm>
                <a:off x="4838330" y="2681057"/>
                <a:ext cx="7252918" cy="393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の形で近似をした結果が左の表である。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Intercept</a:t>
                </a:r>
                <a:r>
                  <a:rPr lang="ja-JP" altLang="en-US" sz="2800" dirty="0"/>
                  <a:t>は</a:t>
                </a:r>
                <a:r>
                  <a:rPr lang="en-US" altLang="ja-JP" sz="2800" dirty="0"/>
                  <a:t>x</a:t>
                </a:r>
                <a:r>
                  <a:rPr lang="ja-JP" altLang="en-US" sz="2800" dirty="0"/>
                  <a:t>切片であり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で計算した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ここで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とすると、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でシミュレーションし、ほとんど変化がなかったので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の平均値</a:t>
                </a:r>
                <a:r>
                  <a:rPr lang="ja-JP" altLang="en-US" sz="2800" dirty="0"/>
                  <a:t>で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=246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D80DEA-C432-193A-8C09-FA9B4D277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2681057"/>
                <a:ext cx="7252918" cy="3934154"/>
              </a:xfrm>
              <a:prstGeom prst="rect">
                <a:avLst/>
              </a:prstGeom>
              <a:blipFill>
                <a:blip r:embed="rId4"/>
                <a:stretch>
                  <a:fillRect l="-1766" r="-589" b="-35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CB38E-42A1-BF92-7050-1DB8F541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DDC-9F50-41EE-A314-53CE5BBEFC1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7ADAC-698A-E469-B2C3-6AE18B2F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A1919-68F7-AAFF-22CE-948CA2D6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2AEA50-13AC-18A9-B122-4EE07AD8FB6F}"/>
                  </a:ext>
                </a:extLst>
              </p:cNvPr>
              <p:cNvSpPr txBox="1"/>
              <p:nvPr/>
            </p:nvSpPr>
            <p:spPr>
              <a:xfrm>
                <a:off x="4954330" y="1764952"/>
                <a:ext cx="6807712" cy="4948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800" b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ja-JP" sz="2800" b="0" dirty="0"/>
                  <a:t> </a:t>
                </a:r>
              </a:p>
              <a:p>
                <a:pPr algn="l"/>
                <a:r>
                  <a:rPr kumimoji="1" lang="ja-JP" altLang="en-US" sz="2800" dirty="0"/>
                  <a:t>として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までスイープした。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800" dirty="0"/>
                  <a:t>はチャネル長に反比例するので比例定数を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 dirty="0"/>
                  <a:t>と置くと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と分かる。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2AEA50-13AC-18A9-B122-4EE07AD8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30" y="1764952"/>
                <a:ext cx="6807712" cy="4948021"/>
              </a:xfrm>
              <a:prstGeom prst="rect">
                <a:avLst/>
              </a:prstGeom>
              <a:blipFill>
                <a:blip r:embed="rId2"/>
                <a:stretch>
                  <a:fillRect l="-1882" r="-7168" b="-2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CE1D4-46F7-FFB8-A9B0-EE254DC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DCCC-6D2F-47C5-957F-EEDD1BD9C60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1E3D8-0AC8-E4E1-7855-B485B8BA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8" name="図 7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86BE1F9-7919-79A9-9629-97CF61A7A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" y="2668235"/>
            <a:ext cx="5104742" cy="33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F06A4-5396-2E43-3B40-3C899A97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DD9F5B6D-CEFF-9EE4-2F15-6C960B9F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1" y="1307449"/>
            <a:ext cx="6355587" cy="4448911"/>
          </a:xfrm>
          <a:prstGeom prst="rect">
            <a:avLst/>
          </a:prstGeom>
        </p:spPr>
      </p:pic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8F8F8292-DD9F-23D3-15AA-FED863CA9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98" y="1307449"/>
            <a:ext cx="6355585" cy="4448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6553A0-FC1E-0BA1-43D7-16DF8359A8EC}"/>
                  </a:ext>
                </a:extLst>
              </p:cNvPr>
              <p:cNvSpPr txBox="1"/>
              <p:nvPr/>
            </p:nvSpPr>
            <p:spPr>
              <a:xfrm>
                <a:off x="1255059" y="5820848"/>
                <a:ext cx="43209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000" dirty="0"/>
                  <a:t>チャネル幅 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チャネル長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~ 4.0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ステップ幅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36553A0-FC1E-0BA1-43D7-16DF8359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59" y="5820848"/>
                <a:ext cx="4320988" cy="1015663"/>
              </a:xfrm>
              <a:prstGeom prst="rect">
                <a:avLst/>
              </a:prstGeom>
              <a:blipFill>
                <a:blip r:embed="rId4"/>
                <a:stretch>
                  <a:fillRect l="-1551"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E3082C-EC0B-4BF2-5BA3-E2B2888503D4}"/>
                  </a:ext>
                </a:extLst>
              </p:cNvPr>
              <p:cNvSpPr txBox="1"/>
              <p:nvPr/>
            </p:nvSpPr>
            <p:spPr>
              <a:xfrm>
                <a:off x="6735696" y="5703703"/>
                <a:ext cx="43209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チャネル幅 </a:t>
                </a:r>
                <a:r>
                  <a:rPr kumimoji="1"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9.8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sz="2000" dirty="0"/>
                  <a:t>チャネル長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000" dirty="0"/>
              </a:p>
              <a:p>
                <a:pPr algn="l"/>
                <a:r>
                  <a:rPr lang="ja-JP" altLang="en-US" sz="2000" dirty="0"/>
                  <a:t>ステップ幅 </a:t>
                </a:r>
                <a:r>
                  <a:rPr lang="en-US" altLang="ja-JP" sz="20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BE3082C-EC0B-4BF2-5BA3-E2B28885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96" y="5703703"/>
                <a:ext cx="4320988" cy="1015663"/>
              </a:xfrm>
              <a:prstGeom prst="rect">
                <a:avLst/>
              </a:prstGeom>
              <a:blipFill>
                <a:blip r:embed="rId5"/>
                <a:stretch>
                  <a:fillRect l="-1551"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992D558D-F918-A389-2DA0-58F7EF2D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F73E-C52F-4728-B430-BB5CB656F25B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949D7D4F-ACC7-2920-52C9-60D549DE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C6C980-69D3-3FD5-A00D-9E04AFFE56EF}"/>
                  </a:ext>
                </a:extLst>
              </p:cNvPr>
              <p:cNvSpPr txBox="1"/>
              <p:nvPr/>
            </p:nvSpPr>
            <p:spPr>
              <a:xfrm>
                <a:off x="4193587" y="2027514"/>
                <a:ext cx="1154097" cy="347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0.2 </m:t>
                      </m:r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C6C980-69D3-3FD5-A00D-9E04AFFE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87" y="2027514"/>
                <a:ext cx="1154097" cy="347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69ACF5-80CD-E728-089F-7AAF1AF608B3}"/>
                  </a:ext>
                </a:extLst>
              </p:cNvPr>
              <p:cNvSpPr txBox="1"/>
              <p:nvPr/>
            </p:nvSpPr>
            <p:spPr>
              <a:xfrm>
                <a:off x="4243525" y="2720310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0.4 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69ACF5-80CD-E728-089F-7AAF1AF6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25" y="2720310"/>
                <a:ext cx="105422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292270-EC25-E926-5C2E-A18DABA093C1}"/>
                  </a:ext>
                </a:extLst>
              </p:cNvPr>
              <p:cNvSpPr txBox="1"/>
              <p:nvPr/>
            </p:nvSpPr>
            <p:spPr>
              <a:xfrm>
                <a:off x="4270157" y="3327863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0.6 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292270-EC25-E926-5C2E-A18DABA0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57" y="3327863"/>
                <a:ext cx="105422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14B12A-1B96-718E-1841-F45F69AE4733}"/>
                  </a:ext>
                </a:extLst>
              </p:cNvPr>
              <p:cNvSpPr txBox="1"/>
              <p:nvPr/>
            </p:nvSpPr>
            <p:spPr>
              <a:xfrm>
                <a:off x="4270156" y="496367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4.0 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14B12A-1B96-718E-1841-F45F69AE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56" y="4963671"/>
                <a:ext cx="105422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0980C5-A276-E83A-5EB9-D56489E1A082}"/>
                  </a:ext>
                </a:extLst>
              </p:cNvPr>
              <p:cNvSpPr txBox="1"/>
              <p:nvPr/>
            </p:nvSpPr>
            <p:spPr>
              <a:xfrm>
                <a:off x="10954231" y="496367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90980C5-A276-E83A-5EB9-D56489E1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1" y="4963671"/>
                <a:ext cx="105422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03F6FC8-0B46-07DE-8EC5-9E655EAFD255}"/>
                  </a:ext>
                </a:extLst>
              </p:cNvPr>
              <p:cNvSpPr txBox="1"/>
              <p:nvPr/>
            </p:nvSpPr>
            <p:spPr>
              <a:xfrm>
                <a:off x="10954231" y="4678543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1.4 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03F6FC8-0B46-07DE-8EC5-9E655EAF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1" y="4678543"/>
                <a:ext cx="105422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BC54BA0-41E2-AF0B-AA2C-26D2607248A3}"/>
                  </a:ext>
                </a:extLst>
              </p:cNvPr>
              <p:cNvSpPr txBox="1"/>
              <p:nvPr/>
            </p:nvSpPr>
            <p:spPr>
              <a:xfrm>
                <a:off x="10954230" y="4376108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1.8 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BC54BA0-41E2-AF0B-AA2C-26D26072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230" y="4376108"/>
                <a:ext cx="105422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044876-C5F2-4750-531E-955A3822C2F8}"/>
                  </a:ext>
                </a:extLst>
              </p:cNvPr>
              <p:cNvSpPr txBox="1"/>
              <p:nvPr/>
            </p:nvSpPr>
            <p:spPr>
              <a:xfrm>
                <a:off x="10960130" y="1659951"/>
                <a:ext cx="1054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9.8 </m:t>
                      </m:r>
                      <m:r>
                        <m:rPr>
                          <m:sty m:val="p"/>
                        </m:rPr>
                        <a:rPr kumimoji="1" lang="en-US" altLang="ja-JP" sz="1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1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0044876-C5F2-4750-531E-955A382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30" y="1659951"/>
                <a:ext cx="105422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80F917-28F6-CB36-D46D-6A8DEFCAF9FC}"/>
              </a:ext>
            </a:extLst>
          </p:cNvPr>
          <p:cNvSpPr txBox="1"/>
          <p:nvPr/>
        </p:nvSpPr>
        <p:spPr>
          <a:xfrm rot="5400000">
            <a:off x="10863171" y="3197829"/>
            <a:ext cx="123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78671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1BDC5-663C-1DC9-E051-18C49DB1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8C29B-2290-EC25-12DA-17DE1731FAB8}"/>
                  </a:ext>
                </a:extLst>
              </p:cNvPr>
              <p:cNvSpPr txBox="1"/>
              <p:nvPr/>
            </p:nvSpPr>
            <p:spPr>
              <a:xfrm>
                <a:off x="6107320" y="1413946"/>
                <a:ext cx="5878347" cy="544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&gt;0.4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の範囲で線形近似</a:t>
                </a:r>
                <a:r>
                  <a:rPr lang="ja-JP" altLang="en-US" sz="2800" dirty="0"/>
                  <a:t>し、チャネル長を変化させたときの傾きをプロットした。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2800" dirty="0"/>
                  <a:t>に最小二乗法を用いて近似を行った。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ja-JP" altLang="en-US" sz="2800" dirty="0"/>
                  <a:t>式からわかるように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2800" dirty="0"/>
                  <a:t>に反比例することが確認できた。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r>
                  <a:rPr lang="ja-JP" altLang="en-US" sz="2800" dirty="0"/>
                  <a:t>この時、比例定数は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1.51376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あった。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8C29B-2290-EC25-12DA-17DE1731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20" y="1413946"/>
                <a:ext cx="5878347" cy="5444054"/>
              </a:xfrm>
              <a:prstGeom prst="rect">
                <a:avLst/>
              </a:prstGeom>
              <a:blipFill>
                <a:blip r:embed="rId2"/>
                <a:stretch>
                  <a:fillRect l="-2178" t="-1120" r="-1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49B1E70-0FFE-B704-2355-6A58B16A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4815-6BEB-4D07-8E07-35048630127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9033DC-24C6-6190-C3A7-D6D5CEB1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0538684D-513F-F273-CF29-1CDCFC10C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2197"/>
          <a:stretch/>
        </p:blipFill>
        <p:spPr>
          <a:xfrm>
            <a:off x="0" y="1491149"/>
            <a:ext cx="6107320" cy="44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6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86D20-34A3-D342-6810-3EA82451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ドレインコンダクタンス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144B1E-6EA7-636A-24DE-08AEC1118043}"/>
                  </a:ext>
                </a:extLst>
              </p:cNvPr>
              <p:cNvSpPr txBox="1"/>
              <p:nvPr/>
            </p:nvSpPr>
            <p:spPr>
              <a:xfrm>
                <a:off x="7039897" y="1313797"/>
                <a:ext cx="5074023" cy="491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のとき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≈0.15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</m:oMath>
                  </m:oMathPara>
                </a14:m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トランスコンダクタンス</a:t>
                </a:r>
                <a14:m>
                  <m:oMath xmlns:m="http://schemas.openxmlformats.org/officeDocument/2006/math">
                    <m:r>
                      <a:rPr lang="ja-JP" altLang="en-US" sz="2800" b="0" i="1" dirty="0"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のとき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=246⋅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</m:oMath>
                  </m:oMathPara>
                </a14:m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である。したがって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ja-JP" altLang="en-US" sz="2800" dirty="0">
                    <a:latin typeface="Cambria Math" panose="02040503050406030204" pitchFamily="18" charset="0"/>
                  </a:rPr>
                  <a:t>である。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9144B1E-6EA7-636A-24DE-08AEC111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1313797"/>
                <a:ext cx="5074023" cy="4913268"/>
              </a:xfrm>
              <a:prstGeom prst="rect">
                <a:avLst/>
              </a:prstGeom>
              <a:blipFill>
                <a:blip r:embed="rId2"/>
                <a:stretch>
                  <a:fillRect l="-2524" t="-1241" b="-2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B7BC113D-315F-42AE-7098-B21A5C71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5328-4B5A-43B6-8BEA-DA1F2F73D4B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5A15F-C1F1-A4D9-C0A6-F6E5E2F1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7A26DEEE-3FE1-6D65-2958-3AC9455CE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r="168"/>
          <a:stretch/>
        </p:blipFill>
        <p:spPr>
          <a:xfrm>
            <a:off x="0" y="1313797"/>
            <a:ext cx="7039897" cy="50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3346B8-EF46-44E2-AD64-F2F5C626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3DB7C2-68EA-C886-59BC-E2F01AB069CA}"/>
                  </a:ext>
                </a:extLst>
              </p:cNvPr>
              <p:cNvSpPr txBox="1"/>
              <p:nvPr/>
            </p:nvSpPr>
            <p:spPr>
              <a:xfrm>
                <a:off x="4849905" y="745842"/>
                <a:ext cx="7261412" cy="561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となればよいので</a:t>
                </a:r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/>
                  <a:t>おくと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したがって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3DB7C2-68EA-C886-59BC-E2F01AB06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05" y="745842"/>
                <a:ext cx="7261412" cy="5619680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C905B-4668-BF14-E4DD-60A6A2F0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A9C2-2ACF-4E1C-8523-F8FC6BE883BC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86B95-E4ED-6F14-5502-4A39894D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0906FB86-B44A-BEE7-DEDA-E3AC44834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FAD1E-596A-FD68-419E-B43A856E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70F67F-C421-C456-7C84-AEE26E13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バッファ回路</a:t>
            </a:r>
            <a:endParaRPr kumimoji="1" lang="en-US" altLang="ja-JP" dirty="0"/>
          </a:p>
          <a:p>
            <a:r>
              <a:rPr lang="ja-JP" altLang="en-US" dirty="0"/>
              <a:t>基板バイアス効果</a:t>
            </a:r>
            <a:endParaRPr lang="en-US" altLang="ja-JP" dirty="0"/>
          </a:p>
          <a:p>
            <a:r>
              <a:rPr lang="ja-JP" altLang="en-US" dirty="0"/>
              <a:t>ドレインコンダクタンス</a:t>
            </a:r>
            <a:endParaRPr lang="en-US" altLang="ja-JP" dirty="0"/>
          </a:p>
          <a:p>
            <a:r>
              <a:rPr kumimoji="1" lang="ja-JP" altLang="en-US" dirty="0"/>
              <a:t>素子値設計</a:t>
            </a:r>
            <a:endParaRPr kumimoji="1" lang="en-US" altLang="ja-JP" dirty="0"/>
          </a:p>
          <a:p>
            <a:r>
              <a:rPr kumimoji="1" lang="ja-JP" altLang="en-US" dirty="0"/>
              <a:t>シミュレーション結果</a:t>
            </a:r>
            <a:endParaRPr kumimoji="1" lang="en-US" altLang="ja-JP" dirty="0"/>
          </a:p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AE6F6-0E4A-87FF-F25E-21944F22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72C6-7865-4948-8416-59488C4571EF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C18810-8A77-AA06-9B5E-B8C42B8A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54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68B24-CA32-B984-5C60-ED193354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198B01-4EF5-DBB0-3493-BE50BBE8BBDA}"/>
                  </a:ext>
                </a:extLst>
              </p:cNvPr>
              <p:cNvSpPr txBox="1"/>
              <p:nvPr/>
            </p:nvSpPr>
            <p:spPr>
              <a:xfrm>
                <a:off x="4895850" y="1792941"/>
                <a:ext cx="7296150" cy="427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⋯(3)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と形状比に</a:t>
                </a:r>
                <a:r>
                  <a:rPr lang="ja-JP" altLang="en-US" sz="2800" dirty="0"/>
                  <a:t>ついての</a:t>
                </a:r>
                <a:r>
                  <a:rPr kumimoji="1" lang="ja-JP" altLang="en-US" sz="2800" dirty="0"/>
                  <a:t>関数で表すことができる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は常に正であるので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は下向きである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したがって、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800" dirty="0"/>
                  <a:t>が必要条件となる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1198B01-4EF5-DBB0-3493-BE50BBE8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0" y="1792941"/>
                <a:ext cx="7296150" cy="4274568"/>
              </a:xfrm>
              <a:prstGeom prst="rect">
                <a:avLst/>
              </a:prstGeom>
              <a:blipFill>
                <a:blip r:embed="rId2"/>
                <a:stretch>
                  <a:fillRect l="-1671" r="-1337" b="-3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D609960-2EC0-D505-256E-855CDA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0587-43E2-469D-9FCD-7AE9AABD713D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4B1334-E580-D28D-E664-19FDB75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図 7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B1FE667D-CDF8-48C2-E464-4B946AA40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F64B-9493-2D8A-CE41-0981CC4A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2A8255A-5554-DA63-5AB2-4D9077E79FE4}"/>
                  </a:ext>
                </a:extLst>
              </p:cNvPr>
              <p:cNvSpPr txBox="1"/>
              <p:nvPr/>
            </p:nvSpPr>
            <p:spPr>
              <a:xfrm>
                <a:off x="6538452" y="1690688"/>
                <a:ext cx="5572866" cy="491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前述の条件より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となる形状比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b="0" dirty="0"/>
                  <a:t>は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800" b="0" dirty="0"/>
                  <a:t>式より</a:t>
                </a:r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=70.770⋯≈71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この時の出力電位は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ja-JP" altLang="en-US" sz="2800" dirty="0"/>
                  <a:t>式より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𝑐𝑟𝑜𝑠𝑠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=0.1502⋯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と求められた。</a:t>
                </a:r>
                <a:endParaRPr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2A8255A-5554-DA63-5AB2-4D9077E79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52" y="1690688"/>
                <a:ext cx="5572866" cy="4913140"/>
              </a:xfrm>
              <a:prstGeom prst="rect">
                <a:avLst/>
              </a:prstGeom>
              <a:blipFill>
                <a:blip r:embed="rId2"/>
                <a:stretch>
                  <a:fillRect l="-2298" t="-1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00494519-94D8-98DC-F5B3-067F45FE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44D4-CB8B-494B-A050-D68716CE230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76024E-F65A-BC3B-3DE7-AC353CB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9BF22C7-1BE8-628C-DF59-413D24E16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2659"/>
            <a:ext cx="6449037" cy="45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3B612328-2B9D-B333-4B6A-1BC81189F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6" r="13889"/>
          <a:stretch/>
        </p:blipFill>
        <p:spPr>
          <a:xfrm>
            <a:off x="0" y="1333084"/>
            <a:ext cx="6276975" cy="52573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04502A1-B357-EBED-5631-75902CD3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46DA59-30DA-EB9A-C1B9-E8E84EBE1804}"/>
                  </a:ext>
                </a:extLst>
              </p:cNvPr>
              <p:cNvSpPr txBox="1"/>
              <p:nvPr/>
            </p:nvSpPr>
            <p:spPr>
              <a:xfrm>
                <a:off x="6096000" y="950216"/>
                <a:ext cx="6095999" cy="565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マッチングがとれているとき出力の振幅は入力の半分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より出力振幅の半分小さくなる形状比が必要</a:t>
                </a:r>
                <a:endParaRPr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800" b="0" dirty="0">
                    <a:latin typeface="Cambria Math" panose="02040503050406030204" pitchFamily="18" charset="0"/>
                  </a:rPr>
                  <a:t>はおよそ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&gt;0.075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ja-JP" altLang="en-US" sz="2800" b="0" dirty="0">
                    <a:latin typeface="Cambria Math" panose="02040503050406030204" pitchFamily="18" charset="0"/>
                  </a:rPr>
                  <a:t>のとき飽和領域で動作するので</a:t>
                </a:r>
                <a:endParaRPr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𝑐𝑟𝑜𝑠𝑠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−0.075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+0.075</m:t>
                      </m:r>
                    </m:oMath>
                  </m:oMathPara>
                </a14:m>
                <a:endParaRPr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0.1126 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altLang="ja-JP" sz="2800" dirty="0"/>
              </a:p>
              <a:p>
                <a:r>
                  <a:rPr lang="ja-JP" altLang="en-US" sz="2800" dirty="0"/>
                  <a:t>とした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46DA59-30DA-EB9A-C1B9-E8E84EBE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50216"/>
                <a:ext cx="6095999" cy="5655523"/>
              </a:xfrm>
              <a:prstGeom prst="rect">
                <a:avLst/>
              </a:prstGeom>
              <a:blipFill>
                <a:blip r:embed="rId3"/>
                <a:stretch>
                  <a:fillRect l="-2000" t="-1078" b="-2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5C4C41-6B97-5CBB-572E-A701247A4567}"/>
              </a:ext>
            </a:extLst>
          </p:cNvPr>
          <p:cNvCxnSpPr>
            <a:cxnSpLocks/>
          </p:cNvCxnSpPr>
          <p:nvPr/>
        </p:nvCxnSpPr>
        <p:spPr>
          <a:xfrm>
            <a:off x="1583527" y="1624013"/>
            <a:ext cx="0" cy="4476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日付プレースホルダー 34">
            <a:extLst>
              <a:ext uri="{FF2B5EF4-FFF2-40B4-BE49-F238E27FC236}">
                <a16:creationId xmlns:a16="http://schemas.microsoft.com/office/drawing/2014/main" id="{364770FD-6D3E-56B9-131A-BBF7FF65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678E-DDDE-4EEF-B957-406395DCD6A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95DACF01-EB82-B721-E2F7-FA21CF09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125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06606-9129-BC57-B782-13F9E744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74D8BAC4-8EF3-BCED-21C9-256C106DE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r="2226"/>
          <a:stretch/>
        </p:blipFill>
        <p:spPr>
          <a:xfrm>
            <a:off x="0" y="1595718"/>
            <a:ext cx="6349948" cy="4699934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4C206D4-4C8D-1110-0979-0A68D903A376}"/>
              </a:ext>
            </a:extLst>
          </p:cNvPr>
          <p:cNvCxnSpPr>
            <a:cxnSpLocks/>
          </p:cNvCxnSpPr>
          <p:nvPr/>
        </p:nvCxnSpPr>
        <p:spPr>
          <a:xfrm>
            <a:off x="4161716" y="1854994"/>
            <a:ext cx="0" cy="3995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48526C8-5151-E168-9C23-25CA5D046070}"/>
              </a:ext>
            </a:extLst>
          </p:cNvPr>
          <p:cNvCxnSpPr>
            <a:cxnSpLocks/>
          </p:cNvCxnSpPr>
          <p:nvPr/>
        </p:nvCxnSpPr>
        <p:spPr>
          <a:xfrm>
            <a:off x="1023938" y="3455193"/>
            <a:ext cx="4367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1D881F6-D048-326D-EEF5-997602EA4B38}"/>
              </a:ext>
            </a:extLst>
          </p:cNvPr>
          <p:cNvCxnSpPr>
            <a:cxnSpLocks/>
          </p:cNvCxnSpPr>
          <p:nvPr/>
        </p:nvCxnSpPr>
        <p:spPr>
          <a:xfrm>
            <a:off x="1023938" y="4017803"/>
            <a:ext cx="4367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FD19F6-C5DE-EDE7-CC24-F383A3842B8A}"/>
                  </a:ext>
                </a:extLst>
              </p:cNvPr>
              <p:cNvSpPr txBox="1"/>
              <p:nvPr/>
            </p:nvSpPr>
            <p:spPr>
              <a:xfrm>
                <a:off x="6260302" y="2306382"/>
                <a:ext cx="5931698" cy="343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1126</m:t>
                    </m:r>
                  </m:oMath>
                </a14:m>
                <a:r>
                  <a:rPr kumimoji="1" lang="ja-JP" altLang="en-US" sz="2800" dirty="0"/>
                  <a:t>となる形状比は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1653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en-US" altLang="ja-JP" sz="2800" b="0" i="1" dirty="0"/>
              </a:p>
              <a:p>
                <a:pPr algn="l"/>
                <a:r>
                  <a:rPr lang="ja-JP" altLang="en-US" sz="2800" dirty="0"/>
                  <a:t>と求められた。</a:t>
                </a:r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このとき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1912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とすればよい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AFD19F6-C5DE-EDE7-CC24-F383A3842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302" y="2306382"/>
                <a:ext cx="5931698" cy="3434273"/>
              </a:xfrm>
              <a:prstGeom prst="rect">
                <a:avLst/>
              </a:prstGeom>
              <a:blipFill>
                <a:blip r:embed="rId3"/>
                <a:stretch>
                  <a:fillRect l="-2158" t="-1596" b="-3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288A119-0B24-1188-6A74-38E8A1DAD4BC}"/>
              </a:ext>
            </a:extLst>
          </p:cNvPr>
          <p:cNvCxnSpPr>
            <a:cxnSpLocks/>
          </p:cNvCxnSpPr>
          <p:nvPr/>
        </p:nvCxnSpPr>
        <p:spPr>
          <a:xfrm>
            <a:off x="3444540" y="1854994"/>
            <a:ext cx="0" cy="39951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F0EAD5-0F6A-D3A1-DAFA-1C205237A35F}"/>
                  </a:ext>
                </a:extLst>
              </p:cNvPr>
              <p:cNvSpPr txBox="1"/>
              <p:nvPr/>
            </p:nvSpPr>
            <p:spPr>
              <a:xfrm>
                <a:off x="3805095" y="1464161"/>
                <a:ext cx="1450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3F0EAD5-0F6A-D3A1-DAFA-1C205237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095" y="1464161"/>
                <a:ext cx="145073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8003C1-143C-CC3B-7DC1-0AB412090ED8}"/>
                  </a:ext>
                </a:extLst>
              </p:cNvPr>
              <p:cNvSpPr txBox="1"/>
              <p:nvPr/>
            </p:nvSpPr>
            <p:spPr>
              <a:xfrm>
                <a:off x="2482175" y="1469421"/>
                <a:ext cx="14507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68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48003C1-143C-CC3B-7DC1-0AB41209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75" y="1469421"/>
                <a:ext cx="145073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95F7030-79A7-08D9-B558-6972396EA58F}"/>
                  </a:ext>
                </a:extLst>
              </p:cNvPr>
              <p:cNvSpPr txBox="1"/>
              <p:nvPr/>
            </p:nvSpPr>
            <p:spPr>
              <a:xfrm>
                <a:off x="728453" y="3675939"/>
                <a:ext cx="2339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1126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95F7030-79A7-08D9-B558-6972396E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3" y="3675939"/>
                <a:ext cx="233914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14537EB-81F1-BCC7-CCA8-9EA9D726C49E}"/>
                  </a:ext>
                </a:extLst>
              </p:cNvPr>
              <p:cNvSpPr txBox="1"/>
              <p:nvPr/>
            </p:nvSpPr>
            <p:spPr>
              <a:xfrm>
                <a:off x="863771" y="3113329"/>
                <a:ext cx="23391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𝑐𝑟𝑜𝑠𝑠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1502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14537EB-81F1-BCC7-CCA8-9EA9D726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71" y="3113329"/>
                <a:ext cx="233914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日付プレースホルダー 19">
            <a:extLst>
              <a:ext uri="{FF2B5EF4-FFF2-40B4-BE49-F238E27FC236}">
                <a16:creationId xmlns:a16="http://schemas.microsoft.com/office/drawing/2014/main" id="{5D706B1F-B075-7930-FA80-A0FB58E3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E09C-6A3A-40C4-9CF3-BAB781C9D923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B9A00040-31D9-3733-411B-1C1D6EE6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46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08F6C-CB9B-D2E1-9673-368223E4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73E8512-B7D5-98C4-0283-ABED36D234EA}"/>
                  </a:ext>
                </a:extLst>
              </p:cNvPr>
              <p:cNvSpPr txBox="1"/>
              <p:nvPr/>
            </p:nvSpPr>
            <p:spPr>
              <a:xfrm>
                <a:off x="349624" y="1627935"/>
                <a:ext cx="11331388" cy="491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1.1912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800" dirty="0"/>
                  <a:t>とすれば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0.075 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が下限になると考えると、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のゲート電位は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0.075+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2800" dirty="0"/>
                  <a:t>上限となる</a:t>
                </a:r>
                <a:r>
                  <a:rPr lang="ja-JP" altLang="en-US" sz="2800" dirty="0"/>
                  <a:t>。</a:t>
                </a:r>
                <a:r>
                  <a:rPr kumimoji="1" lang="ja-JP" altLang="en-US" sz="28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1.1912×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246×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0.075+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=860.849⋯≈860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r>
                  <a:rPr kumimoji="1" lang="ja-JP" altLang="en-US" sz="2800" dirty="0"/>
                  <a:t>と求められた。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73E8512-B7D5-98C4-0283-ABED36D2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1627935"/>
                <a:ext cx="11331388" cy="4910319"/>
              </a:xfrm>
              <a:prstGeom prst="rect">
                <a:avLst/>
              </a:prstGeom>
              <a:blipFill>
                <a:blip r:embed="rId2"/>
                <a:stretch>
                  <a:fillRect l="-1076" b="-2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F1F13-9852-A522-9D01-2F39D707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5EE1-AA86-4B8C-B195-745CDE4C5BC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082126-5A39-60D3-5F63-175D27C9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8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AEEA1-FAEB-E728-5F32-E2A007A2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CB9E0-D224-5DFE-715A-E3B4500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17658B-B33A-A8E7-A3C6-7B53A0A8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9E1A04ED-E656-8417-7595-3135AC33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0" y="1372823"/>
            <a:ext cx="5193470" cy="3635429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EBB6172A-60DF-40EA-DD7E-A29A6CCC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90" y="1372822"/>
            <a:ext cx="5193470" cy="363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D8514F-64D5-588E-55B6-A542A5F570E4}"/>
                  </a:ext>
                </a:extLst>
              </p:cNvPr>
              <p:cNvSpPr txBox="1"/>
              <p:nvPr/>
            </p:nvSpPr>
            <p:spPr>
              <a:xfrm>
                <a:off x="2604247" y="5334001"/>
                <a:ext cx="69835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左が入力</a:t>
                </a:r>
                <a:r>
                  <a:rPr kumimoji="1" lang="en-US" altLang="ja-JP" sz="2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/150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、右が出力電圧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設計した出力電位になっていない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D8514F-64D5-588E-55B6-A542A5F5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47" y="5334001"/>
                <a:ext cx="6983506" cy="954107"/>
              </a:xfrm>
              <a:prstGeom prst="rect">
                <a:avLst/>
              </a:prstGeom>
              <a:blipFill>
                <a:blip r:embed="rId4"/>
                <a:stretch>
                  <a:fillRect l="-1745" t="-5732" b="-17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50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D5F78-9F9B-006B-87B8-4A79D874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2C7A74-E9E1-617D-826F-DDAE74FF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1E65CB-EAE9-0B84-C06C-C4004D6A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1AC8EBC9-EA43-9410-65F5-EE3986922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r="14885"/>
          <a:stretch/>
        </p:blipFill>
        <p:spPr>
          <a:xfrm>
            <a:off x="89646" y="1368147"/>
            <a:ext cx="5818095" cy="4988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002F9E-3958-7792-81CC-50A968A460EE}"/>
                  </a:ext>
                </a:extLst>
              </p:cNvPr>
              <p:cNvSpPr txBox="1"/>
              <p:nvPr/>
            </p:nvSpPr>
            <p:spPr>
              <a:xfrm>
                <a:off x="6006352" y="2008095"/>
                <a:ext cx="600635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は定電流源となることを想定していたが変動している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⇒出力電位が下がりすぎていて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が飽和領域で動作していない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改善するために引き込み電流源を外し、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とする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002F9E-3958-7792-81CC-50A968A4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008095"/>
                <a:ext cx="6006353" cy="3539430"/>
              </a:xfrm>
              <a:prstGeom prst="rect">
                <a:avLst/>
              </a:prstGeom>
              <a:blipFill>
                <a:blip r:embed="rId3"/>
                <a:stretch>
                  <a:fillRect l="-2028" t="-1549" r="-811" b="-3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62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7014A-A009-9D41-5F1E-1D89DF09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A1A840-9494-7C97-AF90-C88E176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A0BCD-F578-DEA4-07CC-7AE89BF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24E69BCC-DAC6-C960-D334-5649C460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5" y="1226766"/>
            <a:ext cx="7651079" cy="5355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EAC19D-E06F-BE86-7852-DB2BE245EC66}"/>
                  </a:ext>
                </a:extLst>
              </p:cNvPr>
              <p:cNvSpPr txBox="1"/>
              <p:nvPr/>
            </p:nvSpPr>
            <p:spPr>
              <a:xfrm>
                <a:off x="6860240" y="2128137"/>
                <a:ext cx="4919383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としたが改善は見られなかった。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原因は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のドレイン電位が変動することよりも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のトランスコンダクタンス、ドレインコンダクタン</a:t>
                </a:r>
                <a:r>
                  <a:rPr lang="ja-JP" altLang="en-US" sz="2800" dirty="0"/>
                  <a:t>ス</a:t>
                </a:r>
                <a:r>
                  <a:rPr kumimoji="1" lang="ja-JP" altLang="en-US" sz="2800" dirty="0"/>
                  <a:t>の見積もりによると思われる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EAC19D-E06F-BE86-7852-DB2BE245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240" y="2128137"/>
                <a:ext cx="4919383" cy="3539430"/>
              </a:xfrm>
              <a:prstGeom prst="rect">
                <a:avLst/>
              </a:prstGeom>
              <a:blipFill>
                <a:blip r:embed="rId3"/>
                <a:stretch>
                  <a:fillRect l="-2478" t="-1549" r="-1611" b="-3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50B5CD2C-D0AF-8DD2-D1C8-F24293E9E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r="15680"/>
          <a:stretch/>
        </p:blipFill>
        <p:spPr>
          <a:xfrm>
            <a:off x="0" y="1356288"/>
            <a:ext cx="6223821" cy="53344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1B4133-191A-3A5E-03B0-B62EADA8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C5D50C-7E2A-5DDC-F74E-3C7CE0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73846A-0753-8ABE-59B8-EFDD262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F035DA-EF32-FF06-40F1-973172F55EFC}"/>
                  </a:ext>
                </a:extLst>
              </p:cNvPr>
              <p:cNvSpPr txBox="1"/>
              <p:nvPr/>
            </p:nvSpPr>
            <p:spPr>
              <a:xfrm>
                <a:off x="6223821" y="2667186"/>
                <a:ext cx="5752155" cy="271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を外し、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=7.1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、並列数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kumimoji="1" lang="ja-JP" altLang="en-US" sz="2800" dirty="0"/>
                  <a:t>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特性である。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線形近似をすると傾きは</a:t>
                </a:r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=4.9 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EF035DA-EF32-FF06-40F1-973172F5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21" y="2667186"/>
                <a:ext cx="5752155" cy="2712666"/>
              </a:xfrm>
              <a:prstGeom prst="rect">
                <a:avLst/>
              </a:prstGeom>
              <a:blipFill>
                <a:blip r:embed="rId3"/>
                <a:stretch>
                  <a:fillRect l="-2225" t="-2247" r="-1059" b="-5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3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896B3-1495-BF55-3701-6AFA694A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37C0BD-30F0-4D42-CF83-50C35F62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459827-DF3D-B856-6389-E07F20B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8D917DA7-2F3E-DA52-AC2A-387A131E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" r="15680"/>
          <a:stretch/>
        </p:blipFill>
        <p:spPr>
          <a:xfrm>
            <a:off x="0" y="1356288"/>
            <a:ext cx="6223821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0B56E4-BE9A-D2B1-F908-A030729196B4}"/>
                  </a:ext>
                </a:extLst>
              </p:cNvPr>
              <p:cNvSpPr txBox="1"/>
              <p:nvPr/>
            </p:nvSpPr>
            <p:spPr>
              <a:xfrm>
                <a:off x="6223821" y="1573117"/>
                <a:ext cx="5686425" cy="52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より、出力の直流電位は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=50⋅1.43×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=71.5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mV</m:t>
                      </m:r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である。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≈6.852⋯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kumimoji="1" lang="en-US" altLang="ja-JP" sz="2800" dirty="0"/>
              </a:p>
              <a:p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sz="2800" dirty="0"/>
                  <a:t>の推定が間違っていると考えられる。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30B56E4-BE9A-D2B1-F908-A0307291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821" y="1573117"/>
                <a:ext cx="5686425" cy="5214120"/>
              </a:xfrm>
              <a:prstGeom prst="rect">
                <a:avLst/>
              </a:prstGeom>
              <a:blipFill>
                <a:blip r:embed="rId3"/>
                <a:stretch>
                  <a:fillRect l="-2251" b="-2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81248-CD35-F8E5-D763-1631012B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150423-213C-868E-1B3B-2338D6DA9714}"/>
              </a:ext>
            </a:extLst>
          </p:cNvPr>
          <p:cNvSpPr txBox="1"/>
          <p:nvPr/>
        </p:nvSpPr>
        <p:spPr>
          <a:xfrm>
            <a:off x="1414247" y="2305615"/>
            <a:ext cx="9363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・高周波で動作する回路は分布定数回路として扱う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・負荷と伝送線路の整合が取れていないと反射が起きる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・マッチングをとるためにバッファを挿入する</a:t>
            </a:r>
            <a:endParaRPr lang="en-US" altLang="ja-JP" sz="28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B85951-28B6-63FB-2F40-A0DB1167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79F3-D045-4362-BFF7-9E96F3BAC3E9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686EEC-AE74-3FE9-23CA-0F225205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96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B7AA-E859-06F8-75C8-2A0DD087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0BB7FD-5F11-5166-442D-31DC2DA2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4EB3-7890-4899-AD39-E7ECE1D3A33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E44C85-E40F-9041-6C0A-133FC25B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22D787-8CDA-9813-7E30-913FBC47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"/>
          <a:stretch/>
        </p:blipFill>
        <p:spPr>
          <a:xfrm>
            <a:off x="0" y="1439863"/>
            <a:ext cx="7193615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9C5D31-8BDD-8942-4916-DCD63E583043}"/>
                  </a:ext>
                </a:extLst>
              </p:cNvPr>
              <p:cNvSpPr txBox="1"/>
              <p:nvPr/>
            </p:nvSpPr>
            <p:spPr>
              <a:xfrm>
                <a:off x="6096000" y="2253804"/>
                <a:ext cx="557604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は取りはずした状態で、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のチャネル長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チャネル幅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6.62 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並列数 </a:t>
                </a:r>
                <a:r>
                  <a:rPr kumimoji="1" lang="en-US" altLang="ja-JP" sz="2800" dirty="0"/>
                  <a:t>	 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2800" b="0" dirty="0"/>
              </a:p>
              <a:p>
                <a:pPr algn="l"/>
                <a:r>
                  <a:rPr kumimoji="1" lang="ja-JP" altLang="en-US" sz="2800" dirty="0"/>
                  <a:t>としたとき左のような出力電圧を得られた。</a:t>
                </a:r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振幅の中心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0.15 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振幅 </a:t>
                </a:r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±0.070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9C5D31-8BDD-8942-4916-DCD63E58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3804"/>
                <a:ext cx="5576047" cy="3539430"/>
              </a:xfrm>
              <a:prstGeom prst="rect">
                <a:avLst/>
              </a:prstGeom>
              <a:blipFill>
                <a:blip r:embed="rId3"/>
                <a:stretch>
                  <a:fillRect l="-2186" t="-1724" r="-546" b="-41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62C2A-6B32-A0FF-125F-453EE640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11D655-7291-065A-E981-233F85D08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61408"/>
                <a:ext cx="10820400" cy="292422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理論計算とシミュレーションは一致しなかった。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r>
                  <a:rPr lang="en-US" altLang="ja-JP" sz="3200" dirty="0"/>
                  <a:t>	</a:t>
                </a:r>
                <a:r>
                  <a:rPr lang="ja-JP" altLang="en-US" sz="3200" dirty="0"/>
                  <a:t>⇒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sz="3200" dirty="0"/>
                  <a:t>の値が他の人よりも高く出ていて、シミュレー</a:t>
                </a:r>
                <a:r>
                  <a:rPr lang="en-US" altLang="ja-JP" sz="3200" dirty="0"/>
                  <a:t>	</a:t>
                </a:r>
                <a:r>
                  <a:rPr lang="ja-JP" altLang="en-US" sz="3200" dirty="0"/>
                  <a:t>　ションからも推定が間違えていた可能性がある。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sz="3200" dirty="0"/>
              </a:p>
              <a:p>
                <a:r>
                  <a:rPr kumimoji="1" lang="ja-JP" altLang="en-US" sz="3200" dirty="0"/>
                  <a:t>計算値との乖離の原因を探していく</a:t>
                </a:r>
                <a:endParaRPr kumimoji="1" lang="en-US" altLang="ja-JP" sz="3200" dirty="0"/>
              </a:p>
              <a:p>
                <a:pPr marL="0" indent="0">
                  <a:buNone/>
                </a:pPr>
                <a:endParaRPr kumimoji="1" lang="en-US" altLang="ja-JP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111D655-7291-065A-E981-233F85D08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61408"/>
                <a:ext cx="10820400" cy="2924222"/>
              </a:xfrm>
              <a:blipFill>
                <a:blip r:embed="rId2"/>
                <a:stretch>
                  <a:fillRect l="-1296" t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766C-DBAB-A2C8-0F40-CC809A70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359C-90DE-4858-A458-5AAFE80A497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54D081-3AAA-45D7-18C4-C19C7E0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5A207-4317-DF32-8695-FE7D38AE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DA10BD-4E83-E10C-6347-4222122B1170}"/>
                  </a:ext>
                </a:extLst>
              </p:cNvPr>
              <p:cNvSpPr txBox="1"/>
              <p:nvPr/>
            </p:nvSpPr>
            <p:spPr>
              <a:xfrm>
                <a:off x="1353671" y="2736502"/>
                <a:ext cx="98791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今回測定に使用する予定のオシロスコープのインピーダンスが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800" dirty="0"/>
                  <a:t>であるので、</a:t>
                </a:r>
                <a:r>
                  <a:rPr lang="en-US" altLang="ja-JP" sz="2800" dirty="0"/>
                  <a:t> </a:t>
                </a:r>
                <a:r>
                  <a:rPr lang="ja-JP" altLang="en-US" sz="2800" dirty="0"/>
                  <a:t>出力抵抗が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en-US" altLang="ja-JP" sz="28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800" dirty="0"/>
                  <a:t>であるバッファ回路を設計する。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4DA10BD-4E83-E10C-6347-4222122B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71" y="2736502"/>
                <a:ext cx="9879106" cy="1384995"/>
              </a:xfrm>
              <a:prstGeom prst="rect">
                <a:avLst/>
              </a:prstGeom>
              <a:blipFill>
                <a:blip r:embed="rId2"/>
                <a:stretch>
                  <a:fillRect l="-1234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CF0C1-F5BA-EC90-58FE-99C14E3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BF5D-C568-4607-902F-F8736E99263F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54E5ED-CF0E-045E-75F8-2786E8B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9AE22-E76F-83F4-6C28-5644D81A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2D92-B10A-587D-48B5-BAD899F2B263}"/>
                  </a:ext>
                </a:extLst>
              </p:cNvPr>
              <p:cNvSpPr txBox="1"/>
              <p:nvPr/>
            </p:nvSpPr>
            <p:spPr>
              <a:xfrm>
                <a:off x="2415988" y="2393577"/>
                <a:ext cx="736002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求められる回路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・高い入力インピーダンス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</a:t>
                </a:r>
                <a:r>
                  <a:rPr kumimoji="1" lang="en-US" altLang="ja-JP" sz="28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ja-JP" altLang="en-US" sz="2800" dirty="0"/>
                  <a:t>の出力インピーダンス</a:t>
                </a:r>
                <a:endParaRPr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・入力波形をそのまま出力</a:t>
                </a:r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ドレイン接地のソースフォロワ回路を用いる。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0192D92-B10A-587D-48B5-BAD899F2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88" y="2393577"/>
                <a:ext cx="7360024" cy="3108543"/>
              </a:xfrm>
              <a:prstGeom prst="rect">
                <a:avLst/>
              </a:prstGeom>
              <a:blipFill>
                <a:blip r:embed="rId2"/>
                <a:stretch>
                  <a:fillRect l="-1656" t="-1961" r="-5629" b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矢印: 下 3">
            <a:extLst>
              <a:ext uri="{FF2B5EF4-FFF2-40B4-BE49-F238E27FC236}">
                <a16:creationId xmlns:a16="http://schemas.microsoft.com/office/drawing/2014/main" id="{7D7FA9B8-926A-D371-147B-BFC84E2779F5}"/>
              </a:ext>
            </a:extLst>
          </p:cNvPr>
          <p:cNvSpPr/>
          <p:nvPr/>
        </p:nvSpPr>
        <p:spPr>
          <a:xfrm>
            <a:off x="5786717" y="4312023"/>
            <a:ext cx="618565" cy="4840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F08D8A-321E-C3FF-67F3-19C36D81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2CE-0278-4716-865B-BA695282531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42771-C317-4367-C42F-90C23394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85605-5A7F-5328-DF2C-8C2140DC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7F12C1-7D96-88BD-9B5B-26BBD47DA832}"/>
                  </a:ext>
                </a:extLst>
              </p:cNvPr>
              <p:cNvSpPr txBox="1"/>
              <p:nvPr/>
            </p:nvSpPr>
            <p:spPr>
              <a:xfrm>
                <a:off x="838200" y="6096000"/>
                <a:ext cx="423582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0" dirty="0" smtClean="0">
                        <a:latin typeface="Cambria Math" panose="02040503050406030204" pitchFamily="18" charset="0"/>
                      </a:rPr>
                      <m:t>Process</m:t>
                    </m:r>
                  </m:oMath>
                </a14:m>
                <a:r>
                  <a:rPr kumimoji="1"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Rohm</m:t>
                    </m:r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0.18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7F12C1-7D96-88BD-9B5B-26BBD47D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423582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BFAC-8D5C-3718-F8D6-0284594B52CB}"/>
                  </a:ext>
                </a:extLst>
              </p:cNvPr>
              <p:cNvSpPr txBox="1"/>
              <p:nvPr/>
            </p:nvSpPr>
            <p:spPr>
              <a:xfrm>
                <a:off x="5656729" y="2727260"/>
                <a:ext cx="6535271" cy="3114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ギルバートセルの出力オフセット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今回は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0.9 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とした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電源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電流源のバイアス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オシロスコープ</m:t>
                    </m:r>
                  </m:oMath>
                </a14:m>
                <a:r>
                  <a:rPr kumimoji="1" lang="ja-JP" altLang="en-US" sz="2800" dirty="0"/>
                  <a:t>の抵抗</a:t>
                </a:r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kumimoji="1" lang="ja-JP" altLang="en-US" sz="2800" dirty="0"/>
                  <a:t>ギルバートセルの出力振幅</a:t>
                </a:r>
                <a:endParaRPr kumimoji="1" lang="en-US" altLang="ja-JP" sz="2800" dirty="0"/>
              </a:p>
              <a:p>
                <a:pPr algn="l"/>
                <a:r>
                  <a:rPr lang="en-US" altLang="ja-JP" sz="2800" dirty="0"/>
                  <a:t>	</a:t>
                </a:r>
                <a:r>
                  <a:rPr lang="ja-JP" altLang="en-US" sz="2800" dirty="0"/>
                  <a:t>今回は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±150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とした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BFAC-8D5C-3718-F8D6-0284594B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729" y="2727260"/>
                <a:ext cx="6535271" cy="3114186"/>
              </a:xfrm>
              <a:prstGeom prst="rect">
                <a:avLst/>
              </a:prstGeom>
              <a:blipFill>
                <a:blip r:embed="rId4"/>
                <a:stretch>
                  <a:fillRect t="-1761" b="-4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A7EE68-16CE-9899-482F-5AD33162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257-721D-4AFD-98A4-654ED839B64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ECDAB6-4239-7DD9-694F-8B5DF76C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28F584D0-E9FB-C3D2-62BE-FA638AD5E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87" y="1399665"/>
            <a:ext cx="6333900" cy="44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76630-997A-E637-3B15-B3CD37AA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  <a:r>
              <a:rPr kumimoji="1" lang="en-US" altLang="ja-JP" dirty="0"/>
              <a:t>-</a:t>
            </a:r>
            <a:r>
              <a:rPr kumimoji="1" lang="ja-JP" altLang="en-US" dirty="0"/>
              <a:t>小信号等価回路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FAE398-10BC-7141-6DD9-235FC7497149}"/>
                  </a:ext>
                </a:extLst>
              </p:cNvPr>
              <p:cNvSpPr txBox="1"/>
              <p:nvPr/>
            </p:nvSpPr>
            <p:spPr>
              <a:xfrm>
                <a:off x="5029199" y="1479805"/>
                <a:ext cx="6765499" cy="476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左図はバッファ回路の小信号等価回路である。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キルヒホッフの電流測から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800" dirty="0"/>
                  <a:t>なので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であるとすると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FAE398-10BC-7141-6DD9-235FC749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9" y="1479805"/>
                <a:ext cx="6765499" cy="4765856"/>
              </a:xfrm>
              <a:prstGeom prst="rect">
                <a:avLst/>
              </a:prstGeom>
              <a:blipFill>
                <a:blip r:embed="rId3"/>
                <a:stretch>
                  <a:fillRect l="-1802" t="-1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1A739AB6-E174-1ECE-027F-07B1B70CC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2"/>
          <a:stretch/>
        </p:blipFill>
        <p:spPr>
          <a:xfrm>
            <a:off x="172834" y="2351346"/>
            <a:ext cx="5230379" cy="3637077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FB61E5-4CEA-A44D-2A31-EDB8DBA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239B-DF9D-4E76-A007-B6FE528B65F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BAE914-BDB7-6461-437B-91B837B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7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8F9F7-62B0-8EE3-F949-68EAFA52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バッファ回路</a:t>
            </a:r>
            <a:r>
              <a:rPr kumimoji="1" lang="en-US" altLang="ja-JP" dirty="0"/>
              <a:t>-</a:t>
            </a:r>
            <a:r>
              <a:rPr kumimoji="1" lang="ja-JP" altLang="en-US" dirty="0"/>
              <a:t>出力インピーダンス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FA1CDB-B123-B70C-EF78-778A962ABB71}"/>
                  </a:ext>
                </a:extLst>
              </p:cNvPr>
              <p:cNvSpPr txBox="1"/>
              <p:nvPr/>
            </p:nvSpPr>
            <p:spPr>
              <a:xfrm>
                <a:off x="4673112" y="1986524"/>
                <a:ext cx="7164782" cy="430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出力インピーダンス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を求める際、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入力は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とし</a:t>
                </a:r>
                <a:r>
                  <a:rPr lang="ja-JP" altLang="en-US" sz="2800" dirty="0">
                    <a:latin typeface="Cambria Math" panose="02040503050406030204" pitchFamily="18" charset="0"/>
                  </a:rPr>
                  <a:t>、負荷から電流が流れ込むとすると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を仮定すると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FA1CDB-B123-B70C-EF78-778A962AB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12" y="1986524"/>
                <a:ext cx="7164782" cy="4301242"/>
              </a:xfrm>
              <a:prstGeom prst="rect">
                <a:avLst/>
              </a:prstGeom>
              <a:blipFill>
                <a:blip r:embed="rId2"/>
                <a:stretch>
                  <a:fillRect l="-1787" t="-14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9B180-B8B8-4F64-D1B6-ED6E53D3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3303-ECCF-4038-B373-958ADCF3D98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63303-8276-6775-56A5-11F82F9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10" name="図 9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5CE27F9A-BC99-A139-7E17-028C9F39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8" y="1393892"/>
            <a:ext cx="4540374" cy="53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7503F-8601-BCAA-8F22-05F28B1C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F2D7666-E6DD-FDF9-BF5D-6D3AC797BBEC}"/>
                  </a:ext>
                </a:extLst>
              </p:cNvPr>
              <p:cNvSpPr txBox="1"/>
              <p:nvPr/>
            </p:nvSpPr>
            <p:spPr>
              <a:xfrm>
                <a:off x="5365903" y="2253803"/>
                <a:ext cx="562844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左図のような</a:t>
                </a:r>
                <a:r>
                  <a:rPr kumimoji="1" lang="en-US" altLang="ja-JP" sz="2800" dirty="0"/>
                  <a:t>MOS</a:t>
                </a:r>
                <a:r>
                  <a:rPr kumimoji="1" lang="ja-JP" altLang="en-US" sz="2800" dirty="0"/>
                  <a:t>単体でシミュレーションを行った。</a:t>
                </a:r>
                <a:r>
                  <a:rPr lang="ja-JP" altLang="en-US" sz="2800" dirty="0"/>
                  <a:t>条件は</a:t>
                </a:r>
                <a:endParaRPr lang="en-US" altLang="ja-JP" sz="2800" dirty="0"/>
              </a:p>
              <a:p>
                <a:pPr algn="l"/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チャネル長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チャネル幅</a:t>
                </a:r>
                <a14:m>
                  <m:oMath xmlns:m="http://schemas.openxmlformats.org/officeDocument/2006/math">
                    <m: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  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   :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ソース</a:t>
                </a:r>
                <a:r>
                  <a:rPr kumimoji="1" lang="en-US" altLang="ja-JP" sz="2800" dirty="0"/>
                  <a:t>-</a:t>
                </a:r>
                <a:r>
                  <a:rPr kumimoji="1" lang="ja-JP" altLang="en-US" sz="2800" dirty="0"/>
                  <a:t>バルク</a:t>
                </a:r>
                <a:r>
                  <a:rPr lang="ja-JP" altLang="en-US" sz="2800" dirty="0"/>
                  <a:t>間、ゲート</a:t>
                </a:r>
                <a:r>
                  <a:rPr lang="en-US" altLang="ja-JP" sz="2800" dirty="0"/>
                  <a:t>-</a:t>
                </a:r>
                <a:r>
                  <a:rPr lang="ja-JP" altLang="en-US" sz="2800" dirty="0"/>
                  <a:t>ソース間の電圧でスイープした。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F2D7666-E6DD-FDF9-BF5D-6D3AC797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03" y="2253803"/>
                <a:ext cx="5628443" cy="3970318"/>
              </a:xfrm>
              <a:prstGeom prst="rect">
                <a:avLst/>
              </a:prstGeom>
              <a:blipFill>
                <a:blip r:embed="rId2"/>
                <a:stretch>
                  <a:fillRect l="-2165" t="-1536" b="-35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E29D3E-6DD8-795F-70AF-F54253BA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9F85-1E0C-4B5A-AC59-C44860113C53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F3FED-D3CB-2E58-703F-499ACB17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8286-F313-4C91-A698-AE5FEC9F69CF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81087BA-1F14-B6F9-00B6-07E0FC65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0" y="2358383"/>
            <a:ext cx="5033423" cy="33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1529</Words>
  <Application>Microsoft Office PowerPoint</Application>
  <PresentationFormat>ワイド画面</PresentationFormat>
  <Paragraphs>288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游ゴシック</vt:lpstr>
      <vt:lpstr>游ゴシック Light</vt:lpstr>
      <vt:lpstr>Arial</vt:lpstr>
      <vt:lpstr>Cambria Math</vt:lpstr>
      <vt:lpstr>Office テーマ</vt:lpstr>
      <vt:lpstr>ギルバート乗算回路のバッファ設計</vt:lpstr>
      <vt:lpstr>目次</vt:lpstr>
      <vt:lpstr>背景</vt:lpstr>
      <vt:lpstr>目的</vt:lpstr>
      <vt:lpstr>バッファ回路</vt:lpstr>
      <vt:lpstr>バッファ回路</vt:lpstr>
      <vt:lpstr>バッファ回路-小信号等価回路</vt:lpstr>
      <vt:lpstr>バッファ回路-出力インピーダンス</vt:lpstr>
      <vt:lpstr>シミュレーション回路</vt:lpstr>
      <vt:lpstr>基板バイアス効果(v_th1 )</vt:lpstr>
      <vt:lpstr>基板バイアス効果(v_th1 )</vt:lpstr>
      <vt:lpstr>基板バイアス効果(g_m1 )</vt:lpstr>
      <vt:lpstr>基板バイアス効果(g_m1 )</vt:lpstr>
      <vt:lpstr>基板バイアス効果(K)</vt:lpstr>
      <vt:lpstr>ドレインコンダクタンス</vt:lpstr>
      <vt:lpstr>ドレインコンダクタンス</vt:lpstr>
      <vt:lpstr>ドレインコンダクタンス</vt:lpstr>
      <vt:lpstr>ドレインコンダクタンス</vt:lpstr>
      <vt:lpstr>素子値設計</vt:lpstr>
      <vt:lpstr>素子値設計</vt:lpstr>
      <vt:lpstr>素子値設計</vt:lpstr>
      <vt:lpstr>素子値設計</vt:lpstr>
      <vt:lpstr>素子値設計</vt:lpstr>
      <vt:lpstr>素子値設計</vt:lpstr>
      <vt:lpstr>シミュレーション結果</vt:lpstr>
      <vt:lpstr>シミュレーション結果</vt:lpstr>
      <vt:lpstr>シミュレーション結果</vt:lpstr>
      <vt:lpstr>シミュレーション結果</vt:lpstr>
      <vt:lpstr>シミュレーション結果</vt:lpstr>
      <vt:lpstr>シミュレーション結果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 Hikaru</dc:creator>
  <cp:lastModifiedBy>KOJIMAHIKARU</cp:lastModifiedBy>
  <cp:revision>26</cp:revision>
  <dcterms:created xsi:type="dcterms:W3CDTF">2023-06-12T02:47:07Z</dcterms:created>
  <dcterms:modified xsi:type="dcterms:W3CDTF">2023-06-29T06:29:14Z</dcterms:modified>
</cp:coreProperties>
</file>