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E950B-E0E2-4173-BC93-B480494F0E56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445E4-CDBB-4F40-B4A9-83E60E6356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36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E21405-B031-D1F0-6382-82F70DED7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5661FE-7B3C-068F-1B90-7B064C6B2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A7DA3F-AA27-E794-2081-1681FA90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9AFC-1E20-4292-86E1-B517BFC32F64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C6D2A8-717B-3B21-D23A-550AE49A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F0A597-0A8C-E335-CFE9-E2F7868C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74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C53E23-8395-4BEC-FBCC-49769B02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9AF9B8-DD97-A874-6D75-7C892A690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78CBE5-B760-CE0A-B36A-450B0108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1C0D-7185-4258-82DA-2906195F6AB8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7F4723-5A32-919D-CB09-4368A51D4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FE03C1-C6A8-72F4-B67F-66F10F7C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47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60240E2-74AB-3DA4-DAD5-48FD2AD8B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A9657D-1B95-A5BC-1E7F-DC9399A14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C73377-FE1A-1467-1195-F106382B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73AD-9F92-4433-B9DE-0246D51A4175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6D67FB-F2E6-4DBF-C1FD-DB789C82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7382D8-8454-D014-6EE9-E0B7EB1D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96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9214AB-7FB2-20B4-837C-8CCACE76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1A07DE-9778-365B-1046-98D30AD53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9CBE62-34DE-3A73-E26A-A6A4B121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B06-291B-405F-95EE-B4B7E57BBB19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80EE70-D8C1-CE1E-DE9A-4DF225A2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40B041-ECAD-41F9-9332-5060DA5F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70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7771EE-960A-77A9-AB3B-ABF15F7E3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3BB44F-7EA6-4E6A-D886-1C2B1F312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243A3C-8998-82D0-3710-4C5DAD68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6545-828E-4E0A-896A-E4045B894020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78761D-5A16-4BAB-A1B9-60D0E5E6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969FD7-1F3A-FD18-EAF2-59629A75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07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8ECA90-F676-9F1A-6C12-1AA65934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FF6535-BDE6-11C6-55AD-525C7C945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CCFAB2-6D08-7D88-CBE2-5D7AF4192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DBF540-03D6-8C66-4231-36683A96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5023-3CEF-41C1-A254-4B355AE380E7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B22DC9-71B8-D471-A0C5-770DDACB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BAF1A2-5DA7-CF47-B823-022CFF06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735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EC454-9289-1334-C327-9DA5E6D1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66671F-01CD-7C12-784B-7E1FB7777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799579-DFB9-A9CB-BC39-E39DD7C95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40489D0-1479-AB28-2CED-929B7879F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5288B49-BBF4-EF02-7A18-B6CE6E56C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4B1B52-05E2-BD5F-A15F-010490A8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FB8-9B2F-40B8-8BCE-1FDDD25A2CA3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72D0AC6-647D-7136-EFD5-132D3AE9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25126DA-C651-6FB0-0F67-67BB09A8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69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177D81-8AE6-5463-357B-AF28E68F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27DBA5E-A6D6-9A21-6B50-E031383B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EBF6-982E-4E54-A420-B5DB214A1A8A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B9B6C78-91AF-2D42-C456-09CE6BE9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EA1785-B27C-1BCE-E3E1-6675FA9B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63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C2CC750-4B09-9A5F-820E-C439F093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FB61-56B8-4FA9-92FE-D33509F248A8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4F6E950-FF96-F127-E095-9E8F1CE8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59C99E-3542-BBD1-B18C-9EF98460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00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D7AD57-5DD4-C9DA-3A46-0D1002A2B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492A2A-4F65-6168-D3F8-614E63D79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2DEA7C-2FA3-86A0-7069-77BCDF1AB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1F2C67-67A9-8F6A-8F81-142BDC11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E08E-F2F4-43F6-AA6F-3DA602D50B71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5839CD-8100-98D2-5B50-BE7878F3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5B490E-E64C-C30A-40EA-F259A57F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28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61C79A-711E-239B-07A5-2CD196E8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1E32592-9EB6-D399-F5AE-8A250BFFA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0F2418-26EB-E6A3-4384-1E816DD04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2E24E6-A1D4-30FC-38B0-E2FD8776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6094-EE6A-4DFE-BD6C-AF62A22A2B22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506500-92E2-B0D6-83D1-F37269E6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C14000-63C1-C5A5-5061-79101D96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65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D4274FA-161E-776B-310C-55D74D02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748D96-F359-1593-7075-33355CF30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8F2B27-5496-7D1A-2E4C-ED5C591DE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9DCEB-FE8F-49D7-B1D5-66612535C05A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FAADF3-1D76-F59D-0553-90296E660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B65F0A-07F0-D144-13E0-3347BAC05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13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7C581E-6F25-89A6-5E73-6F8C4A15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27992E3-494B-A23E-4E58-E12CB5BC8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2023/07/04</a:t>
            </a:r>
            <a:r>
              <a:rPr kumimoji="1" lang="ja-JP" altLang="en-US" dirty="0"/>
              <a:t>　小島 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DE7D4E-0F38-23F3-50B5-0B70E173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10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090B9860-2FA8-605E-1468-813DA62C71F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の誤り</a:t>
                </a:r>
              </a:p>
            </p:txBody>
          </p:sp>
        </mc:Choice>
        <mc:Fallback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090B9860-2FA8-605E-1468-813DA62C71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91310E1-43D4-3BDD-B578-D3E368B1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2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65C8665-DFDE-0CF0-2205-09F7D8FB477C}"/>
                  </a:ext>
                </a:extLst>
              </p:cNvPr>
              <p:cNvSpPr txBox="1"/>
              <p:nvPr/>
            </p:nvSpPr>
            <p:spPr>
              <a:xfrm>
                <a:off x="0" y="1553036"/>
                <a:ext cx="12192000" cy="4668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ドレイン電流は二乗則より</a:t>
                </a:r>
                <a:endParaRPr kumimoji="1" lang="en-US" altLang="ja-JP" sz="2800" b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  <a:p>
                <a:r>
                  <a:rPr kumimoji="1" lang="ja-JP" altLang="en-US" sz="2800" dirty="0"/>
                  <a:t>また、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はドレイン電流を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で偏微分したものであるので</a:t>
                </a:r>
                <a:endParaRPr kumimoji="1" lang="en-US" altLang="ja-JP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800" dirty="0"/>
              </a:p>
              <a:p>
                <a:r>
                  <a:rPr lang="ja-JP" altLang="en-US" sz="2800" dirty="0"/>
                  <a:t>であるが、以前は間違えて</a:t>
                </a:r>
                <a:endParaRPr lang="en-US" altLang="ja-JP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800" dirty="0"/>
              </a:p>
              <a:p>
                <a:r>
                  <a:rPr lang="ja-JP" altLang="en-US" sz="2800" dirty="0"/>
                  <a:t>としていた。そのため、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ja-JP" altLang="en-US" sz="2800" dirty="0"/>
                  <a:t>としていた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</a:t>
                </a:r>
                <a:r>
                  <a:rPr kumimoji="1" lang="en-US" altLang="ja-JP" sz="2800" dirty="0"/>
                  <a:t>2</a:t>
                </a:r>
                <a:r>
                  <a:rPr lang="ja-JP" altLang="en-US" sz="2800" dirty="0"/>
                  <a:t>倍</a:t>
                </a:r>
                <a:r>
                  <a:rPr kumimoji="1" lang="ja-JP" altLang="en-US" sz="2800" dirty="0"/>
                  <a:t>高く出ていた。</a:t>
                </a:r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65C8665-DFDE-0CF0-2205-09F7D8FB4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53036"/>
                <a:ext cx="12192000" cy="4668907"/>
              </a:xfrm>
              <a:prstGeom prst="rect">
                <a:avLst/>
              </a:prstGeom>
              <a:blipFill>
                <a:blip r:embed="rId3"/>
                <a:stretch>
                  <a:fillRect l="-1000" t="-1305" b="-10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04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5F6DE9E9-2E6D-13EC-525C-B7F2C9AC5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82"/>
          <a:stretch/>
        </p:blipFill>
        <p:spPr>
          <a:xfrm>
            <a:off x="1" y="1678962"/>
            <a:ext cx="6667500" cy="51790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3C10E7B7-985F-EC8E-8642-5760A77A7D3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dirty="0"/>
                  <a:t>の再推定</a:t>
                </a:r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先週の再掲</a:t>
                </a:r>
                <a:r>
                  <a:rPr kumimoji="1"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3C10E7B7-985F-EC8E-8642-5760A77A7D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BFAE448-7C1E-60C9-022B-597076A03237}"/>
                  </a:ext>
                </a:extLst>
              </p:cNvPr>
              <p:cNvSpPr txBox="1"/>
              <p:nvPr/>
            </p:nvSpPr>
            <p:spPr>
              <a:xfrm>
                <a:off x="6505574" y="1985359"/>
                <a:ext cx="5686425" cy="4938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特性の</a:t>
                </a:r>
                <a:endParaRPr kumimoji="1" lang="en-US" altLang="ja-JP" sz="28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=0.70 ~ 0.80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800" dirty="0"/>
                  <a:t>の範囲</a:t>
                </a:r>
                <a:r>
                  <a:rPr kumimoji="1" lang="en-US" altLang="ja-JP" sz="2800" dirty="0"/>
                  <a:t>(</a:t>
                </a:r>
                <a:r>
                  <a:rPr kumimoji="1" lang="ja-JP" altLang="en-US" sz="2800" dirty="0"/>
                  <a:t>前回の計算結果から最適と思われる動作点の周辺</a:t>
                </a:r>
                <a:r>
                  <a:rPr kumimoji="1" lang="en-US" altLang="ja-JP" sz="2800" dirty="0"/>
                  <a:t>)</a:t>
                </a:r>
                <a:r>
                  <a:rPr kumimoji="1" lang="ja-JP" altLang="en-US" sz="2800" dirty="0"/>
                  <a:t>で線形近似をした。</a:t>
                </a:r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"/>
                          <m:endChr m:val="}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𝑠𝑏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なので、近似直線の傾きは</a:t>
                </a:r>
                <a:endParaRPr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2800" dirty="0"/>
              </a:p>
              <a:p>
                <a:r>
                  <a:rPr lang="ja-JP" altLang="en-US" sz="2800" dirty="0"/>
                  <a:t>である。</a:t>
                </a:r>
                <a:endParaRPr kumimoji="1" lang="en-US" altLang="ja-JP" sz="2800" dirty="0"/>
              </a:p>
              <a:p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BFAE448-7C1E-60C9-022B-597076A03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574" y="1985359"/>
                <a:ext cx="5686425" cy="4938403"/>
              </a:xfrm>
              <a:prstGeom prst="rect">
                <a:avLst/>
              </a:prstGeom>
              <a:blipFill>
                <a:blip r:embed="rId4"/>
                <a:stretch>
                  <a:fillRect l="-2144" t="-9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8A67E22-9747-0B09-9A65-57E8A89FF6D5}"/>
                  </a:ext>
                </a:extLst>
              </p:cNvPr>
              <p:cNvSpPr txBox="1"/>
              <p:nvPr/>
            </p:nvSpPr>
            <p:spPr>
              <a:xfrm>
                <a:off x="7505700" y="658761"/>
                <a:ext cx="4234015" cy="52322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process</m:t>
                      </m:r>
                      <m: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rohm</m:t>
                      </m:r>
                      <m: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 0.18 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8A67E22-9747-0B09-9A65-57E8A89FF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700" y="658761"/>
                <a:ext cx="423401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91E652-2B06-016C-69F4-3A44790D2634}"/>
                  </a:ext>
                </a:extLst>
              </p:cNvPr>
              <p:cNvSpPr txBox="1"/>
              <p:nvPr/>
            </p:nvSpPr>
            <p:spPr>
              <a:xfrm>
                <a:off x="2920181" y="1448129"/>
                <a:ext cx="1730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 :0.54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91E652-2B06-016C-69F4-3A44790D2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181" y="1448129"/>
                <a:ext cx="1730478" cy="461665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73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D7B307FD-39B8-9218-9C69-3248599AB5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ja-JP" altLang="en-US" dirty="0"/>
                  <a:t>の再推定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先週の再掲</a:t>
                </a:r>
                <a:r>
                  <a:rPr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D7B307FD-39B8-9218-9C69-3248599AB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87B7AC8-3137-8CAB-DF3E-71C24E209045}"/>
                  </a:ext>
                </a:extLst>
              </p:cNvPr>
              <p:cNvSpPr txBox="1"/>
              <p:nvPr/>
            </p:nvSpPr>
            <p:spPr>
              <a:xfrm>
                <a:off x="6934199" y="4772025"/>
                <a:ext cx="497205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800" dirty="0"/>
                  <a:t>したがって今回は</a:t>
                </a:r>
                <a:endParaRPr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≡202 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μS</m:t>
                      </m:r>
                      <m: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とした。</a:t>
                </a:r>
                <a:endParaRPr kumimoji="1" lang="en-US" altLang="ja-JP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87B7AC8-3137-8CAB-DF3E-71C24E209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99" y="4772025"/>
                <a:ext cx="4972051" cy="1384995"/>
              </a:xfrm>
              <a:prstGeom prst="rect">
                <a:avLst/>
              </a:prstGeom>
              <a:blipFill>
                <a:blip r:embed="rId3"/>
                <a:stretch>
                  <a:fillRect l="-2451" t="-4405" b="-118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>
            <a:extLst>
              <a:ext uri="{FF2B5EF4-FFF2-40B4-BE49-F238E27FC236}">
                <a16:creationId xmlns:a16="http://schemas.microsoft.com/office/drawing/2014/main" id="{F6FAF8BC-0482-CD03-36AF-5988119402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882"/>
          <a:stretch/>
        </p:blipFill>
        <p:spPr>
          <a:xfrm>
            <a:off x="1" y="1678962"/>
            <a:ext cx="6667500" cy="517903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1B7B39D-E072-AF0E-6EEB-363EC917F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700" y="1305233"/>
            <a:ext cx="5055144" cy="32477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7E60479C-2374-F940-D168-D9D9C8648F22}"/>
                  </a:ext>
                </a:extLst>
              </p:cNvPr>
              <p:cNvSpPr/>
              <p:nvPr/>
            </p:nvSpPr>
            <p:spPr>
              <a:xfrm>
                <a:off x="2222089" y="4557687"/>
                <a:ext cx="3567881" cy="145720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2800" dirty="0">
                    <a:solidFill>
                      <a:schemeClr val="tx1"/>
                    </a:solidFill>
                  </a:rPr>
                  <a:t>ここが正しくは</a:t>
                </a:r>
                <a:endParaRPr kumimoji="1" lang="en-US" altLang="ja-JP" sz="280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202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μS</m:t>
                      </m:r>
                      <m:r>
                        <a:rPr kumimoji="1" lang="en-US" altLang="ja-JP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7E60479C-2374-F940-D168-D9D9C8648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089" y="4557687"/>
                <a:ext cx="3567881" cy="1457201"/>
              </a:xfrm>
              <a:prstGeom prst="rect">
                <a:avLst/>
              </a:prstGeom>
              <a:blipFill>
                <a:blip r:embed="rId6"/>
                <a:stretch>
                  <a:fillRect l="-3220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矢印: 右 8">
            <a:extLst>
              <a:ext uri="{FF2B5EF4-FFF2-40B4-BE49-F238E27FC236}">
                <a16:creationId xmlns:a16="http://schemas.microsoft.com/office/drawing/2014/main" id="{1E17E9F2-FDFB-8038-3519-38251C95A46F}"/>
              </a:ext>
            </a:extLst>
          </p:cNvPr>
          <p:cNvSpPr/>
          <p:nvPr/>
        </p:nvSpPr>
        <p:spPr>
          <a:xfrm>
            <a:off x="5931312" y="5058018"/>
            <a:ext cx="911940" cy="95687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91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CCB27-9CB8-C240-2AFF-E9E53D8A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バッファ素子値の再計算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5DEC2C1-DE0C-FEED-2323-235687D2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5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241D00F-75EB-B84E-2B22-F06F29BF4584}"/>
                  </a:ext>
                </a:extLst>
              </p:cNvPr>
              <p:cNvSpPr txBox="1"/>
              <p:nvPr/>
            </p:nvSpPr>
            <p:spPr>
              <a:xfrm>
                <a:off x="12289" y="1519602"/>
                <a:ext cx="8885905" cy="5694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kumimoji="1" lang="en-US" altLang="ja-JP" sz="3200" b="0" i="0" smtClean="0">
                        <a:latin typeface="Cambria Math" panose="02040503050406030204" pitchFamily="18" charset="0"/>
                      </a:rPr>
                      <m:t>mS</m:t>
                    </m:r>
                  </m:oMath>
                </a14:m>
                <a:r>
                  <a:rPr kumimoji="1" lang="ja-JP" altLang="en-US" sz="3200" dirty="0"/>
                  <a:t>を仮定した際、以下の式が成り立つ</a:t>
                </a:r>
                <a:r>
                  <a:rPr lang="ja-JP" altLang="en-US" sz="3200" dirty="0"/>
                  <a:t>。詳しい計算はスライド最後に記載</a:t>
                </a:r>
                <a:endParaRPr kumimoji="1" lang="en-US" altLang="ja-JP" sz="3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𝑖𝑛𝑏</m:t>
                              </m:r>
                            </m:sub>
                          </m:s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  ⋯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en-US" altLang="ja-JP" sz="3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  ⋯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kumimoji="1" lang="en-US" altLang="ja-JP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"/>
                          <m:endChr m:val="}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  ⋯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kumimoji="1" lang="en-US" altLang="ja-JP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  ⋯(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dirty="0"/>
              </a:p>
              <a:p>
                <a:endParaRPr lang="en-US" altLang="ja-JP" sz="3200" dirty="0"/>
              </a:p>
              <a:p>
                <a:endParaRPr kumimoji="1" lang="ja-JP" altLang="en-US" sz="32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241D00F-75EB-B84E-2B22-F06F29BF4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9" y="1519602"/>
                <a:ext cx="8885905" cy="5694316"/>
              </a:xfrm>
              <a:prstGeom prst="rect">
                <a:avLst/>
              </a:prstGeom>
              <a:blipFill>
                <a:blip r:embed="rId2"/>
                <a:stretch>
                  <a:fillRect l="-1715" t="-1285" r="-63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F59145C9-C2F7-FFD4-F2AE-C8CB8AAC0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691" y="2737640"/>
            <a:ext cx="5160215" cy="361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4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032085-0244-DC55-4FD9-08438BE1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バッファ素子値の再計算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4C905DD-564B-9782-5BF1-E26CD057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1ABD5B47-C4FB-0244-88DD-69B50309A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8529"/>
            <a:ext cx="8023824" cy="56166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AB87BC9-64F1-50C2-154C-0F29623E9AEE}"/>
                  </a:ext>
                </a:extLst>
              </p:cNvPr>
              <p:cNvSpPr txBox="1"/>
              <p:nvPr/>
            </p:nvSpPr>
            <p:spPr>
              <a:xfrm>
                <a:off x="7767484" y="2543373"/>
                <a:ext cx="4424516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sz="3200" dirty="0"/>
                  <a:t>(1)~(4)</a:t>
                </a:r>
                <a:r>
                  <a:rPr kumimoji="1" lang="ja-JP" altLang="en-US" sz="3200" dirty="0"/>
                  <a:t>式をプロットすると左のようになる。</a:t>
                </a:r>
                <a:endParaRPr kumimoji="1" lang="en-US" altLang="ja-JP" sz="3200" dirty="0"/>
              </a:p>
              <a:p>
                <a:pPr algn="l"/>
                <a:endParaRPr lang="en-US" altLang="ja-JP" sz="32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3200" dirty="0"/>
                  <a:t>が大きくなると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ja-JP" altLang="en-US" sz="3200" dirty="0"/>
                  <a:t>が小さくなる</a:t>
                </a:r>
                <a:endParaRPr kumimoji="1" lang="en-US" altLang="ja-JP" sz="3200" dirty="0"/>
              </a:p>
              <a:p>
                <a:pPr algn="l"/>
                <a:r>
                  <a:rPr lang="ja-JP" altLang="en-US" sz="3200" dirty="0"/>
                  <a:t>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ja-JP" altLang="en-US" sz="3200" dirty="0"/>
                  <a:t>で使用</a:t>
                </a: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AB87BC9-64F1-50C2-154C-0F29623E9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484" y="2543373"/>
                <a:ext cx="4424516" cy="3046988"/>
              </a:xfrm>
              <a:prstGeom prst="rect">
                <a:avLst/>
              </a:prstGeom>
              <a:blipFill>
                <a:blip r:embed="rId3"/>
                <a:stretch>
                  <a:fillRect l="-3444" t="-2600" r="-3306" b="-58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41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B44E7-6F3C-0260-D917-07BD13AF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バッファ素子値の再計算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6BC20CF-2C67-8BEB-81FD-8988B2D6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7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006DC4B-A579-4581-1FA2-5A0197AB95CC}"/>
                  </a:ext>
                </a:extLst>
              </p:cNvPr>
              <p:cNvSpPr txBox="1"/>
              <p:nvPr/>
            </p:nvSpPr>
            <p:spPr>
              <a:xfrm>
                <a:off x="609600" y="1699649"/>
                <a:ext cx="10835148" cy="4226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ja-JP" sz="3200" dirty="0"/>
                  <a:t>(2),(3)</a:t>
                </a:r>
                <a:r>
                  <a:rPr lang="ja-JP" altLang="en-US" sz="3200" dirty="0"/>
                  <a:t>式より、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3200" dirty="0"/>
                  <a:t>の形状比は</a:t>
                </a:r>
                <a:endParaRPr kumimoji="1" lang="en-US" altLang="ja-JP" sz="32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𝑖𝑛𝑏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kumimoji="1" lang="en-US" altLang="ja-JP" sz="3200" b="0" dirty="0"/>
              </a:p>
              <a:p>
                <a:r>
                  <a:rPr kumimoji="1" lang="ja-JP" altLang="en-US" sz="3200" dirty="0"/>
                  <a:t>で求められる。ただし、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d>
                      <m:d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sz="3200" dirty="0"/>
                  <a:t>であり、今回は</a:t>
                </a: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=0.16</m:t>
                    </m:r>
                    <m:r>
                      <a:rPr lang="en-US" altLang="ja-JP" sz="3200" i="1">
                        <a:latin typeface="Cambria Math" panose="02040503050406030204" pitchFamily="18" charset="0"/>
                      </a:rPr>
                      <m:t>7781</m:t>
                    </m:r>
                  </m:oMath>
                </a14:m>
                <a:r>
                  <a:rPr kumimoji="1" lang="en-US" altLang="ja-JP" sz="32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3200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kumimoji="1" lang="en-US" altLang="ja-JP" sz="3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200" i="1">
                        <a:latin typeface="Cambria Math" panose="02040503050406030204" pitchFamily="18" charset="0"/>
                      </a:rPr>
                      <m:t>0.424192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3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3200" dirty="0"/>
                  <a:t>である。</a:t>
                </a:r>
                <a:endParaRPr kumimoji="1" lang="en-US" altLang="ja-JP" sz="3200" dirty="0"/>
              </a:p>
              <a:p>
                <a:r>
                  <a:rPr lang="ja-JP" altLang="en-US" sz="3200" dirty="0"/>
                  <a:t>また、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𝑖𝑛𝑏</m:t>
                        </m:r>
                      </m:sub>
                    </m:sSub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=0.9 </m:t>
                    </m:r>
                    <m:r>
                      <m:rPr>
                        <m:sty m:val="p"/>
                      </m:rPr>
                      <a:rPr lang="en-US" altLang="ja-JP" sz="3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3200" dirty="0"/>
                  <a:t>とした。</a:t>
                </a:r>
                <a:endParaRPr kumimoji="1" lang="en-US" altLang="ja-JP" sz="3200" dirty="0"/>
              </a:p>
              <a:p>
                <a:r>
                  <a:rPr kumimoji="1" lang="ja-JP" altLang="en-US" sz="3200" dirty="0"/>
                  <a:t>この時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3200" dirty="0"/>
                  <a:t>の形状比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kumimoji="1" lang="ja-JP" altLang="en-US" sz="3200" dirty="0"/>
                  <a:t>は</a:t>
                </a:r>
                <a:endParaRPr kumimoji="1" lang="en-US" altLang="ja-JP" sz="3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ja-JP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en-US" altLang="ja-JP" sz="32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006DC4B-A579-4581-1FA2-5A0197AB9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99649"/>
                <a:ext cx="10835148" cy="4226735"/>
              </a:xfrm>
              <a:prstGeom prst="rect">
                <a:avLst/>
              </a:prstGeom>
              <a:blipFill>
                <a:blip r:embed="rId2"/>
                <a:stretch>
                  <a:fillRect l="-1407" t="-1732" r="-51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94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2AD846-C045-1E2C-D384-CE407AF0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素子値計算の詳細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204814F-D7E4-8747-4D79-FDFE7A22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4" name="図 3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86C7C437-6C25-7505-747F-81DF189ED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974" y="2241550"/>
            <a:ext cx="586763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6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3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349</Words>
  <Application>Microsoft Office PowerPoint</Application>
  <PresentationFormat>ワイド画面</PresentationFormat>
  <Paragraphs>50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Cambria Math</vt:lpstr>
      <vt:lpstr>Office テーマ</vt:lpstr>
      <vt:lpstr>進捗報告</vt:lpstr>
      <vt:lpstr>K_0の誤り</vt:lpstr>
      <vt:lpstr>Kの再推定(先週の再掲)</vt:lpstr>
      <vt:lpstr>Kの再推定(先週の再掲)</vt:lpstr>
      <vt:lpstr>バッファ素子値の再計算</vt:lpstr>
      <vt:lpstr>バッファ素子値の再計算</vt:lpstr>
      <vt:lpstr>バッファ素子値の再計算</vt:lpstr>
      <vt:lpstr>素子値計算の詳細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KOJIMAHIKARU</dc:creator>
  <cp:lastModifiedBy>KOJIMAHIKARU</cp:lastModifiedBy>
  <cp:revision>1</cp:revision>
  <dcterms:created xsi:type="dcterms:W3CDTF">2023-06-29T05:14:56Z</dcterms:created>
  <dcterms:modified xsi:type="dcterms:W3CDTF">2023-06-29T06:29:23Z</dcterms:modified>
</cp:coreProperties>
</file>