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96" r:id="rId3"/>
    <p:sldId id="424" r:id="rId4"/>
    <p:sldId id="425" r:id="rId5"/>
    <p:sldId id="430" r:id="rId6"/>
    <p:sldId id="427" r:id="rId7"/>
    <p:sldId id="429" r:id="rId8"/>
    <p:sldId id="431" r:id="rId9"/>
    <p:sldId id="432" r:id="rId10"/>
    <p:sldId id="433" r:id="rId11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54"/>
    <a:srgbClr val="4BD0FF"/>
    <a:srgbClr val="FF00FF"/>
    <a:srgbClr val="00B8FF"/>
    <a:srgbClr val="6666FF"/>
    <a:srgbClr val="FFEBE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42D9C-FF43-4FD7-BD7B-C6918EB563AC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9BE96-F9E2-40A3-9AAA-518E3A8D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24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943A-0527-4D2E-86A5-B7B9CDC8B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55826"/>
            <a:ext cx="10363200" cy="1470025"/>
          </a:xfrm>
        </p:spPr>
        <p:txBody>
          <a:bodyPr/>
          <a:lstStyle/>
          <a:p>
            <a:r>
              <a:rPr lang="ja-JP" altLang="en-US" sz="4000" dirty="0"/>
              <a:t>リザバミーティング　</a:t>
            </a:r>
            <a:r>
              <a:rPr kumimoji="1" lang="en-US" altLang="ja-JP" sz="4000" dirty="0"/>
              <a:t>24/04/10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622C90-F54A-4BDF-9490-9857FAA72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明治大学　</a:t>
            </a:r>
            <a:r>
              <a:rPr kumimoji="1" lang="en-US" altLang="ja-JP" dirty="0"/>
              <a:t>M2</a:t>
            </a:r>
            <a:r>
              <a:rPr kumimoji="1" lang="ja-JP" altLang="en-US" dirty="0"/>
              <a:t>　　大塚　雄太</a:t>
            </a:r>
          </a:p>
        </p:txBody>
      </p:sp>
    </p:spTree>
    <p:extLst>
      <p:ext uri="{BB962C8B-B14F-4D97-AF65-F5344CB8AC3E}">
        <p14:creationId xmlns:p14="http://schemas.microsoft.com/office/powerpoint/2010/main" val="416806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D0FD5-93F6-44EB-B6C6-BBDB8D99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まとめと今後の課題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78C0E6-E639-84A2-85E4-322D56931FA7}"/>
              </a:ext>
            </a:extLst>
          </p:cNvPr>
          <p:cNvSpPr txBox="1"/>
          <p:nvPr/>
        </p:nvSpPr>
        <p:spPr>
          <a:xfrm>
            <a:off x="812801" y="1460286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2B2BF8-EA48-040C-6EC7-33D341888ECD}"/>
              </a:ext>
            </a:extLst>
          </p:cNvPr>
          <p:cNvSpPr txBox="1"/>
          <p:nvPr/>
        </p:nvSpPr>
        <p:spPr>
          <a:xfrm>
            <a:off x="1001487" y="1921951"/>
            <a:ext cx="716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・回路特性（</a:t>
            </a:r>
            <a:r>
              <a:rPr kumimoji="1" lang="en-US" altLang="ja-JP" dirty="0"/>
              <a:t>DC</a:t>
            </a:r>
            <a:r>
              <a:rPr kumimoji="1" lang="ja-JP" altLang="en-US" dirty="0"/>
              <a:t>）を考慮したシステムの出力を想定するプログラムの作成</a:t>
            </a:r>
            <a:endParaRPr kumimoji="1" lang="en-US" altLang="ja-JP" dirty="0"/>
          </a:p>
          <a:p>
            <a:r>
              <a:rPr kumimoji="1" lang="ja-JP" altLang="en-US" dirty="0"/>
              <a:t>　→全体的に持ち上がる結果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51445D-F883-05F1-D437-1CF6454BD7A2}"/>
              </a:ext>
            </a:extLst>
          </p:cNvPr>
          <p:cNvSpPr txBox="1"/>
          <p:nvPr/>
        </p:nvSpPr>
        <p:spPr>
          <a:xfrm>
            <a:off x="812801" y="29432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21640E-34FA-F04C-D219-886FB2098080}"/>
              </a:ext>
            </a:extLst>
          </p:cNvPr>
          <p:cNvSpPr txBox="1"/>
          <p:nvPr/>
        </p:nvSpPr>
        <p:spPr>
          <a:xfrm>
            <a:off x="1001487" y="3404880"/>
            <a:ext cx="240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・ノイズの大きさの確認</a:t>
            </a:r>
            <a:endParaRPr kumimoji="1" lang="en-US" altLang="ja-JP" dirty="0"/>
          </a:p>
          <a:p>
            <a:r>
              <a:rPr lang="ja-JP" altLang="en-US" dirty="0"/>
              <a:t>・重みの離散化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AC</a:t>
            </a:r>
            <a:r>
              <a:rPr lang="ja-JP" altLang="en-US" dirty="0"/>
              <a:t>特性の測定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PCB</a:t>
            </a:r>
            <a:r>
              <a:rPr kumimoji="1" lang="ja-JP" altLang="en-US" dirty="0"/>
              <a:t>の測定</a:t>
            </a:r>
          </a:p>
        </p:txBody>
      </p:sp>
    </p:spTree>
    <p:extLst>
      <p:ext uri="{BB962C8B-B14F-4D97-AF65-F5344CB8AC3E}">
        <p14:creationId xmlns:p14="http://schemas.microsoft.com/office/powerpoint/2010/main" val="259483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689938"/>
                  </p:ext>
                </p:extLst>
              </p:nvPr>
            </p:nvGraphicFramePr>
            <p:xfrm>
              <a:off x="3462711" y="2232071"/>
              <a:ext cx="1980000" cy="2046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i="0" dirty="0">
                              <a:solidFill>
                                <a:schemeClr val="tx1"/>
                              </a:solidFill>
                            </a:rPr>
                            <a:t>0.34 V</a:t>
                          </a:r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34.72 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70.2 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140.4 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3895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689938"/>
                  </p:ext>
                </p:extLst>
              </p:nvPr>
            </p:nvGraphicFramePr>
            <p:xfrm>
              <a:off x="3462711" y="2232071"/>
              <a:ext cx="1980000" cy="2046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5" t="-101639" r="-177119" b="-3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i="0" dirty="0">
                              <a:solidFill>
                                <a:schemeClr val="tx1"/>
                              </a:solidFill>
                            </a:rPr>
                            <a:t>0.34 V</a:t>
                          </a:r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43497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5" t="-173239" r="-177119" b="-2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971" t="-173239" r="-966" b="-2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43497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5" t="-269444" r="-17711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971" t="-269444" r="-966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43497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5" t="-374648" r="-177119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971" t="-374648" r="-966" b="-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38957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タイトル 8">
            <a:extLst>
              <a:ext uri="{FF2B5EF4-FFF2-40B4-BE49-F238E27FC236}">
                <a16:creationId xmlns:a16="http://schemas.microsoft.com/office/drawing/2014/main" id="{21FF1B59-25FA-6E8C-53F9-861027C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積和演算回路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A948725-2B9C-E39F-6591-068572CD6695}"/>
              </a:ext>
            </a:extLst>
          </p:cNvPr>
          <p:cNvSpPr txBox="1"/>
          <p:nvPr/>
        </p:nvSpPr>
        <p:spPr>
          <a:xfrm>
            <a:off x="812801" y="1262108"/>
            <a:ext cx="755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ギルバートセル回路を複数並列に接続することで積和演算回路を構成する。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4">
                <a:extLst>
                  <a:ext uri="{FF2B5EF4-FFF2-40B4-BE49-F238E27FC236}">
                    <a16:creationId xmlns:a16="http://schemas.microsoft.com/office/drawing/2014/main" id="{647D8508-885C-AA94-9CC2-3C1DCB4B4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750152"/>
                  </p:ext>
                </p:extLst>
              </p:nvPr>
            </p:nvGraphicFramePr>
            <p:xfrm>
              <a:off x="1044667" y="2232071"/>
              <a:ext cx="2376000" cy="3695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l-GR" altLang="ja-JP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kumimoji="1" lang="en-US" altLang="ja-JP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CTR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1±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2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2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-0.1~0.1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1±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2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2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-0.1~0.1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MUL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1~4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9.6 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1,   2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19.2 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38.4 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4">
                <a:extLst>
                  <a:ext uri="{FF2B5EF4-FFF2-40B4-BE49-F238E27FC236}">
                    <a16:creationId xmlns:a16="http://schemas.microsoft.com/office/drawing/2014/main" id="{647D8508-885C-AA94-9CC2-3C1DCB4B4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750152"/>
                  </p:ext>
                </p:extLst>
              </p:nvPr>
            </p:nvGraphicFramePr>
            <p:xfrm>
              <a:off x="1044667" y="2232071"/>
              <a:ext cx="2376000" cy="3695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137778" r="-120787" b="-1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237778" r="-120787" b="-10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038" t="-237778" r="-939" b="-10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337778" r="-120787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2785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428261" r="-120787" b="-7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-0.1~0.1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540000" r="-120787" b="-7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2785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626087" r="-12078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-0.1~0.1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742222" r="-120787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46488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498684" r="-120787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038" t="-498684" r="-93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46488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598684" r="-120787" b="-1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038" t="-598684" r="-939" b="-1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46615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689610" r="-120787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038" t="-689610" r="-939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312905-B6C9-55D1-2A4B-ED234ED567A4}"/>
              </a:ext>
            </a:extLst>
          </p:cNvPr>
          <p:cNvSpPr txBox="1"/>
          <p:nvPr/>
        </p:nvSpPr>
        <p:spPr>
          <a:xfrm>
            <a:off x="1654267" y="1881619"/>
            <a:ext cx="3044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表</a:t>
            </a:r>
            <a:r>
              <a:rPr lang="en-US" altLang="ja-JP" sz="1600" dirty="0"/>
              <a:t>1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試作した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入力積和演算回路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A4394F-CCD4-4B48-AEA6-CA92D005F498}"/>
              </a:ext>
            </a:extLst>
          </p:cNvPr>
          <p:cNvSpPr txBox="1"/>
          <p:nvPr/>
        </p:nvSpPr>
        <p:spPr>
          <a:xfrm>
            <a:off x="7328367" y="591233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積和演算回路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5480412-0FA4-F485-465F-018516E4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297" y="1828640"/>
            <a:ext cx="5185447" cy="40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CD776-D72D-1D72-FA2A-76748FD9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光リザバとの接続について</a:t>
            </a:r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75B2BE3-32C4-9049-A477-A270569C0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41706"/>
              </p:ext>
            </p:extLst>
          </p:nvPr>
        </p:nvGraphicFramePr>
        <p:xfrm>
          <a:off x="812801" y="1678932"/>
          <a:ext cx="7056000" cy="204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040345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24611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28438105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9645232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60578034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03040842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885036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5803966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816413739"/>
                    </a:ext>
                  </a:extLst>
                </a:gridCol>
              </a:tblGrid>
              <a:tr h="288000">
                <a:tc rowSpan="2" gridSpan="2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822496"/>
                  </a:ext>
                </a:extLst>
              </a:tr>
              <a:tr h="288000">
                <a:tc gridSpan="2" v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7463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最大値</a:t>
                      </a:r>
                    </a:p>
                    <a:p>
                      <a:pPr algn="ctr"/>
                      <a:endParaRPr kumimoji="1" lang="ja-JP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0.01786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0.01661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0.04068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0.02781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0.02114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0.01355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0.01331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126199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最小値</a:t>
                      </a:r>
                    </a:p>
                    <a:p>
                      <a:pPr algn="ctr"/>
                      <a:endParaRPr kumimoji="1" lang="ja-JP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-0.02026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-0.02155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-0.02304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-0.01379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-0.02109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-0.03203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-0.00698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13202"/>
                  </a:ext>
                </a:extLst>
              </a:tr>
              <a:tr h="39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重み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-28.39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-24.61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11.01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21.76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33.79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-45.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50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3.89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83340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41971F-DB76-6A7D-B076-837FD349B9B5}"/>
              </a:ext>
            </a:extLst>
          </p:cNvPr>
          <p:cNvSpPr txBox="1"/>
          <p:nvPr/>
        </p:nvSpPr>
        <p:spPr>
          <a:xfrm>
            <a:off x="812801" y="1274764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光リザバの出力（金沢大提供：</a:t>
            </a:r>
            <a:r>
              <a:rPr kumimoji="1" lang="en-US" altLang="ja-JP" dirty="0"/>
              <a:t>chaos</a:t>
            </a:r>
            <a:r>
              <a:rPr kumimoji="1" lang="ja-JP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EEE413-F1F9-D094-B81E-9C9813F1EEA1}"/>
                  </a:ext>
                </a:extLst>
              </p:cNvPr>
              <p:cNvSpPr txBox="1"/>
              <p:nvPr/>
            </p:nvSpPr>
            <p:spPr>
              <a:xfrm>
                <a:off x="812801" y="4035199"/>
                <a:ext cx="78369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試作回路</a:t>
                </a:r>
                <a:r>
                  <a:rPr lang="ja-JP" altLang="en-US" dirty="0"/>
                  <a:t>の</a:t>
                </a:r>
                <a:r>
                  <a:rPr kumimoji="1" lang="ja-JP" altLang="en-US" dirty="0"/>
                  <a:t>入力：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−100 </m:t>
                    </m:r>
                    <m:r>
                      <a:rPr kumimoji="1" lang="en-US" altLang="ja-JP" i="1" dirty="0">
                        <a:latin typeface="Cambria Math" panose="02040503050406030204" pitchFamily="18" charset="0"/>
                      </a:rPr>
                      <m:t>~ 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100 </m:t>
                    </m:r>
                  </m:oMath>
                </a14:m>
                <a:r>
                  <a:rPr kumimoji="1" lang="en-US" altLang="ja-JP" dirty="0"/>
                  <a:t>[mV]</a:t>
                </a:r>
              </a:p>
              <a:p>
                <a:r>
                  <a:rPr lang="ja-JP" altLang="en-US" dirty="0"/>
                  <a:t>                    重み：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2.11~2.11</m:t>
                    </m:r>
                  </m:oMath>
                </a14:m>
                <a:r>
                  <a:rPr lang="ja-JP" altLang="en-US" dirty="0"/>
                  <a:t>　（測定結果：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𝑐𝑡𝑟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=±100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lang="ja-JP" altLang="en-US" dirty="0"/>
                  <a:t>、原点付近傾き）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EEE413-F1F9-D094-B81E-9C9813F1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4035199"/>
                <a:ext cx="7836954" cy="646331"/>
              </a:xfrm>
              <a:prstGeom prst="rect">
                <a:avLst/>
              </a:prstGeom>
              <a:blipFill>
                <a:blip r:embed="rId2"/>
                <a:stretch>
                  <a:fillRect l="-622" t="-7547" b="-1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56FB889F-1ED7-28B7-5599-F983C9B10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74" y="1589111"/>
            <a:ext cx="3876626" cy="26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7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CD776-D72D-1D72-FA2A-76748FD9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光リザバとの接続について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41EA1A3-9D3F-ABB2-5C13-7D9BFE96F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71" t="19297" r="2918" b="1674"/>
          <a:stretch/>
        </p:blipFill>
        <p:spPr>
          <a:xfrm>
            <a:off x="4732864" y="1398965"/>
            <a:ext cx="2999589" cy="25253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8392FB-4C54-C8D7-BFB1-1302E5A39AD9}"/>
              </a:ext>
            </a:extLst>
          </p:cNvPr>
          <p:cNvSpPr txBox="1"/>
          <p:nvPr/>
        </p:nvSpPr>
        <p:spPr>
          <a:xfrm>
            <a:off x="793275" y="4198399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重みが大きい→原因：ターゲット（積和演算結果）が大きい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2BDB93B1-17CA-5BD3-EF6D-D703C73071E7}"/>
              </a:ext>
            </a:extLst>
          </p:cNvPr>
          <p:cNvSpPr/>
          <p:nvPr/>
        </p:nvSpPr>
        <p:spPr bwMode="auto">
          <a:xfrm>
            <a:off x="1349172" y="4567731"/>
            <a:ext cx="487680" cy="2960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CCFDF03-0667-2E8C-ACEB-8C279241677A}"/>
                  </a:ext>
                </a:extLst>
              </p:cNvPr>
              <p:cNvSpPr txBox="1"/>
              <p:nvPr/>
            </p:nvSpPr>
            <p:spPr>
              <a:xfrm>
                <a:off x="801984" y="4863822"/>
                <a:ext cx="7512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試作品の</a:t>
                </a:r>
                <a:r>
                  <a:rPr kumimoji="1" lang="ja-JP" altLang="en-US" dirty="0"/>
                  <a:t>出力は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±0.20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なので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ターゲットをその範囲に収めることは可能か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CCFDF03-0667-2E8C-ACEB-8C2792416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4" y="4863822"/>
                <a:ext cx="7512891" cy="369332"/>
              </a:xfrm>
              <a:prstGeom prst="rect">
                <a:avLst/>
              </a:prstGeom>
              <a:blipFill>
                <a:blip r:embed="rId3"/>
                <a:stretch>
                  <a:fillRect l="-731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C6B9FF-E520-0597-FCE1-550B49E939DE}"/>
              </a:ext>
            </a:extLst>
          </p:cNvPr>
          <p:cNvSpPr txBox="1"/>
          <p:nvPr/>
        </p:nvSpPr>
        <p:spPr>
          <a:xfrm>
            <a:off x="810694" y="164409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入力：増大、重み：減少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25BC0E-A2BD-8416-1E15-B835AEC622D3}"/>
              </a:ext>
            </a:extLst>
          </p:cNvPr>
          <p:cNvSpPr txBox="1"/>
          <p:nvPr/>
        </p:nvSpPr>
        <p:spPr>
          <a:xfrm>
            <a:off x="810694" y="1274829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入力と重みの関係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A0D3FD1-493B-C587-5ED6-8496097BB207}"/>
              </a:ext>
            </a:extLst>
          </p:cNvPr>
          <p:cNvSpPr txBox="1"/>
          <p:nvPr/>
        </p:nvSpPr>
        <p:spPr>
          <a:xfrm>
            <a:off x="810694" y="3834573"/>
            <a:ext cx="225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重みを小さくするには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48CB71-7EC4-4FCC-FD23-54E86CF91295}"/>
                  </a:ext>
                </a:extLst>
              </p:cNvPr>
              <p:cNvSpPr txBox="1"/>
              <p:nvPr/>
            </p:nvSpPr>
            <p:spPr>
              <a:xfrm>
                <a:off x="801984" y="2017808"/>
                <a:ext cx="381213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u="sng" dirty="0"/>
                  <a:t>以下の範囲に収めたい</a:t>
                </a:r>
                <a:endParaRPr kumimoji="1" lang="en-US" altLang="ja-JP" u="sng" dirty="0"/>
              </a:p>
              <a:p>
                <a:r>
                  <a:rPr kumimoji="1" lang="ja-JP" altLang="en-US" dirty="0"/>
                  <a:t>試作回路</a:t>
                </a:r>
                <a:r>
                  <a:rPr lang="ja-JP" altLang="en-US" dirty="0"/>
                  <a:t>の</a:t>
                </a:r>
                <a:r>
                  <a:rPr kumimoji="1" lang="ja-JP" altLang="en-US" dirty="0"/>
                  <a:t>入力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−100 </m:t>
                    </m:r>
                    <m:r>
                      <a:rPr kumimoji="1" lang="en-US" altLang="ja-JP" i="1" dirty="0">
                        <a:latin typeface="Cambria Math" panose="02040503050406030204" pitchFamily="18" charset="0"/>
                      </a:rPr>
                      <m:t>~ 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100 </m:t>
                    </m:r>
                  </m:oMath>
                </a14:m>
                <a:r>
                  <a:rPr kumimoji="1" lang="en-US" altLang="ja-JP" dirty="0"/>
                  <a:t>[mV]</a:t>
                </a:r>
              </a:p>
              <a:p>
                <a:r>
                  <a:rPr lang="ja-JP" altLang="en-US" dirty="0"/>
                  <a:t>                    重み：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2.109~2.109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48CB71-7EC4-4FCC-FD23-54E86CF9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4" y="2017808"/>
                <a:ext cx="3812131" cy="923330"/>
              </a:xfrm>
              <a:prstGeom prst="rect">
                <a:avLst/>
              </a:prstGeom>
              <a:blipFill>
                <a:blip r:embed="rId4"/>
                <a:stretch>
                  <a:fillRect l="-1440" t="-4636" b="-8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D7735A78-3D3A-936E-9C44-49B65ECE5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02" y="1398965"/>
            <a:ext cx="3876626" cy="26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CD776-D72D-1D72-FA2A-76748FD9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光リザバとの接続について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41971F-DB76-6A7D-B076-837FD349B9B5}"/>
              </a:ext>
            </a:extLst>
          </p:cNvPr>
          <p:cNvSpPr txBox="1"/>
          <p:nvPr/>
        </p:nvSpPr>
        <p:spPr>
          <a:xfrm>
            <a:off x="812801" y="281245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入力増幅（</a:t>
            </a:r>
            <a:r>
              <a:rPr lang="en-US" altLang="ja-JP" dirty="0"/>
              <a:t>2</a:t>
            </a:r>
            <a:r>
              <a:rPr lang="ja-JP" altLang="en-US" dirty="0"/>
              <a:t>倍）＋ターゲット調整後</a:t>
            </a:r>
            <a:endParaRPr kumimoji="1" lang="en-US" altLang="ja-JP" dirty="0"/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664ADD2F-3C47-4DF7-3B66-6D93A0ED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87" y="1616736"/>
            <a:ext cx="3809474" cy="2833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E93781-8988-3216-96BC-81FADA7865EA}"/>
              </a:ext>
            </a:extLst>
          </p:cNvPr>
          <p:cNvSpPr txBox="1"/>
          <p:nvPr/>
        </p:nvSpPr>
        <p:spPr>
          <a:xfrm>
            <a:off x="812801" y="1274764"/>
            <a:ext cx="5197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ターゲットを</a:t>
            </a:r>
            <a:r>
              <a:rPr lang="ja-JP" altLang="en-US" dirty="0"/>
              <a:t>試作品の</a:t>
            </a:r>
            <a:r>
              <a:rPr kumimoji="1" lang="ja-JP" altLang="en-US" dirty="0"/>
              <a:t>出力</a:t>
            </a:r>
            <a:r>
              <a:rPr lang="ja-JP" altLang="en-US" dirty="0">
                <a:solidFill>
                  <a:sysClr val="windowText" lastClr="000000"/>
                </a:solidFill>
              </a:rPr>
              <a:t>範囲に縮小＋入力を増幅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923AC5-8E05-2B44-9B6A-318A28006321}"/>
                  </a:ext>
                </a:extLst>
              </p:cNvPr>
              <p:cNvSpPr txBox="1"/>
              <p:nvPr/>
            </p:nvSpPr>
            <p:spPr>
              <a:xfrm>
                <a:off x="812801" y="1689872"/>
                <a:ext cx="4445448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ターゲット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~4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試作品の</a:t>
                </a:r>
                <a:r>
                  <a:rPr kumimoji="1" lang="ja-JP" altLang="en-US" dirty="0"/>
                  <a:t>出力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0.2~0.2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dirty="0"/>
              </a:p>
              <a:p>
                <a:endParaRPr lang="en-US" altLang="ja-JP" sz="800" dirty="0"/>
              </a:p>
              <a:p>
                <a:r>
                  <a:rPr lang="ja-JP" altLang="en-US" dirty="0"/>
                  <a:t>上記範囲に収まるように、ターゲットを調整。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923AC5-8E05-2B44-9B6A-318A2800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689872"/>
                <a:ext cx="4445448" cy="1046440"/>
              </a:xfrm>
              <a:prstGeom prst="rect">
                <a:avLst/>
              </a:prstGeom>
              <a:blipFill>
                <a:blip r:embed="rId3"/>
                <a:stretch>
                  <a:fillRect l="-1096" t="-4070" r="-548"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85B5FE6-B9B5-13CB-AC10-78881E187FD5}"/>
              </a:ext>
            </a:extLst>
          </p:cNvPr>
          <p:cNvGraphicFramePr>
            <a:graphicFrameLocks noGrp="1"/>
          </p:cNvGraphicFramePr>
          <p:nvPr/>
        </p:nvGraphicFramePr>
        <p:xfrm>
          <a:off x="812801" y="3200400"/>
          <a:ext cx="7056000" cy="204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040345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24611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28438105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9645232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60578034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03040842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885036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5803966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816413739"/>
                    </a:ext>
                  </a:extLst>
                </a:gridCol>
              </a:tblGrid>
              <a:tr h="288000">
                <a:tc rowSpan="2" gridSpan="2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822496"/>
                  </a:ext>
                </a:extLst>
              </a:tr>
              <a:tr h="288000">
                <a:tc gridSpan="2" v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7463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最大値</a:t>
                      </a:r>
                    </a:p>
                    <a:p>
                      <a:pPr algn="ctr"/>
                      <a:endParaRPr kumimoji="1" lang="ja-JP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0.03572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0.03322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0.08136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0.05562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0.04228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0.02710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0.02662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126199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最小値</a:t>
                      </a:r>
                    </a:p>
                    <a:p>
                      <a:pPr algn="ctr"/>
                      <a:endParaRPr kumimoji="1" lang="ja-JP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-0.04052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-0.04310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-0.04608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-0.02758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-0.04218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-0.06406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-0.01396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13202"/>
                  </a:ext>
                </a:extLst>
              </a:tr>
              <a:tr h="39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重み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-0.71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-0.62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0.27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0.54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0.84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-1.14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0.10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8334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B31774-52A4-509B-334E-D10ACA2880F5}"/>
                  </a:ext>
                </a:extLst>
              </p:cNvPr>
              <p:cNvSpPr txBox="1"/>
              <p:nvPr/>
            </p:nvSpPr>
            <p:spPr>
              <a:xfrm>
                <a:off x="812801" y="5336019"/>
                <a:ext cx="38121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dirty="0"/>
                  <a:t>試作回路</a:t>
                </a:r>
                <a:r>
                  <a:rPr lang="ja-JP" altLang="en-US" dirty="0"/>
                  <a:t>の</a:t>
                </a:r>
                <a:r>
                  <a:rPr kumimoji="1" lang="ja-JP" altLang="en-US" dirty="0"/>
                  <a:t>入力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−100 </m:t>
                    </m:r>
                    <m:r>
                      <a:rPr kumimoji="1" lang="en-US" altLang="ja-JP" i="1" dirty="0">
                        <a:latin typeface="Cambria Math" panose="02040503050406030204" pitchFamily="18" charset="0"/>
                      </a:rPr>
                      <m:t>~ 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100 </m:t>
                    </m:r>
                  </m:oMath>
                </a14:m>
                <a:r>
                  <a:rPr kumimoji="1" lang="en-US" altLang="ja-JP" dirty="0"/>
                  <a:t>[mV]</a:t>
                </a:r>
              </a:p>
              <a:p>
                <a:r>
                  <a:rPr lang="ja-JP" altLang="en-US" dirty="0"/>
                  <a:t>                    重み：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2.109~2.109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B31774-52A4-509B-334E-D10ACA28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5336019"/>
                <a:ext cx="3812131" cy="646331"/>
              </a:xfrm>
              <a:prstGeom prst="rect">
                <a:avLst/>
              </a:prstGeom>
              <a:blipFill>
                <a:blip r:embed="rId4"/>
                <a:stretch>
                  <a:fillRect l="-1278" t="-6604" b="-1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748291-AFCB-C45F-13D8-DB7B027AA230}"/>
              </a:ext>
            </a:extLst>
          </p:cNvPr>
          <p:cNvSpPr txBox="1"/>
          <p:nvPr/>
        </p:nvSpPr>
        <p:spPr>
          <a:xfrm>
            <a:off x="812801" y="6056999"/>
            <a:ext cx="485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入力、重みともに範囲内（</a:t>
            </a:r>
            <a:r>
              <a:rPr kumimoji="1" lang="en-US" altLang="ja-JP" dirty="0">
                <a:solidFill>
                  <a:srgbClr val="FF0000"/>
                </a:solidFill>
              </a:rPr>
              <a:t>NMSE</a:t>
            </a:r>
            <a:r>
              <a:rPr kumimoji="1" lang="ja-JP" altLang="en-US" dirty="0">
                <a:solidFill>
                  <a:srgbClr val="FF0000"/>
                </a:solidFill>
              </a:rPr>
              <a:t>も</a:t>
            </a:r>
            <a:r>
              <a:rPr kumimoji="1" lang="en-US" altLang="ja-JP" dirty="0">
                <a:solidFill>
                  <a:srgbClr val="FF0000"/>
                </a:solidFill>
              </a:rPr>
              <a:t>0.1106</a:t>
            </a:r>
            <a:r>
              <a:rPr kumimoji="1" lang="ja-JP" altLang="en-US" dirty="0">
                <a:solidFill>
                  <a:srgbClr val="FF0000"/>
                </a:solidFill>
              </a:rPr>
              <a:t>と良好）</a:t>
            </a:r>
          </a:p>
        </p:txBody>
      </p:sp>
    </p:spTree>
    <p:extLst>
      <p:ext uri="{BB962C8B-B14F-4D97-AF65-F5344CB8AC3E}">
        <p14:creationId xmlns:p14="http://schemas.microsoft.com/office/powerpoint/2010/main" val="277230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959AA-39C3-C408-968F-A0E0F465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回路特性を考慮した</a:t>
            </a:r>
            <a:r>
              <a:rPr lang="en-US" altLang="ja-JP" dirty="0"/>
              <a:t>NMSE</a:t>
            </a:r>
            <a:r>
              <a:rPr lang="ja-JP" altLang="en-US" dirty="0"/>
              <a:t>の導出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560164A-6DD2-62C3-572E-C3393E590A92}"/>
              </a:ext>
            </a:extLst>
          </p:cNvPr>
          <p:cNvSpPr txBox="1"/>
          <p:nvPr/>
        </p:nvSpPr>
        <p:spPr>
          <a:xfrm>
            <a:off x="812801" y="1252312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重みと入力からそれぞれの値に近い点の内分点を使用</a:t>
            </a:r>
          </a:p>
        </p:txBody>
      </p:sp>
      <p:pic>
        <p:nvPicPr>
          <p:cNvPr id="7" name="図 6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90D44715-3633-148C-4366-52A58D89E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" y="2477821"/>
            <a:ext cx="3908838" cy="2694694"/>
          </a:xfrm>
          <a:prstGeom prst="rect">
            <a:avLst/>
          </a:prstGeom>
        </p:spPr>
      </p:pic>
      <p:pic>
        <p:nvPicPr>
          <p:cNvPr id="11" name="図 10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8CB101F-A43C-7EF8-9474-228E21F1F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76" y="2477821"/>
            <a:ext cx="3782143" cy="2607352"/>
          </a:xfrm>
          <a:prstGeom prst="rect">
            <a:avLst/>
          </a:prstGeom>
        </p:spPr>
      </p:pic>
      <p:pic>
        <p:nvPicPr>
          <p:cNvPr id="14" name="図 1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6185A67-B1BB-05AE-0A86-60BB93568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52" y="2477821"/>
            <a:ext cx="3782143" cy="260735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C30CB4-ABBA-F15C-F7E1-24028B7DE932}"/>
              </a:ext>
            </a:extLst>
          </p:cNvPr>
          <p:cNvSpPr txBox="1"/>
          <p:nvPr/>
        </p:nvSpPr>
        <p:spPr>
          <a:xfrm>
            <a:off x="4268276" y="2037609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①学習した重みから色を選択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A87D871-7B91-A0AB-03AD-F7E6B4EA095E}"/>
              </a:ext>
            </a:extLst>
          </p:cNvPr>
          <p:cNvSpPr txBox="1"/>
          <p:nvPr/>
        </p:nvSpPr>
        <p:spPr>
          <a:xfrm>
            <a:off x="8409202" y="2037609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②各入力から</a:t>
            </a:r>
            <a:r>
              <a:rPr lang="en-US" altLang="ja-JP" dirty="0"/>
              <a:t>4</a:t>
            </a:r>
            <a:r>
              <a:rPr lang="ja-JP" altLang="en-US" dirty="0"/>
              <a:t>点を選択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067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959AA-39C3-C408-968F-A0E0F465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回路特性を考慮した</a:t>
            </a:r>
            <a:r>
              <a:rPr lang="en-US" altLang="ja-JP" dirty="0"/>
              <a:t>NMSE</a:t>
            </a:r>
            <a:r>
              <a:rPr lang="ja-JP" altLang="en-US" dirty="0"/>
              <a:t>の導出</a:t>
            </a:r>
            <a:endParaRPr kumimoji="1"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7E426A5-DECA-A1EF-9802-E6AA2897B5A1}"/>
              </a:ext>
            </a:extLst>
          </p:cNvPr>
          <p:cNvGrpSpPr/>
          <p:nvPr/>
        </p:nvGrpSpPr>
        <p:grpSpPr>
          <a:xfrm>
            <a:off x="958483" y="2471064"/>
            <a:ext cx="4219556" cy="2927475"/>
            <a:chOff x="958483" y="2471064"/>
            <a:chExt cx="4219556" cy="2927475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3DAC0B6E-FCFE-39F2-ECA0-3CD6248FB632}"/>
                </a:ext>
              </a:extLst>
            </p:cNvPr>
            <p:cNvCxnSpPr/>
            <p:nvPr/>
          </p:nvCxnSpPr>
          <p:spPr bwMode="auto">
            <a:xfrm>
              <a:off x="1596105" y="4133716"/>
              <a:ext cx="3480992" cy="2432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4BFF5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79759BF-A5EA-292C-55D7-36FFD1E225A5}"/>
                </a:ext>
              </a:extLst>
            </p:cNvPr>
            <p:cNvGrpSpPr/>
            <p:nvPr/>
          </p:nvGrpSpPr>
          <p:grpSpPr>
            <a:xfrm>
              <a:off x="1563982" y="2471064"/>
              <a:ext cx="3614057" cy="2477589"/>
              <a:chOff x="3117669" y="2016034"/>
              <a:chExt cx="3614057" cy="2477589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059947A2-0B13-D795-371B-78FE3246D44C}"/>
                  </a:ext>
                </a:extLst>
              </p:cNvPr>
              <p:cNvCxnSpPr/>
              <p:nvPr/>
            </p:nvCxnSpPr>
            <p:spPr bwMode="auto">
              <a:xfrm>
                <a:off x="3117669" y="4493623"/>
                <a:ext cx="3614057" cy="0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DE8A8E01-EB82-6EC1-C226-4012F6550563}"/>
                  </a:ext>
                </a:extLst>
              </p:cNvPr>
              <p:cNvCxnSpPr/>
              <p:nvPr/>
            </p:nvCxnSpPr>
            <p:spPr bwMode="auto">
              <a:xfrm flipV="1">
                <a:off x="3126378" y="2016034"/>
                <a:ext cx="0" cy="2477589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F8C651F-4B46-EE0D-D6B5-CD35E933CA48}"/>
                </a:ext>
              </a:extLst>
            </p:cNvPr>
            <p:cNvCxnSpPr/>
            <p:nvPr/>
          </p:nvCxnSpPr>
          <p:spPr bwMode="auto">
            <a:xfrm>
              <a:off x="1574899" y="2820674"/>
              <a:ext cx="3510907" cy="46372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BECE1E5-8C03-4D48-B76F-C77ED8182258}"/>
                </a:ext>
              </a:extLst>
            </p:cNvPr>
            <p:cNvCxnSpPr/>
            <p:nvPr/>
          </p:nvCxnSpPr>
          <p:spPr bwMode="auto">
            <a:xfrm>
              <a:off x="3497282" y="4846326"/>
              <a:ext cx="0" cy="18070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072868B-21A2-8C91-A15C-38CEC559D067}"/>
                </a:ext>
              </a:extLst>
            </p:cNvPr>
            <p:cNvCxnSpPr/>
            <p:nvPr/>
          </p:nvCxnSpPr>
          <p:spPr bwMode="auto">
            <a:xfrm flipV="1">
              <a:off x="2426125" y="3039406"/>
              <a:ext cx="462" cy="34029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4ACA6DC-E0B8-C518-7DD4-D58D01C4EBBC}"/>
                </a:ext>
              </a:extLst>
            </p:cNvPr>
            <p:cNvCxnSpPr/>
            <p:nvPr/>
          </p:nvCxnSpPr>
          <p:spPr bwMode="auto">
            <a:xfrm rot="5400000">
              <a:off x="2369519" y="5011792"/>
              <a:ext cx="108861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ECC572D-BE4E-5DED-08C6-73A729503CB6}"/>
                </a:ext>
              </a:extLst>
            </p:cNvPr>
            <p:cNvCxnSpPr/>
            <p:nvPr/>
          </p:nvCxnSpPr>
          <p:spPr bwMode="auto">
            <a:xfrm rot="5400000">
              <a:off x="4037214" y="5009612"/>
              <a:ext cx="108861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7A45B-1580-F807-1317-73E68C056194}"/>
                </a:ext>
              </a:extLst>
            </p:cNvPr>
            <p:cNvSpPr/>
            <p:nvPr/>
          </p:nvSpPr>
          <p:spPr bwMode="auto">
            <a:xfrm>
              <a:off x="2372587" y="2931406"/>
              <a:ext cx="108000" cy="108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DFB57E0-B213-5C14-2505-EC8313A220A9}"/>
                </a:ext>
              </a:extLst>
            </p:cNvPr>
            <p:cNvSpPr/>
            <p:nvPr/>
          </p:nvSpPr>
          <p:spPr bwMode="auto">
            <a:xfrm>
              <a:off x="4037644" y="3127990"/>
              <a:ext cx="108000" cy="108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A5F6D33-5F33-EF15-F68B-9877235C330C}"/>
                </a:ext>
              </a:extLst>
            </p:cNvPr>
            <p:cNvSpPr/>
            <p:nvPr/>
          </p:nvSpPr>
          <p:spPr bwMode="auto">
            <a:xfrm>
              <a:off x="4037644" y="4105522"/>
              <a:ext cx="108000" cy="108000"/>
            </a:xfrm>
            <a:prstGeom prst="ellipse">
              <a:avLst/>
            </a:prstGeom>
            <a:solidFill>
              <a:srgbClr val="4BFF5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FFF9EED-999B-83E9-51CF-171628DCA691}"/>
                </a:ext>
              </a:extLst>
            </p:cNvPr>
            <p:cNvSpPr/>
            <p:nvPr/>
          </p:nvSpPr>
          <p:spPr bwMode="auto">
            <a:xfrm>
              <a:off x="2367775" y="4166747"/>
              <a:ext cx="108000" cy="108000"/>
            </a:xfrm>
            <a:prstGeom prst="ellipse">
              <a:avLst/>
            </a:prstGeom>
            <a:solidFill>
              <a:srgbClr val="4BFF5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46C8C255-1650-9D5B-8132-8F4E55AAB99D}"/>
                </a:ext>
              </a:extLst>
            </p:cNvPr>
            <p:cNvSpPr/>
            <p:nvPr/>
          </p:nvSpPr>
          <p:spPr bwMode="auto">
            <a:xfrm>
              <a:off x="2367775" y="337970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675E4A1-84B1-5ABD-D46F-7CAB8CAAD318}"/>
                </a:ext>
              </a:extLst>
            </p:cNvPr>
            <p:cNvCxnSpPr/>
            <p:nvPr/>
          </p:nvCxnSpPr>
          <p:spPr bwMode="auto">
            <a:xfrm flipH="1" flipV="1">
              <a:off x="2430484" y="3487703"/>
              <a:ext cx="0" cy="68059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479A109B-5AA5-C62A-BCCA-1E98C0FFBE20}"/>
                </a:ext>
              </a:extLst>
            </p:cNvPr>
            <p:cNvCxnSpPr/>
            <p:nvPr/>
          </p:nvCxnSpPr>
          <p:spPr bwMode="auto">
            <a:xfrm flipV="1">
              <a:off x="4094110" y="3235990"/>
              <a:ext cx="462" cy="34029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ED1106B0-BB49-BF03-321A-FC56A31DCE7A}"/>
                </a:ext>
              </a:extLst>
            </p:cNvPr>
            <p:cNvCxnSpPr/>
            <p:nvPr/>
          </p:nvCxnSpPr>
          <p:spPr bwMode="auto">
            <a:xfrm flipV="1">
              <a:off x="4091644" y="3668772"/>
              <a:ext cx="0" cy="45416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C290412E-B160-0A64-715E-3516B797C601}"/>
                </a:ext>
              </a:extLst>
            </p:cNvPr>
            <p:cNvCxnSpPr>
              <a:endCxn id="36" idx="2"/>
            </p:cNvCxnSpPr>
            <p:nvPr/>
          </p:nvCxnSpPr>
          <p:spPr bwMode="auto">
            <a:xfrm>
              <a:off x="2492406" y="3438178"/>
              <a:ext cx="1545238" cy="13059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9EA48BD5-BC60-6A41-A9A1-6D267D496E44}"/>
                </a:ext>
              </a:extLst>
            </p:cNvPr>
            <p:cNvSpPr/>
            <p:nvPr/>
          </p:nvSpPr>
          <p:spPr bwMode="auto">
            <a:xfrm>
              <a:off x="3450475" y="3469518"/>
              <a:ext cx="108000" cy="10800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D25846B-DF9E-9D33-1168-C2DBC26A42BE}"/>
                </a:ext>
              </a:extLst>
            </p:cNvPr>
            <p:cNvSpPr/>
            <p:nvPr/>
          </p:nvSpPr>
          <p:spPr bwMode="auto">
            <a:xfrm>
              <a:off x="4037644" y="3514769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333046A3-6B36-BF92-208B-86ADADC41183}"/>
                </a:ext>
              </a:extLst>
            </p:cNvPr>
            <p:cNvSpPr txBox="1"/>
            <p:nvPr/>
          </p:nvSpPr>
          <p:spPr>
            <a:xfrm>
              <a:off x="1128018" y="26160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657DA91-A92C-690A-3390-B7523186D541}"/>
                </a:ext>
              </a:extLst>
            </p:cNvPr>
            <p:cNvSpPr txBox="1"/>
            <p:nvPr/>
          </p:nvSpPr>
          <p:spPr>
            <a:xfrm>
              <a:off x="1128018" y="39557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E1206EF-8B29-D6C2-B85A-54D27665B187}"/>
                </a:ext>
              </a:extLst>
            </p:cNvPr>
            <p:cNvSpPr txBox="1"/>
            <p:nvPr/>
          </p:nvSpPr>
          <p:spPr>
            <a:xfrm>
              <a:off x="958483" y="32089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重み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F3864AB0-9B4F-8C70-3133-19F010CCE656}"/>
                </a:ext>
              </a:extLst>
            </p:cNvPr>
            <p:cNvSpPr txBox="1"/>
            <p:nvPr/>
          </p:nvSpPr>
          <p:spPr>
            <a:xfrm>
              <a:off x="2222735" y="50213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B2C7E101-AD49-6437-7F36-71E636C1F3D6}"/>
                </a:ext>
              </a:extLst>
            </p:cNvPr>
            <p:cNvSpPr txBox="1"/>
            <p:nvPr/>
          </p:nvSpPr>
          <p:spPr>
            <a:xfrm>
              <a:off x="3887507" y="50292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CFF60404-C619-8631-CC8D-79ACC0A1593F}"/>
                </a:ext>
              </a:extLst>
            </p:cNvPr>
            <p:cNvSpPr txBox="1"/>
            <p:nvPr/>
          </p:nvSpPr>
          <p:spPr>
            <a:xfrm>
              <a:off x="3190345" y="50270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入力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ED7422C6-D01F-7017-394B-5B203B06AB29}"/>
                </a:ext>
              </a:extLst>
            </p:cNvPr>
            <p:cNvSpPr/>
            <p:nvPr/>
          </p:nvSpPr>
          <p:spPr bwMode="auto">
            <a:xfrm>
              <a:off x="2157724" y="2632172"/>
              <a:ext cx="2145280" cy="194714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</p:grp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905D92B-A050-FAEE-57C1-FCD522D261FC}"/>
              </a:ext>
            </a:extLst>
          </p:cNvPr>
          <p:cNvCxnSpPr/>
          <p:nvPr/>
        </p:nvCxnSpPr>
        <p:spPr bwMode="auto">
          <a:xfrm>
            <a:off x="4303004" y="2616074"/>
            <a:ext cx="3410126" cy="5862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EB9D5-016A-AAD4-C6AB-060E368FB32B}"/>
              </a:ext>
            </a:extLst>
          </p:cNvPr>
          <p:cNvCxnSpPr/>
          <p:nvPr/>
        </p:nvCxnSpPr>
        <p:spPr bwMode="auto">
          <a:xfrm flipV="1">
            <a:off x="4289893" y="3624823"/>
            <a:ext cx="3452466" cy="94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560164A-6DD2-62C3-572E-C3393E590A92}"/>
              </a:ext>
            </a:extLst>
          </p:cNvPr>
          <p:cNvSpPr txBox="1"/>
          <p:nvPr/>
        </p:nvSpPr>
        <p:spPr>
          <a:xfrm>
            <a:off x="812801" y="1252312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重みと入力からそれぞれの値に近い点の内分点を使用</a:t>
            </a:r>
          </a:p>
        </p:txBody>
      </p:sp>
      <p:pic>
        <p:nvPicPr>
          <p:cNvPr id="3" name="図 2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4A2C2C7F-9BC7-4468-8DF3-4B49438B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84" y="1998529"/>
            <a:ext cx="4931948" cy="340001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EC283B-7EB3-4A2B-8295-9E58339F6AC4}"/>
              </a:ext>
            </a:extLst>
          </p:cNvPr>
          <p:cNvSpPr/>
          <p:nvPr/>
        </p:nvSpPr>
        <p:spPr bwMode="auto">
          <a:xfrm>
            <a:off x="7267209" y="3205688"/>
            <a:ext cx="474711" cy="4135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034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2CD40-E172-77E4-72BF-2573EB7F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回路特性を考慮した</a:t>
            </a:r>
            <a:r>
              <a:rPr lang="en-US" altLang="ja-JP" dirty="0"/>
              <a:t>NMSE</a:t>
            </a:r>
            <a:r>
              <a:rPr lang="ja-JP" altLang="en-US" dirty="0"/>
              <a:t>の導出</a:t>
            </a:r>
            <a:endParaRPr kumimoji="1" lang="ja-JP" altLang="en-US" dirty="0"/>
          </a:p>
        </p:txBody>
      </p:sp>
      <p:pic>
        <p:nvPicPr>
          <p:cNvPr id="4" name="図 3" descr="グラフ, ヒストグラム&#10;&#10;自動的に生成された説明">
            <a:extLst>
              <a:ext uri="{FF2B5EF4-FFF2-40B4-BE49-F238E27FC236}">
                <a16:creationId xmlns:a16="http://schemas.microsoft.com/office/drawing/2014/main" id="{53EB3CF0-1F21-3FB3-43CB-390EE7E96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70" y="1440896"/>
            <a:ext cx="4926545" cy="397620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824767-7999-D143-8A57-2DC14601B8B4}"/>
              </a:ext>
            </a:extLst>
          </p:cNvPr>
          <p:cNvSpPr txBox="1"/>
          <p:nvPr/>
        </p:nvSpPr>
        <p:spPr>
          <a:xfrm>
            <a:off x="1195978" y="1440896"/>
            <a:ext cx="1313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</a:t>
            </a:r>
            <a:r>
              <a:rPr lang="en-US" altLang="ja-JP" dirty="0"/>
              <a:t>Target</a:t>
            </a:r>
          </a:p>
          <a:p>
            <a:r>
              <a:rPr kumimoji="1" lang="ja-JP" altLang="en-US" dirty="0">
                <a:solidFill>
                  <a:srgbClr val="0070C0"/>
                </a:solidFill>
              </a:rPr>
              <a:t>青</a:t>
            </a:r>
            <a:r>
              <a:rPr kumimoji="1" lang="ja-JP" altLang="en-US" dirty="0"/>
              <a:t>：</a:t>
            </a:r>
            <a:r>
              <a:rPr kumimoji="1" lang="en-US" altLang="ja-JP" dirty="0"/>
              <a:t>Python</a:t>
            </a:r>
          </a:p>
          <a:p>
            <a:r>
              <a:rPr lang="ja-JP" altLang="en-US" dirty="0">
                <a:solidFill>
                  <a:srgbClr val="00B050"/>
                </a:solidFill>
              </a:rPr>
              <a:t>緑</a:t>
            </a:r>
            <a:r>
              <a:rPr lang="ja-JP" altLang="en-US" dirty="0"/>
              <a:t>：</a:t>
            </a:r>
            <a:r>
              <a:rPr lang="en-US" altLang="ja-JP" dirty="0"/>
              <a:t>DC</a:t>
            </a:r>
            <a:r>
              <a:rPr lang="ja-JP" altLang="en-US" dirty="0"/>
              <a:t>特性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A5AC49-11A0-2217-9A7C-3C445C2BBAFD}"/>
              </a:ext>
            </a:extLst>
          </p:cNvPr>
          <p:cNvSpPr txBox="1"/>
          <p:nvPr/>
        </p:nvSpPr>
        <p:spPr>
          <a:xfrm>
            <a:off x="812801" y="5583236"/>
            <a:ext cx="800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青より振幅が縮んだ波形を想定していたが、全体的に持ち上がってしまっている。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225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716CD-C1F5-EDF1-3813-ACF93126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回路特性を考慮した</a:t>
            </a:r>
            <a:r>
              <a:rPr lang="en-US" altLang="ja-JP" dirty="0"/>
              <a:t>NMSE</a:t>
            </a:r>
            <a:r>
              <a:rPr lang="ja-JP" altLang="en-US" dirty="0"/>
              <a:t>の導出</a:t>
            </a:r>
            <a:endParaRPr kumimoji="1" lang="ja-JP" altLang="en-US" dirty="0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A0E425DA-6B28-91ED-4186-CDF07A15D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4096"/>
            <a:ext cx="4565437" cy="416921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37A2BA-3690-DFC9-5123-B69911C2CC83}"/>
              </a:ext>
            </a:extLst>
          </p:cNvPr>
          <p:cNvSpPr txBox="1"/>
          <p:nvPr/>
        </p:nvSpPr>
        <p:spPr>
          <a:xfrm>
            <a:off x="812801" y="1274764"/>
            <a:ext cx="35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計算プログラム（</a:t>
            </a:r>
            <a:r>
              <a:rPr kumimoji="1" lang="en-US" altLang="ja-JP" dirty="0"/>
              <a:t>MATLAB</a:t>
            </a:r>
            <a:r>
              <a:rPr kumimoji="1" lang="ja-JP" altLang="en-US" dirty="0"/>
              <a:t>）の確認</a:t>
            </a:r>
          </a:p>
        </p:txBody>
      </p:sp>
      <p:pic>
        <p:nvPicPr>
          <p:cNvPr id="7" name="図 6" descr="テキスト, タイムライン&#10;&#10;自動的に生成された説明">
            <a:extLst>
              <a:ext uri="{FF2B5EF4-FFF2-40B4-BE49-F238E27FC236}">
                <a16:creationId xmlns:a16="http://schemas.microsoft.com/office/drawing/2014/main" id="{6A62E806-B924-C371-2DD8-085848EE9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5" y="1714378"/>
            <a:ext cx="4494651" cy="4028650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6B92ED5A-5D54-D4B8-190D-A12B7E8AD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17" y="4623116"/>
            <a:ext cx="1270752" cy="10410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72AE9C-7E17-B638-B3E1-8A8854567AC9}"/>
              </a:ext>
            </a:extLst>
          </p:cNvPr>
          <p:cNvSpPr txBox="1"/>
          <p:nvPr/>
        </p:nvSpPr>
        <p:spPr>
          <a:xfrm>
            <a:off x="762201" y="5997976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内分した点の出力は正しいことを確認</a:t>
            </a:r>
          </a:p>
        </p:txBody>
      </p:sp>
    </p:spTree>
    <p:extLst>
      <p:ext uri="{BB962C8B-B14F-4D97-AF65-F5344CB8AC3E}">
        <p14:creationId xmlns:p14="http://schemas.microsoft.com/office/powerpoint/2010/main" val="630698677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研究室_pptデザイン[296]</Template>
  <TotalTime>6511</TotalTime>
  <Words>573</Words>
  <Application>Microsoft Office PowerPoint</Application>
  <PresentationFormat>ワイド画面</PresentationFormat>
  <Paragraphs>154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Cambria Math</vt:lpstr>
      <vt:lpstr>Times New Roman</vt:lpstr>
      <vt:lpstr>研究室_pptデザイン</vt:lpstr>
      <vt:lpstr>リザバミーティング　24/04/10</vt:lpstr>
      <vt:lpstr>積和演算回路</vt:lpstr>
      <vt:lpstr>光リザバとの接続について</vt:lpstr>
      <vt:lpstr>光リザバとの接続について</vt:lpstr>
      <vt:lpstr>光リザバとの接続について</vt:lpstr>
      <vt:lpstr>回路特性を考慮したNMSEの導出</vt:lpstr>
      <vt:lpstr>回路特性を考慮したNMSEの導出</vt:lpstr>
      <vt:lpstr>回路特性を考慮したNMSEの導出</vt:lpstr>
      <vt:lpstr>回路特性を考慮したNMSEの導出</vt:lpstr>
      <vt:lpstr>まとめと今後の課題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Ohtsuka Yuta</dc:creator>
  <cp:lastModifiedBy>Yuta Ohtsuka</cp:lastModifiedBy>
  <cp:revision>244</cp:revision>
  <dcterms:created xsi:type="dcterms:W3CDTF">2022-07-09T16:46:35Z</dcterms:created>
  <dcterms:modified xsi:type="dcterms:W3CDTF">2024-04-10T11:04:53Z</dcterms:modified>
</cp:coreProperties>
</file>