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71" r:id="rId9"/>
    <p:sldId id="270" r:id="rId10"/>
    <p:sldId id="272" r:id="rId11"/>
    <p:sldId id="273" r:id="rId12"/>
    <p:sldId id="276" r:id="rId13"/>
    <p:sldId id="269" r:id="rId14"/>
    <p:sldId id="274" r:id="rId15"/>
    <p:sldId id="275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E950B-E0E2-4173-BC93-B480494F0E56}" type="datetimeFigureOut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445E4-CDBB-4F40-B4A9-83E60E6356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5368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E21405-B031-D1F0-6382-82F70DED7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75661FE-7B3C-068F-1B90-7B064C6B2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A7DA3F-AA27-E794-2081-1681FA90E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9AFC-1E20-4292-86E1-B517BFC32F64}" type="datetime1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C6D2A8-717B-3B21-D23A-550AE49A0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F0A597-0A8C-E335-CFE9-E2F7868C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9C1A-666A-4A43-B1A9-1AC96D0308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745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C53E23-8395-4BEC-FBCC-49769B022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79AF9B8-DD97-A874-6D75-7C892A690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78CBE5-B760-CE0A-B36A-450B01081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1C0D-7185-4258-82DA-2906195F6AB8}" type="datetime1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7F4723-5A32-919D-CB09-4368A51D4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FE03C1-C6A8-72F4-B67F-66F10F7C6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9C1A-666A-4A43-B1A9-1AC96D0308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047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60240E2-74AB-3DA4-DAD5-48FD2AD8BB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5A9657D-1B95-A5BC-1E7F-DC9399A14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C73377-FE1A-1467-1195-F106382B7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073AD-9F92-4433-B9DE-0246D51A4175}" type="datetime1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6D67FB-F2E6-4DBF-C1FD-DB789C823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7382D8-8454-D014-6EE9-E0B7EB1D8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9C1A-666A-4A43-B1A9-1AC96D0308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7961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9214AB-7FB2-20B4-837C-8CCACE76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1A07DE-9778-365B-1046-98D30AD53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9CBE62-34DE-3A73-E26A-A6A4B121C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1B06-291B-405F-95EE-B4B7E57BBB19}" type="datetime1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80EE70-D8C1-CE1E-DE9A-4DF225A23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40B041-ECAD-41F9-9332-5060DA5FE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9C1A-666A-4A43-B1A9-1AC96D0308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70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7771EE-960A-77A9-AB3B-ABF15F7E3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3BB44F-7EA6-4E6A-D886-1C2B1F312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243A3C-8998-82D0-3710-4C5DAD683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6545-828E-4E0A-896A-E4045B894020}" type="datetime1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78761D-5A16-4BAB-A1B9-60D0E5E65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969FD7-1F3A-FD18-EAF2-59629A759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9C1A-666A-4A43-B1A9-1AC96D0308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9073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8ECA90-F676-9F1A-6C12-1AA659340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FF6535-BDE6-11C6-55AD-525C7C945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ACCFAB2-6D08-7D88-CBE2-5D7AF4192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DBF540-03D6-8C66-4231-36683A96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5023-3CEF-41C1-A254-4B355AE380E7}" type="datetime1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B22DC9-71B8-D471-A0C5-770DDACBC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BAF1A2-5DA7-CF47-B823-022CFF062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9C1A-666A-4A43-B1A9-1AC96D0308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7356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BEC454-9289-1334-C327-9DA5E6D1E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66671F-01CD-7C12-784B-7E1FB7777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E799579-DFB9-A9CB-BC39-E39DD7C95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40489D0-1479-AB28-2CED-929B7879FA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5288B49-BBF4-EF02-7A18-B6CE6E56CE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94B1B52-05E2-BD5F-A15F-010490A8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AFB8-9B2F-40B8-8BCE-1FDDD25A2CA3}" type="datetime1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72D0AC6-647D-7136-EFD5-132D3AE99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25126DA-C651-6FB0-0F67-67BB09A88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9C1A-666A-4A43-B1A9-1AC96D0308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8695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177D81-8AE6-5463-357B-AF28E68F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27DBA5E-A6D6-9A21-6B50-E031383BB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EBF6-982E-4E54-A420-B5DB214A1A8A}" type="datetime1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B9B6C78-91AF-2D42-C456-09CE6BE9F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5EA1785-B27C-1BCE-E3E1-6675FA9B8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9C1A-666A-4A43-B1A9-1AC96D0308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163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C2CC750-4B09-9A5F-820E-C439F0932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4FB61-56B8-4FA9-92FE-D33509F248A8}" type="datetime1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4F6E950-FF96-F127-E095-9E8F1CE8C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59C99E-3542-BBD1-B18C-9EF98460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9C1A-666A-4A43-B1A9-1AC96D0308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100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D7AD57-5DD4-C9DA-3A46-0D1002A2B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492A2A-4F65-6168-D3F8-614E63D79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2DEA7C-2FA3-86A0-7069-77BCDF1AB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21F2C67-67A9-8F6A-8F81-142BDC114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8E08E-F2F4-43F6-AA6F-3DA602D50B71}" type="datetime1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5839CD-8100-98D2-5B50-BE7878F3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5B490E-E64C-C30A-40EA-F259A57F9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9C1A-666A-4A43-B1A9-1AC96D0308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281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61C79A-711E-239B-07A5-2CD196E81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1E32592-9EB6-D399-F5AE-8A250BFFA8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0F2418-26EB-E6A3-4384-1E816DD04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A2E24E6-A1D4-30FC-38B0-E2FD87760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6094-EE6A-4DFE-BD6C-AF62A22A2B22}" type="datetime1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B506500-92E2-B0D6-83D1-F37269E65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C14000-63C1-C5A5-5061-79101D963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9C1A-666A-4A43-B1A9-1AC96D0308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565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D4274FA-161E-776B-310C-55D74D02D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7748D96-F359-1593-7075-33355CF30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8F2B27-5496-7D1A-2E4C-ED5C591DE3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9DCEB-FE8F-49D7-B1D5-66612535C05A}" type="datetime1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FAADF3-1D76-F59D-0553-90296E660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B65F0A-07F0-D144-13E0-3347BAC05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29C1A-666A-4A43-B1A9-1AC96D0308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613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7C581E-6F25-89A6-5E73-6F8C4A15D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507" y="1122363"/>
            <a:ext cx="9652986" cy="2387600"/>
          </a:xfrm>
        </p:spPr>
        <p:txBody>
          <a:bodyPr/>
          <a:lstStyle/>
          <a:p>
            <a:r>
              <a:rPr kumimoji="1" lang="ja-JP" altLang="en-US" dirty="0"/>
              <a:t>進捗報告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27992E3-494B-A23E-4E58-E12CB5BC88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バッファ回路の確認</a:t>
            </a:r>
            <a:endParaRPr kumimoji="1" lang="en-US" altLang="ja-JP" dirty="0"/>
          </a:p>
          <a:p>
            <a:r>
              <a:rPr kumimoji="1" lang="en-US" altLang="ja-JP" dirty="0"/>
              <a:t>2023/07/04</a:t>
            </a:r>
            <a:r>
              <a:rPr kumimoji="1" lang="ja-JP" altLang="en-US" dirty="0"/>
              <a:t>　小島 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7DE7D4E-0F38-23F3-50B5-0B70E173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9C1A-666A-4A43-B1A9-1AC96D03083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8100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573B85-6BD1-EA6B-8B69-4D21E9A77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バッファのシミュレーション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6EF40CD-CAB7-680F-B490-E1E42915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9C1A-666A-4A43-B1A9-1AC96D03083D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10" name="図 9" descr="グラフィカル ユーザー インターフェイス, グラフ, アプリケーション, テーブル, Excel&#10;&#10;自動的に生成された説明">
            <a:extLst>
              <a:ext uri="{FF2B5EF4-FFF2-40B4-BE49-F238E27FC236}">
                <a16:creationId xmlns:a16="http://schemas.microsoft.com/office/drawing/2014/main" id="{E7FD95FA-6F77-478D-75FE-A0EA2F016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03" y="1376813"/>
            <a:ext cx="10238994" cy="4803124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551D1DE-C3EB-CF5C-1E79-8EBCE165E8BA}"/>
              </a:ext>
            </a:extLst>
          </p:cNvPr>
          <p:cNvSpPr txBox="1"/>
          <p:nvPr/>
        </p:nvSpPr>
        <p:spPr>
          <a:xfrm>
            <a:off x="2228296" y="3778375"/>
            <a:ext cx="4199138" cy="95410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ja-JP" sz="2800" dirty="0"/>
              <a:t>d</a:t>
            </a:r>
            <a:r>
              <a:rPr kumimoji="1" lang="en-US" altLang="ja-JP" sz="2800" dirty="0"/>
              <a:t>c</a:t>
            </a:r>
            <a:r>
              <a:rPr kumimoji="1" lang="ja-JP" altLang="en-US" sz="2800" dirty="0"/>
              <a:t>解析からもわかるように、減衰が大きい。</a:t>
            </a:r>
          </a:p>
        </p:txBody>
      </p:sp>
    </p:spTree>
    <p:extLst>
      <p:ext uri="{BB962C8B-B14F-4D97-AF65-F5344CB8AC3E}">
        <p14:creationId xmlns:p14="http://schemas.microsoft.com/office/powerpoint/2010/main" val="3412849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DFEA18-36B2-8248-A139-7B6D1327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バッファのシミュレーション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7E4C590-6C5C-3AB7-4AB6-9691D578A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9C1A-666A-4A43-B1A9-1AC96D03083D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5" name="図 4" descr="グラフ&#10;&#10;自動的に生成された説明">
            <a:extLst>
              <a:ext uri="{FF2B5EF4-FFF2-40B4-BE49-F238E27FC236}">
                <a16:creationId xmlns:a16="http://schemas.microsoft.com/office/drawing/2014/main" id="{CCD2A906-CC79-1354-9E17-DF2F06F02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9401"/>
            <a:ext cx="6781355" cy="47469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A0D89FE-AC1D-70C3-60BD-61E874B11DB4}"/>
                  </a:ext>
                </a:extLst>
              </p:cNvPr>
              <p:cNvSpPr txBox="1"/>
              <p:nvPr/>
            </p:nvSpPr>
            <p:spPr>
              <a:xfrm>
                <a:off x="7022237" y="2859490"/>
                <a:ext cx="4909352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sz="2800" dirty="0"/>
                  <a:t>左は入力 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ja-JP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2800" b="0" i="0" smtClean="0">
                        <a:latin typeface="Cambria Math" panose="02040503050406030204" pitchFamily="18" charset="0"/>
                      </a:rPr>
                      <m:t>GHz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 / 150 </m:t>
                    </m:r>
                    <m:r>
                      <m:rPr>
                        <m:sty m:val="p"/>
                      </m:rPr>
                      <a:rPr lang="en-US" altLang="ja-JP" sz="2800" b="0" i="0" smtClean="0">
                        <a:latin typeface="Cambria Math" panose="02040503050406030204" pitchFamily="18" charset="0"/>
                      </a:rPr>
                      <m:t>mV</m:t>
                    </m:r>
                  </m:oMath>
                </a14:m>
                <a:r>
                  <a:rPr lang="ja-JP" altLang="en-US" sz="2800" dirty="0"/>
                  <a:t>の時の過渡解析結果である。</a:t>
                </a:r>
                <a:endParaRPr lang="en-US" altLang="ja-JP" sz="2800" dirty="0"/>
              </a:p>
              <a:p>
                <a:pPr algn="l"/>
                <a:r>
                  <a:rPr lang="ja-JP" altLang="en-US" sz="2800" dirty="0"/>
                  <a:t>出力のオフセットはおよそ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120 </m:t>
                    </m:r>
                    <m:r>
                      <m:rPr>
                        <m:sty m:val="p"/>
                      </m:rPr>
                      <a:rPr lang="en-US" altLang="ja-JP" sz="2800" b="0" i="0" smtClean="0">
                        <a:latin typeface="Cambria Math" panose="02040503050406030204" pitchFamily="18" charset="0"/>
                      </a:rPr>
                      <m:t>mV</m:t>
                    </m:r>
                  </m:oMath>
                </a14:m>
                <a:r>
                  <a:rPr kumimoji="1" lang="ja-JP" altLang="en-US" sz="2800" dirty="0"/>
                  <a:t>、振幅は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50 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mV</m:t>
                    </m:r>
                  </m:oMath>
                </a14:m>
                <a:r>
                  <a:rPr kumimoji="1" lang="ja-JP" altLang="en-US" sz="2800" dirty="0"/>
                  <a:t>程度と減衰している様子が分かる。</a:t>
                </a:r>
                <a:endParaRPr kumimoji="1" lang="en-US" altLang="ja-JP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A0D89FE-AC1D-70C3-60BD-61E874B11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2237" y="2859490"/>
                <a:ext cx="4909352" cy="2246769"/>
              </a:xfrm>
              <a:prstGeom prst="rect">
                <a:avLst/>
              </a:prstGeom>
              <a:blipFill>
                <a:blip r:embed="rId3"/>
                <a:stretch>
                  <a:fillRect l="-2609" t="-2439" r="-745" b="-67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8227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8C7059-7F51-D62F-FBB1-C711A5FAC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バッファ設計のまとめ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60A8996-BD23-9527-7AEB-AD1986362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9C1A-666A-4A43-B1A9-1AC96D03083D}" type="slidenum">
              <a:rPr kumimoji="1" lang="ja-JP" altLang="en-US" smtClean="0"/>
              <a:t>12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6842856-D78F-9028-5E0C-614D4E939B97}"/>
                  </a:ext>
                </a:extLst>
              </p:cNvPr>
              <p:cNvSpPr txBox="1"/>
              <p:nvPr/>
            </p:nvSpPr>
            <p:spPr>
              <a:xfrm>
                <a:off x="1784412" y="2038360"/>
                <a:ext cx="8424909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の値を修正し、おおよその設計ができた</a:t>
                </a:r>
                <a:endParaRPr kumimoji="1" lang="en-US" altLang="ja-JP" sz="2800" dirty="0"/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kumimoji="1" lang="en-US" altLang="ja-JP" sz="2800" dirty="0"/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kumimoji="1" lang="ja-JP" altLang="en-US" sz="2800" dirty="0"/>
                  <a:t>チャネル形状によりしきい電圧が変化する</a:t>
                </a:r>
                <a:endParaRPr kumimoji="1" lang="en-US" altLang="ja-JP" sz="2800" dirty="0"/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kumimoji="1" lang="en-US" altLang="ja-JP" sz="2800" dirty="0"/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ja-JP" altLang="en-US" sz="2800" dirty="0"/>
                  <a:t>今回はこれで設計は終了にする</a:t>
                </a:r>
                <a:endParaRPr lang="en-US" altLang="ja-JP" sz="2800" dirty="0"/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US" altLang="ja-JP" sz="2800" dirty="0"/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US" altLang="ja-JP" sz="2800" dirty="0"/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kumimoji="1" lang="en-US" altLang="ja-JP" sz="2800" dirty="0"/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ja-JP" altLang="en-US" sz="2800" dirty="0"/>
                  <a:t>今後設計するときはしきい電圧を再度考証する</a:t>
                </a:r>
                <a:endParaRPr kumimoji="1" lang="en-US" altLang="ja-JP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6842856-D78F-9028-5E0C-614D4E939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412" y="2038360"/>
                <a:ext cx="8424909" cy="3970318"/>
              </a:xfrm>
              <a:prstGeom prst="rect">
                <a:avLst/>
              </a:prstGeom>
              <a:blipFill>
                <a:blip r:embed="rId2"/>
                <a:stretch>
                  <a:fillRect l="-1302" t="-1380" b="-33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2311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2AD846-C045-1E2C-D384-CE407AF00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素子値計算の詳細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204814F-D7E4-8747-4D79-FDFE7A228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9C1A-666A-4A43-B1A9-1AC96D03083D}" type="slidenum">
              <a:rPr kumimoji="1" lang="ja-JP" altLang="en-US" smtClean="0"/>
              <a:t>13</a:t>
            </a:fld>
            <a:endParaRPr kumimoji="1" lang="ja-JP" altLang="en-US"/>
          </a:p>
        </p:txBody>
      </p:sp>
      <p:pic>
        <p:nvPicPr>
          <p:cNvPr id="4" name="図 3" descr="アプリケーション が含まれている画像&#10;&#10;自動的に生成された説明">
            <a:extLst>
              <a:ext uri="{FF2B5EF4-FFF2-40B4-BE49-F238E27FC236}">
                <a16:creationId xmlns:a16="http://schemas.microsoft.com/office/drawing/2014/main" id="{86C7C437-6C25-7505-747F-81DF189ED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974" y="2241550"/>
            <a:ext cx="5867630" cy="4114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0DDA91EB-957B-5421-2ACC-D1ADC9232352}"/>
                  </a:ext>
                </a:extLst>
              </p:cNvPr>
              <p:cNvSpPr txBox="1"/>
              <p:nvPr/>
            </p:nvSpPr>
            <p:spPr>
              <a:xfrm>
                <a:off x="5107357" y="1001211"/>
                <a:ext cx="7261412" cy="5619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d>
                      <m:dPr>
                        <m:begChr m:val=""/>
                        <m:endChr m:val="}"/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"/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𝑔𝑠</m:t>
                                </m:r>
                              </m:sub>
                            </m:s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𝑡h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b>
                            </m:s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=20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mS</m:t>
                    </m:r>
                  </m:oMath>
                </a14:m>
                <a:r>
                  <a:rPr kumimoji="1" lang="ja-JP" altLang="en-US" sz="2800" b="0" dirty="0"/>
                  <a:t>となればよいので</a:t>
                </a:r>
                <a:endParaRPr kumimoji="1" lang="en-US" altLang="ja-JP" sz="2800" b="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と</m:t>
                    </m:r>
                  </m:oMath>
                </a14:m>
                <a:r>
                  <a:rPr kumimoji="1" lang="ja-JP" altLang="en-US" sz="2800" dirty="0"/>
                  <a:t>おくと</a:t>
                </a:r>
                <a:endParaRPr kumimoji="1" lang="en-US" altLang="ja-JP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𝑔𝑠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𝑖𝑛𝑏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    </m:t>
                      </m:r>
                    </m:oMath>
                  </m:oMathPara>
                </a14:m>
                <a:endParaRPr kumimoji="1" lang="en-US" altLang="ja-JP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80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dirty="0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ja-JP" sz="2800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"/>
                          <m:endChr m:val="}"/>
                          <m:ctrlPr>
                            <a:rPr kumimoji="1"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kumimoji="1" lang="en-US" altLang="ja-JP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sz="2800" b="0" i="1" dirty="0" smtClean="0">
                                      <a:latin typeface="Cambria Math" panose="02040503050406030204" pitchFamily="18" charset="0"/>
                                    </a:rPr>
                                    <m:t>𝑖𝑛𝑏</m:t>
                                  </m:r>
                                </m:sub>
                              </m:sSub>
                              <m:r>
                                <a:rPr kumimoji="1" lang="en-US" altLang="ja-JP" sz="2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sz="2800" b="0" i="1" dirty="0" smtClean="0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  <m:r>
                                <a:rPr kumimoji="1" lang="en-US" altLang="ja-JP" sz="2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kumimoji="1" lang="en-US" altLang="ja-JP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800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kumimoji="1" lang="en-US" altLang="ja-JP" sz="2800" b="0" i="1" dirty="0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dirty="0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dirty="0" smtClean="0">
                                          <a:latin typeface="Cambria Math" panose="02040503050406030204" pitchFamily="18" charset="0"/>
                                        </a:rPr>
                                        <m:t>𝑜𝑢𝑡</m:t>
                                      </m:r>
                                    </m:sub>
                                  </m:sSub>
                                  <m:r>
                                    <a:rPr kumimoji="1" lang="en-US" altLang="ja-JP" sz="28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dirty="0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dirty="0" smtClean="0">
                                          <a:latin typeface="Cambria Math" panose="02040503050406030204" pitchFamily="18" charset="0"/>
                                        </a:rPr>
                                        <m:t>𝑡h</m:t>
                                      </m:r>
                                      <m:r>
                                        <a:rPr kumimoji="1" lang="en-US" altLang="ja-JP" sz="28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𝑖𝑛𝑏</m:t>
                              </m:r>
                            </m:sub>
                          </m:s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 ⋯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1" lang="en-US" altLang="ja-JP" sz="2800" dirty="0"/>
              </a:p>
              <a:p>
                <a:pPr algn="l"/>
                <a:r>
                  <a:rPr kumimoji="1" lang="ja-JP" altLang="en-US" sz="2800" dirty="0"/>
                  <a:t>したがって</a:t>
                </a:r>
                <a:endParaRPr kumimoji="1" lang="en-US" altLang="ja-JP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 ⋯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0DDA91EB-957B-5421-2ACC-D1ADC9232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357" y="1001211"/>
                <a:ext cx="7261412" cy="5619680"/>
              </a:xfrm>
              <a:prstGeom prst="rect">
                <a:avLst/>
              </a:prstGeom>
              <a:blipFill>
                <a:blip r:embed="rId3"/>
                <a:stretch>
                  <a:fillRect l="-17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8664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7B9F9E-2CE9-EAE4-66FE-0E12F77E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素子値計算の詳細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492246C-023F-D4D4-78E7-3A4FC2FD8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9C1A-666A-4A43-B1A9-1AC96D03083D}" type="slidenum">
              <a:rPr kumimoji="1" lang="ja-JP" altLang="en-US" smtClean="0"/>
              <a:t>14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6C99CD2-0EB0-7F88-882B-4120BB226D5B}"/>
                  </a:ext>
                </a:extLst>
              </p:cNvPr>
              <p:cNvSpPr txBox="1"/>
              <p:nvPr/>
            </p:nvSpPr>
            <p:spPr>
              <a:xfrm>
                <a:off x="4838330" y="1926107"/>
                <a:ext cx="7353670" cy="3890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"/>
                          <m:endChr m:val="}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𝑔𝑠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 ⋯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kumimoji="1" lang="en-US" altLang="ja-JP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 ⋯(4)</m:t>
                      </m:r>
                    </m:oMath>
                  </m:oMathPara>
                </a14:m>
                <a:endParaRPr kumimoji="1" lang="en-US" altLang="ja-JP" sz="2800" dirty="0"/>
              </a:p>
              <a:p>
                <a:pPr algn="l"/>
                <a:r>
                  <a:rPr kumimoji="1" lang="ja-JP" altLang="en-US" sz="2800" dirty="0"/>
                  <a:t>と形状比に</a:t>
                </a:r>
                <a:r>
                  <a:rPr lang="ja-JP" altLang="en-US" sz="2800" dirty="0"/>
                  <a:t>ついての</a:t>
                </a:r>
                <a:r>
                  <a:rPr kumimoji="1" lang="ja-JP" altLang="en-US" sz="2800" dirty="0"/>
                  <a:t>関数で表すことができる</a:t>
                </a:r>
                <a:endParaRPr kumimoji="1" lang="en-US" altLang="ja-JP" sz="2800" dirty="0"/>
              </a:p>
              <a:p>
                <a:pPr algn="l"/>
                <a:endParaRPr lang="en-US" altLang="ja-JP" sz="2800" dirty="0"/>
              </a:p>
              <a:p>
                <a:pPr algn="l"/>
                <a:r>
                  <a:rPr lang="ja-JP" altLang="en-US" sz="2800" dirty="0"/>
                  <a:t>今回は電流源を取り外すので</a:t>
                </a:r>
                <a:endParaRPr lang="en-US" altLang="ja-JP" sz="2800" dirty="0"/>
              </a:p>
              <a:p>
                <a:pPr algn="l"/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ja-JP" altLang="en-US" sz="2800" i="1">
                        <a:latin typeface="Cambria Math" panose="02040503050406030204" pitchFamily="18" charset="0"/>
                      </a:rPr>
                      <m:t>式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=(3)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式</m:t>
                    </m:r>
                  </m:oMath>
                </a14:m>
                <a:r>
                  <a:rPr lang="ja-JP" altLang="en-US" sz="2800" dirty="0"/>
                  <a:t>より</a:t>
                </a:r>
                <a:endParaRPr lang="en-US" altLang="ja-JP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"/>
                          <m:endChr m:val="}"/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𝑔𝑠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ja-JP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6C99CD2-0EB0-7F88-882B-4120BB226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330" y="1926107"/>
                <a:ext cx="7353670" cy="3890873"/>
              </a:xfrm>
              <a:prstGeom prst="rect">
                <a:avLst/>
              </a:prstGeom>
              <a:blipFill>
                <a:blip r:embed="rId2"/>
                <a:stretch>
                  <a:fillRect l="-1741" r="-49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 descr="アプリケーション が含まれている画像&#10;&#10;自動的に生成された説明">
            <a:extLst>
              <a:ext uri="{FF2B5EF4-FFF2-40B4-BE49-F238E27FC236}">
                <a16:creationId xmlns:a16="http://schemas.microsoft.com/office/drawing/2014/main" id="{8279CF74-68F4-41B2-E50E-40EFB1DA2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2897" y="2071405"/>
            <a:ext cx="5602672" cy="392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4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94C5A4-6465-7464-9D16-26DB71847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素子値計算の詳細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E861551-51A9-2746-7C18-8780F87E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9C1A-666A-4A43-B1A9-1AC96D03083D}" type="slidenum">
              <a:rPr kumimoji="1" lang="ja-JP" altLang="en-US" smtClean="0"/>
              <a:t>15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C1C2ED2-1F8C-04F5-1C59-D32B04748873}"/>
                  </a:ext>
                </a:extLst>
              </p:cNvPr>
              <p:cNvSpPr txBox="1"/>
              <p:nvPr/>
            </p:nvSpPr>
            <p:spPr>
              <a:xfrm>
                <a:off x="729448" y="1535837"/>
                <a:ext cx="10733103" cy="5132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"/>
                          <m:endChr m:val="}"/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𝑔𝑠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ja-JP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∵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𝑔𝑠</m:t>
                          </m:r>
                        </m:sub>
                      </m:sSub>
                      <m:d>
                        <m:d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𝑖𝑛𝑏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d>
                        <m:d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ja-JP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"/>
                          <m:endChr m:val="]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𝑖𝑛𝑏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"/>
                                  <m:endChr m:val="}"/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{"/>
                                      <m:endChr m:val=""/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𝑜𝑢𝑡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ja-JP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ja-JP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ja-JP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𝑡h</m:t>
                                          </m:r>
                                          <m: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28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3+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𝑖𝑛𝑏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en-US" altLang="ja-JP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3+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𝑖𝑛𝑏</m:t>
                              </m:r>
                            </m:sub>
                          </m:s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𝑖𝑛𝑏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𝑡h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3+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begChr m:val=""/>
                              <m:endChr m:val="}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𝑖𝑛𝑏</m:t>
                                      </m:r>
                                    </m:sub>
                                  </m:s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2+</m:t>
                                      </m:r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𝑡h</m:t>
                                      </m:r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C1C2ED2-1F8C-04F5-1C59-D32B04748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48" y="1535837"/>
                <a:ext cx="10733103" cy="51321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4556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090B9860-2FA8-605E-1468-813DA62C71F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ja-JP" altLang="en-US" dirty="0"/>
                  <a:t>の誤り</a:t>
                </a:r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090B9860-2FA8-605E-1468-813DA62C71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91310E1-43D4-3BDD-B578-D3E368B16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9C1A-666A-4A43-B1A9-1AC96D03083D}" type="slidenum">
              <a:rPr kumimoji="1" lang="ja-JP" altLang="en-US" smtClean="0"/>
              <a:t>2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65C8665-DFDE-0CF0-2205-09F7D8FB477C}"/>
                  </a:ext>
                </a:extLst>
              </p:cNvPr>
              <p:cNvSpPr txBox="1"/>
              <p:nvPr/>
            </p:nvSpPr>
            <p:spPr>
              <a:xfrm>
                <a:off x="0" y="1553036"/>
                <a:ext cx="12192000" cy="4668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 b="0" dirty="0">
                    <a:latin typeface="Cambria Math" panose="02040503050406030204" pitchFamily="18" charset="0"/>
                  </a:rPr>
                  <a:t>ドレイン電流は二乗則より</a:t>
                </a:r>
                <a:endParaRPr kumimoji="1" lang="en-US" altLang="ja-JP" sz="28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𝑜𝑥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𝑔𝑠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2800" dirty="0"/>
              </a:p>
              <a:p>
                <a:r>
                  <a:rPr kumimoji="1" lang="ja-JP" altLang="en-US" sz="2800" dirty="0"/>
                  <a:t>また、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はドレイン電流を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𝑔𝑠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で偏微分したものであるので</a:t>
                </a:r>
                <a:endParaRPr kumimoji="1"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𝑜𝑥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𝑔𝑠</m:t>
                              </m:r>
                            </m:sub>
                          </m:s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2800" dirty="0"/>
              </a:p>
              <a:p>
                <a:r>
                  <a:rPr lang="ja-JP" altLang="en-US" sz="2800" dirty="0"/>
                  <a:t>であるが、以前は間違えて</a:t>
                </a:r>
                <a:endParaRPr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𝑜𝑥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𝑔𝑠</m:t>
                              </m:r>
                            </m:sub>
                          </m:s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2800" dirty="0"/>
              </a:p>
              <a:p>
                <a:r>
                  <a:rPr lang="ja-JP" altLang="en-US" sz="2800" dirty="0"/>
                  <a:t>としていた。そのため、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sSub>
                          <m:sSubPr>
                            <m:ctrlP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𝑜𝑥</m:t>
                            </m:r>
                          </m:sub>
                        </m:sSub>
                      </m:num>
                      <m:den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ja-JP" altLang="en-US" sz="2800" dirty="0"/>
                  <a:t>としていた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が</a:t>
                </a:r>
                <a:r>
                  <a:rPr kumimoji="1" lang="en-US" altLang="ja-JP" sz="2800" dirty="0"/>
                  <a:t>2</a:t>
                </a:r>
                <a:r>
                  <a:rPr lang="ja-JP" altLang="en-US" sz="2800" dirty="0"/>
                  <a:t>倍</a:t>
                </a:r>
                <a:r>
                  <a:rPr kumimoji="1" lang="ja-JP" altLang="en-US" sz="2800" dirty="0"/>
                  <a:t>高く出ていた。</a:t>
                </a: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65C8665-DFDE-0CF0-2205-09F7D8FB4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53036"/>
                <a:ext cx="12192000" cy="4668907"/>
              </a:xfrm>
              <a:prstGeom prst="rect">
                <a:avLst/>
              </a:prstGeom>
              <a:blipFill>
                <a:blip r:embed="rId3"/>
                <a:stretch>
                  <a:fillRect l="-1000" t="-1305" b="-10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7044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5F6DE9E9-2E6D-13EC-525C-B7F2C9AC5A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882"/>
          <a:stretch/>
        </p:blipFill>
        <p:spPr>
          <a:xfrm>
            <a:off x="1" y="1678962"/>
            <a:ext cx="6667500" cy="51790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3C10E7B7-985F-EC8E-8642-5760A77A7D3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kumimoji="1" lang="ja-JP" altLang="en-US" dirty="0"/>
                  <a:t>の再推定</a:t>
                </a:r>
                <a:r>
                  <a:rPr kumimoji="1" lang="en-US" altLang="ja-JP" dirty="0"/>
                  <a:t>(</a:t>
                </a:r>
                <a:r>
                  <a:rPr kumimoji="1" lang="ja-JP" altLang="en-US" dirty="0"/>
                  <a:t>先週の再掲</a:t>
                </a:r>
                <a:r>
                  <a:rPr kumimoji="1" lang="en-US" altLang="ja-JP" dirty="0"/>
                  <a:t>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3C10E7B7-985F-EC8E-8642-5760A77A7D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2BFAE448-7C1E-60C9-022B-597076A03237}"/>
                  </a:ext>
                </a:extLst>
              </p:cNvPr>
              <p:cNvSpPr txBox="1"/>
              <p:nvPr/>
            </p:nvSpPr>
            <p:spPr>
              <a:xfrm>
                <a:off x="6505574" y="1985359"/>
                <a:ext cx="5686425" cy="4938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𝑔𝑠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特性の</a:t>
                </a:r>
                <a:endParaRPr kumimoji="1" lang="en-US" altLang="ja-JP" sz="2800" b="0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𝑔𝑠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=0.70 ~ 0.80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800" dirty="0"/>
                  <a:t>の範囲</a:t>
                </a:r>
                <a:r>
                  <a:rPr kumimoji="1" lang="en-US" altLang="ja-JP" sz="2800" dirty="0"/>
                  <a:t>(</a:t>
                </a:r>
                <a:r>
                  <a:rPr kumimoji="1" lang="ja-JP" altLang="en-US" sz="2800" dirty="0"/>
                  <a:t>前回の計算結果から最適と思われる動作点の周辺</a:t>
                </a:r>
                <a:r>
                  <a:rPr kumimoji="1" lang="en-US" altLang="ja-JP" sz="2800" dirty="0"/>
                  <a:t>)</a:t>
                </a:r>
                <a:r>
                  <a:rPr kumimoji="1" lang="ja-JP" altLang="en-US" sz="2800" dirty="0"/>
                  <a:t>で線形近似をした。</a:t>
                </a:r>
                <a:endParaRPr kumimoji="1" lang="en-US" altLang="ja-JP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𝑜𝑥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"/>
                          <m:endChr m:val="}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𝑔𝑠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𝑠𝑏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800" dirty="0"/>
              </a:p>
              <a:p>
                <a:pPr algn="l"/>
                <a:r>
                  <a:rPr lang="ja-JP" altLang="en-US" sz="2800" dirty="0"/>
                  <a:t>なので、近似直線の傾きは</a:t>
                </a:r>
                <a:endParaRPr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𝑜𝑥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ja-JP" sz="2800" dirty="0"/>
              </a:p>
              <a:p>
                <a:r>
                  <a:rPr lang="ja-JP" altLang="en-US" sz="2800" dirty="0"/>
                  <a:t>である。</a:t>
                </a:r>
                <a:endParaRPr kumimoji="1" lang="en-US" altLang="ja-JP" sz="2800" dirty="0"/>
              </a:p>
              <a:p>
                <a:endParaRPr kumimoji="1" lang="ja-JP" altLang="en-US" sz="28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2BFAE448-7C1E-60C9-022B-597076A032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574" y="1985359"/>
                <a:ext cx="5686425" cy="4938403"/>
              </a:xfrm>
              <a:prstGeom prst="rect">
                <a:avLst/>
              </a:prstGeom>
              <a:blipFill>
                <a:blip r:embed="rId4"/>
                <a:stretch>
                  <a:fillRect l="-2144" t="-9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8A67E22-9747-0B09-9A65-57E8A89FF6D5}"/>
                  </a:ext>
                </a:extLst>
              </p:cNvPr>
              <p:cNvSpPr txBox="1"/>
              <p:nvPr/>
            </p:nvSpPr>
            <p:spPr>
              <a:xfrm>
                <a:off x="7505700" y="658761"/>
                <a:ext cx="4234015" cy="52322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process</m:t>
                      </m:r>
                      <m: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rohm</m:t>
                      </m:r>
                      <m: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 0.18 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μm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8A67E22-9747-0B09-9A65-57E8A89FF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700" y="658761"/>
                <a:ext cx="423401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91E652-2B06-016C-69F4-3A44790D2634}"/>
                  </a:ext>
                </a:extLst>
              </p:cNvPr>
              <p:cNvSpPr txBox="1"/>
              <p:nvPr/>
            </p:nvSpPr>
            <p:spPr>
              <a:xfrm>
                <a:off x="2920181" y="1448129"/>
                <a:ext cx="1730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 :0.54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μm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91E652-2B06-016C-69F4-3A44790D2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181" y="1448129"/>
                <a:ext cx="1730478" cy="461665"/>
              </a:xfrm>
              <a:prstGeom prst="rect">
                <a:avLst/>
              </a:prstGeom>
              <a:blipFill>
                <a:blip r:embed="rId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273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D7B307FD-39B8-9218-9C69-3248599AB50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ja-JP" altLang="en-US" dirty="0"/>
                  <a:t>の再推定</a:t>
                </a:r>
                <a:r>
                  <a:rPr lang="en-US" altLang="ja-JP" dirty="0"/>
                  <a:t>(</a:t>
                </a:r>
                <a:r>
                  <a:rPr lang="ja-JP" altLang="en-US" dirty="0"/>
                  <a:t>先週の再掲</a:t>
                </a:r>
                <a:r>
                  <a:rPr lang="en-US" altLang="ja-JP" dirty="0"/>
                  <a:t>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D7B307FD-39B8-9218-9C69-3248599AB5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87B7AC8-3137-8CAB-DF3E-71C24E209045}"/>
                  </a:ext>
                </a:extLst>
              </p:cNvPr>
              <p:cNvSpPr txBox="1"/>
              <p:nvPr/>
            </p:nvSpPr>
            <p:spPr>
              <a:xfrm>
                <a:off x="6934199" y="4772025"/>
                <a:ext cx="4972051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sz="2800" dirty="0"/>
                  <a:t>したがって今回は</a:t>
                </a:r>
                <a:endParaRPr lang="en-US" altLang="ja-JP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≡202 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μS</m:t>
                      </m:r>
                      <m: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en-US" altLang="ja-JP" sz="2800" dirty="0"/>
              </a:p>
              <a:p>
                <a:pPr algn="l"/>
                <a:r>
                  <a:rPr lang="ja-JP" altLang="en-US" sz="2800" dirty="0"/>
                  <a:t>とした。</a:t>
                </a:r>
                <a:endParaRPr kumimoji="1" lang="en-US" altLang="ja-JP" sz="28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87B7AC8-3137-8CAB-DF3E-71C24E209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199" y="4772025"/>
                <a:ext cx="4972051" cy="1384995"/>
              </a:xfrm>
              <a:prstGeom prst="rect">
                <a:avLst/>
              </a:prstGeom>
              <a:blipFill>
                <a:blip r:embed="rId3"/>
                <a:stretch>
                  <a:fillRect l="-2451" t="-4405" b="-118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図 6">
            <a:extLst>
              <a:ext uri="{FF2B5EF4-FFF2-40B4-BE49-F238E27FC236}">
                <a16:creationId xmlns:a16="http://schemas.microsoft.com/office/drawing/2014/main" id="{F6FAF8BC-0482-CD03-36AF-5988119402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882"/>
          <a:stretch/>
        </p:blipFill>
        <p:spPr>
          <a:xfrm>
            <a:off x="1" y="1678962"/>
            <a:ext cx="6667500" cy="517903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1B7B39D-E072-AF0E-6EEB-363EC917F6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3700" y="1305233"/>
            <a:ext cx="5055144" cy="32477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7E60479C-2374-F940-D168-D9D9C8648F22}"/>
                  </a:ext>
                </a:extLst>
              </p:cNvPr>
              <p:cNvSpPr/>
              <p:nvPr/>
            </p:nvSpPr>
            <p:spPr>
              <a:xfrm>
                <a:off x="2222089" y="4557687"/>
                <a:ext cx="3567881" cy="145720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ja-JP" altLang="en-US" sz="2800" dirty="0">
                    <a:solidFill>
                      <a:schemeClr val="tx1"/>
                    </a:solidFill>
                  </a:rPr>
                  <a:t>ここが正しくは</a:t>
                </a:r>
                <a:endParaRPr kumimoji="1" lang="en-US" altLang="ja-JP" sz="28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202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μS</m:t>
                      </m:r>
                      <m:r>
                        <a:rPr kumimoji="1" lang="en-US" altLang="ja-JP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7E60479C-2374-F940-D168-D9D9C8648F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089" y="4557687"/>
                <a:ext cx="3567881" cy="1457201"/>
              </a:xfrm>
              <a:prstGeom prst="rect">
                <a:avLst/>
              </a:prstGeom>
              <a:blipFill>
                <a:blip r:embed="rId6"/>
                <a:stretch>
                  <a:fillRect l="-3220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矢印: 右 8">
            <a:extLst>
              <a:ext uri="{FF2B5EF4-FFF2-40B4-BE49-F238E27FC236}">
                <a16:creationId xmlns:a16="http://schemas.microsoft.com/office/drawing/2014/main" id="{1E17E9F2-FDFB-8038-3519-38251C95A46F}"/>
              </a:ext>
            </a:extLst>
          </p:cNvPr>
          <p:cNvSpPr/>
          <p:nvPr/>
        </p:nvSpPr>
        <p:spPr>
          <a:xfrm>
            <a:off x="5931312" y="5058018"/>
            <a:ext cx="911940" cy="95687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917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0CCB27-9CB8-C240-2AFF-E9E53D8AC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バッファ素子値の再計算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5DEC2C1-DE0C-FEED-2323-235687D2D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9C1A-666A-4A43-B1A9-1AC96D03083D}" type="slidenum">
              <a:rPr kumimoji="1" lang="ja-JP" altLang="en-US" smtClean="0"/>
              <a:t>5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241D00F-75EB-B84E-2B22-F06F29BF4584}"/>
                  </a:ext>
                </a:extLst>
              </p:cNvPr>
              <p:cNvSpPr txBox="1"/>
              <p:nvPr/>
            </p:nvSpPr>
            <p:spPr>
              <a:xfrm>
                <a:off x="12289" y="1519602"/>
                <a:ext cx="8885905" cy="5201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=20 </m:t>
                    </m:r>
                    <m:r>
                      <m:rPr>
                        <m:sty m:val="p"/>
                      </m:rPr>
                      <a:rPr kumimoji="1" lang="en-US" altLang="ja-JP" sz="3200" b="0" i="0" smtClean="0">
                        <a:latin typeface="Cambria Math" panose="02040503050406030204" pitchFamily="18" charset="0"/>
                      </a:rPr>
                      <m:t>mS</m:t>
                    </m:r>
                  </m:oMath>
                </a14:m>
                <a:r>
                  <a:rPr kumimoji="1" lang="ja-JP" altLang="en-US" sz="3200" dirty="0"/>
                  <a:t>を仮定した際、以下の式が成り立つ</a:t>
                </a:r>
                <a:r>
                  <a:rPr lang="ja-JP" altLang="en-US" sz="3200" dirty="0"/>
                  <a:t>。詳しい計算はスライド最後に記載</a:t>
                </a:r>
                <a:endParaRPr kumimoji="1" lang="en-US" altLang="ja-JP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𝑖𝑛𝑏</m:t>
                              </m:r>
                            </m:sub>
                          </m:s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  ⋯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1" lang="en-US" altLang="ja-JP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  ⋯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kumimoji="1" lang="en-US" altLang="ja-JP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"/>
                          <m:endChr m:val="}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𝑔𝑠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kumimoji="1"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kumimoji="1"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  ⋯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kumimoji="1" lang="en-US" altLang="ja-JP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  ⋯(4)</m:t>
                      </m:r>
                    </m:oMath>
                  </m:oMathPara>
                </a14:m>
                <a:endParaRPr kumimoji="1" lang="en-US" altLang="ja-JP" sz="3200" dirty="0"/>
              </a:p>
              <a:p>
                <a:endParaRPr lang="en-US" altLang="ja-JP" sz="32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241D00F-75EB-B84E-2B22-F06F29BF4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9" y="1519602"/>
                <a:ext cx="8885905" cy="5201873"/>
              </a:xfrm>
              <a:prstGeom prst="rect">
                <a:avLst/>
              </a:prstGeom>
              <a:blipFill>
                <a:blip r:embed="rId2"/>
                <a:stretch>
                  <a:fillRect l="-1715" t="-1405" r="-63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 descr="アプリケーション が含まれている画像&#10;&#10;自動的に生成された説明">
            <a:extLst>
              <a:ext uri="{FF2B5EF4-FFF2-40B4-BE49-F238E27FC236}">
                <a16:creationId xmlns:a16="http://schemas.microsoft.com/office/drawing/2014/main" id="{F59145C9-C2F7-FFD4-F2AE-C8CB8AAC0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691" y="2737640"/>
            <a:ext cx="5160215" cy="361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242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032085-0244-DC55-4FD9-08438BE1B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バッファ素子値の再計算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4C905DD-564B-9782-5BF1-E26CD0571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9C1A-666A-4A43-B1A9-1AC96D03083D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5" name="図 4" descr="グラフ, 折れ線グラフ&#10;&#10;自動的に生成された説明">
            <a:extLst>
              <a:ext uri="{FF2B5EF4-FFF2-40B4-BE49-F238E27FC236}">
                <a16:creationId xmlns:a16="http://schemas.microsoft.com/office/drawing/2014/main" id="{1ABD5B47-C4FB-0244-88DD-69B50309A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8529"/>
            <a:ext cx="8023824" cy="56166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AB87BC9-64F1-50C2-154C-0F29623E9AEE}"/>
                  </a:ext>
                </a:extLst>
              </p:cNvPr>
              <p:cNvSpPr txBox="1"/>
              <p:nvPr/>
            </p:nvSpPr>
            <p:spPr>
              <a:xfrm>
                <a:off x="7767484" y="2543373"/>
                <a:ext cx="4424516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en-US" altLang="ja-JP" sz="3200" dirty="0"/>
                  <a:t>(1)~(4)</a:t>
                </a:r>
                <a:r>
                  <a:rPr kumimoji="1" lang="ja-JP" altLang="en-US" sz="3200" dirty="0"/>
                  <a:t>式をプロットすると左のようになる。</a:t>
                </a:r>
                <a:endParaRPr kumimoji="1" lang="en-US" altLang="ja-JP" sz="3200" dirty="0"/>
              </a:p>
              <a:p>
                <a:pPr algn="l"/>
                <a:endParaRPr lang="en-US" altLang="ja-JP" sz="320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sz="3200" dirty="0"/>
                  <a:t>が大きくなると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kumimoji="1" lang="ja-JP" altLang="en-US" sz="3200" dirty="0"/>
                  <a:t>が小さくなる</a:t>
                </a:r>
                <a:endParaRPr kumimoji="1" lang="en-US" altLang="ja-JP" sz="3200" dirty="0"/>
              </a:p>
              <a:p>
                <a:pPr algn="l"/>
                <a:r>
                  <a:rPr lang="ja-JP" altLang="en-US" sz="3200" dirty="0"/>
                  <a:t>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kumimoji="1" lang="ja-JP" altLang="en-US" sz="3200" dirty="0"/>
                  <a:t>で使用</a:t>
                </a: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AB87BC9-64F1-50C2-154C-0F29623E9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484" y="2543373"/>
                <a:ext cx="4424516" cy="3046988"/>
              </a:xfrm>
              <a:prstGeom prst="rect">
                <a:avLst/>
              </a:prstGeom>
              <a:blipFill>
                <a:blip r:embed="rId3"/>
                <a:stretch>
                  <a:fillRect l="-3444" t="-2600" r="-3306" b="-58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416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AB44E7-6F3C-0260-D917-07BD13AFC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バッファ素子値の再計算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6BC20CF-2C67-8BEB-81FD-8988B2D6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9C1A-666A-4A43-B1A9-1AC96D03083D}" type="slidenum">
              <a:rPr kumimoji="1" lang="ja-JP" altLang="en-US" smtClean="0"/>
              <a:t>7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006DC4B-A579-4581-1FA2-5A0197AB95CC}"/>
                  </a:ext>
                </a:extLst>
              </p:cNvPr>
              <p:cNvSpPr txBox="1"/>
              <p:nvPr/>
            </p:nvSpPr>
            <p:spPr>
              <a:xfrm>
                <a:off x="609600" y="1522663"/>
                <a:ext cx="10835148" cy="5211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ja-JP" sz="3200" dirty="0"/>
                  <a:t>(2),(3)</a:t>
                </a:r>
                <a:r>
                  <a:rPr lang="ja-JP" altLang="en-US" sz="3200" dirty="0"/>
                  <a:t>式より、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sz="3200" dirty="0"/>
                  <a:t>の形状比は</a:t>
                </a:r>
                <a:endParaRPr kumimoji="1" lang="en-US" altLang="ja-JP" sz="32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begChr m:val=""/>
                              <m:endChr m:val="}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𝑖𝑛𝑏</m:t>
                                      </m:r>
                                    </m:sub>
                                  </m:s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kumimoji="1"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2+</m:t>
                                      </m:r>
                                      <m:r>
                                        <a:rPr kumimoji="1"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kumimoji="1"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𝑡h</m:t>
                                      </m:r>
                                      <m:r>
                                        <a:rPr kumimoji="1"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   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kumimoji="1" lang="en-US" altLang="ja-JP" sz="3200" b="0" dirty="0"/>
              </a:p>
              <a:p>
                <a:r>
                  <a:rPr kumimoji="1" lang="ja-JP" altLang="en-US" sz="3200" dirty="0"/>
                  <a:t>で求められる。ただし、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d>
                      <m:d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ja-JP" altLang="en-US" sz="3200" dirty="0"/>
                  <a:t>であり、今回は</a:t>
                </a:r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=0.167781</m:t>
                    </m:r>
                  </m:oMath>
                </a14:m>
                <a:r>
                  <a:rPr kumimoji="1" lang="en-US" altLang="ja-JP" sz="32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2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3200" b="0" i="1" dirty="0" smtClean="0">
                            <a:latin typeface="Cambria Math" panose="02040503050406030204" pitchFamily="18" charset="0"/>
                          </a:rPr>
                          <m:t>𝑡h</m:t>
                        </m:r>
                        <m:r>
                          <a:rPr kumimoji="1" lang="en-US" altLang="ja-JP" sz="3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sz="3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200" i="1">
                        <a:latin typeface="Cambria Math" panose="02040503050406030204" pitchFamily="18" charset="0"/>
                      </a:rPr>
                      <m:t>0.424192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32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3200" dirty="0"/>
                  <a:t>である。</a:t>
                </a:r>
                <a:endParaRPr kumimoji="1" lang="en-US" altLang="ja-JP" sz="3200" dirty="0"/>
              </a:p>
              <a:p>
                <a:r>
                  <a:rPr lang="ja-JP" altLang="en-US" sz="3200" dirty="0"/>
                  <a:t>また、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𝑖𝑛𝑏</m:t>
                        </m:r>
                      </m:sub>
                    </m:sSub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=0.9 </m:t>
                    </m:r>
                    <m:r>
                      <m:rPr>
                        <m:sty m:val="p"/>
                      </m:rPr>
                      <a:rPr lang="en-US" altLang="ja-JP" sz="32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3200" dirty="0"/>
                  <a:t>とした。</a:t>
                </a:r>
                <a:endParaRPr kumimoji="1" lang="en-US" altLang="ja-JP" sz="3200" dirty="0"/>
              </a:p>
              <a:p>
                <a:r>
                  <a:rPr kumimoji="1" lang="ja-JP" altLang="en-US" sz="3200" dirty="0"/>
                  <a:t>この時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sz="3200" dirty="0"/>
                  <a:t>の形状比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kumimoji="1" lang="ja-JP" altLang="en-US" sz="3200" dirty="0"/>
                  <a:t>は</a:t>
                </a:r>
                <a:endParaRPr kumimoji="1" lang="en-US" altLang="ja-JP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altLang="ja-JP" sz="3200" b="0" i="1" dirty="0" smtClean="0">
                          <a:latin typeface="Cambria Math" panose="02040503050406030204" pitchFamily="18" charset="0"/>
                        </a:rPr>
                        <m:t>=172.372⋯</m:t>
                      </m:r>
                    </m:oMath>
                  </m:oMathPara>
                </a14:m>
                <a:endParaRPr kumimoji="1" lang="en-US" altLang="ja-JP" sz="3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=0.54 </m:t>
                    </m:r>
                    <m:r>
                      <m:rPr>
                        <m:sty m:val="p"/>
                      </m:rPr>
                      <a:rPr kumimoji="1" lang="en-US" altLang="ja-JP" sz="32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kumimoji="1" lang="ja-JP" altLang="en-US" sz="3200" dirty="0"/>
                  <a:t>なので、</a:t>
                </a:r>
                <a:endParaRPr kumimoji="1" lang="en-US" altLang="ja-JP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kumimoji="1" lang="en-US" altLang="ja-JP" sz="3200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sz="3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3200" b="0" i="1" dirty="0" smtClean="0">
                          <a:latin typeface="Cambria Math" panose="02040503050406030204" pitchFamily="18" charset="0"/>
                        </a:rPr>
                        <m:t>≈93 </m:t>
                      </m:r>
                      <m:r>
                        <m:rPr>
                          <m:sty m:val="p"/>
                        </m:rPr>
                        <a:rPr kumimoji="1" lang="en-US" altLang="ja-JP" sz="3200" b="0" i="0" dirty="0" smtClean="0">
                          <a:latin typeface="Cambria Math" panose="02040503050406030204" pitchFamily="18" charset="0"/>
                        </a:rPr>
                        <m:t>μm</m:t>
                      </m:r>
                    </m:oMath>
                  </m:oMathPara>
                </a14:m>
                <a:endParaRPr kumimoji="1" lang="en-US" altLang="ja-JP" sz="32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006DC4B-A579-4581-1FA2-5A0197AB9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2663"/>
                <a:ext cx="10835148" cy="5211620"/>
              </a:xfrm>
              <a:prstGeom prst="rect">
                <a:avLst/>
              </a:prstGeom>
              <a:blipFill>
                <a:blip r:embed="rId2"/>
                <a:stretch>
                  <a:fillRect l="-1407" t="-1404" r="-51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4948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C7D0B3-94AD-E7B9-D891-E6BC5BE5E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バッファのシミュレーション</a:t>
            </a:r>
            <a:endParaRPr kumimoji="1" lang="ja-JP" altLang="en-US" dirty="0"/>
          </a:p>
        </p:txBody>
      </p:sp>
      <p:pic>
        <p:nvPicPr>
          <p:cNvPr id="4" name="図 3" descr="グラフ, 折れ線グラフ&#10;&#10;自動的に生成された説明">
            <a:extLst>
              <a:ext uri="{FF2B5EF4-FFF2-40B4-BE49-F238E27FC236}">
                <a16:creationId xmlns:a16="http://schemas.microsoft.com/office/drawing/2014/main" id="{BCB060D1-ED3C-4D90-46BC-0E2B5E706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8529"/>
            <a:ext cx="8023824" cy="5616677"/>
          </a:xfrm>
          <a:prstGeom prst="rect">
            <a:avLst/>
          </a:prstGeom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DD88C88-8A2B-03E3-51C1-C53D6983B2C9}"/>
              </a:ext>
            </a:extLst>
          </p:cNvPr>
          <p:cNvCxnSpPr>
            <a:cxnSpLocks/>
          </p:cNvCxnSpPr>
          <p:nvPr/>
        </p:nvCxnSpPr>
        <p:spPr>
          <a:xfrm>
            <a:off x="5122413" y="1633492"/>
            <a:ext cx="0" cy="46163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129062FE-288D-0A8B-5338-2226D31A9D55}"/>
              </a:ext>
            </a:extLst>
          </p:cNvPr>
          <p:cNvCxnSpPr>
            <a:cxnSpLocks/>
          </p:cNvCxnSpPr>
          <p:nvPr/>
        </p:nvCxnSpPr>
        <p:spPr>
          <a:xfrm flipH="1">
            <a:off x="1384917" y="3932807"/>
            <a:ext cx="51845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フローチャート: 結合子 10">
            <a:extLst>
              <a:ext uri="{FF2B5EF4-FFF2-40B4-BE49-F238E27FC236}">
                <a16:creationId xmlns:a16="http://schemas.microsoft.com/office/drawing/2014/main" id="{D3C21DE6-CE67-E6B0-0D22-69F0883FAB85}"/>
              </a:ext>
            </a:extLst>
          </p:cNvPr>
          <p:cNvSpPr/>
          <p:nvPr/>
        </p:nvSpPr>
        <p:spPr>
          <a:xfrm>
            <a:off x="5069145" y="3870664"/>
            <a:ext cx="124290" cy="12428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ローチャート: 結合子 11">
            <a:extLst>
              <a:ext uri="{FF2B5EF4-FFF2-40B4-BE49-F238E27FC236}">
                <a16:creationId xmlns:a16="http://schemas.microsoft.com/office/drawing/2014/main" id="{0E6FF295-009A-D091-FAF8-3766B77D990A}"/>
              </a:ext>
            </a:extLst>
          </p:cNvPr>
          <p:cNvSpPr/>
          <p:nvPr/>
        </p:nvSpPr>
        <p:spPr>
          <a:xfrm>
            <a:off x="5069145" y="5015884"/>
            <a:ext cx="124290" cy="12428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F6145E9-8331-F625-CB4D-0C5DEB17735B}"/>
                  </a:ext>
                </a:extLst>
              </p:cNvPr>
              <p:cNvSpPr txBox="1"/>
              <p:nvPr/>
            </p:nvSpPr>
            <p:spPr>
              <a:xfrm>
                <a:off x="7795337" y="1633492"/>
                <a:ext cx="4246483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800" dirty="0"/>
                  <a:t>前回、モデルの関係上チャネル幅を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10.1 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μm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~50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kumimoji="1" lang="ja-JP" altLang="en-US" sz="2800" dirty="0"/>
                  <a:t>で設計する前提で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を求めた。</a:t>
                </a:r>
                <a:endParaRPr kumimoji="1" lang="en-US" altLang="ja-JP" sz="2800" dirty="0"/>
              </a:p>
              <a:p>
                <a:pPr algn="l"/>
                <a:r>
                  <a:rPr lang="ja-JP" altLang="en-US" sz="2800" dirty="0"/>
                  <a:t>そのため、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=15.5 </m:t>
                    </m:r>
                    <m:r>
                      <m:rPr>
                        <m:sty m:val="p"/>
                      </m:rPr>
                      <a:rPr lang="en-US" altLang="ja-JP" sz="28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kumimoji="1" lang="ja-JP" altLang="en-US" sz="2800" dirty="0"/>
                  <a:t>の</a:t>
                </a:r>
                <a14:m>
                  <m:oMath xmlns:m="http://schemas.openxmlformats.org/officeDocument/2006/math"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kumimoji="1" lang="ja-JP" altLang="en-US" sz="2800" dirty="0"/>
                  <a:t>並列とした。</a:t>
                </a:r>
              </a:p>
              <a:p>
                <a:pPr algn="l"/>
                <a:endParaRPr lang="en-US" altLang="ja-JP" sz="2800" dirty="0"/>
              </a:p>
              <a:p>
                <a:pPr algn="l"/>
                <a:r>
                  <a:rPr lang="ja-JP" altLang="en-US" sz="2800" dirty="0"/>
                  <a:t>計算上、今回の形状比では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=0.15 </m:t>
                    </m:r>
                    <m:r>
                      <m:rPr>
                        <m:sty m:val="p"/>
                      </m:rPr>
                      <a:rPr lang="en-US" altLang="ja-JP" sz="2800" b="0" i="0" smtClean="0">
                        <a:latin typeface="Cambria Math" panose="02040503050406030204" pitchFamily="18" charset="0"/>
                      </a:rPr>
                      <m:t>mV</m:t>
                    </m:r>
                  </m:oMath>
                </a14:m>
                <a:r>
                  <a:rPr kumimoji="1" lang="ja-JP" altLang="en-US" sz="2800" dirty="0"/>
                  <a:t>となるはず。</a:t>
                </a: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F6145E9-8331-F625-CB4D-0C5DEB177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5337" y="1633492"/>
                <a:ext cx="4246483" cy="4401205"/>
              </a:xfrm>
              <a:prstGeom prst="rect">
                <a:avLst/>
              </a:prstGeom>
              <a:blipFill>
                <a:blip r:embed="rId3"/>
                <a:stretch>
                  <a:fillRect l="-3017" t="-1385" b="-30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スライド番号プレースホルダー 2">
            <a:extLst>
              <a:ext uri="{FF2B5EF4-FFF2-40B4-BE49-F238E27FC236}">
                <a16:creationId xmlns:a16="http://schemas.microsoft.com/office/drawing/2014/main" id="{2CBE9507-8525-EEC1-CC9D-ADB4ED11C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kumimoji="1" lang="en-US" altLang="ja-JP" dirty="0"/>
              <a:t>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9880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C28B24-1158-1FB1-8DFB-D670E741C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バッファのシミュレーション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034BDC0-2F94-4EC0-CDF1-206724CB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9C1A-666A-4A43-B1A9-1AC96D03083D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5" name="図 4" descr="グラフ, 折れ線グラフ&#10;&#10;自動的に生成された説明">
            <a:extLst>
              <a:ext uri="{FF2B5EF4-FFF2-40B4-BE49-F238E27FC236}">
                <a16:creationId xmlns:a16="http://schemas.microsoft.com/office/drawing/2014/main" id="{054B2C84-D0F7-DFAA-15BF-C5DE95E2E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7254"/>
            <a:ext cx="7050644" cy="49354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3E7E92F-F490-4941-AC7D-F1AC226B271A}"/>
                  </a:ext>
                </a:extLst>
              </p:cNvPr>
              <p:cNvSpPr txBox="1"/>
              <p:nvPr/>
            </p:nvSpPr>
            <p:spPr>
              <a:xfrm>
                <a:off x="6489577" y="1559887"/>
                <a:ext cx="5299969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800" dirty="0"/>
                  <a:t>入力が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800" dirty="0"/>
                  <a:t>の時、出力はおよそ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115 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mV</m:t>
                    </m:r>
                  </m:oMath>
                </a14:m>
                <a:r>
                  <a:rPr kumimoji="1" lang="ja-JP" altLang="en-US" sz="2800" dirty="0"/>
                  <a:t>であった。</a:t>
                </a:r>
                <a:endParaRPr kumimoji="1" lang="en-US" altLang="ja-JP" sz="2800" dirty="0"/>
              </a:p>
              <a:p>
                <a:pPr algn="l"/>
                <a:endParaRPr lang="en-US" altLang="ja-JP" sz="2800" dirty="0"/>
              </a:p>
              <a:p>
                <a:pPr algn="l"/>
                <a:r>
                  <a:rPr kumimoji="1" lang="en-US" altLang="ja-JP" sz="2800" dirty="0"/>
                  <a:t>Op</a:t>
                </a:r>
                <a:r>
                  <a:rPr kumimoji="1" lang="ja-JP" altLang="en-US" sz="2800" dirty="0"/>
                  <a:t>解析では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=13.74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mS</m:t>
                    </m:r>
                  </m:oMath>
                </a14:m>
                <a:r>
                  <a:rPr kumimoji="1" lang="ja-JP" altLang="en-US" sz="2800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=12.37 </m:t>
                    </m:r>
                    <m:r>
                      <m:rPr>
                        <m:sty m:val="p"/>
                      </m:rPr>
                      <a:rPr kumimoji="1" lang="en-US" altLang="ja-JP" sz="2800" b="0" i="0" dirty="0" smtClean="0">
                        <a:latin typeface="Cambria Math" panose="02040503050406030204" pitchFamily="18" charset="0"/>
                      </a:rPr>
                      <m:t>μS</m:t>
                    </m:r>
                  </m:oMath>
                </a14:m>
                <a:r>
                  <a:rPr kumimoji="1" lang="ja-JP" altLang="en-US" sz="2800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=499 </m:t>
                    </m:r>
                    <m:r>
                      <m:rPr>
                        <m:sty m:val="p"/>
                      </m:rPr>
                      <a:rPr kumimoji="1" lang="en-US" altLang="ja-JP" sz="2800" b="0" i="0" dirty="0" smtClean="0">
                        <a:latin typeface="Cambria Math" panose="02040503050406030204" pitchFamily="18" charset="0"/>
                      </a:rPr>
                      <m:t>mV</m:t>
                    </m:r>
                  </m:oMath>
                </a14:m>
                <a:r>
                  <a:rPr kumimoji="1" lang="ja-JP" altLang="en-US" sz="2800" dirty="0"/>
                  <a:t>となっていた。</a:t>
                </a:r>
                <a:endParaRPr kumimoji="1" lang="en-US" altLang="ja-JP" sz="2800" dirty="0"/>
              </a:p>
              <a:p>
                <a:pPr algn="l"/>
                <a:endParaRPr lang="en-US" altLang="ja-JP" sz="2800" dirty="0"/>
              </a:p>
              <a:p>
                <a:pPr algn="l"/>
                <a:r>
                  <a:rPr kumimoji="1" lang="ja-JP" altLang="en-US" sz="2800" dirty="0"/>
                  <a:t>求めたしきい電圧の一次式では、出力が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115 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mV</m:t>
                    </m:r>
                  </m:oMath>
                </a14:m>
                <a:r>
                  <a:rPr kumimoji="1" lang="ja-JP" altLang="en-US" sz="2800" dirty="0"/>
                  <a:t>のときおよそ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440 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mV</m:t>
                    </m:r>
                  </m:oMath>
                </a14:m>
                <a:r>
                  <a:rPr kumimoji="1" lang="ja-JP" altLang="en-US" sz="2800" dirty="0"/>
                  <a:t>だったので、原因はここにあると考えられた。</a:t>
                </a:r>
                <a:endParaRPr kumimoji="1" lang="en-US" altLang="ja-JP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3E7E92F-F490-4941-AC7D-F1AC226B2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577" y="1559887"/>
                <a:ext cx="5299969" cy="4832092"/>
              </a:xfrm>
              <a:prstGeom prst="rect">
                <a:avLst/>
              </a:prstGeom>
              <a:blipFill>
                <a:blip r:embed="rId3"/>
                <a:stretch>
                  <a:fillRect l="-2417" t="-1261" r="-6444" b="-26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6420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752</Words>
  <Application>Microsoft Office PowerPoint</Application>
  <PresentationFormat>ワイド画面</PresentationFormat>
  <Paragraphs>109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0" baseType="lpstr">
      <vt:lpstr>游ゴシック</vt:lpstr>
      <vt:lpstr>游ゴシック Light</vt:lpstr>
      <vt:lpstr>Arial</vt:lpstr>
      <vt:lpstr>Cambria Math</vt:lpstr>
      <vt:lpstr>Office テーマ</vt:lpstr>
      <vt:lpstr>進捗報告</vt:lpstr>
      <vt:lpstr>K_0の誤り</vt:lpstr>
      <vt:lpstr>Kの再推定(先週の再掲)</vt:lpstr>
      <vt:lpstr>Kの再推定(先週の再掲)</vt:lpstr>
      <vt:lpstr>バッファ素子値の再計算</vt:lpstr>
      <vt:lpstr>バッファ素子値の再計算</vt:lpstr>
      <vt:lpstr>バッファ素子値の再計算</vt:lpstr>
      <vt:lpstr>バッファのシミュレーション</vt:lpstr>
      <vt:lpstr>バッファのシミュレーション</vt:lpstr>
      <vt:lpstr>バッファのシミュレーション</vt:lpstr>
      <vt:lpstr>バッファのシミュレーション</vt:lpstr>
      <vt:lpstr>バッファ設計のまとめ</vt:lpstr>
      <vt:lpstr>素子値計算の詳細</vt:lpstr>
      <vt:lpstr>素子値計算の詳細</vt:lpstr>
      <vt:lpstr>素子値計算の詳細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</dc:title>
  <dc:creator>KOJIMAHIKARU</dc:creator>
  <cp:lastModifiedBy>KOJIMAHIKARU</cp:lastModifiedBy>
  <cp:revision>5</cp:revision>
  <dcterms:created xsi:type="dcterms:W3CDTF">2023-06-29T05:14:56Z</dcterms:created>
  <dcterms:modified xsi:type="dcterms:W3CDTF">2023-06-29T15:58:08Z</dcterms:modified>
</cp:coreProperties>
</file>