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8A93-FA73-4332-B8FB-4F1FF962B507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0EC2-304D-4112-848A-D1A2BA9F92F1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0E-DCB7-4195-8316-80A6EA6D1CF9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EA28-29A1-456E-8DF0-E6570BD2595C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0389-898D-4AA5-B43D-E4DC815E0E61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5328-6E2D-4AF0-A787-D98D315B250A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2B1B-E540-4E74-898B-6D85F54C2989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9E7-EB83-4C77-8FC6-29C51AC1DB08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F43-EAF3-456F-9D65-CA4721580CE0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066D-D3F3-4865-81EF-A28852A7D7FF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FBDA-374E-4320-A0B6-23F489CF3B76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9CD5C93-217A-49D4-B40E-A471EF03F87C}" type="datetime1">
              <a:rPr lang="ja-JP" altLang="en-US" smtClean="0"/>
              <a:t>2024/1/15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D08CE2-AFE3-4151-A74B-D4A2E4AA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8038-385A-45EC-B17C-CEABA47C1660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BB2CA-7404-C2F8-7BEB-82F42DE2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00507-CA44-B922-9366-76F6B66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54202E-C99C-E88E-DFD9-7DF5E2840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AA59FB-48C1-DCDE-B943-8033B6CD1D63}"/>
              </a:ext>
            </a:extLst>
          </p:cNvPr>
          <p:cNvSpPr txBox="1"/>
          <p:nvPr/>
        </p:nvSpPr>
        <p:spPr>
          <a:xfrm>
            <a:off x="2571416" y="2225964"/>
            <a:ext cx="6114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Deep-</a:t>
            </a:r>
            <a:r>
              <a:rPr kumimoji="1" lang="en-US" altLang="ja-JP" sz="3200" dirty="0" err="1"/>
              <a:t>NWell</a:t>
            </a:r>
            <a:r>
              <a:rPr kumimoji="1" lang="en-US" altLang="ja-JP" sz="3200" dirty="0"/>
              <a:t> 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乗算器の変更点</a:t>
            </a:r>
            <a:endParaRPr kumimoji="1" lang="en-US" altLang="ja-JP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乗算器のパッド配置</a:t>
            </a:r>
            <a:endParaRPr kumimoji="1" lang="en-US" altLang="ja-JP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フロアプラン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DC3C0-C6C4-D227-3302-EC83FAB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C2FD-D400-41A9-80C5-F1FC0B6B62E0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DE3E0-0938-9DAF-7A02-D0FC026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9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F37B5-E546-C6F5-56FA-0B5EA857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Deep-</a:t>
            </a:r>
            <a:r>
              <a:rPr kumimoji="1" lang="en-US" altLang="ja-JP" dirty="0" err="1"/>
              <a:t>NWell</a:t>
            </a:r>
            <a:r>
              <a:rPr kumimoji="1" lang="en-US" altLang="ja-JP" dirty="0"/>
              <a:t> 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EC04E-27B1-92A8-4CF4-DC341074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538A9DF3-783F-5924-283A-786027608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2"/>
          <a:stretch/>
        </p:blipFill>
        <p:spPr>
          <a:xfrm>
            <a:off x="650339" y="1320355"/>
            <a:ext cx="4895272" cy="368030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D368B6F-9172-1714-1907-995302E1E5D0}"/>
              </a:ext>
            </a:extLst>
          </p:cNvPr>
          <p:cNvSpPr/>
          <p:nvPr/>
        </p:nvSpPr>
        <p:spPr>
          <a:xfrm>
            <a:off x="1891558" y="2382982"/>
            <a:ext cx="2883641" cy="1302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8AE0BD-A256-918E-4D2E-74990C748484}"/>
                  </a:ext>
                </a:extLst>
              </p:cNvPr>
              <p:cNvSpPr txBox="1"/>
              <p:nvPr/>
            </p:nvSpPr>
            <p:spPr>
              <a:xfrm>
                <a:off x="120073" y="5647789"/>
                <a:ext cx="58096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赤い楕円の</a:t>
                </a:r>
                <a:r>
                  <a:rPr kumimoji="1" lang="en-US" altLang="ja-JP" sz="2400" dirty="0"/>
                  <a:t>MOS</a:t>
                </a:r>
                <a:r>
                  <a:rPr kumimoji="1" lang="ja-JP" altLang="en-US" sz="2400" dirty="0"/>
                  <a:t>を</a:t>
                </a:r>
                <a:r>
                  <a:rPr kumimoji="1" lang="en-US" altLang="ja-JP" sz="2400" dirty="0"/>
                  <a:t>TEG</a:t>
                </a:r>
                <a:r>
                  <a:rPr kumimoji="1" lang="ja-JP" altLang="en-US" sz="2400" dirty="0"/>
                  <a:t>に用いる。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サイズは</a:t>
                </a:r>
                <a:r>
                  <a:rPr lang="en-US" altLang="ja-JP" sz="2400" dirty="0"/>
                  <a:t>L/W/M =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0.18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ja-JP" sz="2400" dirty="0"/>
                  <a:t>/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4.22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ja-JP" sz="2400" dirty="0"/>
                  <a:t>/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8AE0BD-A256-918E-4D2E-74990C74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5647789"/>
                <a:ext cx="5809672" cy="830997"/>
              </a:xfrm>
              <a:prstGeom prst="rect">
                <a:avLst/>
              </a:prstGeom>
              <a:blipFill>
                <a:blip r:embed="rId3"/>
                <a:stretch>
                  <a:fillRect l="-1679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E6583E05-6EA0-13F6-6EA3-9BE53ED4F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81" y="3160508"/>
            <a:ext cx="6868173" cy="281376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D49CAC-1214-BC62-EEBF-CFDCF6FA69A1}"/>
              </a:ext>
            </a:extLst>
          </p:cNvPr>
          <p:cNvSpPr txBox="1"/>
          <p:nvPr/>
        </p:nvSpPr>
        <p:spPr>
          <a:xfrm>
            <a:off x="5868827" y="2203149"/>
            <a:ext cx="5297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/>
              <a:t>⇐二重</a:t>
            </a:r>
            <a:r>
              <a:rPr lang="en-US" altLang="ja-JP" sz="2400" dirty="0"/>
              <a:t>P-</a:t>
            </a:r>
            <a:r>
              <a:rPr lang="en-US" altLang="ja-JP" sz="2400" dirty="0" err="1"/>
              <a:t>guardring</a:t>
            </a:r>
            <a:r>
              <a:rPr lang="ja-JP" altLang="en-US" sz="2400" dirty="0"/>
              <a:t>の</a:t>
            </a:r>
            <a:r>
              <a:rPr lang="en-US" altLang="ja-JP" sz="2400" dirty="0"/>
              <a:t>NMOS</a:t>
            </a:r>
          </a:p>
          <a:p>
            <a:pPr algn="r"/>
            <a:r>
              <a:rPr kumimoji="1" lang="en-US" altLang="ja-JP" sz="2400" dirty="0"/>
              <a:t>Deep-</a:t>
            </a:r>
            <a:r>
              <a:rPr kumimoji="1" lang="en-US" altLang="ja-JP" sz="2400" dirty="0" err="1"/>
              <a:t>NWell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NMOS</a:t>
            </a:r>
            <a:r>
              <a:rPr kumimoji="1" lang="ja-JP" altLang="en-US" sz="2400" dirty="0"/>
              <a:t>⇒</a:t>
            </a:r>
          </a:p>
        </p:txBody>
      </p:sp>
      <p:sp>
        <p:nvSpPr>
          <p:cNvPr id="11" name="日付プレースホルダー 10">
            <a:extLst>
              <a:ext uri="{FF2B5EF4-FFF2-40B4-BE49-F238E27FC236}">
                <a16:creationId xmlns:a16="http://schemas.microsoft.com/office/drawing/2014/main" id="{9C0BA80D-BA43-FEDF-F3BC-0B5AE9C4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B4D1-AD60-4FF0-AB8A-53D4585FAA4A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9657D37-6091-C3BC-F7D8-E6EE2D6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5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45F0-0551-32D3-162C-833D52C6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Deep-</a:t>
            </a:r>
            <a:r>
              <a:rPr kumimoji="1" lang="en-US" altLang="ja-JP" dirty="0" err="1"/>
              <a:t>NWell</a:t>
            </a:r>
            <a:r>
              <a:rPr kumimoji="1" lang="en-US" altLang="ja-JP" dirty="0"/>
              <a:t> 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B3165D-88CF-4397-06CC-0C3B47935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13" name="図 12" descr="バスケットボールのロゴ&#10;&#10;中程度の精度で自動的に生成された説明">
            <a:extLst>
              <a:ext uri="{FF2B5EF4-FFF2-40B4-BE49-F238E27FC236}">
                <a16:creationId xmlns:a16="http://schemas.microsoft.com/office/drawing/2014/main" id="{A844F0A5-7712-1170-8F6D-CE3A46FE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94" y="2111088"/>
            <a:ext cx="7229266" cy="334605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EB0155-75F1-9557-354E-19A505D1E851}"/>
              </a:ext>
            </a:extLst>
          </p:cNvPr>
          <p:cNvSpPr>
            <a:spLocks noChangeAspect="1"/>
          </p:cNvSpPr>
          <p:nvPr/>
        </p:nvSpPr>
        <p:spPr>
          <a:xfrm>
            <a:off x="1094566" y="1522515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227483A-E0C5-E013-1388-8E8DB501C7D2}"/>
              </a:ext>
            </a:extLst>
          </p:cNvPr>
          <p:cNvCxnSpPr/>
          <p:nvPr/>
        </p:nvCxnSpPr>
        <p:spPr>
          <a:xfrm>
            <a:off x="1094566" y="3269673"/>
            <a:ext cx="14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DF6B0DB-F340-3618-8455-C45EF77F6D57}"/>
              </a:ext>
            </a:extLst>
          </p:cNvPr>
          <p:cNvCxnSpPr>
            <a:cxnSpLocks/>
          </p:cNvCxnSpPr>
          <p:nvPr/>
        </p:nvCxnSpPr>
        <p:spPr>
          <a:xfrm rot="5400000">
            <a:off x="2201414" y="2242515"/>
            <a:ext cx="14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1B51513-4252-BC33-38D0-2BA4DEE1966C}"/>
                  </a:ext>
                </a:extLst>
              </p:cNvPr>
              <p:cNvSpPr txBox="1"/>
              <p:nvPr/>
            </p:nvSpPr>
            <p:spPr>
              <a:xfrm>
                <a:off x="1373558" y="3244334"/>
                <a:ext cx="882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1B51513-4252-BC33-38D0-2BA4DEE1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58" y="3244334"/>
                <a:ext cx="882016" cy="369332"/>
              </a:xfrm>
              <a:prstGeom prst="rect">
                <a:avLst/>
              </a:prstGeom>
              <a:blipFill>
                <a:blip r:embed="rId3"/>
                <a:stretch>
                  <a:fillRect l="-551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D9C200-B89D-4E10-2970-A7875FEEB4B5}"/>
                  </a:ext>
                </a:extLst>
              </p:cNvPr>
              <p:cNvSpPr txBox="1"/>
              <p:nvPr/>
            </p:nvSpPr>
            <p:spPr>
              <a:xfrm>
                <a:off x="2878489" y="2057849"/>
                <a:ext cx="882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D9C200-B89D-4E10-2970-A7875FEEB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89" y="2057849"/>
                <a:ext cx="882016" cy="369332"/>
              </a:xfrm>
              <a:prstGeom prst="rect">
                <a:avLst/>
              </a:prstGeom>
              <a:blipFill>
                <a:blip r:embed="rId4"/>
                <a:stretch>
                  <a:fillRect l="-5517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F3BAC2-C492-63EB-8D13-B9862BA8DA21}"/>
              </a:ext>
            </a:extLst>
          </p:cNvPr>
          <p:cNvSpPr txBox="1"/>
          <p:nvPr/>
        </p:nvSpPr>
        <p:spPr>
          <a:xfrm>
            <a:off x="557444" y="4024929"/>
            <a:ext cx="3396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ボンディングパッドは位置関係的に使いにくいので針測定。</a:t>
            </a:r>
            <a:endParaRPr lang="en-US" altLang="ja-JP" sz="2400" dirty="0"/>
          </a:p>
          <a:p>
            <a:r>
              <a:rPr lang="ja-JP" altLang="en-US" sz="2400" dirty="0"/>
              <a:t>南北に</a:t>
            </a:r>
            <a:r>
              <a:rPr lang="en-US" altLang="ja-JP" sz="2400" dirty="0"/>
              <a:t>DC4</a:t>
            </a:r>
            <a:r>
              <a:rPr lang="ja-JP" altLang="en-US" sz="2400" dirty="0"/>
              <a:t>本針で測定予定。</a:t>
            </a:r>
            <a:endParaRPr lang="en-US" altLang="ja-JP" sz="2400" dirty="0"/>
          </a:p>
        </p:txBody>
      </p:sp>
      <p:sp>
        <p:nvSpPr>
          <p:cNvPr id="21" name="日付プレースホルダー 20">
            <a:extLst>
              <a:ext uri="{FF2B5EF4-FFF2-40B4-BE49-F238E27FC236}">
                <a16:creationId xmlns:a16="http://schemas.microsoft.com/office/drawing/2014/main" id="{9D4190DA-F014-49B5-0B95-85CCBE5D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33B-53FA-4EE1-93F2-2F18B90828E3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F53F227C-A3F2-11EA-41B6-7FEF121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D6714-F6A6-F609-4078-DB0912FA4C1F}"/>
              </a:ext>
            </a:extLst>
          </p:cNvPr>
          <p:cNvCxnSpPr>
            <a:cxnSpLocks/>
          </p:cNvCxnSpPr>
          <p:nvPr/>
        </p:nvCxnSpPr>
        <p:spPr>
          <a:xfrm>
            <a:off x="6460893" y="3777673"/>
            <a:ext cx="114063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0C3EA-1040-76BF-1DE0-97D34A4D41ED}"/>
                  </a:ext>
                </a:extLst>
              </p:cNvPr>
              <p:cNvSpPr txBox="1"/>
              <p:nvPr/>
            </p:nvSpPr>
            <p:spPr>
              <a:xfrm>
                <a:off x="6534783" y="3403645"/>
                <a:ext cx="114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0C3EA-1040-76BF-1DE0-97D34A4D4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83" y="3403645"/>
                <a:ext cx="1140633" cy="369332"/>
              </a:xfrm>
              <a:prstGeom prst="rect">
                <a:avLst/>
              </a:prstGeom>
              <a:blipFill>
                <a:blip r:embed="rId5"/>
                <a:stretch>
                  <a:fillRect l="-481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1B7A05C-1E59-EE01-036D-BCEA17644C91}"/>
              </a:ext>
            </a:extLst>
          </p:cNvPr>
          <p:cNvCxnSpPr>
            <a:cxnSpLocks/>
          </p:cNvCxnSpPr>
          <p:nvPr/>
        </p:nvCxnSpPr>
        <p:spPr>
          <a:xfrm>
            <a:off x="8334300" y="2847109"/>
            <a:ext cx="0" cy="108989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C520FA3-487A-26F9-D4E6-C51D363A086E}"/>
                  </a:ext>
                </a:extLst>
              </p:cNvPr>
              <p:cNvSpPr txBox="1"/>
              <p:nvPr/>
            </p:nvSpPr>
            <p:spPr>
              <a:xfrm>
                <a:off x="8325909" y="3269673"/>
                <a:ext cx="114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C520FA3-487A-26F9-D4E6-C51D363A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09" y="3269673"/>
                <a:ext cx="1140633" cy="369332"/>
              </a:xfrm>
              <a:prstGeom prst="rect">
                <a:avLst/>
              </a:prstGeom>
              <a:blipFill>
                <a:blip r:embed="rId6"/>
                <a:stretch>
                  <a:fillRect l="-481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43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1D78-71F4-336E-061B-B0A3DDB8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乗算器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C7D7C-9885-0832-D645-3FCE1ED5B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夜の光の線&#10;&#10;自動的に生成された説明">
            <a:extLst>
              <a:ext uri="{FF2B5EF4-FFF2-40B4-BE49-F238E27FC236}">
                <a16:creationId xmlns:a16="http://schemas.microsoft.com/office/drawing/2014/main" id="{92A42345-20E8-A7F6-BDC6-A034D67F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64635"/>
            <a:ext cx="7290780" cy="48389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7906C61-7BF2-7172-5165-DBDA99CEBE98}"/>
              </a:ext>
            </a:extLst>
          </p:cNvPr>
          <p:cNvSpPr/>
          <p:nvPr/>
        </p:nvSpPr>
        <p:spPr>
          <a:xfrm>
            <a:off x="766617" y="1619578"/>
            <a:ext cx="3362037" cy="15263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59D918-1C60-9909-AE22-259E17C54A57}"/>
              </a:ext>
            </a:extLst>
          </p:cNvPr>
          <p:cNvSpPr txBox="1"/>
          <p:nvPr/>
        </p:nvSpPr>
        <p:spPr>
          <a:xfrm>
            <a:off x="8386618" y="1524000"/>
            <a:ext cx="281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参照電流源を追加。</a:t>
            </a:r>
          </a:p>
        </p:txBody>
      </p:sp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BDB433C-0DA7-30C9-0FD5-2B5CE37B6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97" y="2110305"/>
            <a:ext cx="3617367" cy="2637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15EB3E4-5222-1A39-CCC6-84507B8EC84D}"/>
                  </a:ext>
                </a:extLst>
              </p:cNvPr>
              <p:cNvSpPr txBox="1"/>
              <p:nvPr/>
            </p:nvSpPr>
            <p:spPr>
              <a:xfrm>
                <a:off x="7872669" y="4944020"/>
                <a:ext cx="4060713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=596.6⋯≈600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の時参照電流源は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/ 838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が流れる。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15EB3E4-5222-1A39-CCC6-84507B8E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69" y="4944020"/>
                <a:ext cx="4060713" cy="1259576"/>
              </a:xfrm>
              <a:prstGeom prst="rect">
                <a:avLst/>
              </a:prstGeom>
              <a:blipFill>
                <a:blip r:embed="rId4"/>
                <a:stretch>
                  <a:fillRect l="-2249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日付プレースホルダー 10">
            <a:extLst>
              <a:ext uri="{FF2B5EF4-FFF2-40B4-BE49-F238E27FC236}">
                <a16:creationId xmlns:a16="http://schemas.microsoft.com/office/drawing/2014/main" id="{19C3528E-7698-A6A9-1622-A80ABBD4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E3F-D637-4274-A8DC-AD039E21ADA5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0A2C8AE-9AA2-8A7C-5D17-FF337648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33E0F-7C24-5381-2E7F-3EDAEADB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乗算器のパッド配置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86067F-53DC-E1D2-69B5-E88BF148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AC4AB1FF-47DC-90D0-CC7F-8D293E8B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3650" r="13712" b="3570"/>
          <a:stretch/>
        </p:blipFill>
        <p:spPr>
          <a:xfrm>
            <a:off x="5213927" y="1819217"/>
            <a:ext cx="6543965" cy="3929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F29DC8B-2ABB-32A7-9878-45C296FC6ECC}"/>
                  </a:ext>
                </a:extLst>
              </p:cNvPr>
              <p:cNvSpPr txBox="1"/>
              <p:nvPr/>
            </p:nvSpPr>
            <p:spPr>
              <a:xfrm>
                <a:off x="193963" y="3395131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南北は</a:t>
                </a:r>
                <a:r>
                  <a:rPr kumimoji="1" lang="en-US" altLang="ja-JP" sz="2400" dirty="0"/>
                  <a:t>TEG</a:t>
                </a:r>
                <a:r>
                  <a:rPr kumimoji="1" lang="ja-JP" altLang="en-US" sz="2400" dirty="0"/>
                  <a:t>と同様の</a:t>
                </a:r>
                <a:r>
                  <a:rPr kumimoji="1" lang="en-US" altLang="ja-JP" sz="2400" dirty="0"/>
                  <a:t>DC 4</a:t>
                </a:r>
                <a:r>
                  <a:rPr kumimoji="1" lang="ja-JP" altLang="en-US" sz="2400" dirty="0"/>
                  <a:t>本針。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東西は楳田研の</a:t>
                </a:r>
                <a:r>
                  <a:rPr lang="en-US" altLang="ja-JP" sz="2400" dirty="0"/>
                  <a:t>GSGSG</a:t>
                </a:r>
                <a:r>
                  <a:rPr lang="ja-JP" altLang="en-US" sz="2400" dirty="0"/>
                  <a:t>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サイズは約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900×540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F29DC8B-2ABB-32A7-9878-45C296FC6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" y="3395131"/>
                <a:ext cx="4572000" cy="1200329"/>
              </a:xfrm>
              <a:prstGeom prst="rect">
                <a:avLst/>
              </a:prstGeom>
              <a:blipFill>
                <a:blip r:embed="rId3"/>
                <a:stretch>
                  <a:fillRect l="-2133" t="-4061" r="-933" b="-111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27ACB8-72D9-7566-288C-955D8F4F490B}"/>
                  </a:ext>
                </a:extLst>
              </p:cNvPr>
              <p:cNvSpPr txBox="1"/>
              <p:nvPr/>
            </p:nvSpPr>
            <p:spPr>
              <a:xfrm rot="16200000">
                <a:off x="4327235" y="2752530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27ACB8-72D9-7566-288C-955D8F4F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7235" y="2752530"/>
                <a:ext cx="1043709" cy="461665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F65A77-37E1-6AB8-609C-01A8BAA271AA}"/>
                  </a:ext>
                </a:extLst>
              </p:cNvPr>
              <p:cNvSpPr txBox="1"/>
              <p:nvPr/>
            </p:nvSpPr>
            <p:spPr>
              <a:xfrm rot="16200000">
                <a:off x="4327235" y="4286319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F65A77-37E1-6AB8-609C-01A8BAA2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7235" y="4286319"/>
                <a:ext cx="1043709" cy="461665"/>
              </a:xfrm>
              <a:prstGeom prst="rect">
                <a:avLst/>
              </a:prstGeom>
              <a:blipFill>
                <a:blip r:embed="rId5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ED797A-AA09-B2AA-D72C-BF524BE82EA7}"/>
                  </a:ext>
                </a:extLst>
              </p:cNvPr>
              <p:cNvSpPr txBox="1"/>
              <p:nvPr/>
            </p:nvSpPr>
            <p:spPr>
              <a:xfrm rot="5400000">
                <a:off x="11478752" y="2752530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ED797A-AA09-B2AA-D72C-BF524BE8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478752" y="2752530"/>
                <a:ext cx="10437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C88492-0154-77EC-E467-37B9C917CDA4}"/>
                  </a:ext>
                </a:extLst>
              </p:cNvPr>
              <p:cNvSpPr txBox="1"/>
              <p:nvPr/>
            </p:nvSpPr>
            <p:spPr>
              <a:xfrm rot="5400000">
                <a:off x="11478751" y="4286318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C88492-0154-77EC-E467-37B9C917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478751" y="4286318"/>
                <a:ext cx="104370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46230B-A572-1F0C-AF59-8A4491F0C48A}"/>
                  </a:ext>
                </a:extLst>
              </p:cNvPr>
              <p:cNvSpPr txBox="1"/>
              <p:nvPr/>
            </p:nvSpPr>
            <p:spPr>
              <a:xfrm>
                <a:off x="6241885" y="5854532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46230B-A572-1F0C-AF59-8A4491F0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85" y="5854532"/>
                <a:ext cx="104370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976AE36-E836-3A88-6341-16698B4A6E9A}"/>
                  </a:ext>
                </a:extLst>
              </p:cNvPr>
              <p:cNvSpPr txBox="1"/>
              <p:nvPr/>
            </p:nvSpPr>
            <p:spPr>
              <a:xfrm>
                <a:off x="7350249" y="5854531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976AE36-E836-3A88-6341-16698B4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249" y="5854531"/>
                <a:ext cx="1043709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1C4C97A-C474-FC72-6C98-882E692B48D6}"/>
                  </a:ext>
                </a:extLst>
              </p:cNvPr>
              <p:cNvSpPr txBox="1"/>
              <p:nvPr/>
            </p:nvSpPr>
            <p:spPr>
              <a:xfrm>
                <a:off x="8382825" y="5854531"/>
                <a:ext cx="1433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1C4C97A-C474-FC72-6C98-882E692B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825" y="5854531"/>
                <a:ext cx="143353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9C5704-F828-34E2-C1B3-46884B33DE99}"/>
                  </a:ext>
                </a:extLst>
              </p:cNvPr>
              <p:cNvSpPr txBox="1"/>
              <p:nvPr/>
            </p:nvSpPr>
            <p:spPr>
              <a:xfrm>
                <a:off x="9743293" y="5854530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9C5704-F828-34E2-C1B3-46884B33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293" y="5854530"/>
                <a:ext cx="104370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13C5E6C-8B27-2656-98A7-EB0855D26D04}"/>
                  </a:ext>
                </a:extLst>
              </p:cNvPr>
              <p:cNvSpPr txBox="1"/>
              <p:nvPr/>
            </p:nvSpPr>
            <p:spPr>
              <a:xfrm>
                <a:off x="7350249" y="1252034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13C5E6C-8B27-2656-98A7-EB0855D26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249" y="1252034"/>
                <a:ext cx="104370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A6C36B-336B-1A3A-A92A-D855F290FAA3}"/>
                  </a:ext>
                </a:extLst>
              </p:cNvPr>
              <p:cNvSpPr txBox="1"/>
              <p:nvPr/>
            </p:nvSpPr>
            <p:spPr>
              <a:xfrm>
                <a:off x="9743292" y="1230089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A6C36B-336B-1A3A-A92A-D855F290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292" y="1230089"/>
                <a:ext cx="104370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660250-D45B-9B23-AF4E-7E036DD078B3}"/>
                  </a:ext>
                </a:extLst>
              </p:cNvPr>
              <p:cNvSpPr txBox="1"/>
              <p:nvPr/>
            </p:nvSpPr>
            <p:spPr>
              <a:xfrm>
                <a:off x="8393958" y="1230090"/>
                <a:ext cx="1433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660250-D45B-9B23-AF4E-7E036DD0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958" y="1230090"/>
                <a:ext cx="14335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0BBB37E-4F24-8362-75A4-B2BF8BCAD6A2}"/>
                  </a:ext>
                </a:extLst>
              </p:cNvPr>
              <p:cNvSpPr txBox="1"/>
              <p:nvPr/>
            </p:nvSpPr>
            <p:spPr>
              <a:xfrm>
                <a:off x="6241885" y="1252034"/>
                <a:ext cx="1043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0BBB37E-4F24-8362-75A4-B2BF8BCA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85" y="1252034"/>
                <a:ext cx="104370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3D33F294-D1C1-0C0A-0EEC-CA40550A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0F75-6B08-44BD-8A50-4B4F7B18D98B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E6D4FE81-A785-E45E-2550-347C5EE9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8DEE2-5723-7CFA-AAFD-A10AFC90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フロアプラン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371F94-E64B-795A-059A-DFEBD0759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1CD96C-D4CB-BCB4-6219-BDDE99C7F72B}"/>
              </a:ext>
            </a:extLst>
          </p:cNvPr>
          <p:cNvSpPr txBox="1"/>
          <p:nvPr/>
        </p:nvSpPr>
        <p:spPr>
          <a:xfrm>
            <a:off x="6216072" y="2160520"/>
            <a:ext cx="5172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信号は</a:t>
            </a:r>
            <a:r>
              <a:rPr kumimoji="1" lang="en-US" altLang="ja-JP" sz="2400" dirty="0"/>
              <a:t>GND</a:t>
            </a:r>
            <a:r>
              <a:rPr kumimoji="1" lang="ja-JP" altLang="en-US" sz="2400" dirty="0"/>
              <a:t>と電源で挟む。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信号</a:t>
            </a:r>
            <a:r>
              <a:rPr lang="ja-JP" altLang="en-US" sz="2400" dirty="0"/>
              <a:t>路長をなるべく揃えるため角の対称的な位置に入出力を配置。</a:t>
            </a:r>
            <a:endParaRPr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en-US" altLang="ja-JP" sz="2400" dirty="0"/>
              <a:t>PCB</a:t>
            </a:r>
            <a:r>
              <a:rPr kumimoji="1" lang="ja-JP" altLang="en-US" sz="2400" dirty="0"/>
              <a:t>測定用乗算器と</a:t>
            </a:r>
            <a:r>
              <a:rPr kumimoji="1" lang="en-US" altLang="ja-JP" sz="2400" dirty="0"/>
              <a:t>TEG</a:t>
            </a:r>
            <a:r>
              <a:rPr kumimoji="1" lang="ja-JP" altLang="en-US" sz="2400" dirty="0"/>
              <a:t>では低周波で測定することを想定し、マッチングの取れた線路は使わずに配線。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針測定用乗算器の入出力</a:t>
            </a:r>
            <a:r>
              <a:rPr lang="ja-JP" altLang="en-US" sz="2400" dirty="0"/>
              <a:t>は線路を使って配線。</a:t>
            </a:r>
            <a:endParaRPr kumimoji="1" lang="en-US" altLang="ja-JP" sz="240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023171-F787-48D0-8CBB-6DBEC59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DEB-66E6-4E4C-85F4-CB503B3CA55C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C647A01-8DD3-3DC6-F66E-072DE620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EEBDA8E-7A56-0505-816E-12FA9464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2" y="1088444"/>
            <a:ext cx="5578764" cy="55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8A0E0-9B3F-A7FC-79AF-391DFF14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BFEB34-8D37-DD76-2A87-875C9B56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9E7-EB83-4C77-8FC6-29C51AC1DB08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326A41-632D-5DCA-6060-F87AAEF8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48C72-ACFE-C037-733C-7F961C397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DA614C-0FDA-469C-8339-08D475E0F688}"/>
              </a:ext>
            </a:extLst>
          </p:cNvPr>
          <p:cNvSpPr txBox="1"/>
          <p:nvPr/>
        </p:nvSpPr>
        <p:spPr>
          <a:xfrm>
            <a:off x="2641600" y="2445287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まずは卒論を進める。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各回路の面積の見積もりができた。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面積的に針測定用の回路も乗せる。</a:t>
            </a: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配置は決まったので少しずつ配線を進める。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26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447</TotalTime>
  <Words>341</Words>
  <Application>Microsoft Office PowerPoint</Application>
  <PresentationFormat>ワイド画面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集積回路設計ミーティング</vt:lpstr>
      <vt:lpstr>目次</vt:lpstr>
      <vt:lpstr>Deep-NWell TEG</vt:lpstr>
      <vt:lpstr>Deep-NWell TEG</vt:lpstr>
      <vt:lpstr>乗算器</vt:lpstr>
      <vt:lpstr>乗算器のパッド配置(針)</vt:lpstr>
      <vt:lpstr>フロアプラン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2</cp:revision>
  <dcterms:created xsi:type="dcterms:W3CDTF">2024-01-14T07:57:17Z</dcterms:created>
  <dcterms:modified xsi:type="dcterms:W3CDTF">2024-01-14T15:24:44Z</dcterms:modified>
</cp:coreProperties>
</file>