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7" r:id="rId4"/>
    <p:sldId id="259" r:id="rId5"/>
    <p:sldId id="260" r:id="rId6"/>
    <p:sldId id="261" r:id="rId7"/>
    <p:sldId id="262" r:id="rId8"/>
    <p:sldId id="263" r:id="rId9"/>
    <p:sldId id="265" r:id="rId10"/>
    <p:sldId id="267" r:id="rId11"/>
    <p:sldId id="266" r:id="rId12"/>
    <p:sldId id="268" r:id="rId13"/>
    <p:sldId id="264"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46F3B6-9F4C-4F4C-BE06-27D895F5C426}" type="datetimeFigureOut">
              <a:rPr kumimoji="1" lang="ja-JP" altLang="en-US" smtClean="0"/>
              <a:t>2023/10/18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3B2F19-3ABA-4AC8-A38C-352D43141EC2}" type="slidenum">
              <a:rPr kumimoji="1" lang="ja-JP" altLang="en-US" smtClean="0"/>
              <a:t>‹#›</a:t>
            </a:fld>
            <a:endParaRPr kumimoji="1" lang="ja-JP" altLang="en-US"/>
          </a:p>
        </p:txBody>
      </p:sp>
    </p:spTree>
    <p:extLst>
      <p:ext uri="{BB962C8B-B14F-4D97-AF65-F5344CB8AC3E}">
        <p14:creationId xmlns:p14="http://schemas.microsoft.com/office/powerpoint/2010/main" val="16685145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BAED8D-1C4A-3B1B-56CC-9E0B738B7DD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16D9D0F-57C9-6FC1-D2A2-4EE755ED08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4A0814C-4E32-E9E5-610C-9E4546C8787A}"/>
              </a:ext>
            </a:extLst>
          </p:cNvPr>
          <p:cNvSpPr>
            <a:spLocks noGrp="1"/>
          </p:cNvSpPr>
          <p:nvPr>
            <p:ph type="dt" sz="half" idx="10"/>
          </p:nvPr>
        </p:nvSpPr>
        <p:spPr/>
        <p:txBody>
          <a:bodyPr/>
          <a:lstStyle/>
          <a:p>
            <a:fld id="{F01A43C0-B38C-44E6-8C18-4EF41D96491C}" type="datetime1">
              <a:rPr kumimoji="1" lang="ja-JP" altLang="en-US" smtClean="0"/>
              <a:t>2023/10/18</a:t>
            </a:fld>
            <a:endParaRPr kumimoji="1" lang="ja-JP" altLang="en-US"/>
          </a:p>
        </p:txBody>
      </p:sp>
      <p:sp>
        <p:nvSpPr>
          <p:cNvPr id="5" name="フッター プレースホルダー 4">
            <a:extLst>
              <a:ext uri="{FF2B5EF4-FFF2-40B4-BE49-F238E27FC236}">
                <a16:creationId xmlns:a16="http://schemas.microsoft.com/office/drawing/2014/main" id="{D98BEA55-6163-C60B-3BB3-596FAAD7DFA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ECFF6AE-B337-FC37-CEF5-D1FFCAA0C29E}"/>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281955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3D4465-4C52-D92C-FEDA-93D21FB23E4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DD47B11-7091-E055-9A2E-64B063281F4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820C75-CDB9-6F78-5540-60F1C22026BC}"/>
              </a:ext>
            </a:extLst>
          </p:cNvPr>
          <p:cNvSpPr>
            <a:spLocks noGrp="1"/>
          </p:cNvSpPr>
          <p:nvPr>
            <p:ph type="dt" sz="half" idx="10"/>
          </p:nvPr>
        </p:nvSpPr>
        <p:spPr/>
        <p:txBody>
          <a:bodyPr/>
          <a:lstStyle/>
          <a:p>
            <a:fld id="{332CA7C2-FAE0-4851-9DD0-E3E6AD54DA0B}" type="datetime1">
              <a:rPr kumimoji="1" lang="ja-JP" altLang="en-US" smtClean="0"/>
              <a:t>2023/10/18</a:t>
            </a:fld>
            <a:endParaRPr kumimoji="1" lang="ja-JP" altLang="en-US"/>
          </a:p>
        </p:txBody>
      </p:sp>
      <p:sp>
        <p:nvSpPr>
          <p:cNvPr id="5" name="フッター プレースホルダー 4">
            <a:extLst>
              <a:ext uri="{FF2B5EF4-FFF2-40B4-BE49-F238E27FC236}">
                <a16:creationId xmlns:a16="http://schemas.microsoft.com/office/drawing/2014/main" id="{C219F8F1-F404-71B2-F8A7-81F15E2AEA3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686DDB-7959-CB1C-EFF8-F72E4BA5CF13}"/>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120877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42407CA-5503-0202-8CF2-777B34AECE3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34EB1D0-7EFB-22A4-DA8B-E6D06AC669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4E9ABCD-BC6B-BDB9-7463-AB81FD489E50}"/>
              </a:ext>
            </a:extLst>
          </p:cNvPr>
          <p:cNvSpPr>
            <a:spLocks noGrp="1"/>
          </p:cNvSpPr>
          <p:nvPr>
            <p:ph type="dt" sz="half" idx="10"/>
          </p:nvPr>
        </p:nvSpPr>
        <p:spPr/>
        <p:txBody>
          <a:bodyPr/>
          <a:lstStyle/>
          <a:p>
            <a:fld id="{1135585D-64AB-45F0-9D90-BFCAB56C5328}" type="datetime1">
              <a:rPr kumimoji="1" lang="ja-JP" altLang="en-US" smtClean="0"/>
              <a:t>2023/10/18</a:t>
            </a:fld>
            <a:endParaRPr kumimoji="1" lang="ja-JP" altLang="en-US"/>
          </a:p>
        </p:txBody>
      </p:sp>
      <p:sp>
        <p:nvSpPr>
          <p:cNvPr id="5" name="フッター プレースホルダー 4">
            <a:extLst>
              <a:ext uri="{FF2B5EF4-FFF2-40B4-BE49-F238E27FC236}">
                <a16:creationId xmlns:a16="http://schemas.microsoft.com/office/drawing/2014/main" id="{C23396CD-C21B-8F1B-58A3-4F6CBCAE22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B81FB2-766F-446F-5CD0-8CD4A6C0D193}"/>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170389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D5049F-9623-CE1E-72FA-0E5BE28A0EA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C0F6B42-8C9A-8CB9-0E60-21F98CBEEBE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6890C03-9C8A-7A6D-9D40-1A24E30ADB6B}"/>
              </a:ext>
            </a:extLst>
          </p:cNvPr>
          <p:cNvSpPr>
            <a:spLocks noGrp="1"/>
          </p:cNvSpPr>
          <p:nvPr>
            <p:ph type="dt" sz="half" idx="10"/>
          </p:nvPr>
        </p:nvSpPr>
        <p:spPr/>
        <p:txBody>
          <a:bodyPr/>
          <a:lstStyle/>
          <a:p>
            <a:fld id="{6453AFDD-E21C-4284-B8D3-E5B4818B0342}" type="datetime1">
              <a:rPr kumimoji="1" lang="ja-JP" altLang="en-US" smtClean="0"/>
              <a:t>2023/10/18</a:t>
            </a:fld>
            <a:endParaRPr kumimoji="1" lang="ja-JP" altLang="en-US"/>
          </a:p>
        </p:txBody>
      </p:sp>
      <p:sp>
        <p:nvSpPr>
          <p:cNvPr id="5" name="フッター プレースホルダー 4">
            <a:extLst>
              <a:ext uri="{FF2B5EF4-FFF2-40B4-BE49-F238E27FC236}">
                <a16:creationId xmlns:a16="http://schemas.microsoft.com/office/drawing/2014/main" id="{8330DE39-1807-2F43-2B92-DB8C549711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34F227-FE08-02E1-73A4-680953FDEFB5}"/>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4208244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3E01D1-F6BA-C942-CAA3-6CD0A15AC08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C8E8A2F-FF57-452D-5FFE-822CCB1F2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C3FDC04-5AEB-C7B6-CEC5-5FBE0AA4C69E}"/>
              </a:ext>
            </a:extLst>
          </p:cNvPr>
          <p:cNvSpPr>
            <a:spLocks noGrp="1"/>
          </p:cNvSpPr>
          <p:nvPr>
            <p:ph type="dt" sz="half" idx="10"/>
          </p:nvPr>
        </p:nvSpPr>
        <p:spPr/>
        <p:txBody>
          <a:bodyPr/>
          <a:lstStyle/>
          <a:p>
            <a:fld id="{A380E4AD-DA93-4629-98C5-46359FD81024}" type="datetime1">
              <a:rPr kumimoji="1" lang="ja-JP" altLang="en-US" smtClean="0"/>
              <a:t>2023/10/18</a:t>
            </a:fld>
            <a:endParaRPr kumimoji="1" lang="ja-JP" altLang="en-US"/>
          </a:p>
        </p:txBody>
      </p:sp>
      <p:sp>
        <p:nvSpPr>
          <p:cNvPr id="5" name="フッター プレースホルダー 4">
            <a:extLst>
              <a:ext uri="{FF2B5EF4-FFF2-40B4-BE49-F238E27FC236}">
                <a16:creationId xmlns:a16="http://schemas.microsoft.com/office/drawing/2014/main" id="{4CE80BD4-A297-8135-1258-5181D212B5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A8B9F6F-2A01-3B76-50D8-C0F6243E3526}"/>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3517837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44944B-E027-B79F-1444-5A260DDE9D0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BA1913-93F3-37E9-5543-5D735A6B0B0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2B401AC-92A9-949A-F452-8BE8882C297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E33BCBC-DB85-9829-2468-67B766B203B0}"/>
              </a:ext>
            </a:extLst>
          </p:cNvPr>
          <p:cNvSpPr>
            <a:spLocks noGrp="1"/>
          </p:cNvSpPr>
          <p:nvPr>
            <p:ph type="dt" sz="half" idx="10"/>
          </p:nvPr>
        </p:nvSpPr>
        <p:spPr/>
        <p:txBody>
          <a:bodyPr/>
          <a:lstStyle/>
          <a:p>
            <a:fld id="{BC668100-AFAC-477B-8C6E-E0307D551986}" type="datetime1">
              <a:rPr kumimoji="1" lang="ja-JP" altLang="en-US" smtClean="0"/>
              <a:t>2023/10/18</a:t>
            </a:fld>
            <a:endParaRPr kumimoji="1" lang="ja-JP" altLang="en-US"/>
          </a:p>
        </p:txBody>
      </p:sp>
      <p:sp>
        <p:nvSpPr>
          <p:cNvPr id="6" name="フッター プレースホルダー 5">
            <a:extLst>
              <a:ext uri="{FF2B5EF4-FFF2-40B4-BE49-F238E27FC236}">
                <a16:creationId xmlns:a16="http://schemas.microsoft.com/office/drawing/2014/main" id="{EEF0A9DA-142E-52BE-E8D6-88EEF1E67F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8546EE8-089B-7397-CB16-C17D0C0A91E6}"/>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3610115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9685AF-D532-1D39-66E8-91141D38218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8C9319-7FA0-3394-A0C7-E3F4B9B8DF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11599F7-9AB7-3A5B-F645-35ED43FA4B1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054FB07-1C79-53AF-83B6-A4C070F543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891497D-A1BE-6AFD-C5B1-C0512F726E7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9FC2F2E-6865-AD1E-E4EB-1AF9A58E78B5}"/>
              </a:ext>
            </a:extLst>
          </p:cNvPr>
          <p:cNvSpPr>
            <a:spLocks noGrp="1"/>
          </p:cNvSpPr>
          <p:nvPr>
            <p:ph type="dt" sz="half" idx="10"/>
          </p:nvPr>
        </p:nvSpPr>
        <p:spPr/>
        <p:txBody>
          <a:bodyPr/>
          <a:lstStyle/>
          <a:p>
            <a:fld id="{66B600B6-4D95-4521-BDDD-678A7525C957}" type="datetime1">
              <a:rPr kumimoji="1" lang="ja-JP" altLang="en-US" smtClean="0"/>
              <a:t>2023/10/18</a:t>
            </a:fld>
            <a:endParaRPr kumimoji="1" lang="ja-JP" altLang="en-US"/>
          </a:p>
        </p:txBody>
      </p:sp>
      <p:sp>
        <p:nvSpPr>
          <p:cNvPr id="8" name="フッター プレースホルダー 7">
            <a:extLst>
              <a:ext uri="{FF2B5EF4-FFF2-40B4-BE49-F238E27FC236}">
                <a16:creationId xmlns:a16="http://schemas.microsoft.com/office/drawing/2014/main" id="{B8A33DDA-1C9D-854B-64FC-7C0D409242D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65E1B25-F5C3-4036-E805-BB392DC97C57}"/>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2155238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42AB0-8982-7225-515C-487BDB8185F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39B3B64-2206-89CF-5B8D-B7858DE86BE5}"/>
              </a:ext>
            </a:extLst>
          </p:cNvPr>
          <p:cNvSpPr>
            <a:spLocks noGrp="1"/>
          </p:cNvSpPr>
          <p:nvPr>
            <p:ph type="dt" sz="half" idx="10"/>
          </p:nvPr>
        </p:nvSpPr>
        <p:spPr/>
        <p:txBody>
          <a:bodyPr/>
          <a:lstStyle/>
          <a:p>
            <a:fld id="{103C482B-E667-4511-986C-4DB8D7D2073A}" type="datetime1">
              <a:rPr kumimoji="1" lang="ja-JP" altLang="en-US" smtClean="0"/>
              <a:t>2023/10/18</a:t>
            </a:fld>
            <a:endParaRPr kumimoji="1" lang="ja-JP" altLang="en-US"/>
          </a:p>
        </p:txBody>
      </p:sp>
      <p:sp>
        <p:nvSpPr>
          <p:cNvPr id="4" name="フッター プレースホルダー 3">
            <a:extLst>
              <a:ext uri="{FF2B5EF4-FFF2-40B4-BE49-F238E27FC236}">
                <a16:creationId xmlns:a16="http://schemas.microsoft.com/office/drawing/2014/main" id="{2298B247-6371-B74D-4F18-DCB45BA6134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CD1509A-7149-B22A-3DED-B21BC0477D18}"/>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400635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CF40BA-9B6F-C79F-91FF-AA9D73CFFB1C}"/>
              </a:ext>
            </a:extLst>
          </p:cNvPr>
          <p:cNvSpPr>
            <a:spLocks noGrp="1"/>
          </p:cNvSpPr>
          <p:nvPr>
            <p:ph type="dt" sz="half" idx="10"/>
          </p:nvPr>
        </p:nvSpPr>
        <p:spPr/>
        <p:txBody>
          <a:bodyPr/>
          <a:lstStyle/>
          <a:p>
            <a:fld id="{149B87C4-B621-4971-B24F-DBD4FBE22979}" type="datetime1">
              <a:rPr kumimoji="1" lang="ja-JP" altLang="en-US" smtClean="0"/>
              <a:t>2023/10/18</a:t>
            </a:fld>
            <a:endParaRPr kumimoji="1" lang="ja-JP" altLang="en-US"/>
          </a:p>
        </p:txBody>
      </p:sp>
      <p:sp>
        <p:nvSpPr>
          <p:cNvPr id="3" name="フッター プレースホルダー 2">
            <a:extLst>
              <a:ext uri="{FF2B5EF4-FFF2-40B4-BE49-F238E27FC236}">
                <a16:creationId xmlns:a16="http://schemas.microsoft.com/office/drawing/2014/main" id="{C8704538-E258-4AE9-40B0-4A831D667E1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E3BA4E1-B52C-89BA-B3CC-D169156D0959}"/>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422457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987045-F4D5-5762-472A-F46A63C278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E25430-44B5-1B61-6193-75C61ADFC8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3826EAE-F97B-D298-2983-A8CC6CA25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DC12F90-F650-74EE-7288-859A552A27E3}"/>
              </a:ext>
            </a:extLst>
          </p:cNvPr>
          <p:cNvSpPr>
            <a:spLocks noGrp="1"/>
          </p:cNvSpPr>
          <p:nvPr>
            <p:ph type="dt" sz="half" idx="10"/>
          </p:nvPr>
        </p:nvSpPr>
        <p:spPr/>
        <p:txBody>
          <a:bodyPr/>
          <a:lstStyle/>
          <a:p>
            <a:fld id="{BFEC8D42-A394-4A67-9220-B7553ED6B731}" type="datetime1">
              <a:rPr kumimoji="1" lang="ja-JP" altLang="en-US" smtClean="0"/>
              <a:t>2023/10/18</a:t>
            </a:fld>
            <a:endParaRPr kumimoji="1" lang="ja-JP" altLang="en-US"/>
          </a:p>
        </p:txBody>
      </p:sp>
      <p:sp>
        <p:nvSpPr>
          <p:cNvPr id="6" name="フッター プレースホルダー 5">
            <a:extLst>
              <a:ext uri="{FF2B5EF4-FFF2-40B4-BE49-F238E27FC236}">
                <a16:creationId xmlns:a16="http://schemas.microsoft.com/office/drawing/2014/main" id="{C0D10311-5D8F-54FE-4B98-7209E2AF4EC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0AB722F-7641-9FDC-580B-788264CF8B18}"/>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2653137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99347A-145C-9E94-E92C-760F433EDAC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05DEF1D-0955-DAF3-0FC5-E9F9F6B635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93986F6-5388-196E-1B20-69F9B2786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C5CA84A-FEF1-8102-D319-5A051B7E1E39}"/>
              </a:ext>
            </a:extLst>
          </p:cNvPr>
          <p:cNvSpPr>
            <a:spLocks noGrp="1"/>
          </p:cNvSpPr>
          <p:nvPr>
            <p:ph type="dt" sz="half" idx="10"/>
          </p:nvPr>
        </p:nvSpPr>
        <p:spPr/>
        <p:txBody>
          <a:bodyPr/>
          <a:lstStyle/>
          <a:p>
            <a:fld id="{AACB5297-38AE-417A-B67A-D333197135F1}" type="datetime1">
              <a:rPr kumimoji="1" lang="ja-JP" altLang="en-US" smtClean="0"/>
              <a:t>2023/10/18</a:t>
            </a:fld>
            <a:endParaRPr kumimoji="1" lang="ja-JP" altLang="en-US"/>
          </a:p>
        </p:txBody>
      </p:sp>
      <p:sp>
        <p:nvSpPr>
          <p:cNvPr id="6" name="フッター プレースホルダー 5">
            <a:extLst>
              <a:ext uri="{FF2B5EF4-FFF2-40B4-BE49-F238E27FC236}">
                <a16:creationId xmlns:a16="http://schemas.microsoft.com/office/drawing/2014/main" id="{10D95B71-8871-1C83-EBD1-CA8E4238EE8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1B22D9F-6F56-0802-F68B-BCB58D38D187}"/>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3730831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6B54913-E928-9B53-8A11-E0523A116A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A62D707-7E7B-103C-46C9-C6C02DE642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45D86C-F4F1-9CEC-7ED2-B04DB76721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668F5B-FBDB-4ED1-8C09-73D92A13A489}" type="datetime1">
              <a:rPr kumimoji="1" lang="ja-JP" altLang="en-US" smtClean="0"/>
              <a:t>2023/10/18</a:t>
            </a:fld>
            <a:endParaRPr kumimoji="1" lang="ja-JP" altLang="en-US"/>
          </a:p>
        </p:txBody>
      </p:sp>
      <p:sp>
        <p:nvSpPr>
          <p:cNvPr id="5" name="フッター プレースホルダー 4">
            <a:extLst>
              <a:ext uri="{FF2B5EF4-FFF2-40B4-BE49-F238E27FC236}">
                <a16:creationId xmlns:a16="http://schemas.microsoft.com/office/drawing/2014/main" id="{DC4211BC-79EF-393F-8AFB-3181FB9A04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A0DF8FC-F696-1819-08F5-B11262A664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1183559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3266B0-4791-2DAF-5527-863EDB6D93FE}"/>
              </a:ext>
            </a:extLst>
          </p:cNvPr>
          <p:cNvSpPr>
            <a:spLocks noGrp="1"/>
          </p:cNvSpPr>
          <p:nvPr>
            <p:ph type="ctrTitle"/>
          </p:nvPr>
        </p:nvSpPr>
        <p:spPr/>
        <p:txBody>
          <a:bodyPr/>
          <a:lstStyle/>
          <a:p>
            <a:r>
              <a:rPr kumimoji="1" lang="ja-JP" altLang="en-US" dirty="0"/>
              <a:t>周波数特性改善方法に関する方針の検討</a:t>
            </a:r>
          </a:p>
        </p:txBody>
      </p:sp>
      <p:sp>
        <p:nvSpPr>
          <p:cNvPr id="3" name="字幕 2">
            <a:extLst>
              <a:ext uri="{FF2B5EF4-FFF2-40B4-BE49-F238E27FC236}">
                <a16:creationId xmlns:a16="http://schemas.microsoft.com/office/drawing/2014/main" id="{845D4DDC-435D-82C6-C5E9-96EAAC17E56B}"/>
              </a:ext>
            </a:extLst>
          </p:cNvPr>
          <p:cNvSpPr>
            <a:spLocks noGrp="1"/>
          </p:cNvSpPr>
          <p:nvPr>
            <p:ph type="subTitle" idx="1"/>
          </p:nvPr>
        </p:nvSpPr>
        <p:spPr/>
        <p:txBody>
          <a:bodyPr/>
          <a:lstStyle/>
          <a:p>
            <a:r>
              <a:rPr kumimoji="1" lang="en-US" altLang="ja-JP" dirty="0"/>
              <a:t>B4</a:t>
            </a:r>
            <a:r>
              <a:rPr kumimoji="1" lang="ja-JP" altLang="en-US" dirty="0"/>
              <a:t>　小島 光</a:t>
            </a:r>
          </a:p>
        </p:txBody>
      </p:sp>
      <p:sp>
        <p:nvSpPr>
          <p:cNvPr id="4" name="スライド番号プレースホルダー 3">
            <a:extLst>
              <a:ext uri="{FF2B5EF4-FFF2-40B4-BE49-F238E27FC236}">
                <a16:creationId xmlns:a16="http://schemas.microsoft.com/office/drawing/2014/main" id="{EE8BE57A-7EB1-F204-D719-FBEDB61CDCF9}"/>
              </a:ext>
            </a:extLst>
          </p:cNvPr>
          <p:cNvSpPr>
            <a:spLocks noGrp="1"/>
          </p:cNvSpPr>
          <p:nvPr>
            <p:ph type="sldNum" sz="quarter" idx="12"/>
          </p:nvPr>
        </p:nvSpPr>
        <p:spPr/>
        <p:txBody>
          <a:bodyPr/>
          <a:lstStyle/>
          <a:p>
            <a:fld id="{C3C4BE22-9B85-4F9B-AD13-D01C8C6C010B}" type="slidenum">
              <a:rPr kumimoji="1" lang="ja-JP" altLang="en-US" smtClean="0"/>
              <a:t>1</a:t>
            </a:fld>
            <a:endParaRPr kumimoji="1" lang="ja-JP" altLang="en-US"/>
          </a:p>
        </p:txBody>
      </p:sp>
    </p:spTree>
    <p:extLst>
      <p:ext uri="{BB962C8B-B14F-4D97-AF65-F5344CB8AC3E}">
        <p14:creationId xmlns:p14="http://schemas.microsoft.com/office/powerpoint/2010/main" val="721277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555129-0E1F-4CDA-B257-082F2CF63F86}"/>
              </a:ext>
            </a:extLst>
          </p:cNvPr>
          <p:cNvSpPr>
            <a:spLocks noGrp="1"/>
          </p:cNvSpPr>
          <p:nvPr>
            <p:ph type="title"/>
          </p:nvPr>
        </p:nvSpPr>
        <p:spPr/>
        <p:txBody>
          <a:bodyPr/>
          <a:lstStyle/>
          <a:p>
            <a:r>
              <a:rPr lang="ja-JP" altLang="en-US" dirty="0"/>
              <a:t>直流バイアスの設計</a:t>
            </a:r>
            <a:r>
              <a:rPr lang="en-US" altLang="ja-JP" dirty="0"/>
              <a:t>(PMOS)</a:t>
            </a:r>
            <a:endParaRPr kumimoji="1" lang="ja-JP" altLang="en-US" dirty="0"/>
          </a:p>
        </p:txBody>
      </p:sp>
      <p:sp>
        <p:nvSpPr>
          <p:cNvPr id="3" name="スライド番号プレースホルダー 2">
            <a:extLst>
              <a:ext uri="{FF2B5EF4-FFF2-40B4-BE49-F238E27FC236}">
                <a16:creationId xmlns:a16="http://schemas.microsoft.com/office/drawing/2014/main" id="{B4C18B16-846A-1283-FB28-F255E358E94C}"/>
              </a:ext>
            </a:extLst>
          </p:cNvPr>
          <p:cNvSpPr>
            <a:spLocks noGrp="1"/>
          </p:cNvSpPr>
          <p:nvPr>
            <p:ph type="sldNum" sz="quarter" idx="12"/>
          </p:nvPr>
        </p:nvSpPr>
        <p:spPr/>
        <p:txBody>
          <a:bodyPr/>
          <a:lstStyle/>
          <a:p>
            <a:fld id="{C3C4BE22-9B85-4F9B-AD13-D01C8C6C010B}" type="slidenum">
              <a:rPr kumimoji="1" lang="ja-JP" altLang="en-US" smtClean="0"/>
              <a:t>10</a:t>
            </a:fld>
            <a:endParaRPr kumimoji="1" lang="ja-JP" altLang="en-US"/>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66CB7574-7321-26F8-FC58-46B7E79F1942}"/>
                  </a:ext>
                </a:extLst>
              </p:cNvPr>
              <p:cNvSpPr txBox="1"/>
              <p:nvPr/>
            </p:nvSpPr>
            <p:spPr>
              <a:xfrm>
                <a:off x="5921406" y="1672154"/>
                <a:ext cx="6270594" cy="4767908"/>
              </a:xfrm>
              <a:prstGeom prst="rect">
                <a:avLst/>
              </a:prstGeom>
              <a:noFill/>
            </p:spPr>
            <p:txBody>
              <a:bodyPr wrap="square" rtlCol="0">
                <a:spAutoFit/>
              </a:bodyPr>
              <a:lstStyle/>
              <a:p>
                <a:r>
                  <a:rPr lang="ja-JP" altLang="en-US" sz="2400" dirty="0"/>
                  <a:t>ゲート</a:t>
                </a:r>
                <a14:m>
                  <m:oMath xmlns:m="http://schemas.openxmlformats.org/officeDocument/2006/math">
                    <m:r>
                      <a:rPr lang="ja-JP" altLang="en-US" sz="2400" i="1" dirty="0" smtClean="0">
                        <a:latin typeface="Cambria Math" panose="02040503050406030204" pitchFamily="18" charset="0"/>
                      </a:rPr>
                      <m:t>電位は</m:t>
                    </m:r>
                    <m:sSub>
                      <m:sSubPr>
                        <m:ctrlPr>
                          <a:rPr lang="en-US" altLang="ja-JP" sz="2400" b="0" i="1" dirty="0" smtClean="0">
                            <a:latin typeface="Cambria Math" panose="02040503050406030204" pitchFamily="18" charset="0"/>
                          </a:rPr>
                        </m:ctrlPr>
                      </m:sSubPr>
                      <m:e>
                        <m:sSub>
                          <m:sSubPr>
                            <m:ctrlPr>
                              <a:rPr lang="en-US" altLang="ja-JP" sz="2400" b="0" i="1" dirty="0" smtClean="0">
                                <a:latin typeface="Cambria Math" panose="02040503050406030204" pitchFamily="18" charset="0"/>
                              </a:rPr>
                            </m:ctrlPr>
                          </m:sSubPr>
                          <m:e>
                            <m:r>
                              <a:rPr lang="en-US" altLang="ja-JP" sz="2400" b="0" i="1" dirty="0" smtClean="0">
                                <a:latin typeface="Cambria Math" panose="02040503050406030204" pitchFamily="18" charset="0"/>
                              </a:rPr>
                              <m:t>𝑉</m:t>
                            </m:r>
                          </m:e>
                          <m:sub>
                            <m:r>
                              <a:rPr lang="en-US" altLang="ja-JP" sz="2400" b="0" i="1" dirty="0" smtClean="0">
                                <a:latin typeface="Cambria Math" panose="02040503050406030204" pitchFamily="18" charset="0"/>
                              </a:rPr>
                              <m:t>𝑝𝑏</m:t>
                            </m:r>
                          </m:sub>
                        </m:sSub>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𝑉</m:t>
                        </m:r>
                      </m:e>
                      <m:sub>
                        <m:r>
                          <a:rPr lang="en-US" altLang="ja-JP" sz="2400" b="0" i="1" dirty="0" smtClean="0">
                            <a:latin typeface="Cambria Math" panose="02040503050406030204" pitchFamily="18" charset="0"/>
                          </a:rPr>
                          <m:t>𝐶𝑇𝑅𝐿</m:t>
                        </m:r>
                      </m:sub>
                    </m:sSub>
                    <m:r>
                      <a:rPr lang="ja-JP" altLang="en-US" sz="2400" i="1" dirty="0">
                        <a:latin typeface="Cambria Math" panose="02040503050406030204" pitchFamily="18" charset="0"/>
                      </a:rPr>
                      <m:t>まで</m:t>
                    </m:r>
                    <m:r>
                      <a:rPr lang="ja-JP" altLang="en-US" sz="2400" i="1" dirty="0" smtClean="0">
                        <a:latin typeface="Cambria Math" panose="02040503050406030204" pitchFamily="18" charset="0"/>
                      </a:rPr>
                      <m:t>上がるので、</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𝑝𝑏</m:t>
                        </m:r>
                      </m:sub>
                    </m:sSub>
                    <m:r>
                      <a:rPr lang="ja-JP" altLang="en-US" sz="2400" i="1">
                        <a:latin typeface="Cambria Math" panose="02040503050406030204" pitchFamily="18" charset="0"/>
                      </a:rPr>
                      <m:t>の</m:t>
                    </m:r>
                  </m:oMath>
                </a14:m>
                <a:r>
                  <a:rPr lang="ja-JP" altLang="en-US" sz="2400" dirty="0"/>
                  <a:t>上限は</a:t>
                </a:r>
                <a:endParaRPr lang="en-US" altLang="ja-JP" sz="2400" dirty="0"/>
              </a:p>
              <a:p>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𝑝𝑆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𝑝𝑏</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𝑡h</m:t>
                          </m:r>
                        </m:sub>
                      </m:sSub>
                    </m:oMath>
                  </m:oMathPara>
                </a14:m>
                <a:endParaRPr lang="en-US" altLang="ja-JP" sz="2400" dirty="0"/>
              </a:p>
              <a:p>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𝑝𝑏</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𝑝𝑆</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𝑡h</m:t>
                          </m:r>
                        </m:sub>
                      </m:sSub>
                      <m:r>
                        <a:rPr lang="en-US" altLang="ja-JP" sz="2400" b="0" i="1" smtClean="0">
                          <a:latin typeface="Cambria Math" panose="02040503050406030204" pitchFamily="18" charset="0"/>
                        </a:rPr>
                        <m:t>=0.9 </m:t>
                      </m:r>
                      <m:r>
                        <m:rPr>
                          <m:sty m:val="p"/>
                        </m:rPr>
                        <a:rPr lang="en-US" altLang="ja-JP" sz="2400" b="0" i="0" smtClean="0">
                          <a:latin typeface="Cambria Math" panose="02040503050406030204" pitchFamily="18" charset="0"/>
                        </a:rPr>
                        <m:t>V</m:t>
                      </m:r>
                    </m:oMath>
                  </m:oMathPara>
                </a14:m>
                <a:endParaRPr lang="en-US" altLang="ja-JP" sz="2400" dirty="0"/>
              </a:p>
              <a:p>
                <a14:m>
                  <m:oMath xmlns:m="http://schemas.openxmlformats.org/officeDocument/2006/math">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=0.5 </m:t>
                    </m:r>
                    <m:r>
                      <a:rPr lang="en-US" altLang="ja-JP" sz="2400" b="0" i="1" smtClean="0">
                        <a:latin typeface="Cambria Math" panose="02040503050406030204" pitchFamily="18" charset="0"/>
                      </a:rPr>
                      <m:t>𝑉</m:t>
                    </m:r>
                  </m:oMath>
                </a14:m>
                <a:r>
                  <a:rPr lang="ja-JP" altLang="en-US" sz="2400" dirty="0"/>
                  <a:t>として計算するので、</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𝑜𝑢𝑡</m:t>
                        </m:r>
                      </m:sub>
                    </m:sSub>
                    <m:r>
                      <a:rPr lang="en-US" altLang="ja-JP" sz="2400" b="0" i="0" smtClean="0">
                        <a:latin typeface="Cambria Math" panose="02040503050406030204" pitchFamily="18" charset="0"/>
                      </a:rPr>
                      <m:t>=0.5 </m:t>
                    </m:r>
                    <m:r>
                      <m:rPr>
                        <m:sty m:val="p"/>
                      </m:rPr>
                      <a:rPr lang="en-US" altLang="ja-JP" sz="2400" b="0" i="0" smtClean="0">
                        <a:latin typeface="Cambria Math" panose="02040503050406030204" pitchFamily="18" charset="0"/>
                      </a:rPr>
                      <m:t>V</m:t>
                    </m:r>
                  </m:oMath>
                </a14:m>
                <a:r>
                  <a:rPr lang="ja-JP" altLang="en-US" sz="2400" dirty="0"/>
                  <a:t>であり、この端子は</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𝑜𝑢𝑡</m:t>
                        </m:r>
                      </m:sub>
                    </m:sSub>
                    <m:r>
                      <a:rPr lang="en-US" altLang="ja-JP" sz="2400" b="0" i="0" smtClean="0">
                        <a:latin typeface="Cambria Math" panose="02040503050406030204" pitchFamily="18" charset="0"/>
                      </a:rPr>
                      <m:t>+</m:t>
                    </m:r>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=1.0 </m:t>
                    </m:r>
                    <m:r>
                      <a:rPr lang="en-US" altLang="ja-JP" sz="2400" b="0" i="1" smtClean="0">
                        <a:latin typeface="Cambria Math" panose="02040503050406030204" pitchFamily="18" charset="0"/>
                      </a:rPr>
                      <m:t>𝑉</m:t>
                    </m:r>
                  </m:oMath>
                </a14:m>
                <a:r>
                  <a:rPr lang="ja-JP" altLang="en-US" sz="2400" dirty="0"/>
                  <a:t>まで上昇する。</a:t>
                </a:r>
                <a:endParaRPr lang="en-US" altLang="ja-JP" sz="2400" dirty="0"/>
              </a:p>
              <a:p>
                <a:pPr algn="l"/>
                <a:r>
                  <a:rPr lang="ja-JP" altLang="en-US" sz="2400" dirty="0"/>
                  <a:t>また、ゲート電位は</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𝑝𝑏</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ja-JP" altLang="en-US" sz="2400" i="1">
                        <a:latin typeface="Cambria Math" panose="02040503050406030204" pitchFamily="18" charset="0"/>
                      </a:rPr>
                      <m:t>まで</m:t>
                    </m:r>
                    <m:r>
                      <a:rPr lang="ja-JP" altLang="en-US" sz="2400" i="1" smtClean="0">
                        <a:latin typeface="Cambria Math" panose="02040503050406030204" pitchFamily="18" charset="0"/>
                      </a:rPr>
                      <m:t>降下</m:t>
                    </m:r>
                  </m:oMath>
                </a14:m>
                <a:r>
                  <a:rPr lang="ja-JP" altLang="en-US" sz="2400" dirty="0"/>
                  <a:t>する。したがって、</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𝑝𝑏</m:t>
                        </m:r>
                      </m:sub>
                    </m:sSub>
                  </m:oMath>
                </a14:m>
                <a:r>
                  <a:rPr lang="ja-JP" altLang="en-US" sz="2400" dirty="0"/>
                  <a:t>の下限は</a:t>
                </a:r>
                <a:endParaRPr lang="en-US" altLang="ja-JP" sz="2400" dirty="0"/>
              </a:p>
              <a:p>
                <a:pPr algn="l"/>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𝑝𝑏</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𝑡h</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𝑜𝑢𝑡</m:t>
                          </m:r>
                        </m:sub>
                      </m:sSub>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 </m:t>
                      </m:r>
                    </m:oMath>
                  </m:oMathPara>
                </a14:m>
                <a:endParaRPr lang="en-US" altLang="ja-JP" sz="2400" dirty="0"/>
              </a:p>
              <a:p>
                <a:pPr algn="l"/>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𝑝𝑏</m:t>
                          </m:r>
                        </m:sub>
                      </m:sSub>
                      <m:r>
                        <a:rPr lang="en-US" altLang="ja-JP" sz="2400" b="0" i="1" smtClean="0">
                          <a:latin typeface="Cambria Math" panose="02040503050406030204" pitchFamily="18" charset="0"/>
                        </a:rPr>
                        <m:t>≥0.8 </m:t>
                      </m:r>
                      <m:r>
                        <m:rPr>
                          <m:sty m:val="p"/>
                        </m:rPr>
                        <a:rPr lang="en-US" altLang="ja-JP" sz="2400" b="0" i="0" smtClean="0">
                          <a:latin typeface="Cambria Math" panose="02040503050406030204" pitchFamily="18" charset="0"/>
                        </a:rPr>
                        <m:t>V</m:t>
                      </m:r>
                    </m:oMath>
                  </m:oMathPara>
                </a14:m>
                <a:endParaRPr lang="en-US" altLang="ja-JP" sz="2400" dirty="0"/>
              </a:p>
              <a:p>
                <a:pPr algn="l"/>
                <a:r>
                  <a:rPr lang="ja-JP" altLang="en-US" sz="2400" dirty="0"/>
                  <a:t>以上より、今回は</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𝑝𝑏</m:t>
                        </m:r>
                      </m:sub>
                    </m:sSub>
                    <m:r>
                      <a:rPr lang="en-US" altLang="ja-JP" sz="2400" b="0" i="1" smtClean="0">
                        <a:latin typeface="Cambria Math" panose="02040503050406030204" pitchFamily="18" charset="0"/>
                      </a:rPr>
                      <m:t>=0.85 </m:t>
                    </m:r>
                    <m:r>
                      <m:rPr>
                        <m:sty m:val="p"/>
                      </m:rPr>
                      <a:rPr lang="en-US" altLang="ja-JP" sz="2400" b="0" i="0" smtClean="0">
                        <a:latin typeface="Cambria Math" panose="02040503050406030204" pitchFamily="18" charset="0"/>
                      </a:rPr>
                      <m:t>V</m:t>
                    </m:r>
                  </m:oMath>
                </a14:m>
                <a:r>
                  <a:rPr lang="ja-JP" altLang="en-US" sz="2400" dirty="0"/>
                  <a:t>とした。</a:t>
                </a:r>
                <a:endParaRPr lang="en-US" altLang="ja-JP" sz="2400" dirty="0"/>
              </a:p>
            </p:txBody>
          </p:sp>
        </mc:Choice>
        <mc:Fallback>
          <p:sp>
            <p:nvSpPr>
              <p:cNvPr id="8" name="テキスト ボックス 7">
                <a:extLst>
                  <a:ext uri="{FF2B5EF4-FFF2-40B4-BE49-F238E27FC236}">
                    <a16:creationId xmlns:a16="http://schemas.microsoft.com/office/drawing/2014/main" id="{66CB7574-7321-26F8-FC58-46B7E79F1942}"/>
                  </a:ext>
                </a:extLst>
              </p:cNvPr>
              <p:cNvSpPr txBox="1">
                <a:spLocks noRot="1" noChangeAspect="1" noMove="1" noResize="1" noEditPoints="1" noAdjustHandles="1" noChangeArrowheads="1" noChangeShapeType="1" noTextEdit="1"/>
              </p:cNvSpPr>
              <p:nvPr/>
            </p:nvSpPr>
            <p:spPr>
              <a:xfrm>
                <a:off x="5921406" y="1672154"/>
                <a:ext cx="6270594" cy="4767908"/>
              </a:xfrm>
              <a:prstGeom prst="rect">
                <a:avLst/>
              </a:prstGeom>
              <a:blipFill>
                <a:blip r:embed="rId2"/>
                <a:stretch>
                  <a:fillRect l="-1458" t="-639" r="-6317" b="-2174"/>
                </a:stretch>
              </a:blipFill>
            </p:spPr>
            <p:txBody>
              <a:bodyPr/>
              <a:lstStyle/>
              <a:p>
                <a:r>
                  <a:rPr lang="ja-JP" altLang="en-US">
                    <a:noFill/>
                  </a:rPr>
                  <a:t> </a:t>
                </a:r>
              </a:p>
            </p:txBody>
          </p:sp>
        </mc:Fallback>
      </mc:AlternateContent>
      <p:pic>
        <p:nvPicPr>
          <p:cNvPr id="5" name="図 4" descr="背景パターン が含まれている画像&#10;&#10;自動的に生成された説明">
            <a:extLst>
              <a:ext uri="{FF2B5EF4-FFF2-40B4-BE49-F238E27FC236}">
                <a16:creationId xmlns:a16="http://schemas.microsoft.com/office/drawing/2014/main" id="{0CBDBFF1-A78E-B4FE-6266-D4C76006CE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54" y="1494195"/>
            <a:ext cx="6204151" cy="4862155"/>
          </a:xfrm>
          <a:prstGeom prst="rect">
            <a:avLst/>
          </a:prstGeom>
        </p:spPr>
      </p:pic>
    </p:spTree>
    <p:extLst>
      <p:ext uri="{BB962C8B-B14F-4D97-AF65-F5344CB8AC3E}">
        <p14:creationId xmlns:p14="http://schemas.microsoft.com/office/powerpoint/2010/main" val="868001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8BFC9E-78BA-14CF-123C-E5028C409A8F}"/>
              </a:ext>
            </a:extLst>
          </p:cNvPr>
          <p:cNvSpPr>
            <a:spLocks noGrp="1"/>
          </p:cNvSpPr>
          <p:nvPr>
            <p:ph type="title"/>
          </p:nvPr>
        </p:nvSpPr>
        <p:spPr/>
        <p:txBody>
          <a:bodyPr/>
          <a:lstStyle/>
          <a:p>
            <a:r>
              <a:rPr kumimoji="1" lang="ja-JP" altLang="en-US" dirty="0"/>
              <a:t>直流バイアスの設計</a:t>
            </a:r>
            <a:r>
              <a:rPr kumimoji="1" lang="en-US" altLang="ja-JP" dirty="0"/>
              <a:t>(NMOS)</a:t>
            </a:r>
            <a:endParaRPr kumimoji="1" lang="ja-JP" altLang="en-US" dirty="0"/>
          </a:p>
        </p:txBody>
      </p:sp>
      <p:sp>
        <p:nvSpPr>
          <p:cNvPr id="3" name="スライド番号プレースホルダー 2">
            <a:extLst>
              <a:ext uri="{FF2B5EF4-FFF2-40B4-BE49-F238E27FC236}">
                <a16:creationId xmlns:a16="http://schemas.microsoft.com/office/drawing/2014/main" id="{3E326FAA-9B5B-5C46-81C6-487A664ECB39}"/>
              </a:ext>
            </a:extLst>
          </p:cNvPr>
          <p:cNvSpPr>
            <a:spLocks noGrp="1"/>
          </p:cNvSpPr>
          <p:nvPr>
            <p:ph type="sldNum" sz="quarter" idx="12"/>
          </p:nvPr>
        </p:nvSpPr>
        <p:spPr/>
        <p:txBody>
          <a:bodyPr/>
          <a:lstStyle/>
          <a:p>
            <a:fld id="{C3C4BE22-9B85-4F9B-AD13-D01C8C6C010B}" type="slidenum">
              <a:rPr kumimoji="1" lang="ja-JP" altLang="en-US" smtClean="0"/>
              <a:t>11</a:t>
            </a:fld>
            <a:endParaRPr kumimoji="1" lang="ja-JP" altLang="en-US"/>
          </a:p>
        </p:txBody>
      </p:sp>
      <p:pic>
        <p:nvPicPr>
          <p:cNvPr id="5" name="図 4" descr="背景パターン&#10;&#10;自動的に生成された説明">
            <a:extLst>
              <a:ext uri="{FF2B5EF4-FFF2-40B4-BE49-F238E27FC236}">
                <a16:creationId xmlns:a16="http://schemas.microsoft.com/office/drawing/2014/main" id="{B4B08E92-E12B-1670-3295-94EC5474C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01" y="2046033"/>
            <a:ext cx="4946914" cy="4133096"/>
          </a:xfrm>
          <a:prstGeom prst="rect">
            <a:avLst/>
          </a:prstGeom>
        </p:spPr>
      </p:pic>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04FAC78F-ECB8-FBD2-B2D2-AF61C169FAB8}"/>
                  </a:ext>
                </a:extLst>
              </p:cNvPr>
              <p:cNvSpPr txBox="1"/>
              <p:nvPr/>
            </p:nvSpPr>
            <p:spPr>
              <a:xfrm>
                <a:off x="4731796" y="2309357"/>
                <a:ext cx="7297445" cy="4183518"/>
              </a:xfrm>
              <a:prstGeom prst="rect">
                <a:avLst/>
              </a:prstGeom>
              <a:noFill/>
            </p:spPr>
            <p:txBody>
              <a:bodyPr wrap="square" rtlCol="0">
                <a:spAutoFit/>
              </a:bodyPr>
              <a:lstStyle/>
              <a:p>
                <a:pPr algn="l"/>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𝑀</m:t>
                        </m:r>
                      </m:e>
                      <m:sub>
                        <m: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𝑀</m:t>
                        </m:r>
                      </m:e>
                      <m:sub>
                        <m: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2</m:t>
                        </m:r>
                      </m:sub>
                    </m:sSub>
                  </m:oMath>
                </a14:m>
                <a:r>
                  <a:rPr kumimoji="1" lang="ja-JP" altLang="en-US" sz="2400" b="0" dirty="0">
                    <a:latin typeface="Cambria Math" panose="02040503050406030204" pitchFamily="18" charset="0"/>
                  </a:rPr>
                  <a:t>が飽和領域で動作する範囲は</a:t>
                </a:r>
                <a:endParaRPr kumimoji="1" lang="en-US" altLang="ja-JP" sz="2400" b="0" dirty="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𝑛𝑆</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𝑡h𝑛</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𝑛𝑏</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𝑛𝑏</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𝑝𝑆</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𝑡h𝑛</m:t>
                          </m:r>
                        </m:sub>
                      </m:sSub>
                    </m:oMath>
                  </m:oMathPara>
                </a14:m>
                <a:endParaRPr kumimoji="1" lang="en-US" altLang="ja-JP" sz="2400" b="0" dirty="0"/>
              </a:p>
              <a:p>
                <a:pPr algn="l"/>
                <a:r>
                  <a:rPr kumimoji="1" lang="ja-JP" altLang="en-US" sz="2400" dirty="0"/>
                  <a:t>であり、</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𝑡h𝑛</m:t>
                        </m:r>
                      </m:sub>
                    </m:sSub>
                    <m:r>
                      <a:rPr kumimoji="1" lang="en-US" altLang="ja-JP" sz="2400" b="0" i="1" smtClean="0">
                        <a:latin typeface="Cambria Math" panose="02040503050406030204" pitchFamily="18" charset="0"/>
                      </a:rPr>
                      <m:t>=0.45 </m:t>
                    </m:r>
                    <m:r>
                      <m:rPr>
                        <m:sty m:val="p"/>
                      </m:rPr>
                      <a:rPr kumimoji="1" lang="en-US" altLang="ja-JP" sz="2400" b="0" i="0" smtClean="0">
                        <a:latin typeface="Cambria Math" panose="02040503050406030204" pitchFamily="18" charset="0"/>
                      </a:rPr>
                      <m:t>V</m:t>
                    </m:r>
                    <m:r>
                      <a:rPr lang="ja-JP" altLang="en-US" sz="2400" i="1">
                        <a:latin typeface="Cambria Math" panose="02040503050406030204" pitchFamily="18" charset="0"/>
                      </a:rPr>
                      <m:t>と</m:t>
                    </m:r>
                  </m:oMath>
                </a14:m>
                <a:r>
                  <a:rPr kumimoji="1" lang="ja-JP" altLang="en-US" sz="2400" dirty="0"/>
                  <a:t>すると</a:t>
                </a:r>
                <a:endParaRPr kumimoji="1" lang="en-US" altLang="ja-JP" sz="2400" dirty="0"/>
              </a:p>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𝑛𝑆</m:t>
                          </m:r>
                        </m:sub>
                      </m:sSub>
                      <m:r>
                        <a:rPr kumimoji="1" lang="en-US" altLang="ja-JP" sz="2400" b="0" i="1" smtClean="0">
                          <a:latin typeface="Cambria Math" panose="02040503050406030204" pitchFamily="18" charset="0"/>
                        </a:rPr>
                        <m:t>+0.45≤</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𝑛𝑏</m:t>
                          </m:r>
                        </m:sub>
                      </m:sSub>
                      <m:r>
                        <a:rPr kumimoji="1" lang="en-US" altLang="ja-JP" sz="2400" b="0" i="1" smtClean="0">
                          <a:latin typeface="Cambria Math" panose="02040503050406030204" pitchFamily="18" charset="0"/>
                        </a:rPr>
                        <m:t>−0.2, 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𝑛𝑏</m:t>
                          </m:r>
                        </m:sub>
                      </m:sSub>
                      <m:r>
                        <a:rPr kumimoji="1" lang="en-US" altLang="ja-JP" sz="2400" b="0" i="1" smtClean="0">
                          <a:latin typeface="Cambria Math" panose="02040503050406030204" pitchFamily="18" charset="0"/>
                        </a:rPr>
                        <m:t>+0.2≤1.5+0.45</m:t>
                      </m:r>
                    </m:oMath>
                  </m:oMathPara>
                </a14:m>
                <a:endParaRPr kumimoji="1" lang="en-US" altLang="ja-JP" sz="2400" b="0" dirty="0"/>
              </a:p>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𝑛𝑆</m:t>
                          </m:r>
                        </m:sub>
                      </m:sSub>
                      <m:r>
                        <a:rPr kumimoji="1" lang="en-US" altLang="ja-JP" sz="2400" b="0" i="1" smtClean="0">
                          <a:latin typeface="Cambria Math" panose="02040503050406030204" pitchFamily="18" charset="0"/>
                        </a:rPr>
                        <m:t>+0.25≤</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𝑛𝑏</m:t>
                          </m:r>
                        </m:sub>
                      </m:sSub>
                      <m:r>
                        <a:rPr kumimoji="1" lang="en-US" altLang="ja-JP" sz="2400" b="0" i="1" smtClean="0">
                          <a:latin typeface="Cambria Math" panose="02040503050406030204" pitchFamily="18" charset="0"/>
                        </a:rPr>
                        <m:t>≤1.75</m:t>
                      </m:r>
                    </m:oMath>
                  </m:oMathPara>
                </a14:m>
                <a:endParaRPr kumimoji="1" lang="en-US" altLang="ja-JP" sz="2400" dirty="0"/>
              </a:p>
              <a:p>
                <a:pPr algn="l"/>
                <a:r>
                  <a:rPr kumimoji="1" lang="ja-JP" altLang="en-US" sz="2400" dirty="0"/>
                  <a:t>とな</a:t>
                </a:r>
                <a:r>
                  <a:rPr lang="ja-JP" altLang="en-US" sz="2400" dirty="0"/>
                  <a:t>る。また、</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𝑀</m:t>
                        </m:r>
                      </m:e>
                      <m:sub>
                        <m:r>
                          <a:rPr lang="en-US" altLang="ja-JP" sz="2400" b="0" i="1" smtClean="0">
                            <a:latin typeface="Cambria Math" panose="02040503050406030204" pitchFamily="18" charset="0"/>
                          </a:rPr>
                          <m:t>𝐶</m:t>
                        </m:r>
                      </m:sub>
                    </m:sSub>
                  </m:oMath>
                </a14:m>
                <a:r>
                  <a:rPr kumimoji="1" lang="ja-JP" altLang="en-US" sz="2400" dirty="0"/>
                  <a:t>が飽和領域で動作する範囲は</a:t>
                </a:r>
                <a:endParaRPr lang="en-US" altLang="ja-JP" sz="2400" dirty="0"/>
              </a:p>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𝑡h𝑛</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𝑐𝑏</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𝑛𝑆</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𝑡h𝑛</m:t>
                          </m:r>
                        </m:sub>
                      </m:sSub>
                    </m:oMath>
                  </m:oMathPara>
                </a14:m>
                <a:endParaRPr kumimoji="1" lang="en-US" altLang="ja-JP" sz="2400" dirty="0"/>
              </a:p>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0.45≤</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𝑐𝑏</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𝑛𝑆</m:t>
                          </m:r>
                        </m:sub>
                      </m:sSub>
                      <m:r>
                        <a:rPr kumimoji="1" lang="en-US" altLang="ja-JP" sz="2400" b="0" i="1" smtClean="0">
                          <a:latin typeface="Cambria Math" panose="02040503050406030204" pitchFamily="18" charset="0"/>
                        </a:rPr>
                        <m:t>+0.45</m:t>
                      </m:r>
                    </m:oMath>
                  </m:oMathPara>
                </a14:m>
                <a:endParaRPr kumimoji="1" lang="en-US" altLang="ja-JP" sz="2400" dirty="0"/>
              </a:p>
              <a:p>
                <a:pPr algn="l"/>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𝑛𝑏</m:t>
                        </m:r>
                      </m:sub>
                    </m:sSub>
                  </m:oMath>
                </a14:m>
                <a:r>
                  <a:rPr kumimoji="1" lang="ja-JP" altLang="en-US" sz="2400" dirty="0"/>
                  <a:t>の動く範囲を広く取りたいので、</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𝑐𝑏</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𝑛𝑆</m:t>
                        </m:r>
                      </m:sub>
                    </m:sSub>
                    <m:r>
                      <a:rPr kumimoji="1" lang="en-US" altLang="ja-JP" sz="2400" b="0" i="1" smtClean="0">
                        <a:latin typeface="Cambria Math" panose="02040503050406030204" pitchFamily="18" charset="0"/>
                      </a:rPr>
                      <m:t>=0.5 </m:t>
                    </m:r>
                    <m:r>
                      <m:rPr>
                        <m:sty m:val="p"/>
                      </m:rPr>
                      <a:rPr kumimoji="1" lang="en-US" altLang="ja-JP" sz="2400" b="0" i="0" smtClean="0">
                        <a:latin typeface="Cambria Math" panose="02040503050406030204" pitchFamily="18" charset="0"/>
                      </a:rPr>
                      <m:t>V</m:t>
                    </m:r>
                  </m:oMath>
                </a14:m>
                <a:r>
                  <a:rPr kumimoji="1" lang="ja-JP" altLang="en-US" sz="2400" dirty="0"/>
                  <a:t>としたとき、</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𝑛𝑏</m:t>
                        </m:r>
                      </m:sub>
                    </m:sSub>
                  </m:oMath>
                </a14:m>
                <a:r>
                  <a:rPr kumimoji="1" lang="ja-JP" altLang="en-US" sz="2400" dirty="0"/>
                  <a:t>をとりうる範囲の中心にすると</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𝑛𝑏</m:t>
                        </m:r>
                      </m:sub>
                    </m:sSub>
                    <m:r>
                      <a:rPr kumimoji="1" lang="en-US" altLang="ja-JP" sz="2400" b="0" i="1" smtClean="0">
                        <a:latin typeface="Cambria Math" panose="02040503050406030204" pitchFamily="18" charset="0"/>
                      </a:rPr>
                      <m:t>=1.35 </m:t>
                    </m:r>
                    <m:r>
                      <m:rPr>
                        <m:sty m:val="p"/>
                      </m:rPr>
                      <a:rPr kumimoji="1" lang="en-US" altLang="ja-JP" sz="2400" b="0" i="0" smtClean="0">
                        <a:latin typeface="Cambria Math" panose="02040503050406030204" pitchFamily="18" charset="0"/>
                      </a:rPr>
                      <m:t>V</m:t>
                    </m:r>
                  </m:oMath>
                </a14:m>
                <a:r>
                  <a:rPr kumimoji="1" lang="ja-JP" altLang="en-US" sz="2400" dirty="0"/>
                  <a:t>と決められた。</a:t>
                </a:r>
                <a:endParaRPr kumimoji="1" lang="en-US" altLang="ja-JP" sz="2400" dirty="0"/>
              </a:p>
            </p:txBody>
          </p:sp>
        </mc:Choice>
        <mc:Fallback>
          <p:sp>
            <p:nvSpPr>
              <p:cNvPr id="6" name="テキスト ボックス 5">
                <a:extLst>
                  <a:ext uri="{FF2B5EF4-FFF2-40B4-BE49-F238E27FC236}">
                    <a16:creationId xmlns:a16="http://schemas.microsoft.com/office/drawing/2014/main" id="{04FAC78F-ECB8-FBD2-B2D2-AF61C169FAB8}"/>
                  </a:ext>
                </a:extLst>
              </p:cNvPr>
              <p:cNvSpPr txBox="1">
                <a:spLocks noRot="1" noChangeAspect="1" noMove="1" noResize="1" noEditPoints="1" noAdjustHandles="1" noChangeArrowheads="1" noChangeShapeType="1" noTextEdit="1"/>
              </p:cNvSpPr>
              <p:nvPr/>
            </p:nvSpPr>
            <p:spPr>
              <a:xfrm>
                <a:off x="4731796" y="2309357"/>
                <a:ext cx="7297445" cy="4183518"/>
              </a:xfrm>
              <a:prstGeom prst="rect">
                <a:avLst/>
              </a:prstGeom>
              <a:blipFill>
                <a:blip r:embed="rId3"/>
                <a:stretch>
                  <a:fillRect l="-1253" t="-1020" b="-247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894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E1DD42-DC4E-D105-6CC1-B6BB80E29580}"/>
              </a:ext>
            </a:extLst>
          </p:cNvPr>
          <p:cNvSpPr>
            <a:spLocks noGrp="1"/>
          </p:cNvSpPr>
          <p:nvPr>
            <p:ph type="title"/>
          </p:nvPr>
        </p:nvSpPr>
        <p:spPr/>
        <p:txBody>
          <a:bodyPr/>
          <a:lstStyle/>
          <a:p>
            <a:r>
              <a:rPr kumimoji="1" lang="ja-JP" altLang="en-US" dirty="0"/>
              <a:t>直流電流の設計</a:t>
            </a:r>
          </a:p>
        </p:txBody>
      </p:sp>
      <p:sp>
        <p:nvSpPr>
          <p:cNvPr id="3" name="スライド番号プレースホルダー 2">
            <a:extLst>
              <a:ext uri="{FF2B5EF4-FFF2-40B4-BE49-F238E27FC236}">
                <a16:creationId xmlns:a16="http://schemas.microsoft.com/office/drawing/2014/main" id="{CC87231F-E067-A089-F6A8-387DAAAD5544}"/>
              </a:ext>
            </a:extLst>
          </p:cNvPr>
          <p:cNvSpPr>
            <a:spLocks noGrp="1"/>
          </p:cNvSpPr>
          <p:nvPr>
            <p:ph type="sldNum" sz="quarter" idx="12"/>
          </p:nvPr>
        </p:nvSpPr>
        <p:spPr/>
        <p:txBody>
          <a:bodyPr/>
          <a:lstStyle/>
          <a:p>
            <a:fld id="{C3C4BE22-9B85-4F9B-AD13-D01C8C6C010B}" type="slidenum">
              <a:rPr kumimoji="1" lang="ja-JP" altLang="en-US" smtClean="0"/>
              <a:t>12</a:t>
            </a:fld>
            <a:endParaRPr kumimoji="1" lang="ja-JP" altLang="en-US"/>
          </a:p>
        </p:txBody>
      </p:sp>
    </p:spTree>
    <p:extLst>
      <p:ext uri="{BB962C8B-B14F-4D97-AF65-F5344CB8AC3E}">
        <p14:creationId xmlns:p14="http://schemas.microsoft.com/office/powerpoint/2010/main" val="2743938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6E2FDD-6AB6-3B43-29A7-7D75381AA37F}"/>
              </a:ext>
            </a:extLst>
          </p:cNvPr>
          <p:cNvSpPr>
            <a:spLocks noGrp="1"/>
          </p:cNvSpPr>
          <p:nvPr>
            <p:ph type="title"/>
          </p:nvPr>
        </p:nvSpPr>
        <p:spPr/>
        <p:txBody>
          <a:bodyPr/>
          <a:lstStyle/>
          <a:p>
            <a:r>
              <a:rPr kumimoji="1" lang="ja-JP" altLang="en-US" dirty="0"/>
              <a:t>利得</a:t>
            </a:r>
          </a:p>
        </p:txBody>
      </p:sp>
      <p:sp>
        <p:nvSpPr>
          <p:cNvPr id="3" name="スライド番号プレースホルダー 2">
            <a:extLst>
              <a:ext uri="{FF2B5EF4-FFF2-40B4-BE49-F238E27FC236}">
                <a16:creationId xmlns:a16="http://schemas.microsoft.com/office/drawing/2014/main" id="{12278A7D-E70D-6A48-5EC7-52FDB5203B63}"/>
              </a:ext>
            </a:extLst>
          </p:cNvPr>
          <p:cNvSpPr>
            <a:spLocks noGrp="1"/>
          </p:cNvSpPr>
          <p:nvPr>
            <p:ph type="sldNum" sz="quarter" idx="12"/>
          </p:nvPr>
        </p:nvSpPr>
        <p:spPr/>
        <p:txBody>
          <a:bodyPr/>
          <a:lstStyle/>
          <a:p>
            <a:fld id="{C3C4BE22-9B85-4F9B-AD13-D01C8C6C010B}" type="slidenum">
              <a:rPr kumimoji="1" lang="ja-JP" altLang="en-US" smtClean="0"/>
              <a:t>13</a:t>
            </a:fld>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4DE7281-D2E3-D907-B17D-6307CC20791C}"/>
                  </a:ext>
                </a:extLst>
              </p:cNvPr>
              <p:cNvSpPr txBox="1"/>
              <p:nvPr/>
            </p:nvSpPr>
            <p:spPr>
              <a:xfrm>
                <a:off x="1464816" y="1544714"/>
                <a:ext cx="9286042" cy="3729739"/>
              </a:xfrm>
              <a:prstGeom prst="rect">
                <a:avLst/>
              </a:prstGeom>
              <a:noFill/>
            </p:spPr>
            <p:txBody>
              <a:bodyPr wrap="square" rtlCol="0">
                <a:spAutoFit/>
              </a:bodyPr>
              <a:lstStyle/>
              <a:p>
                <a:pPr algn="l"/>
                <a:r>
                  <a:rPr kumimoji="1" lang="ja-JP" altLang="en-US" sz="2400" dirty="0"/>
                  <a:t>前回のゼミ発表の通り、回路全体の利得は</a:t>
                </a:r>
                <a:endParaRPr kumimoji="1" lang="en-US" altLang="ja-JP" sz="2400" dirty="0"/>
              </a:p>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𝐴</m:t>
                          </m:r>
                        </m:e>
                        <m:sub>
                          <m:r>
                            <a:rPr kumimoji="1" lang="en-US" altLang="ja-JP" sz="2400" b="0" i="1" smtClean="0">
                              <a:latin typeface="Cambria Math" panose="02040503050406030204" pitchFamily="18" charset="0"/>
                            </a:rPr>
                            <m:t>𝑣</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4</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𝑝</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𝑚𝑛</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𝑚𝑝</m:t>
                              </m:r>
                            </m:sub>
                          </m:sSub>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𝑑𝑝</m:t>
                                      </m:r>
                                    </m:sub>
                                  </m:sSub>
                                </m:e>
                              </m:d>
                            </m:e>
                          </m:d>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oMath>
                  </m:oMathPara>
                </a14:m>
                <a:endParaRPr kumimoji="1" lang="en-US" altLang="ja-JP" sz="2400" b="0" dirty="0"/>
              </a:p>
              <a:p>
                <a:pPr algn="l"/>
                <a:r>
                  <a:rPr kumimoji="1" lang="ja-JP" altLang="en-US" sz="2400" dirty="0"/>
                  <a:t>であった。</a:t>
                </a:r>
                <a:r>
                  <a:rPr kumimoji="1" lang="en-US" altLang="ja-JP" sz="2400" dirty="0" err="1"/>
                  <a:t>Nmos,pmos</a:t>
                </a:r>
                <a:r>
                  <a:rPr kumimoji="1" lang="ja-JP" altLang="en-US" sz="2400" dirty="0"/>
                  <a:t>それぞれのバイアス電流を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𝑏𝑛</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𝑏𝑝</m:t>
                        </m:r>
                      </m:sub>
                    </m:sSub>
                  </m:oMath>
                </a14:m>
                <a:r>
                  <a:rPr kumimoji="1" lang="ja-JP" altLang="en-US" sz="2400" dirty="0"/>
                  <a:t>と置くと</a:t>
                </a:r>
                <a:endParaRPr kumimoji="1" lang="en-US" altLang="ja-JP" sz="2400" dirty="0"/>
              </a:p>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𝑚𝑝</m:t>
                        </m:r>
                      </m:sub>
                    </m:sSub>
                    <m:r>
                      <a:rPr kumimoji="1" lang="en-US" altLang="ja-JP" sz="2400" b="0" i="1" smtClean="0">
                        <a:latin typeface="Cambria Math" panose="02040503050406030204" pitchFamily="18" charset="0"/>
                      </a:rPr>
                      <m:t>=2</m:t>
                    </m:r>
                    <m:rad>
                      <m:radPr>
                        <m:degHide m:val="on"/>
                        <m:ctrlPr>
                          <a:rPr kumimoji="1" lang="en-US" altLang="ja-JP" sz="2400" b="0" i="1" smtClean="0">
                            <a:latin typeface="Cambria Math" panose="02040503050406030204" pitchFamily="18" charset="0"/>
                          </a:rPr>
                        </m:ctrlPr>
                      </m:radPr>
                      <m:deg/>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𝑝</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𝑏𝑝</m:t>
                            </m:r>
                          </m:sub>
                        </m:sSub>
                      </m:e>
                    </m:rad>
                  </m:oMath>
                </a14:m>
                <a:r>
                  <a:rPr kumimoji="1" lang="en-US" altLang="ja-JP" sz="2400" dirty="0"/>
                  <a:t>,</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𝑔</m:t>
                        </m:r>
                      </m:e>
                      <m:sub>
                        <m:r>
                          <a:rPr lang="en-US" altLang="ja-JP" sz="2400" i="1">
                            <a:latin typeface="Cambria Math" panose="02040503050406030204" pitchFamily="18" charset="0"/>
                          </a:rPr>
                          <m:t>𝑚</m:t>
                        </m:r>
                        <m:r>
                          <a:rPr lang="en-US" altLang="ja-JP" sz="2400" b="0" i="1" smtClean="0">
                            <a:latin typeface="Cambria Math" panose="02040503050406030204" pitchFamily="18" charset="0"/>
                          </a:rPr>
                          <m:t>𝑛</m:t>
                        </m:r>
                      </m:sub>
                    </m:sSub>
                    <m:r>
                      <a:rPr lang="en-US" altLang="ja-JP" sz="2400" i="1">
                        <a:latin typeface="Cambria Math" panose="02040503050406030204" pitchFamily="18" charset="0"/>
                      </a:rPr>
                      <m:t>=2</m:t>
                    </m:r>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b="0" i="1" smtClean="0">
                                <a:latin typeface="Cambria Math" panose="02040503050406030204" pitchFamily="18" charset="0"/>
                              </a:rPr>
                              <m:t>𝑛</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𝑏</m:t>
                            </m:r>
                            <m:r>
                              <a:rPr lang="en-US" altLang="ja-JP" sz="2400" b="0" i="1" smtClean="0">
                                <a:latin typeface="Cambria Math" panose="02040503050406030204" pitchFamily="18" charset="0"/>
                              </a:rPr>
                              <m:t>𝑛</m:t>
                            </m:r>
                          </m:sub>
                        </m:sSub>
                      </m:e>
                    </m:rad>
                  </m:oMath>
                </a14:m>
                <a:r>
                  <a:rPr kumimoji="1" lang="ja-JP" altLang="en-US" sz="2400" dirty="0"/>
                  <a:t>より</a:t>
                </a:r>
                <a:endParaRPr kumimoji="1"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𝐴</m:t>
                          </m:r>
                        </m:e>
                        <m:sub>
                          <m:r>
                            <a:rPr kumimoji="1" lang="en-US" altLang="ja-JP" sz="2400" b="0" i="1" smtClean="0">
                              <a:latin typeface="Cambria Math" panose="02040503050406030204" pitchFamily="18" charset="0"/>
                            </a:rPr>
                            <m:t>𝑣</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4</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num>
                        <m:den>
                          <m:r>
                            <a:rPr kumimoji="1" lang="en-US" altLang="ja-JP" sz="2400" b="0" i="1" smtClean="0">
                              <a:latin typeface="Cambria Math" panose="02040503050406030204" pitchFamily="18" charset="0"/>
                            </a:rPr>
                            <m:t>1+2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𝑑𝑝</m:t>
                              </m:r>
                            </m:sub>
                          </m:sSub>
                        </m:den>
                      </m:f>
                      <m:r>
                        <a:rPr kumimoji="1" lang="en-US" altLang="ja-JP" sz="2400" b="0" i="1" smtClean="0">
                          <a:latin typeface="Cambria Math" panose="02040503050406030204" pitchFamily="18" charset="0"/>
                        </a:rPr>
                        <m:t>⋅</m:t>
                      </m:r>
                      <m:rad>
                        <m:radPr>
                          <m:degHide m:val="on"/>
                          <m:ctrlPr>
                            <a:rPr kumimoji="1" lang="en-US" altLang="ja-JP" sz="2400" b="0" i="1" smtClean="0">
                              <a:latin typeface="Cambria Math" panose="02040503050406030204" pitchFamily="18" charset="0"/>
                            </a:rPr>
                          </m:ctrlPr>
                        </m:radPr>
                        <m:deg/>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𝑛</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𝑝</m:t>
                              </m:r>
                            </m:sub>
                          </m:sSub>
                        </m:e>
                      </m:rad>
                      <m:r>
                        <a:rPr kumimoji="1" lang="en-US" altLang="ja-JP" sz="2400" b="0" i="1" smtClean="0">
                          <a:latin typeface="Cambria Math" panose="02040503050406030204" pitchFamily="18" charset="0"/>
                        </a:rPr>
                        <m:t>⋅</m:t>
                      </m:r>
                      <m:rad>
                        <m:radPr>
                          <m:degHide m:val="on"/>
                          <m:ctrlPr>
                            <a:rPr kumimoji="1" lang="en-US" altLang="ja-JP" sz="2400" b="0" i="1" smtClean="0">
                              <a:latin typeface="Cambria Math" panose="02040503050406030204" pitchFamily="18" charset="0"/>
                            </a:rPr>
                          </m:ctrlPr>
                        </m:radPr>
                        <m:deg/>
                        <m:e>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𝑏𝑛</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𝑏𝑝</m:t>
                                  </m:r>
                                </m:sub>
                              </m:sSub>
                            </m:den>
                          </m:f>
                        </m:e>
                      </m:rad>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oMath>
                  </m:oMathPara>
                </a14:m>
                <a:endParaRPr kumimoji="1" lang="en-US" altLang="ja-JP" sz="2400" dirty="0"/>
              </a:p>
              <a:p>
                <a:r>
                  <a:rPr lang="ja-JP" altLang="en-US" sz="2400" dirty="0"/>
                  <a:t>と表せる。</a:t>
                </a:r>
                <a:endParaRPr kumimoji="1" lang="ja-JP" altLang="en-US" sz="2400" dirty="0"/>
              </a:p>
            </p:txBody>
          </p:sp>
        </mc:Choice>
        <mc:Fallback xmlns="">
          <p:sp>
            <p:nvSpPr>
              <p:cNvPr id="4" name="テキスト ボックス 3">
                <a:extLst>
                  <a:ext uri="{FF2B5EF4-FFF2-40B4-BE49-F238E27FC236}">
                    <a16:creationId xmlns:a16="http://schemas.microsoft.com/office/drawing/2014/main" id="{94DE7281-D2E3-D907-B17D-6307CC20791C}"/>
                  </a:ext>
                </a:extLst>
              </p:cNvPr>
              <p:cNvSpPr txBox="1">
                <a:spLocks noRot="1" noChangeAspect="1" noMove="1" noResize="1" noEditPoints="1" noAdjustHandles="1" noChangeArrowheads="1" noChangeShapeType="1" noTextEdit="1"/>
              </p:cNvSpPr>
              <p:nvPr/>
            </p:nvSpPr>
            <p:spPr>
              <a:xfrm>
                <a:off x="1464816" y="1544714"/>
                <a:ext cx="9286042" cy="3729739"/>
              </a:xfrm>
              <a:prstGeom prst="rect">
                <a:avLst/>
              </a:prstGeom>
              <a:blipFill>
                <a:blip r:embed="rId2"/>
                <a:stretch>
                  <a:fillRect l="-984" t="-1307" b="-277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0894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B61526-3937-07FE-9390-0A5F76BEAE43}"/>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FEDBE74B-3E92-A115-90A6-705AA422D917}"/>
              </a:ext>
            </a:extLst>
          </p:cNvPr>
          <p:cNvSpPr>
            <a:spLocks noGrp="1"/>
          </p:cNvSpPr>
          <p:nvPr>
            <p:ph idx="1"/>
          </p:nvPr>
        </p:nvSpPr>
        <p:spPr/>
        <p:txBody>
          <a:bodyPr/>
          <a:lstStyle/>
          <a:p>
            <a:r>
              <a:rPr kumimoji="1" lang="ja-JP" altLang="en-US" dirty="0"/>
              <a:t>ゲートソース・ゲートドレイン間の寄生容量について</a:t>
            </a:r>
            <a:endParaRPr kumimoji="1" lang="en-US" altLang="ja-JP" dirty="0"/>
          </a:p>
          <a:p>
            <a:r>
              <a:rPr kumimoji="1" lang="ja-JP" altLang="en-US" dirty="0"/>
              <a:t>三端子間に寄生容量がついた場合</a:t>
            </a:r>
            <a:endParaRPr kumimoji="1" lang="en-US" altLang="ja-JP" dirty="0"/>
          </a:p>
          <a:p>
            <a:r>
              <a:rPr kumimoji="1" lang="ja-JP" altLang="en-US" dirty="0"/>
              <a:t>負荷としてのインダクタ</a:t>
            </a:r>
          </a:p>
        </p:txBody>
      </p:sp>
      <p:sp>
        <p:nvSpPr>
          <p:cNvPr id="4" name="スライド番号プレースホルダー 3">
            <a:extLst>
              <a:ext uri="{FF2B5EF4-FFF2-40B4-BE49-F238E27FC236}">
                <a16:creationId xmlns:a16="http://schemas.microsoft.com/office/drawing/2014/main" id="{9A6D50FC-9455-25D1-87C2-E5E5E300A851}"/>
              </a:ext>
            </a:extLst>
          </p:cNvPr>
          <p:cNvSpPr>
            <a:spLocks noGrp="1"/>
          </p:cNvSpPr>
          <p:nvPr>
            <p:ph type="sldNum" sz="quarter" idx="12"/>
          </p:nvPr>
        </p:nvSpPr>
        <p:spPr/>
        <p:txBody>
          <a:bodyPr/>
          <a:lstStyle/>
          <a:p>
            <a:fld id="{C3C4BE22-9B85-4F9B-AD13-D01C8C6C010B}" type="slidenum">
              <a:rPr kumimoji="1" lang="ja-JP" altLang="en-US" smtClean="0"/>
              <a:t>2</a:t>
            </a:fld>
            <a:endParaRPr kumimoji="1" lang="ja-JP" altLang="en-US"/>
          </a:p>
        </p:txBody>
      </p:sp>
    </p:spTree>
    <p:extLst>
      <p:ext uri="{BB962C8B-B14F-4D97-AF65-F5344CB8AC3E}">
        <p14:creationId xmlns:p14="http://schemas.microsoft.com/office/powerpoint/2010/main" val="2972985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AFF3EA-6AF4-9713-4AF7-EA6780194882}"/>
              </a:ext>
            </a:extLst>
          </p:cNvPr>
          <p:cNvSpPr>
            <a:spLocks noGrp="1"/>
          </p:cNvSpPr>
          <p:nvPr>
            <p:ph type="title"/>
          </p:nvPr>
        </p:nvSpPr>
        <p:spPr/>
        <p:txBody>
          <a:bodyPr/>
          <a:lstStyle/>
          <a:p>
            <a:r>
              <a:rPr kumimoji="1" lang="ja-JP" altLang="en-US" dirty="0"/>
              <a:t>三端子間に寄生容量がついた場合</a:t>
            </a:r>
          </a:p>
        </p:txBody>
      </p:sp>
      <p:sp>
        <p:nvSpPr>
          <p:cNvPr id="3" name="スライド番号プレースホルダー 2">
            <a:extLst>
              <a:ext uri="{FF2B5EF4-FFF2-40B4-BE49-F238E27FC236}">
                <a16:creationId xmlns:a16="http://schemas.microsoft.com/office/drawing/2014/main" id="{1610039C-41CB-F23A-3A5D-50A26CD089C4}"/>
              </a:ext>
            </a:extLst>
          </p:cNvPr>
          <p:cNvSpPr>
            <a:spLocks noGrp="1"/>
          </p:cNvSpPr>
          <p:nvPr>
            <p:ph type="sldNum" sz="quarter" idx="12"/>
          </p:nvPr>
        </p:nvSpPr>
        <p:spPr/>
        <p:txBody>
          <a:bodyPr/>
          <a:lstStyle/>
          <a:p>
            <a:fld id="{C3C4BE22-9B85-4F9B-AD13-D01C8C6C010B}" type="slidenum">
              <a:rPr kumimoji="1" lang="ja-JP" altLang="en-US" smtClean="0"/>
              <a:t>3</a:t>
            </a:fld>
            <a:endParaRPr kumimoji="1" lang="ja-JP" altLang="en-US"/>
          </a:p>
        </p:txBody>
      </p:sp>
      <p:pic>
        <p:nvPicPr>
          <p:cNvPr id="5" name="図 4" descr="アイコン が含まれている画像&#10;&#10;自動的に生成された説明">
            <a:extLst>
              <a:ext uri="{FF2B5EF4-FFF2-40B4-BE49-F238E27FC236}">
                <a16:creationId xmlns:a16="http://schemas.microsoft.com/office/drawing/2014/main" id="{12BC1A61-F6C7-5DE4-733E-4E68ABD69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92" y="1452115"/>
            <a:ext cx="7607823" cy="4681737"/>
          </a:xfrm>
          <a:prstGeom prst="rect">
            <a:avLst/>
          </a:prstGeom>
        </p:spPr>
      </p:pic>
      <p:sp>
        <p:nvSpPr>
          <p:cNvPr id="6" name="テキスト ボックス 5">
            <a:extLst>
              <a:ext uri="{FF2B5EF4-FFF2-40B4-BE49-F238E27FC236}">
                <a16:creationId xmlns:a16="http://schemas.microsoft.com/office/drawing/2014/main" id="{8363099F-504D-10A6-620F-B4C7CBEA0864}"/>
              </a:ext>
            </a:extLst>
          </p:cNvPr>
          <p:cNvSpPr txBox="1"/>
          <p:nvPr/>
        </p:nvSpPr>
        <p:spPr>
          <a:xfrm>
            <a:off x="8010702" y="3192818"/>
            <a:ext cx="3942995" cy="1200329"/>
          </a:xfrm>
          <a:prstGeom prst="rect">
            <a:avLst/>
          </a:prstGeom>
          <a:noFill/>
        </p:spPr>
        <p:txBody>
          <a:bodyPr wrap="square" rtlCol="0">
            <a:spAutoFit/>
          </a:bodyPr>
          <a:lstStyle/>
          <a:p>
            <a:r>
              <a:rPr kumimoji="1" lang="ja-JP" altLang="en-US" sz="2400" dirty="0"/>
              <a:t>左図のように三端子間に寄生容量を負荷し、その時の小信号利得を計算する。</a:t>
            </a:r>
          </a:p>
        </p:txBody>
      </p:sp>
    </p:spTree>
    <p:extLst>
      <p:ext uri="{BB962C8B-B14F-4D97-AF65-F5344CB8AC3E}">
        <p14:creationId xmlns:p14="http://schemas.microsoft.com/office/powerpoint/2010/main" val="4003925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E6A4E5-65FE-E66A-B2DD-71C3F3B458BE}"/>
              </a:ext>
            </a:extLst>
          </p:cNvPr>
          <p:cNvSpPr>
            <a:spLocks noGrp="1"/>
          </p:cNvSpPr>
          <p:nvPr>
            <p:ph type="title"/>
          </p:nvPr>
        </p:nvSpPr>
        <p:spPr/>
        <p:txBody>
          <a:bodyPr/>
          <a:lstStyle/>
          <a:p>
            <a:r>
              <a:rPr kumimoji="1" lang="ja-JP" altLang="en-US" dirty="0"/>
              <a:t>三端子間に寄生容量がついた場合</a:t>
            </a:r>
          </a:p>
        </p:txBody>
      </p:sp>
      <p:sp>
        <p:nvSpPr>
          <p:cNvPr id="3" name="スライド番号プレースホルダー 2">
            <a:extLst>
              <a:ext uri="{FF2B5EF4-FFF2-40B4-BE49-F238E27FC236}">
                <a16:creationId xmlns:a16="http://schemas.microsoft.com/office/drawing/2014/main" id="{1DC18024-C6D2-3CF4-703F-B223D774ED8D}"/>
              </a:ext>
            </a:extLst>
          </p:cNvPr>
          <p:cNvSpPr>
            <a:spLocks noGrp="1"/>
          </p:cNvSpPr>
          <p:nvPr>
            <p:ph type="sldNum" sz="quarter" idx="12"/>
          </p:nvPr>
        </p:nvSpPr>
        <p:spPr/>
        <p:txBody>
          <a:bodyPr/>
          <a:lstStyle/>
          <a:p>
            <a:fld id="{C3C4BE22-9B85-4F9B-AD13-D01C8C6C010B}" type="slidenum">
              <a:rPr kumimoji="1" lang="ja-JP" altLang="en-US" smtClean="0"/>
              <a:t>4</a:t>
            </a:fld>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3AA719F-0954-17D4-A5D3-659220BC059E}"/>
                  </a:ext>
                </a:extLst>
              </p:cNvPr>
              <p:cNvSpPr txBox="1"/>
              <p:nvPr/>
            </p:nvSpPr>
            <p:spPr>
              <a:xfrm>
                <a:off x="1519561" y="1792779"/>
                <a:ext cx="9152878" cy="3582327"/>
              </a:xfrm>
              <a:prstGeom prst="rect">
                <a:avLst/>
              </a:prstGeom>
              <a:noFill/>
            </p:spPr>
            <p:txBody>
              <a:bodyPr wrap="square" rtlCol="0">
                <a:spAutoFit/>
              </a:bodyPr>
              <a:lstStyle/>
              <a:p>
                <a:r>
                  <a:rPr kumimoji="1" lang="ja-JP" altLang="en-US" dirty="0"/>
                  <a:t>各部に流れる電流は各接点の電位などを用いて</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𝑢𝑙</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𝑑𝑛</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oMath>
                  </m:oMathPara>
                </a14:m>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𝑙𝑙</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Δ</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m:t>
                              </m:r>
                            </m:sub>
                          </m:sSub>
                        </m:e>
                      </m:d>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𝑆𝐷</m:t>
                              </m:r>
                            </m:sub>
                          </m:sSub>
                        </m:e>
                      </m:d>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𝑙𝐺𝐷</m:t>
                          </m:r>
                        </m:sub>
                      </m:sSub>
                    </m:oMath>
                  </m:oMathPara>
                </a14:m>
                <a:endParaRPr kumimoji="1" lang="en-US" altLang="ja-JP" b="0"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𝑙𝑟</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Δ</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m:t>
                              </m:r>
                            </m:sub>
                          </m:sSub>
                        </m:e>
                      </m:d>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𝑆𝐷</m:t>
                              </m:r>
                            </m:sub>
                          </m:sSub>
                        </m:e>
                      </m:d>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𝑟𝐺𝐷</m:t>
                          </m:r>
                        </m:sub>
                      </m:sSub>
                    </m:oMath>
                  </m:oMathPara>
                </a14:m>
                <a:endParaRPr kumimoji="1" lang="en-US" altLang="ja-JP" b="0"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𝑙𝑆𝐺</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𝑟𝑆𝐺</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𝑆𝐺</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oMath>
                  </m:oMathPara>
                </a14:m>
                <a:endParaRPr kumimoji="1" lang="en-US" altLang="ja-JP" b="0"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𝑙𝐺𝐷</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𝐺𝐷</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r>
                        <a:rPr kumimoji="1" lang="en-US" altLang="ja-JP" b="0" i="1" smtClean="0">
                          <a:latin typeface="Cambria Math" panose="02040503050406030204" pitchFamily="18" charset="0"/>
                        </a:rPr>
                        <m:t>  ,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𝑟𝐺𝐷</m:t>
                          </m:r>
                        </m:sub>
                      </m:sSub>
                      <m:r>
                        <a:rPr kumimoji="1" lang="en-US" altLang="ja-JP" b="0" i="1" smtClean="0">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𝜔</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i="1">
                              <a:latin typeface="Cambria Math" panose="02040503050406030204" pitchFamily="18" charset="0"/>
                            </a:rPr>
                            <m:t>𝐺𝐷</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𝑜𝑢𝑡</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       ,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𝑙𝐺𝐷</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𝑟𝐺𝐷</m:t>
                          </m:r>
                        </m:sub>
                      </m:sSub>
                      <m:r>
                        <a:rPr lang="en-US" altLang="ja-JP" b="0" i="1" smtClean="0">
                          <a:latin typeface="Cambria Math" panose="02040503050406030204" pitchFamily="18" charset="0"/>
                        </a:rPr>
                        <m:t>=0</m:t>
                      </m:r>
                    </m:oMath>
                  </m:oMathPara>
                </a14:m>
                <a:endParaRPr kumimoji="1" lang="en-US" altLang="ja-JP" dirty="0"/>
              </a:p>
              <a:p>
                <a:r>
                  <a:rPr kumimoji="1" lang="en-US" altLang="ja-JP" dirty="0"/>
                  <a:t>KCL</a:t>
                </a:r>
                <a:r>
                  <a:rPr kumimoji="1" lang="ja-JP" altLang="en-US" dirty="0"/>
                  <a:t>より</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𝑢𝑙</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𝑙𝑙</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𝑙𝐺𝐷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𝑙𝑆𝐺</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𝑙𝑟</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𝑟𝐺𝐷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𝑟𝑆𝐺</m:t>
                          </m:r>
                        </m:sub>
                      </m:sSub>
                    </m:oMath>
                  </m:oMathPara>
                </a14:m>
                <a:endParaRPr kumimoji="1" lang="en-US" altLang="ja-JP" b="0"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𝑙𝑙</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𝑟𝑟</m:t>
                          </m:r>
                        </m:sub>
                      </m:sSub>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𝑙𝑆𝐺</m:t>
                          </m:r>
                        </m:sub>
                      </m:sSub>
                    </m:oMath>
                  </m:oMathPara>
                </a14:m>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𝑑𝑛</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𝑆𝐷</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𝑝𝑆</m:t>
                          </m:r>
                          <m:r>
                            <a:rPr lang="en-US" altLang="ja-JP" i="1">
                              <a:latin typeface="Cambria Math" panose="02040503050406030204" pitchFamily="18" charset="0"/>
                            </a:rPr>
                            <m:t>1</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2</m:t>
                      </m:r>
                      <m:r>
                        <a:rPr lang="en-US" altLang="ja-JP" b="0" i="1" smtClean="0">
                          <a:latin typeface="Cambria Math" panose="02040503050406030204" pitchFamily="18" charset="0"/>
                        </a:rPr>
                        <m:t>𝜔</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𝐶</m:t>
                          </m:r>
                        </m:e>
                        <m:sub>
                          <m:r>
                            <a:rPr lang="en-US" altLang="ja-JP" b="0" i="1" smtClean="0">
                              <a:latin typeface="Cambria Math" panose="02040503050406030204" pitchFamily="18" charset="0"/>
                            </a:rPr>
                            <m:t>𝑆𝐺</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𝑝𝑆</m:t>
                          </m:r>
                          <m:r>
                            <a:rPr lang="en-US" altLang="ja-JP" i="1">
                              <a:latin typeface="Cambria Math" panose="02040503050406030204" pitchFamily="18" charset="0"/>
                            </a:rPr>
                            <m:t>1</m:t>
                          </m:r>
                        </m:sub>
                      </m:sSub>
                    </m:oMath>
                  </m:oMathPara>
                </a14:m>
                <a:endParaRPr kumimoji="1" lang="en-US" altLang="ja-JP" b="0"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num>
                        <m:den>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𝑑𝑛</m:t>
                              </m:r>
                            </m:sub>
                          </m:sSub>
                          <m:r>
                            <a:rPr kumimoji="1"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𝑑𝑝</m:t>
                              </m:r>
                            </m:sub>
                          </m:sSub>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b="0" i="1" smtClean="0">
                              <a:latin typeface="Cambria Math" panose="02040503050406030204" pitchFamily="18" charset="0"/>
                            </a:rPr>
                            <m:t>2</m:t>
                          </m:r>
                          <m:r>
                            <a:rPr lang="en-US" altLang="ja-JP" i="1">
                              <a:latin typeface="Cambria Math" panose="02040503050406030204" pitchFamily="18" charset="0"/>
                            </a:rPr>
                            <m:t>𝜔</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i="1">
                                  <a:latin typeface="Cambria Math" panose="02040503050406030204" pitchFamily="18" charset="0"/>
                                </a:rPr>
                                <m:t>𝑆𝐷</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2</m:t>
                          </m:r>
                          <m:r>
                            <a:rPr lang="en-US" altLang="ja-JP" b="0" i="1" smtClean="0">
                              <a:latin typeface="Cambria Math" panose="02040503050406030204" pitchFamily="18" charset="0"/>
                            </a:rPr>
                            <m:t>𝜔</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𝐶</m:t>
                              </m:r>
                            </m:e>
                            <m:sub>
                              <m:r>
                                <a:rPr lang="en-US" altLang="ja-JP" b="0" i="1" smtClean="0">
                                  <a:latin typeface="Cambria Math" panose="02040503050406030204" pitchFamily="18" charset="0"/>
                                </a:rPr>
                                <m:t>𝑆𝐺</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𝑝𝑆</m:t>
                              </m:r>
                              <m:r>
                                <a:rPr lang="en-US" altLang="ja-JP" i="1">
                                  <a:latin typeface="Cambria Math" panose="02040503050406030204" pitchFamily="18" charset="0"/>
                                </a:rPr>
                                <m:t>1</m:t>
                              </m:r>
                            </m:sub>
                          </m:sSub>
                        </m:den>
                      </m:f>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num>
                        <m:den>
                          <m:r>
                            <a:rPr kumimoji="1" lang="en-US" altLang="ja-JP" b="0" i="1" smtClean="0">
                              <a:latin typeface="Cambria Math" panose="02040503050406030204" pitchFamily="18" charset="0"/>
                            </a:rPr>
                            <m:t>2</m:t>
                          </m:r>
                          <m:d>
                            <m:dPr>
                              <m:begChr m:val=""/>
                              <m:endChr m:val="}"/>
                              <m:ctrlPr>
                                <a:rPr kumimoji="1" lang="en-US" altLang="ja-JP" b="0" i="1" smtClean="0">
                                  <a:latin typeface="Cambria Math" panose="02040503050406030204" pitchFamily="18" charset="0"/>
                                </a:rPr>
                              </m:ctrlPr>
                            </m:dPr>
                            <m:e>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d>
                                    <m:dPr>
                                      <m:begChr m:val=""/>
                                      <m:ctrlPr>
                                        <a:rPr kumimoji="1" lang="en-US" altLang="ja-JP" b="0" i="1" smtClean="0">
                                          <a:latin typeface="Cambria Math" panose="02040503050406030204" pitchFamily="18" charset="0"/>
                                        </a:rPr>
                                      </m:ctrlPr>
                                    </m:dPr>
                                    <m:e>
                                      <m:d>
                                        <m:dPr>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𝑆𝐺</m:t>
                                              </m:r>
                                            </m:sub>
                                          </m:sSub>
                                        </m:e>
                                      </m:d>
                                    </m:e>
                                  </m:d>
                                </m:e>
                              </m:d>
                            </m:e>
                          </m:d>
                        </m:den>
                      </m:f>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m:t>
                          </m:r>
                        </m:sub>
                      </m:sSub>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B3AA719F-0954-17D4-A5D3-659220BC059E}"/>
                  </a:ext>
                </a:extLst>
              </p:cNvPr>
              <p:cNvSpPr txBox="1">
                <a:spLocks noRot="1" noChangeAspect="1" noMove="1" noResize="1" noEditPoints="1" noAdjustHandles="1" noChangeArrowheads="1" noChangeShapeType="1" noTextEdit="1"/>
              </p:cNvSpPr>
              <p:nvPr/>
            </p:nvSpPr>
            <p:spPr>
              <a:xfrm>
                <a:off x="1519561" y="1792779"/>
                <a:ext cx="9152878" cy="3582327"/>
              </a:xfrm>
              <a:prstGeom prst="rect">
                <a:avLst/>
              </a:prstGeom>
              <a:blipFill>
                <a:blip r:embed="rId2"/>
                <a:stretch>
                  <a:fillRect l="-533" t="-8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B9E0430-7393-F618-7981-EB569F54224C}"/>
                  </a:ext>
                </a:extLst>
              </p:cNvPr>
              <p:cNvSpPr txBox="1"/>
              <p:nvPr/>
            </p:nvSpPr>
            <p:spPr>
              <a:xfrm>
                <a:off x="9676660" y="5375106"/>
                <a:ext cx="2663301" cy="4104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𝑑𝑛</m:t>
                              </m:r>
                            </m:sub>
                          </m:sSub>
                        </m:e>
                      </m:d>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6B9E0430-7393-F618-7981-EB569F54224C}"/>
                  </a:ext>
                </a:extLst>
              </p:cNvPr>
              <p:cNvSpPr txBox="1">
                <a:spLocks noRot="1" noChangeAspect="1" noMove="1" noResize="1" noEditPoints="1" noAdjustHandles="1" noChangeArrowheads="1" noChangeShapeType="1" noTextEdit="1"/>
              </p:cNvSpPr>
              <p:nvPr/>
            </p:nvSpPr>
            <p:spPr>
              <a:xfrm>
                <a:off x="9676660" y="5375106"/>
                <a:ext cx="2663301" cy="410497"/>
              </a:xfrm>
              <a:prstGeom prst="rect">
                <a:avLst/>
              </a:prstGeom>
              <a:blipFill>
                <a:blip r:embed="rId3"/>
                <a:stretch>
                  <a:fillRect b="-74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94401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56DD9A-AE4B-991B-0B13-119C9A7AD928}"/>
              </a:ext>
            </a:extLst>
          </p:cNvPr>
          <p:cNvSpPr>
            <a:spLocks noGrp="1"/>
          </p:cNvSpPr>
          <p:nvPr>
            <p:ph type="title"/>
          </p:nvPr>
        </p:nvSpPr>
        <p:spPr/>
        <p:txBody>
          <a:bodyPr/>
          <a:lstStyle/>
          <a:p>
            <a:r>
              <a:rPr kumimoji="1" lang="ja-JP" altLang="en-US" dirty="0"/>
              <a:t>三端子間に寄生容量がついた場合</a:t>
            </a:r>
          </a:p>
        </p:txBody>
      </p:sp>
      <p:sp>
        <p:nvSpPr>
          <p:cNvPr id="3" name="スライド番号プレースホルダー 2">
            <a:extLst>
              <a:ext uri="{FF2B5EF4-FFF2-40B4-BE49-F238E27FC236}">
                <a16:creationId xmlns:a16="http://schemas.microsoft.com/office/drawing/2014/main" id="{85904584-C361-D6C7-B07D-866E073409B8}"/>
              </a:ext>
            </a:extLst>
          </p:cNvPr>
          <p:cNvSpPr>
            <a:spLocks noGrp="1"/>
          </p:cNvSpPr>
          <p:nvPr>
            <p:ph type="sldNum" sz="quarter" idx="12"/>
          </p:nvPr>
        </p:nvSpPr>
        <p:spPr/>
        <p:txBody>
          <a:bodyPr/>
          <a:lstStyle/>
          <a:p>
            <a:fld id="{C3C4BE22-9B85-4F9B-AD13-D01C8C6C010B}" type="slidenum">
              <a:rPr kumimoji="1" lang="ja-JP" altLang="en-US" smtClean="0"/>
              <a:t>5</a:t>
            </a:fld>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1EACEB9-7BEB-6755-3715-8F9B061BE1E0}"/>
                  </a:ext>
                </a:extLst>
              </p:cNvPr>
              <p:cNvSpPr txBox="1"/>
              <p:nvPr/>
            </p:nvSpPr>
            <p:spPr>
              <a:xfrm>
                <a:off x="1350885" y="1562470"/>
                <a:ext cx="9490229" cy="4693721"/>
              </a:xfrm>
              <a:prstGeom prst="rect">
                <a:avLst/>
              </a:prstGeom>
              <a:noFill/>
            </p:spPr>
            <p:txBody>
              <a:bodyPr wrap="square" rtlCol="0">
                <a:spAutoFit/>
              </a:bodyPr>
              <a:lstStyle/>
              <a:p>
                <a:r>
                  <a:rPr kumimoji="1" lang="ja-JP" altLang="en-US" dirty="0"/>
                  <a:t>負荷抵抗に流れる電流は</a:t>
                </a:r>
                <a:r>
                  <a:rPr lang="ja-JP" altLang="en-US" dirty="0"/>
                  <a:t>差動半回路の性質より</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𝑙𝑟</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𝑟𝑙</m:t>
                        </m:r>
                      </m:sub>
                    </m:sSub>
                    <m:r>
                      <a:rPr lang="ja-JP" altLang="en-US" i="1">
                        <a:latin typeface="Cambria Math" panose="02040503050406030204" pitchFamily="18" charset="0"/>
                      </a:rPr>
                      <m:t>と</m:t>
                    </m:r>
                    <m:r>
                      <a:rPr lang="ja-JP" altLang="en-US" i="1" smtClean="0">
                        <a:latin typeface="Cambria Math" panose="02040503050406030204" pitchFamily="18" charset="0"/>
                      </a:rPr>
                      <m:t>なるので</m:t>
                    </m:r>
                  </m:oMath>
                </a14:m>
                <a:r>
                  <a:rPr kumimoji="1" lang="en-US" altLang="ja-JP" dirty="0"/>
                  <a:t>,KCL</a:t>
                </a:r>
                <a:r>
                  <a:rPr kumimoji="1" lang="ja-JP" altLang="en-US" dirty="0"/>
                  <a:t>より</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𝑙𝑙</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𝑟𝑙</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𝑙𝑙</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𝑙𝑟</m:t>
                          </m:r>
                        </m:sub>
                      </m:sSub>
                    </m:oMath>
                  </m:oMathPara>
                </a14:m>
                <a:endParaRPr kumimoji="1" lang="en-US" altLang="ja-JP" dirty="0"/>
              </a:p>
              <a:p>
                <a:r>
                  <a:rPr kumimoji="1" lang="ja-JP" altLang="en-US" dirty="0"/>
                  <a:t>また、差動半回路であるので対応する電流・電圧は符号が反対で絶対値が等しいので</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oMath>
                  </m:oMathPara>
                </a14:m>
                <a:endParaRPr kumimoji="1" lang="en-US" altLang="ja-JP" b="0" dirty="0"/>
              </a:p>
              <a:p>
                <a:r>
                  <a:rPr kumimoji="1" lang="ja-JP" altLang="en-US" dirty="0"/>
                  <a:t>従って出力電圧は</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oMath>
                  </m:oMathPara>
                </a14:m>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e>
                      </m:d>
                    </m:oMath>
                  </m:oMathPara>
                </a14:m>
                <a:endParaRPr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oMath>
                  </m:oMathPara>
                </a14:m>
                <a:endParaRPr kumimoji="1" lang="en-US" altLang="ja-JP" dirty="0"/>
              </a:p>
              <a:p>
                <a:r>
                  <a:rPr lang="ja-JP" altLang="en-US" dirty="0"/>
                  <a:t>前頁の電流を用いると</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m:t>
                          </m:r>
                          <m:r>
                            <m:rPr>
                              <m:sty m:val="p"/>
                            </m:rPr>
                            <a:rPr kumimoji="1" lang="en-US" altLang="ja-JP" b="0" i="0" smtClean="0">
                              <a:latin typeface="Cambria Math" panose="02040503050406030204" pitchFamily="18" charset="0"/>
                            </a:rPr>
                            <m:t>Δ</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𝐺𝐷</m:t>
                                          </m:r>
                                        </m:sub>
                                      </m:sSub>
                                    </m:e>
                                  </m:d>
                                </m:e>
                              </m:d>
                            </m:e>
                          </m:d>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sub>
                          </m:sSub>
                        </m:e>
                      </m:d>
                    </m:oMath>
                  </m:oMathPara>
                </a14:m>
                <a:endParaRPr kumimoji="1" lang="en-US" altLang="ja-JP" b="0"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4</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num>
                        <m:den>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d>
                            <m:dPr>
                              <m:begChr m:val=""/>
                              <m:endChr m:val="}"/>
                              <m:ctrlPr>
                                <a:rPr lang="en-US" altLang="ja-JP" i="1">
                                  <a:latin typeface="Cambria Math" panose="02040503050406030204" pitchFamily="18" charset="0"/>
                                </a:rPr>
                              </m:ctrlPr>
                            </m:d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𝑑𝑝</m:t>
                                      </m:r>
                                    </m:sub>
                                  </m:sSub>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𝜔</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i="1">
                                              <a:latin typeface="Cambria Math" panose="02040503050406030204" pitchFamily="18" charset="0"/>
                                            </a:rPr>
                                            <m:t>𝑆𝐷</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i="1">
                                              <a:latin typeface="Cambria Math" panose="02040503050406030204" pitchFamily="18" charset="0"/>
                                            </a:rPr>
                                            <m:t>𝐺𝐷</m:t>
                                          </m:r>
                                        </m:sub>
                                      </m:sSub>
                                    </m:e>
                                  </m:d>
                                </m:e>
                              </m:d>
                            </m:e>
                          </m:d>
                        </m:den>
                      </m:f>
                      <m:r>
                        <m:rPr>
                          <m:sty m:val="p"/>
                        </m:rPr>
                        <a:rPr lang="en-US" altLang="ja-JP">
                          <a:latin typeface="Cambria Math" panose="02040503050406030204" pitchFamily="18" charset="0"/>
                        </a:rPr>
                        <m:t>Δ</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𝑚</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𝑝𝑆</m:t>
                          </m:r>
                          <m:r>
                            <a:rPr lang="en-US" altLang="ja-JP" i="1">
                              <a:latin typeface="Cambria Math" panose="02040503050406030204" pitchFamily="18" charset="0"/>
                            </a:rPr>
                            <m:t>1</m:t>
                          </m:r>
                        </m:sub>
                      </m:sSub>
                    </m:oMath>
                  </m:oMathPara>
                </a14:m>
                <a:endParaRPr kumimoji="1" lang="en-US" altLang="ja-JP" dirty="0"/>
              </a:p>
              <a:p>
                <a:r>
                  <a:rPr kumimoji="1" lang="ja-JP" altLang="en-US" dirty="0"/>
                  <a:t>ここで、前回のゼミ発表より</a:t>
                </a:r>
                <a14:m>
                  <m:oMath xmlns:m="http://schemas.openxmlformats.org/officeDocument/2006/math">
                    <m:r>
                      <m:rPr>
                        <m:sty m:val="p"/>
                      </m:rPr>
                      <a:rPr kumimoji="1" lang="en-US" altLang="ja-JP" b="0" i="0" smtClean="0">
                        <a:latin typeface="Cambria Math" panose="02040503050406030204" pitchFamily="18" charset="0"/>
                      </a:rPr>
                      <m:t>Δ</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m:t>
                        </m:r>
                      </m:sub>
                    </m:sSub>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𝐾</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oMath>
                </a14:m>
                <a:r>
                  <a:rPr kumimoji="1" lang="ja-JP" altLang="en-US" dirty="0"/>
                  <a:t>であったので</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𝐾</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num>
                        <m:den>
                          <m:d>
                            <m:dPr>
                              <m:begChr m:val=""/>
                              <m:endChr m:val="}"/>
                              <m:ctrlPr>
                                <a:rPr kumimoji="1" lang="en-US" altLang="ja-JP" b="0" i="1" smtClean="0">
                                  <a:latin typeface="Cambria Math" panose="02040503050406030204" pitchFamily="18" charset="0"/>
                                </a:rPr>
                              </m:ctrlPr>
                            </m:d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r>
                                    <a:rPr kumimoji="1" lang="en-US" altLang="ja-JP" b="0" i="1" smtClean="0">
                                      <a:latin typeface="Cambria Math" panose="02040503050406030204" pitchFamily="18" charset="0"/>
                                    </a:rPr>
                                    <m:t>𝜔</m:t>
                                  </m:r>
                                  <m:d>
                                    <m:dPr>
                                      <m:begChr m:val=""/>
                                      <m:ctrlPr>
                                        <a:rPr kumimoji="1" lang="en-US" altLang="ja-JP" b="0" i="1" smtClean="0">
                                          <a:latin typeface="Cambria Math" panose="02040503050406030204" pitchFamily="18" charset="0"/>
                                        </a:rPr>
                                      </m:ctrlPr>
                                    </m:dPr>
                                    <m:e>
                                      <m:d>
                                        <m:dPr>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𝐺𝐷</m:t>
                                              </m:r>
                                            </m:sub>
                                          </m:sSub>
                                        </m:e>
                                      </m:d>
                                    </m:e>
                                  </m:d>
                                </m:e>
                              </m:d>
                            </m:e>
                          </m:d>
                          <m:d>
                            <m:dPr>
                              <m:begChr m:val=""/>
                              <m:endChr m:val="}"/>
                              <m:ctrlPr>
                                <a:rPr kumimoji="1" lang="en-US" altLang="ja-JP" b="0" i="1" smtClean="0">
                                  <a:latin typeface="Cambria Math" panose="02040503050406030204" pitchFamily="18" charset="0"/>
                                </a:rPr>
                              </m:ctrlPr>
                            </m:dPr>
                            <m:e>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d>
                                    <m:dPr>
                                      <m:begChr m:val=""/>
                                      <m:ctrlPr>
                                        <a:rPr kumimoji="1" lang="en-US" altLang="ja-JP" b="0" i="1" smtClean="0">
                                          <a:latin typeface="Cambria Math" panose="02040503050406030204" pitchFamily="18" charset="0"/>
                                        </a:rPr>
                                      </m:ctrlPr>
                                    </m:dPr>
                                    <m:e>
                                      <m:d>
                                        <m:dPr>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𝑆𝐺</m:t>
                                              </m:r>
                                            </m:sub>
                                          </m:sSub>
                                        </m:e>
                                      </m:d>
                                    </m:e>
                                  </m:d>
                                </m:e>
                              </m:d>
                            </m:e>
                          </m:d>
                        </m:den>
                      </m:f>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m:t>
                          </m:r>
                        </m:sub>
                      </m:sSub>
                    </m:oMath>
                  </m:oMathPara>
                </a14:m>
                <a:endParaRPr kumimoji="1" lang="en-US" altLang="ja-JP" dirty="0"/>
              </a:p>
              <a:p>
                <a:r>
                  <a:rPr lang="ja-JP" altLang="en-US" dirty="0"/>
                  <a:t>と求められた。</a:t>
                </a:r>
                <a:endParaRPr kumimoji="1" lang="ja-JP" altLang="en-US" dirty="0"/>
              </a:p>
            </p:txBody>
          </p:sp>
        </mc:Choice>
        <mc:Fallback xmlns="">
          <p:sp>
            <p:nvSpPr>
              <p:cNvPr id="4" name="テキスト ボックス 3">
                <a:extLst>
                  <a:ext uri="{FF2B5EF4-FFF2-40B4-BE49-F238E27FC236}">
                    <a16:creationId xmlns:a16="http://schemas.microsoft.com/office/drawing/2014/main" id="{61EACEB9-7BEB-6755-3715-8F9B061BE1E0}"/>
                  </a:ext>
                </a:extLst>
              </p:cNvPr>
              <p:cNvSpPr txBox="1">
                <a:spLocks noRot="1" noChangeAspect="1" noMove="1" noResize="1" noEditPoints="1" noAdjustHandles="1" noChangeArrowheads="1" noChangeShapeType="1" noTextEdit="1"/>
              </p:cNvSpPr>
              <p:nvPr/>
            </p:nvSpPr>
            <p:spPr>
              <a:xfrm>
                <a:off x="1350885" y="1562470"/>
                <a:ext cx="9490229" cy="4693721"/>
              </a:xfrm>
              <a:prstGeom prst="rect">
                <a:avLst/>
              </a:prstGeom>
              <a:blipFill>
                <a:blip r:embed="rId2"/>
                <a:stretch>
                  <a:fillRect l="-578" t="-519" b="-116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01117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B7AF7E-7116-FD50-9D6C-9B866960432E}"/>
              </a:ext>
            </a:extLst>
          </p:cNvPr>
          <p:cNvSpPr>
            <a:spLocks noGrp="1"/>
          </p:cNvSpPr>
          <p:nvPr>
            <p:ph type="title"/>
          </p:nvPr>
        </p:nvSpPr>
        <p:spPr/>
        <p:txBody>
          <a:bodyPr/>
          <a:lstStyle/>
          <a:p>
            <a:r>
              <a:rPr kumimoji="1" lang="ja-JP" altLang="en-US" dirty="0"/>
              <a:t>負荷としてのインダクタ</a:t>
            </a:r>
          </a:p>
        </p:txBody>
      </p:sp>
      <p:sp>
        <p:nvSpPr>
          <p:cNvPr id="3" name="スライド番号プレースホルダー 2">
            <a:extLst>
              <a:ext uri="{FF2B5EF4-FFF2-40B4-BE49-F238E27FC236}">
                <a16:creationId xmlns:a16="http://schemas.microsoft.com/office/drawing/2014/main" id="{125A689D-86F0-C457-EF04-9198D8852198}"/>
              </a:ext>
            </a:extLst>
          </p:cNvPr>
          <p:cNvSpPr>
            <a:spLocks noGrp="1"/>
          </p:cNvSpPr>
          <p:nvPr>
            <p:ph type="sldNum" sz="quarter" idx="12"/>
          </p:nvPr>
        </p:nvSpPr>
        <p:spPr/>
        <p:txBody>
          <a:bodyPr/>
          <a:lstStyle/>
          <a:p>
            <a:fld id="{C3C4BE22-9B85-4F9B-AD13-D01C8C6C010B}" type="slidenum">
              <a:rPr kumimoji="1" lang="ja-JP" altLang="en-US" smtClean="0"/>
              <a:t>6</a:t>
            </a:fld>
            <a:endParaRPr kumimoji="1" lang="ja-JP" altLang="en-US"/>
          </a:p>
        </p:txBody>
      </p:sp>
      <p:pic>
        <p:nvPicPr>
          <p:cNvPr id="4" name="図 3" descr="アイコン が含まれている画像&#10;&#10;自動的に生成された説明">
            <a:extLst>
              <a:ext uri="{FF2B5EF4-FFF2-40B4-BE49-F238E27FC236}">
                <a16:creationId xmlns:a16="http://schemas.microsoft.com/office/drawing/2014/main" id="{7EF782B5-F50E-BC07-7089-50F01B2EE94F}"/>
              </a:ext>
            </a:extLst>
          </p:cNvPr>
          <p:cNvPicPr>
            <a:picLocks noChangeAspect="1"/>
          </p:cNvPicPr>
          <p:nvPr/>
        </p:nvPicPr>
        <p:blipFill rotWithShape="1">
          <a:blip r:embed="rId2">
            <a:extLst>
              <a:ext uri="{28A0092B-C50C-407E-A947-70E740481C1C}">
                <a14:useLocalDpi xmlns:a14="http://schemas.microsoft.com/office/drawing/2010/main" val="0"/>
              </a:ext>
            </a:extLst>
          </a:blip>
          <a:srcRect l="28706" r="35025"/>
          <a:stretch/>
        </p:blipFill>
        <p:spPr>
          <a:xfrm>
            <a:off x="443883" y="1636964"/>
            <a:ext cx="2759305" cy="4681737"/>
          </a:xfrm>
          <a:prstGeom prst="rect">
            <a:avLst/>
          </a:prstGeom>
        </p:spPr>
      </p:pic>
      <p:sp>
        <p:nvSpPr>
          <p:cNvPr id="5" name="矢印: 右 4">
            <a:extLst>
              <a:ext uri="{FF2B5EF4-FFF2-40B4-BE49-F238E27FC236}">
                <a16:creationId xmlns:a16="http://schemas.microsoft.com/office/drawing/2014/main" id="{744CAFD6-D06E-8051-332F-51A2A88E2C9C}"/>
              </a:ext>
            </a:extLst>
          </p:cNvPr>
          <p:cNvSpPr/>
          <p:nvPr/>
        </p:nvSpPr>
        <p:spPr>
          <a:xfrm rot="10542436">
            <a:off x="1580224" y="5734238"/>
            <a:ext cx="1877800" cy="514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32BA0F-E67A-877A-711E-D7B6C23C07F1}"/>
                  </a:ext>
                </a:extLst>
              </p:cNvPr>
              <p:cNvSpPr txBox="1"/>
              <p:nvPr/>
            </p:nvSpPr>
            <p:spPr>
              <a:xfrm>
                <a:off x="4145872" y="2095045"/>
                <a:ext cx="7723573" cy="2667910"/>
              </a:xfrm>
              <a:prstGeom prst="rect">
                <a:avLst/>
              </a:prstGeom>
              <a:noFill/>
            </p:spPr>
            <p:txBody>
              <a:bodyPr wrap="squar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oMath>
                </a14:m>
                <a:r>
                  <a:rPr kumimoji="1" lang="ja-JP" altLang="en-US" dirty="0"/>
                  <a:t>とグランドの間にインダクタンス</a:t>
                </a:r>
                <a14:m>
                  <m:oMath xmlns:m="http://schemas.openxmlformats.org/officeDocument/2006/math">
                    <m:r>
                      <a:rPr kumimoji="1" lang="en-US" altLang="ja-JP" b="0" i="1" smtClean="0">
                        <a:latin typeface="Cambria Math" panose="02040503050406030204" pitchFamily="18" charset="0"/>
                      </a:rPr>
                      <m:t>𝐿</m:t>
                    </m:r>
                  </m:oMath>
                </a14:m>
                <a:r>
                  <a:rPr kumimoji="1" lang="en-US" altLang="ja-JP" dirty="0"/>
                  <a:t> [H]</a:t>
                </a:r>
                <a:r>
                  <a:rPr kumimoji="1" lang="ja-JP" altLang="en-US" dirty="0"/>
                  <a:t>を挿入する。</a:t>
                </a:r>
                <a:endParaRPr kumimoji="1" lang="en-US" altLang="ja-JP" dirty="0"/>
              </a:p>
              <a:p>
                <a:endParaRPr lang="en-US" altLang="ja-JP" dirty="0"/>
              </a:p>
              <a:p>
                <a:r>
                  <a:rPr kumimoji="1" lang="ja-JP" altLang="en-US" dirty="0"/>
                  <a:t>この時直列合成インピーダンスは</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r>
                      <a:rPr kumimoji="1" lang="en-US" altLang="ja-JP" b="0" i="1" smtClean="0">
                        <a:latin typeface="Cambria Math" panose="02040503050406030204" pitchFamily="18" charset="0"/>
                      </a:rPr>
                      <m:t>𝐿</m:t>
                    </m:r>
                  </m:oMath>
                </a14:m>
                <a:r>
                  <a:rPr kumimoji="1" lang="ja-JP" altLang="en-US" dirty="0"/>
                  <a:t>なので</a:t>
                </a:r>
                <a:endParaRPr kumimoji="1" lang="en-US" altLang="ja-JP" dirty="0"/>
              </a:p>
              <a:p>
                <a:r>
                  <a:rPr lang="ja-JP" altLang="en-US" dirty="0"/>
                  <a:t>前頁の利得の式に出る</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𝐿</m:t>
                        </m:r>
                      </m:sub>
                    </m:sSub>
                  </m:oMath>
                </a14:m>
                <a:r>
                  <a:rPr kumimoji="1" lang="ja-JP" altLang="en-US" dirty="0"/>
                  <a:t>に</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a:rPr lang="en-US" altLang="ja-JP" i="1">
                            <a:latin typeface="Cambria Math" panose="02040503050406030204" pitchFamily="18" charset="0"/>
                          </a:rPr>
                          <m:t>𝐿</m:t>
                        </m:r>
                      </m:sub>
                    </m:sSub>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𝜔</m:t>
                    </m:r>
                    <m:r>
                      <a:rPr lang="en-US" altLang="ja-JP" i="1">
                        <a:latin typeface="Cambria Math" panose="02040503050406030204" pitchFamily="18" charset="0"/>
                      </a:rPr>
                      <m:t>𝐿</m:t>
                    </m:r>
                  </m:oMath>
                </a14:m>
                <a:r>
                  <a:rPr kumimoji="1" lang="ja-JP" altLang="en-US" dirty="0"/>
                  <a:t>を代入する。</a:t>
                </a:r>
                <a:endParaRPr kumimoji="1" lang="en-US" altLang="ja-JP" dirty="0"/>
              </a:p>
              <a:p>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𝐾</m:t>
                          </m:r>
                          <m:d>
                            <m:dPr>
                              <m:ctrlPr>
                                <a:rPr kumimoji="1"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a:rPr lang="en-US" altLang="ja-JP" i="1">
                                      <a:latin typeface="Cambria Math" panose="02040503050406030204" pitchFamily="18" charset="0"/>
                                    </a:rPr>
                                    <m:t>𝐿</m:t>
                                  </m:r>
                                </m:sub>
                              </m:sSub>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𝜔</m:t>
                              </m:r>
                              <m:r>
                                <a:rPr lang="en-US" altLang="ja-JP" i="1">
                                  <a:latin typeface="Cambria Math" panose="02040503050406030204" pitchFamily="18" charset="0"/>
                                </a:rPr>
                                <m:t>𝐿</m:t>
                              </m:r>
                            </m:e>
                          </m:d>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num>
                        <m:den>
                          <m:d>
                            <m:dPr>
                              <m:begChr m:val=""/>
                              <m:endChr m:val="}"/>
                              <m:ctrlPr>
                                <a:rPr kumimoji="1" lang="en-US" altLang="ja-JP" b="0" i="1" smtClean="0">
                                  <a:latin typeface="Cambria Math" panose="02040503050406030204" pitchFamily="18" charset="0"/>
                                </a:rPr>
                              </m:ctrlPr>
                            </m:d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d>
                                    <m:dPr>
                                      <m:begChr m:val=""/>
                                      <m:ctrlPr>
                                        <a:rPr kumimoji="1" lang="en-US" altLang="ja-JP" b="0" i="1" smtClean="0">
                                          <a:latin typeface="Cambria Math" panose="02040503050406030204" pitchFamily="18" charset="0"/>
                                        </a:rPr>
                                      </m:ctrlPr>
                                    </m:dPr>
                                    <m:e>
                                      <m:d>
                                        <m:dPr>
                                          <m:endChr m:val=""/>
                                          <m:ctrlPr>
                                            <a:rPr kumimoji="1"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a:rPr lang="en-US" altLang="ja-JP" i="1">
                                                  <a:latin typeface="Cambria Math" panose="02040503050406030204" pitchFamily="18" charset="0"/>
                                                </a:rPr>
                                                <m:t>𝐿</m:t>
                                              </m:r>
                                            </m:sub>
                                          </m:sSub>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𝜔</m:t>
                                          </m:r>
                                          <m:r>
                                            <a:rPr lang="en-US" altLang="ja-JP" i="1">
                                              <a:latin typeface="Cambria Math" panose="02040503050406030204" pitchFamily="18" charset="0"/>
                                            </a:rPr>
                                            <m:t>𝐿</m:t>
                                          </m:r>
                                        </m:e>
                                      </m:d>
                                    </m:e>
                                  </m:d>
                                  <m:d>
                                    <m:dPr>
                                      <m:begChr m:val=""/>
                                      <m:ctrlPr>
                                        <a:rPr kumimoji="1" lang="en-US" altLang="ja-JP" b="0" i="1" smtClean="0">
                                          <a:latin typeface="Cambria Math" panose="02040503050406030204" pitchFamily="18" charset="0"/>
                                        </a:rPr>
                                      </m:ctrlPr>
                                    </m:dPr>
                                    <m:e>
                                      <m:d>
                                        <m:dPr>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𝐺𝐷</m:t>
                                              </m:r>
                                            </m:sub>
                                          </m:sSub>
                                        </m:e>
                                      </m:d>
                                    </m:e>
                                  </m:d>
                                </m:e>
                              </m:d>
                            </m:e>
                          </m:d>
                          <m:d>
                            <m:dPr>
                              <m:begChr m:val=""/>
                              <m:endChr m:val="}"/>
                              <m:ctrlPr>
                                <a:rPr kumimoji="1" lang="en-US" altLang="ja-JP" b="0" i="1" smtClean="0">
                                  <a:latin typeface="Cambria Math" panose="02040503050406030204" pitchFamily="18" charset="0"/>
                                </a:rPr>
                              </m:ctrlPr>
                            </m:dPr>
                            <m:e>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d>
                                    <m:dPr>
                                      <m:begChr m:val=""/>
                                      <m:ctrlPr>
                                        <a:rPr kumimoji="1" lang="en-US" altLang="ja-JP" b="0" i="1" smtClean="0">
                                          <a:latin typeface="Cambria Math" panose="02040503050406030204" pitchFamily="18" charset="0"/>
                                        </a:rPr>
                                      </m:ctrlPr>
                                    </m:dPr>
                                    <m:e>
                                      <m:d>
                                        <m:dPr>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𝑆𝐺</m:t>
                                              </m:r>
                                            </m:sub>
                                          </m:sSub>
                                        </m:e>
                                      </m:d>
                                    </m:e>
                                  </m:d>
                                </m:e>
                              </m:d>
                            </m:e>
                          </m:d>
                        </m:den>
                      </m:f>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m:t>
                          </m:r>
                        </m:sub>
                      </m:sSub>
                    </m:oMath>
                  </m:oMathPara>
                </a14:m>
                <a:endParaRPr kumimoji="1" lang="en-US" altLang="ja-JP" dirty="0"/>
              </a:p>
              <a:p>
                <a:endParaRPr lang="en-US" altLang="ja-JP" dirty="0"/>
              </a:p>
              <a:p>
                <a:r>
                  <a:rPr kumimoji="1" lang="ja-JP" altLang="en-US" dirty="0"/>
                  <a:t>次のページに</a:t>
                </a:r>
                <a14:m>
                  <m:oMath xmlns:m="http://schemas.openxmlformats.org/officeDocument/2006/math">
                    <m:r>
                      <a:rPr kumimoji="1" lang="en-US" altLang="ja-JP" b="0" i="1" smtClean="0">
                        <a:latin typeface="Cambria Math" panose="02040503050406030204" pitchFamily="18" charset="0"/>
                      </a:rPr>
                      <m:t>20 </m:t>
                    </m:r>
                  </m:oMath>
                </a14:m>
                <a:r>
                  <a:rPr kumimoji="1" lang="en-US" altLang="ja-JP" dirty="0" err="1"/>
                  <a:t>nH</a:t>
                </a:r>
                <a:r>
                  <a:rPr kumimoji="1" lang="en-US" altLang="ja-JP" dirty="0"/>
                  <a:t>~</a:t>
                </a:r>
                <a14:m>
                  <m:oMath xmlns:m="http://schemas.openxmlformats.org/officeDocument/2006/math">
                    <m:r>
                      <a:rPr kumimoji="1" lang="en-US" altLang="ja-JP" b="0" i="1" smtClean="0">
                        <a:latin typeface="Cambria Math" panose="02040503050406030204" pitchFamily="18" charset="0"/>
                      </a:rPr>
                      <m:t>30</m:t>
                    </m:r>
                  </m:oMath>
                </a14:m>
                <a:r>
                  <a:rPr kumimoji="1" lang="en-US" altLang="ja-JP" dirty="0"/>
                  <a:t> </a:t>
                </a:r>
                <a:r>
                  <a:rPr kumimoji="1" lang="en-US" altLang="ja-JP" dirty="0" err="1"/>
                  <a:t>nH</a:t>
                </a:r>
                <a:r>
                  <a:rPr kumimoji="1" lang="ja-JP" altLang="en-US" dirty="0"/>
                  <a:t>までスイープさせたときの</a:t>
                </a:r>
                <a:r>
                  <a:rPr kumimoji="1" lang="en-US" altLang="ja-JP" dirty="0"/>
                  <a:t>AC</a:t>
                </a:r>
                <a:r>
                  <a:rPr kumimoji="1" lang="ja-JP" altLang="en-US" dirty="0"/>
                  <a:t>解析結果を示す。</a:t>
                </a:r>
                <a:endParaRPr kumimoji="1" lang="en-US" altLang="ja-JP" dirty="0"/>
              </a:p>
            </p:txBody>
          </p:sp>
        </mc:Choice>
        <mc:Fallback xmlns="">
          <p:sp>
            <p:nvSpPr>
              <p:cNvPr id="6" name="テキスト ボックス 5">
                <a:extLst>
                  <a:ext uri="{FF2B5EF4-FFF2-40B4-BE49-F238E27FC236}">
                    <a16:creationId xmlns:a16="http://schemas.microsoft.com/office/drawing/2014/main" id="{3132BA0F-E67A-877A-711E-D7B6C23C07F1}"/>
                  </a:ext>
                </a:extLst>
              </p:cNvPr>
              <p:cNvSpPr txBox="1">
                <a:spLocks noRot="1" noChangeAspect="1" noMove="1" noResize="1" noEditPoints="1" noAdjustHandles="1" noChangeArrowheads="1" noChangeShapeType="1" noTextEdit="1"/>
              </p:cNvSpPr>
              <p:nvPr/>
            </p:nvSpPr>
            <p:spPr>
              <a:xfrm>
                <a:off x="4145872" y="2095045"/>
                <a:ext cx="7723573" cy="2667910"/>
              </a:xfrm>
              <a:prstGeom prst="rect">
                <a:avLst/>
              </a:prstGeom>
              <a:blipFill>
                <a:blip r:embed="rId3"/>
                <a:stretch>
                  <a:fillRect l="-631" t="-1144" r="-3631" b="-29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12334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2EDB77-62DC-8888-10A5-90328F554B00}"/>
              </a:ext>
            </a:extLst>
          </p:cNvPr>
          <p:cNvSpPr>
            <a:spLocks noGrp="1"/>
          </p:cNvSpPr>
          <p:nvPr>
            <p:ph type="title"/>
          </p:nvPr>
        </p:nvSpPr>
        <p:spPr/>
        <p:txBody>
          <a:bodyPr/>
          <a:lstStyle/>
          <a:p>
            <a:r>
              <a:rPr kumimoji="1" lang="ja-JP" altLang="en-US" dirty="0"/>
              <a:t>負荷としてのインダクタ</a:t>
            </a:r>
          </a:p>
        </p:txBody>
      </p:sp>
      <p:sp>
        <p:nvSpPr>
          <p:cNvPr id="3" name="スライド番号プレースホルダー 2">
            <a:extLst>
              <a:ext uri="{FF2B5EF4-FFF2-40B4-BE49-F238E27FC236}">
                <a16:creationId xmlns:a16="http://schemas.microsoft.com/office/drawing/2014/main" id="{00027D97-617E-F026-8137-F4EA37E26566}"/>
              </a:ext>
            </a:extLst>
          </p:cNvPr>
          <p:cNvSpPr>
            <a:spLocks noGrp="1"/>
          </p:cNvSpPr>
          <p:nvPr>
            <p:ph type="sldNum" sz="quarter" idx="12"/>
          </p:nvPr>
        </p:nvSpPr>
        <p:spPr/>
        <p:txBody>
          <a:bodyPr/>
          <a:lstStyle/>
          <a:p>
            <a:fld id="{C3C4BE22-9B85-4F9B-AD13-D01C8C6C010B}" type="slidenum">
              <a:rPr kumimoji="1" lang="ja-JP" altLang="en-US" smtClean="0"/>
              <a:t>7</a:t>
            </a:fld>
            <a:endParaRPr kumimoji="1" lang="ja-JP" altLang="en-US"/>
          </a:p>
        </p:txBody>
      </p:sp>
      <p:pic>
        <p:nvPicPr>
          <p:cNvPr id="5" name="図 4">
            <a:extLst>
              <a:ext uri="{FF2B5EF4-FFF2-40B4-BE49-F238E27FC236}">
                <a16:creationId xmlns:a16="http://schemas.microsoft.com/office/drawing/2014/main" id="{C2CCB519-6DE2-035F-F7E7-9F8D4EAAE2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685" y="1476302"/>
            <a:ext cx="7277763" cy="5094435"/>
          </a:xfrm>
          <a:prstGeom prst="rect">
            <a:avLst/>
          </a:prstGeom>
        </p:spPr>
      </p:pic>
      <p:sp>
        <p:nvSpPr>
          <p:cNvPr id="6" name="テキスト ボックス 5">
            <a:extLst>
              <a:ext uri="{FF2B5EF4-FFF2-40B4-BE49-F238E27FC236}">
                <a16:creationId xmlns:a16="http://schemas.microsoft.com/office/drawing/2014/main" id="{1C09AD62-2E67-B752-86DA-A6F5E6D1935F}"/>
              </a:ext>
            </a:extLst>
          </p:cNvPr>
          <p:cNvSpPr txBox="1"/>
          <p:nvPr/>
        </p:nvSpPr>
        <p:spPr>
          <a:xfrm>
            <a:off x="6985985" y="3429000"/>
            <a:ext cx="4838330" cy="1754326"/>
          </a:xfrm>
          <a:prstGeom prst="rect">
            <a:avLst/>
          </a:prstGeom>
          <a:noFill/>
        </p:spPr>
        <p:txBody>
          <a:bodyPr wrap="square" rtlCol="0">
            <a:spAutoFit/>
          </a:bodyPr>
          <a:lstStyle/>
          <a:p>
            <a:r>
              <a:rPr kumimoji="1" lang="ja-JP" altLang="en-US" dirty="0"/>
              <a:t>現状のトランジスタサイズでは例え大きなインダクタをつけても少ししか周波数特性は改善しない。</a:t>
            </a:r>
            <a:endParaRPr kumimoji="1" lang="en-US" altLang="ja-JP" dirty="0"/>
          </a:p>
          <a:p>
            <a:endParaRPr lang="en-US" altLang="ja-JP" dirty="0"/>
          </a:p>
          <a:p>
            <a:r>
              <a:rPr lang="ja-JP" altLang="en-US" dirty="0"/>
              <a:t>サイズを小さくする、もしくは別の構造を検討する。</a:t>
            </a:r>
            <a:endParaRPr kumimoji="1" lang="ja-JP" altLang="en-US"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36105AA-D51F-88C2-1432-6620AA380FDA}"/>
                  </a:ext>
                </a:extLst>
              </p:cNvPr>
              <p:cNvSpPr txBox="1"/>
              <p:nvPr/>
            </p:nvSpPr>
            <p:spPr>
              <a:xfrm>
                <a:off x="8610600" y="867324"/>
                <a:ext cx="2467992" cy="369332"/>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rPr>
                        <m:t>Rohm</m:t>
                      </m:r>
                      <m:r>
                        <a:rPr kumimoji="1" lang="en-US" altLang="ja-JP" b="0" i="0" smtClean="0">
                          <a:latin typeface="Cambria Math" panose="02040503050406030204" pitchFamily="18" charset="0"/>
                        </a:rPr>
                        <m:t> 0.18 </m:t>
                      </m:r>
                      <m:r>
                        <m:rPr>
                          <m:sty m:val="p"/>
                        </m:rPr>
                        <a:rPr kumimoji="1" lang="en-US" altLang="ja-JP" b="0" i="0" smtClean="0">
                          <a:latin typeface="Cambria Math" panose="02040503050406030204" pitchFamily="18" charset="0"/>
                        </a:rPr>
                        <m:t>μm</m:t>
                      </m:r>
                      <m:r>
                        <a:rPr kumimoji="1" lang="en-US" altLang="ja-JP" b="0" i="0" smtClean="0">
                          <a:latin typeface="Cambria Math" panose="02040503050406030204" pitchFamily="18" charset="0"/>
                        </a:rPr>
                        <m:t> </m:t>
                      </m:r>
                      <m:r>
                        <m:rPr>
                          <m:sty m:val="p"/>
                        </m:rPr>
                        <a:rPr kumimoji="1" lang="en-US" altLang="ja-JP" b="0" i="0" smtClean="0">
                          <a:latin typeface="Cambria Math" panose="02040503050406030204" pitchFamily="18" charset="0"/>
                        </a:rPr>
                        <m:t>process</m:t>
                      </m:r>
                    </m:oMath>
                  </m:oMathPara>
                </a14:m>
                <a:endParaRPr kumimoji="1" lang="ja-JP" altLang="en-US" dirty="0"/>
              </a:p>
            </p:txBody>
          </p:sp>
        </mc:Choice>
        <mc:Fallback xmlns="">
          <p:sp>
            <p:nvSpPr>
              <p:cNvPr id="7" name="テキスト ボックス 6">
                <a:extLst>
                  <a:ext uri="{FF2B5EF4-FFF2-40B4-BE49-F238E27FC236}">
                    <a16:creationId xmlns:a16="http://schemas.microsoft.com/office/drawing/2014/main" id="{C36105AA-D51F-88C2-1432-6620AA380FDA}"/>
                  </a:ext>
                </a:extLst>
              </p:cNvPr>
              <p:cNvSpPr txBox="1">
                <a:spLocks noRot="1" noChangeAspect="1" noMove="1" noResize="1" noEditPoints="1" noAdjustHandles="1" noChangeArrowheads="1" noChangeShapeType="1" noTextEdit="1"/>
              </p:cNvSpPr>
              <p:nvPr/>
            </p:nvSpPr>
            <p:spPr>
              <a:xfrm>
                <a:off x="8610600" y="867324"/>
                <a:ext cx="2467992" cy="369332"/>
              </a:xfrm>
              <a:prstGeom prst="rect">
                <a:avLst/>
              </a:prstGeom>
              <a:blipFill>
                <a:blip r:embed="rId3"/>
                <a:stretch>
                  <a:fillRect b="-4762"/>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06693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CE44B3-B45C-4CFD-DE42-807CD6ECDC86}"/>
              </a:ext>
            </a:extLst>
          </p:cNvPr>
          <p:cNvSpPr>
            <a:spLocks noGrp="1"/>
          </p:cNvSpPr>
          <p:nvPr>
            <p:ph type="title"/>
          </p:nvPr>
        </p:nvSpPr>
        <p:spPr/>
        <p:txBody>
          <a:bodyPr/>
          <a:lstStyle/>
          <a:p>
            <a:r>
              <a:rPr kumimoji="1" lang="ja-JP" altLang="en-US" dirty="0"/>
              <a:t>設計要件</a:t>
            </a:r>
          </a:p>
        </p:txBody>
      </p:sp>
      <p:sp>
        <p:nvSpPr>
          <p:cNvPr id="3" name="スライド番号プレースホルダー 2">
            <a:extLst>
              <a:ext uri="{FF2B5EF4-FFF2-40B4-BE49-F238E27FC236}">
                <a16:creationId xmlns:a16="http://schemas.microsoft.com/office/drawing/2014/main" id="{21A2713C-D028-4028-C481-455DDEAF6FD9}"/>
              </a:ext>
            </a:extLst>
          </p:cNvPr>
          <p:cNvSpPr>
            <a:spLocks noGrp="1"/>
          </p:cNvSpPr>
          <p:nvPr>
            <p:ph type="sldNum" sz="quarter" idx="12"/>
          </p:nvPr>
        </p:nvSpPr>
        <p:spPr/>
        <p:txBody>
          <a:bodyPr/>
          <a:lstStyle/>
          <a:p>
            <a:fld id="{C3C4BE22-9B85-4F9B-AD13-D01C8C6C010B}" type="slidenum">
              <a:rPr kumimoji="1" lang="ja-JP" altLang="en-US" smtClean="0"/>
              <a:t>8</a:t>
            </a:fld>
            <a:endParaRPr kumimoji="1" lang="ja-JP" altLang="en-US"/>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829AF6AB-AA84-C6D3-AA3F-63E01E060CD3}"/>
                  </a:ext>
                </a:extLst>
              </p:cNvPr>
              <p:cNvSpPr txBox="1"/>
              <p:nvPr/>
            </p:nvSpPr>
            <p:spPr>
              <a:xfrm>
                <a:off x="544496" y="2036603"/>
                <a:ext cx="10380956" cy="4684872"/>
              </a:xfrm>
              <a:prstGeom prst="rect">
                <a:avLst/>
              </a:prstGeom>
              <a:noFill/>
            </p:spPr>
            <p:txBody>
              <a:bodyPr wrap="square" rtlCol="0">
                <a:spAutoFit/>
              </a:bodyPr>
              <a:lstStyle/>
              <a:p>
                <a:r>
                  <a:rPr kumimoji="1" lang="ja-JP" altLang="en-US" sz="2400" dirty="0"/>
                  <a:t>現状の設計要件は</a:t>
                </a:r>
                <a:endParaRPr kumimoji="1" lang="en-US" altLang="ja-JP" sz="2400" dirty="0"/>
              </a:p>
              <a:p>
                <a:pPr marL="285750" indent="-285750">
                  <a:buFont typeface="Arial" panose="020B0604020202020204" pitchFamily="34" charset="0"/>
                  <a:buChar char="•"/>
                </a:pPr>
                <a14:m>
                  <m:oMath xmlns:m="http://schemas.openxmlformats.org/officeDocument/2006/math">
                    <m:r>
                      <m:rPr>
                        <m:sty m:val="p"/>
                      </m:rPr>
                      <a:rPr kumimoji="1" lang="en-US" altLang="ja-JP" sz="2400" b="0" i="0" smtClean="0">
                        <a:latin typeface="Cambria Math" panose="02040503050406030204" pitchFamily="18" charset="0"/>
                      </a:rPr>
                      <m:t>Rohm</m:t>
                    </m:r>
                    <m:r>
                      <a:rPr kumimoji="1" lang="en-US" altLang="ja-JP" sz="2400" b="0" i="0" smtClean="0">
                        <a:latin typeface="Cambria Math" panose="02040503050406030204" pitchFamily="18" charset="0"/>
                      </a:rPr>
                      <m:t> 0.18 </m:t>
                    </m:r>
                    <m:r>
                      <m:rPr>
                        <m:sty m:val="p"/>
                      </m:rPr>
                      <a:rPr kumimoji="1" lang="en-US" altLang="ja-JP" sz="2400" b="0" i="0" smtClean="0">
                        <a:latin typeface="Cambria Math" panose="02040503050406030204" pitchFamily="18" charset="0"/>
                      </a:rPr>
                      <m:t>μm</m:t>
                    </m:r>
                    <m:r>
                      <a:rPr kumimoji="1" lang="en-US" altLang="ja-JP" sz="2400" b="0" i="0" smtClean="0">
                        <a:latin typeface="Cambria Math" panose="02040503050406030204" pitchFamily="18" charset="0"/>
                      </a:rPr>
                      <m:t> </m:t>
                    </m:r>
                    <m:r>
                      <m:rPr>
                        <m:sty m:val="p"/>
                      </m:rPr>
                      <a:rPr kumimoji="1" lang="en-US" altLang="ja-JP" sz="2400" b="0" i="0" smtClean="0">
                        <a:latin typeface="Cambria Math" panose="02040503050406030204" pitchFamily="18" charset="0"/>
                      </a:rPr>
                      <m:t>process</m:t>
                    </m:r>
                    <m:r>
                      <a:rPr kumimoji="1" lang="en-US" altLang="ja-JP" sz="2400" b="0" i="0" smtClean="0">
                        <a:latin typeface="Cambria Math" panose="02040503050406030204" pitchFamily="18" charset="0"/>
                      </a:rPr>
                      <m:t> </m:t>
                    </m:r>
                  </m:oMath>
                </a14:m>
                <a:endParaRPr kumimoji="1" lang="en-US" altLang="ja-JP" sz="2400" b="0" dirty="0"/>
              </a:p>
              <a:p>
                <a:pPr marL="285750" indent="-285750">
                  <a:buFont typeface="Arial" panose="020B0604020202020204" pitchFamily="34" charset="0"/>
                  <a:buChar char="•"/>
                </a:pPr>
                <a:r>
                  <a:rPr kumimoji="1" lang="ja-JP" altLang="en-US" sz="2400" dirty="0"/>
                  <a:t>入力 </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±200</m:t>
                    </m:r>
                    <m:r>
                      <a:rPr kumimoji="1" lang="en-US" altLang="ja-JP" sz="2400" b="0" i="0" smtClean="0">
                        <a:latin typeface="Cambria Math" panose="02040503050406030204" pitchFamily="18" charset="0"/>
                      </a:rPr>
                      <m:t> </m:t>
                    </m:r>
                    <m:r>
                      <m:rPr>
                        <m:sty m:val="p"/>
                      </m:rPr>
                      <a:rPr kumimoji="1" lang="en-US" altLang="ja-JP" sz="2400" b="0" i="0" smtClean="0">
                        <a:latin typeface="Cambria Math" panose="02040503050406030204" pitchFamily="18" charset="0"/>
                      </a:rPr>
                      <m:t>mV</m:t>
                    </m:r>
                  </m:oMath>
                </a14:m>
                <a:endParaRPr kumimoji="1" lang="en-US" altLang="ja-JP" sz="2400" dirty="0"/>
              </a:p>
              <a:p>
                <a:pPr marL="285750" indent="-285750">
                  <a:buFont typeface="Arial" panose="020B0604020202020204" pitchFamily="34" charset="0"/>
                  <a:buChar char="•"/>
                </a:pPr>
                <a:r>
                  <a:rPr lang="ja-JP" altLang="en-US" sz="2400" dirty="0"/>
                  <a:t>出力 </a:t>
                </a:r>
                <a:r>
                  <a:rPr lang="en-US" altLang="ja-JP" sz="2400" dirty="0"/>
                  <a:t>: </a:t>
                </a:r>
                <a14:m>
                  <m:oMath xmlns:m="http://schemas.openxmlformats.org/officeDocument/2006/math">
                    <m:r>
                      <a:rPr lang="en-US" altLang="ja-JP" sz="2400" b="0" i="1" smtClean="0">
                        <a:latin typeface="Cambria Math" panose="02040503050406030204" pitchFamily="18" charset="0"/>
                      </a:rPr>
                      <m:t>±400 </m:t>
                    </m:r>
                    <m:r>
                      <m:rPr>
                        <m:sty m:val="p"/>
                      </m:rPr>
                      <a:rPr lang="en-US" altLang="ja-JP" sz="2400" b="0" i="0" smtClean="0">
                        <a:latin typeface="Cambria Math" panose="02040503050406030204" pitchFamily="18" charset="0"/>
                      </a:rPr>
                      <m:t>mV</m:t>
                    </m:r>
                  </m:oMath>
                </a14:m>
                <a:r>
                  <a:rPr kumimoji="1" lang="en-US" altLang="ja-JP" sz="2400" dirty="0"/>
                  <a:t> (</a:t>
                </a: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en-US" altLang="ja-JP" sz="2400" b="0" i="1" dirty="0" smtClean="0">
                            <a:latin typeface="Cambria Math" panose="02040503050406030204" pitchFamily="18" charset="0"/>
                          </a:rPr>
                          <m:t>𝑉</m:t>
                        </m:r>
                      </m:e>
                      <m:sub>
                        <m:r>
                          <a:rPr kumimoji="1" lang="en-US" altLang="ja-JP" sz="2400" b="0" i="1" dirty="0" smtClean="0">
                            <a:latin typeface="Cambria Math" panose="02040503050406030204" pitchFamily="18" charset="0"/>
                          </a:rPr>
                          <m:t>𝐶𝑇𝑅𝐿</m:t>
                        </m:r>
                      </m:sub>
                    </m:sSub>
                    <m:r>
                      <a:rPr kumimoji="1" lang="en-US" altLang="ja-JP" sz="2400" b="0" i="1" dirty="0" smtClean="0">
                        <a:latin typeface="Cambria Math" panose="02040503050406030204" pitchFamily="18" charset="0"/>
                      </a:rPr>
                      <m:t>=200 </m:t>
                    </m:r>
                    <m:r>
                      <m:rPr>
                        <m:sty m:val="p"/>
                      </m:rPr>
                      <a:rPr kumimoji="1" lang="en-US" altLang="ja-JP" sz="2400" b="0" i="0" dirty="0" smtClean="0">
                        <a:latin typeface="Cambria Math" panose="02040503050406030204" pitchFamily="18" charset="0"/>
                      </a:rPr>
                      <m:t>mV</m:t>
                    </m:r>
                  </m:oMath>
                </a14:m>
                <a:r>
                  <a:rPr kumimoji="1" lang="en-US" altLang="ja-JP" sz="2400" dirty="0"/>
                  <a:t>)</a:t>
                </a:r>
              </a:p>
              <a:p>
                <a:pPr marL="285750" indent="-285750">
                  <a:buFont typeface="Arial" panose="020B0604020202020204" pitchFamily="34" charset="0"/>
                  <a:buChar char="•"/>
                </a:pPr>
                <a14:m>
                  <m:oMath xmlns:m="http://schemas.openxmlformats.org/officeDocument/2006/math">
                    <m:r>
                      <a:rPr kumimoji="1" lang="en-US" altLang="ja-JP" sz="2400" b="0" i="1" smtClean="0">
                        <a:latin typeface="Cambria Math" panose="02040503050406030204" pitchFamily="18" charset="0"/>
                      </a:rPr>
                      <m:t>1 </m:t>
                    </m:r>
                    <m:r>
                      <m:rPr>
                        <m:sty m:val="p"/>
                      </m:rPr>
                      <a:rPr kumimoji="1" lang="en-US" altLang="ja-JP" sz="2400" b="0" i="0" smtClean="0">
                        <a:latin typeface="Cambria Math" panose="02040503050406030204" pitchFamily="18" charset="0"/>
                      </a:rPr>
                      <m:t>GHz</m:t>
                    </m:r>
                  </m:oMath>
                </a14:m>
                <a:r>
                  <a:rPr kumimoji="1" lang="ja-JP" altLang="en-US" sz="2400" dirty="0"/>
                  <a:t>以上で動作</a:t>
                </a:r>
                <a:endParaRPr kumimoji="1" lang="en-US" altLang="ja-JP" sz="2400" dirty="0"/>
              </a:p>
              <a:p>
                <a:pPr marL="285750" indent="-285750">
                  <a:buFont typeface="Arial" panose="020B0604020202020204" pitchFamily="34" charset="0"/>
                  <a:buChar char="•"/>
                </a:pPr>
                <a:r>
                  <a:rPr lang="en-US" altLang="ja-JP" sz="2400" dirty="0"/>
                  <a:t>7</a:t>
                </a:r>
                <a:r>
                  <a:rPr lang="ja-JP" altLang="en-US" sz="2400" dirty="0"/>
                  <a:t>入力</a:t>
                </a:r>
                <a:endParaRPr lang="en-US" altLang="ja-JP" sz="2400" dirty="0"/>
              </a:p>
              <a:p>
                <a:pPr marL="285750" indent="-285750">
                  <a:buFont typeface="Arial" panose="020B0604020202020204" pitchFamily="34" charset="0"/>
                  <a:buChar char="•"/>
                </a:pPr>
                <a:endParaRPr lang="en-US" altLang="ja-JP" sz="2400" dirty="0"/>
              </a:p>
              <a:p>
                <a:r>
                  <a:rPr lang="ja-JP" altLang="en-US" sz="2400" dirty="0"/>
                  <a:t>したがって、単一のセルではの</a:t>
                </a:r>
                <a14:m>
                  <m:oMath xmlns:m="http://schemas.openxmlformats.org/officeDocument/2006/math">
                    <m:r>
                      <a:rPr lang="en-US" altLang="ja-JP" sz="2400" dirty="0" smtClean="0">
                        <a:latin typeface="Cambria Math" panose="02040503050406030204" pitchFamily="18" charset="0"/>
                      </a:rPr>
                      <m:t>4</m:t>
                    </m:r>
                    <m:r>
                      <a:rPr lang="en-US" altLang="ja-JP" sz="2400" b="0" i="0" dirty="0" smtClean="0">
                        <a:latin typeface="Cambria Math" panose="02040503050406030204" pitchFamily="18" charset="0"/>
                      </a:rPr>
                      <m:t>00 </m:t>
                    </m:r>
                    <m:r>
                      <m:rPr>
                        <m:sty m:val="p"/>
                      </m:rPr>
                      <a:rPr lang="en-US" altLang="ja-JP" sz="2400" b="0" i="0" dirty="0" smtClean="0">
                        <a:latin typeface="Cambria Math" panose="02040503050406030204" pitchFamily="18" charset="0"/>
                      </a:rPr>
                      <m:t>mV</m:t>
                    </m:r>
                    <m:r>
                      <a:rPr lang="ja-JP" altLang="en-US" sz="2400" i="1" dirty="0">
                        <a:latin typeface="Cambria Math" panose="02040503050406030204" pitchFamily="18" charset="0"/>
                      </a:rPr>
                      <m:t>の</m:t>
                    </m:r>
                    <m:r>
                      <a:rPr lang="ja-JP" altLang="en-US" sz="2400" b="0" i="1" dirty="0" smtClean="0">
                        <a:latin typeface="Cambria Math" panose="02040503050406030204" pitchFamily="18" charset="0"/>
                      </a:rPr>
                      <m:t>入力で</m:t>
                    </m:r>
                    <m:r>
                      <a:rPr lang="en-US" altLang="ja-JP" sz="2400" b="0" i="1" dirty="0" smtClean="0">
                        <a:latin typeface="Cambria Math" panose="02040503050406030204" pitchFamily="18" charset="0"/>
                      </a:rPr>
                      <m:t>4</m:t>
                    </m:r>
                    <m:r>
                      <a:rPr lang="en-US" altLang="ja-JP" sz="2400" b="0" i="1" smtClean="0">
                        <a:latin typeface="Cambria Math" panose="02040503050406030204" pitchFamily="18" charset="0"/>
                      </a:rPr>
                      <m:t>00/7</m:t>
                    </m:r>
                  </m:oMath>
                </a14:m>
                <a:r>
                  <a:rPr lang="en-US" altLang="ja-JP" sz="2400" dirty="0"/>
                  <a:t> </a:t>
                </a:r>
                <a14:m>
                  <m:oMath xmlns:m="http://schemas.openxmlformats.org/officeDocument/2006/math">
                    <m:r>
                      <m:rPr>
                        <m:sty m:val="p"/>
                      </m:rPr>
                      <a:rPr lang="en-US" altLang="ja-JP" sz="2400" b="0" i="0" dirty="0" smtClean="0">
                        <a:latin typeface="Cambria Math" panose="02040503050406030204" pitchFamily="18" charset="0"/>
                      </a:rPr>
                      <m:t>mV</m:t>
                    </m:r>
                  </m:oMath>
                </a14:m>
                <a:r>
                  <a:rPr lang="ja-JP" altLang="en-US" sz="2400" dirty="0"/>
                  <a:t>の出力が得られれば良い。すなわち単一の利得は</a:t>
                </a:r>
                <a14:m>
                  <m:oMath xmlns:m="http://schemas.openxmlformats.org/officeDocument/2006/math">
                    <m:f>
                      <m:fPr>
                        <m:ctrlPr>
                          <a:rPr lang="en-US" altLang="ja-JP" sz="2400" b="0" i="0" dirty="0" smtClean="0">
                            <a:latin typeface="Cambria Math" panose="02040503050406030204" pitchFamily="18" charset="0"/>
                          </a:rPr>
                        </m:ctrlPr>
                      </m:fPr>
                      <m:num>
                        <m:r>
                          <a:rPr lang="en-US" altLang="ja-JP" sz="2400" b="0" i="1" dirty="0" smtClean="0">
                            <a:latin typeface="Cambria Math" panose="02040503050406030204" pitchFamily="18" charset="0"/>
                          </a:rPr>
                          <m:t>400</m:t>
                        </m:r>
                      </m:num>
                      <m:den>
                        <m:r>
                          <a:rPr lang="en-US" altLang="ja-JP" sz="2400" b="0" i="1" dirty="0" smtClean="0">
                            <a:latin typeface="Cambria Math" panose="02040503050406030204" pitchFamily="18" charset="0"/>
                          </a:rPr>
                          <m:t>7</m:t>
                        </m:r>
                      </m:den>
                    </m:f>
                    <m:r>
                      <a:rPr lang="en-US" altLang="ja-JP" sz="2400" b="0" i="1" dirty="0" smtClean="0">
                        <a:latin typeface="Cambria Math" panose="02040503050406030204" pitchFamily="18" charset="0"/>
                      </a:rPr>
                      <m:t>÷200</m:t>
                    </m:r>
                    <m:r>
                      <a:rPr lang="en-US" altLang="ja-JP" sz="2400" b="0" i="1" dirty="0" smtClean="0">
                        <a:latin typeface="Cambria Math" panose="02040503050406030204" pitchFamily="18" charset="0"/>
                      </a:rPr>
                      <m:t>=0.</m:t>
                    </m:r>
                    <m:r>
                      <a:rPr lang="en-US" altLang="ja-JP" sz="2400" b="0" i="1" dirty="0" smtClean="0">
                        <a:latin typeface="Cambria Math" panose="02040503050406030204" pitchFamily="18" charset="0"/>
                      </a:rPr>
                      <m:t>285</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0.55</m:t>
                    </m:r>
                    <m:r>
                      <a:rPr lang="en-US" altLang="ja-JP" sz="2400" b="0" i="1" dirty="0" smtClean="0">
                        <a:latin typeface="Cambria Math" panose="02040503050406030204" pitchFamily="18" charset="0"/>
                      </a:rPr>
                      <m:t> </m:t>
                    </m:r>
                    <m:d>
                      <m:dPr>
                        <m:begChr m:val="["/>
                        <m:endChr m:val="]"/>
                        <m:ctrlPr>
                          <a:rPr lang="en-US" altLang="ja-JP" sz="2400" b="0" i="1" dirty="0" smtClean="0">
                            <a:latin typeface="Cambria Math" panose="02040503050406030204" pitchFamily="18" charset="0"/>
                          </a:rPr>
                        </m:ctrlPr>
                      </m:dPr>
                      <m:e>
                        <m:r>
                          <m:rPr>
                            <m:sty m:val="p"/>
                          </m:rPr>
                          <a:rPr lang="en-US" altLang="ja-JP" sz="2400" b="0" i="0" dirty="0" smtClean="0">
                            <a:latin typeface="Cambria Math" panose="02040503050406030204" pitchFamily="18" charset="0"/>
                          </a:rPr>
                          <m:t>dB</m:t>
                        </m:r>
                      </m:e>
                    </m:d>
                  </m:oMath>
                </a14:m>
                <a:r>
                  <a:rPr lang="ja-JP" altLang="en-US" sz="2400" dirty="0"/>
                  <a:t>程度を目標にすればよい。</a:t>
                </a:r>
                <a:endParaRPr lang="en-US" altLang="ja-JP" sz="2400" dirty="0"/>
              </a:p>
              <a:p>
                <a:endParaRPr lang="en-US" altLang="ja-JP" sz="2400" dirty="0"/>
              </a:p>
              <a:p>
                <a:pPr marL="285750" indent="-285750">
                  <a:buFont typeface="Arial" panose="020B0604020202020204" pitchFamily="34" charset="0"/>
                  <a:buChar char="•"/>
                </a:pPr>
                <a:endParaRPr kumimoji="1" lang="ja-JP" altLang="en-US" sz="2400" dirty="0"/>
              </a:p>
            </p:txBody>
          </p:sp>
        </mc:Choice>
        <mc:Fallback>
          <p:sp>
            <p:nvSpPr>
              <p:cNvPr id="4" name="テキスト ボックス 3">
                <a:extLst>
                  <a:ext uri="{FF2B5EF4-FFF2-40B4-BE49-F238E27FC236}">
                    <a16:creationId xmlns:a16="http://schemas.microsoft.com/office/drawing/2014/main" id="{829AF6AB-AA84-C6D3-AA3F-63E01E060CD3}"/>
                  </a:ext>
                </a:extLst>
              </p:cNvPr>
              <p:cNvSpPr txBox="1">
                <a:spLocks noRot="1" noChangeAspect="1" noMove="1" noResize="1" noEditPoints="1" noAdjustHandles="1" noChangeArrowheads="1" noChangeShapeType="1" noTextEdit="1"/>
              </p:cNvSpPr>
              <p:nvPr/>
            </p:nvSpPr>
            <p:spPr>
              <a:xfrm>
                <a:off x="544496" y="2036603"/>
                <a:ext cx="10380956" cy="4684872"/>
              </a:xfrm>
              <a:prstGeom prst="rect">
                <a:avLst/>
              </a:prstGeom>
              <a:blipFill>
                <a:blip r:embed="rId2"/>
                <a:stretch>
                  <a:fillRect l="-881" t="-104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6631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555129-0E1F-4CDA-B257-082F2CF63F86}"/>
              </a:ext>
            </a:extLst>
          </p:cNvPr>
          <p:cNvSpPr>
            <a:spLocks noGrp="1"/>
          </p:cNvSpPr>
          <p:nvPr>
            <p:ph type="title"/>
          </p:nvPr>
        </p:nvSpPr>
        <p:spPr/>
        <p:txBody>
          <a:bodyPr/>
          <a:lstStyle/>
          <a:p>
            <a:r>
              <a:rPr lang="ja-JP" altLang="en-US" dirty="0"/>
              <a:t>直流バイアスの設計</a:t>
            </a:r>
            <a:r>
              <a:rPr lang="en-US" altLang="ja-JP" dirty="0"/>
              <a:t>(PMOS)</a:t>
            </a:r>
            <a:endParaRPr kumimoji="1" lang="ja-JP" altLang="en-US" dirty="0"/>
          </a:p>
        </p:txBody>
      </p:sp>
      <p:sp>
        <p:nvSpPr>
          <p:cNvPr id="3" name="スライド番号プレースホルダー 2">
            <a:extLst>
              <a:ext uri="{FF2B5EF4-FFF2-40B4-BE49-F238E27FC236}">
                <a16:creationId xmlns:a16="http://schemas.microsoft.com/office/drawing/2014/main" id="{B4C18B16-846A-1283-FB28-F255E358E94C}"/>
              </a:ext>
            </a:extLst>
          </p:cNvPr>
          <p:cNvSpPr>
            <a:spLocks noGrp="1"/>
          </p:cNvSpPr>
          <p:nvPr>
            <p:ph type="sldNum" sz="quarter" idx="12"/>
          </p:nvPr>
        </p:nvSpPr>
        <p:spPr/>
        <p:txBody>
          <a:bodyPr/>
          <a:lstStyle/>
          <a:p>
            <a:fld id="{C3C4BE22-9B85-4F9B-AD13-D01C8C6C010B}" type="slidenum">
              <a:rPr kumimoji="1" lang="ja-JP" altLang="en-US" smtClean="0"/>
              <a:t>9</a:t>
            </a:fld>
            <a:endParaRPr kumimoji="1" lang="ja-JP" altLang="en-US"/>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66CB7574-7321-26F8-FC58-46B7E79F1942}"/>
                  </a:ext>
                </a:extLst>
              </p:cNvPr>
              <p:cNvSpPr txBox="1"/>
              <p:nvPr/>
            </p:nvSpPr>
            <p:spPr>
              <a:xfrm>
                <a:off x="5576102" y="4113514"/>
                <a:ext cx="6270594" cy="1996059"/>
              </a:xfrm>
              <a:prstGeom prst="rect">
                <a:avLst/>
              </a:prstGeom>
              <a:noFill/>
            </p:spPr>
            <p:txBody>
              <a:bodyPr wrap="square" rtlCol="0">
                <a:spAutoFit/>
              </a:bodyPr>
              <a:lstStyle/>
              <a:p>
                <a:pPr algn="l"/>
                <a:r>
                  <a:rPr kumimoji="1" lang="en-US" altLang="ja-JP" sz="2400" dirty="0"/>
                  <a:t>PMOS</a:t>
                </a:r>
                <a:r>
                  <a:rPr kumimoji="1" lang="ja-JP" altLang="en-US" sz="2400" dirty="0"/>
                  <a:t>のしきい値電圧を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𝑡h𝑝</m:t>
                        </m:r>
                      </m:sub>
                    </m:sSub>
                    <m:r>
                      <a:rPr kumimoji="1" lang="en-US" altLang="ja-JP" sz="2400" b="0" i="1" smtClean="0">
                        <a:latin typeface="Cambria Math" panose="02040503050406030204" pitchFamily="18" charset="0"/>
                      </a:rPr>
                      <m:t>=0.4 </m:t>
                    </m:r>
                    <m:r>
                      <m:rPr>
                        <m:sty m:val="p"/>
                      </m:rPr>
                      <a:rPr kumimoji="1" lang="en-US" altLang="ja-JP" sz="2400" b="0" i="0" smtClean="0">
                        <a:latin typeface="Cambria Math" panose="02040503050406030204" pitchFamily="18" charset="0"/>
                      </a:rPr>
                      <m:t>V</m:t>
                    </m:r>
                  </m:oMath>
                </a14:m>
                <a:r>
                  <a:rPr kumimoji="1" lang="ja-JP" altLang="en-US" sz="2400" dirty="0"/>
                  <a:t>として計算する。</a:t>
                </a:r>
                <a:endParaRPr kumimoji="1" lang="en-US" altLang="ja-JP" sz="2400" dirty="0"/>
              </a:p>
              <a:p>
                <a:pPr algn="l"/>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𝑑𝑑</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=0.3 </m:t>
                    </m:r>
                    <m:r>
                      <m:rPr>
                        <m:sty m:val="p"/>
                      </m:rPr>
                      <a:rPr kumimoji="1" lang="en-US" altLang="ja-JP" sz="2400" b="0" i="0" smtClean="0">
                        <a:latin typeface="Cambria Math" panose="02040503050406030204" pitchFamily="18" charset="0"/>
                      </a:rPr>
                      <m:t>V</m:t>
                    </m:r>
                  </m:oMath>
                </a14:m>
                <a:r>
                  <a:rPr kumimoji="1" lang="ja-JP" altLang="en-US" sz="2400" dirty="0"/>
                  <a:t>とすると、</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=1.5 </m:t>
                    </m:r>
                    <m:r>
                      <m:rPr>
                        <m:sty m:val="p"/>
                      </m:rPr>
                      <a:rPr kumimoji="1" lang="en-US" altLang="ja-JP" sz="2400" b="0" i="0" smtClean="0">
                        <a:latin typeface="Cambria Math" panose="02040503050406030204" pitchFamily="18" charset="0"/>
                      </a:rPr>
                      <m:t>V</m:t>
                    </m:r>
                  </m:oMath>
                </a14:m>
                <a:endParaRPr kumimoji="1" lang="en-US" altLang="ja-JP" sz="2400" dirty="0"/>
              </a:p>
              <a:p>
                <a:pPr algn="l"/>
                <a:r>
                  <a:rPr kumimoji="1" lang="ja-JP" altLang="en-US" sz="2400" dirty="0"/>
                  <a:t>出力振幅</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oMath>
                </a14:m>
                <a:r>
                  <a:rPr kumimoji="1" lang="ja-JP" altLang="en-US" sz="2400" dirty="0"/>
                  <a:t>は</a:t>
                </a:r>
                <a14:m>
                  <m:oMath xmlns:m="http://schemas.openxmlformats.org/officeDocument/2006/math">
                    <m:r>
                      <a:rPr kumimoji="1" lang="en-US" altLang="ja-JP" sz="2400" b="0" i="1" dirty="0" smtClean="0">
                        <a:latin typeface="Cambria Math" panose="02040503050406030204" pitchFamily="18" charset="0"/>
                      </a:rPr>
                      <m:t>0.4 </m:t>
                    </m:r>
                    <m:r>
                      <m:rPr>
                        <m:sty m:val="p"/>
                      </m:rPr>
                      <a:rPr kumimoji="1" lang="en-US" altLang="ja-JP" sz="2400" b="0" i="0" dirty="0" smtClean="0">
                        <a:latin typeface="Cambria Math" panose="02040503050406030204" pitchFamily="18" charset="0"/>
                      </a:rPr>
                      <m:t>V</m:t>
                    </m:r>
                  </m:oMath>
                </a14:m>
                <a:r>
                  <a:rPr kumimoji="1" lang="ja-JP" altLang="en-US" sz="2400" dirty="0"/>
                  <a:t>をとることを考え、余裕を持たせ</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=0.5 </m:t>
                    </m:r>
                    <m:r>
                      <m:rPr>
                        <m:sty m:val="p"/>
                      </m:rPr>
                      <a:rPr kumimoji="1" lang="en-US" altLang="ja-JP" sz="2400" b="0" i="0" smtClean="0">
                        <a:latin typeface="Cambria Math" panose="02040503050406030204" pitchFamily="18" charset="0"/>
                      </a:rPr>
                      <m:t>V</m:t>
                    </m:r>
                  </m:oMath>
                </a14:m>
                <a:r>
                  <a:rPr kumimoji="1" lang="ja-JP" altLang="en-US" sz="2400" dirty="0"/>
                  <a:t>とした。</a:t>
                </a:r>
                <a:endParaRPr kumimoji="1" lang="en-US" altLang="ja-JP" sz="2400" dirty="0"/>
              </a:p>
            </p:txBody>
          </p:sp>
        </mc:Choice>
        <mc:Fallback>
          <p:sp>
            <p:nvSpPr>
              <p:cNvPr id="8" name="テキスト ボックス 7">
                <a:extLst>
                  <a:ext uri="{FF2B5EF4-FFF2-40B4-BE49-F238E27FC236}">
                    <a16:creationId xmlns:a16="http://schemas.microsoft.com/office/drawing/2014/main" id="{66CB7574-7321-26F8-FC58-46B7E79F1942}"/>
                  </a:ext>
                </a:extLst>
              </p:cNvPr>
              <p:cNvSpPr txBox="1">
                <a:spLocks noRot="1" noChangeAspect="1" noMove="1" noResize="1" noEditPoints="1" noAdjustHandles="1" noChangeArrowheads="1" noChangeShapeType="1" noTextEdit="1"/>
              </p:cNvSpPr>
              <p:nvPr/>
            </p:nvSpPr>
            <p:spPr>
              <a:xfrm>
                <a:off x="5576102" y="4113514"/>
                <a:ext cx="6270594" cy="1996059"/>
              </a:xfrm>
              <a:prstGeom prst="rect">
                <a:avLst/>
              </a:prstGeom>
              <a:blipFill>
                <a:blip r:embed="rId2"/>
                <a:stretch>
                  <a:fillRect l="-1556" t="-1835" b="-6422"/>
                </a:stretch>
              </a:blipFill>
            </p:spPr>
            <p:txBody>
              <a:bodyPr/>
              <a:lstStyle/>
              <a:p>
                <a:r>
                  <a:rPr lang="ja-JP" altLang="en-US">
                    <a:noFill/>
                  </a:rPr>
                  <a:t> </a:t>
                </a:r>
              </a:p>
            </p:txBody>
          </p:sp>
        </mc:Fallback>
      </mc:AlternateContent>
      <p:pic>
        <p:nvPicPr>
          <p:cNvPr id="5" name="図 4" descr="背景パターン が含まれている画像&#10;&#10;自動的に生成された説明">
            <a:extLst>
              <a:ext uri="{FF2B5EF4-FFF2-40B4-BE49-F238E27FC236}">
                <a16:creationId xmlns:a16="http://schemas.microsoft.com/office/drawing/2014/main" id="{0CBDBFF1-A78E-B4FE-6266-D4C76006CE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54" y="1494195"/>
            <a:ext cx="6204151" cy="4862155"/>
          </a:xfrm>
          <a:prstGeom prst="rect">
            <a:avLst/>
          </a:prstGeom>
        </p:spPr>
      </p:pic>
    </p:spTree>
    <p:extLst>
      <p:ext uri="{BB962C8B-B14F-4D97-AF65-F5344CB8AC3E}">
        <p14:creationId xmlns:p14="http://schemas.microsoft.com/office/powerpoint/2010/main" val="413496106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kumimoji="1" sz="240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7549</TotalTime>
  <Words>873</Words>
  <Application>Microsoft Office PowerPoint</Application>
  <PresentationFormat>ワイド画面</PresentationFormat>
  <Paragraphs>103</Paragraphs>
  <Slides>13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游ゴシック</vt:lpstr>
      <vt:lpstr>游ゴシック Light</vt:lpstr>
      <vt:lpstr>Arial</vt:lpstr>
      <vt:lpstr>Cambria Math</vt:lpstr>
      <vt:lpstr>Office テーマ</vt:lpstr>
      <vt:lpstr>周波数特性改善方法に関する方針の検討</vt:lpstr>
      <vt:lpstr>目次</vt:lpstr>
      <vt:lpstr>三端子間に寄生容量がついた場合</vt:lpstr>
      <vt:lpstr>三端子間に寄生容量がついた場合</vt:lpstr>
      <vt:lpstr>三端子間に寄生容量がついた場合</vt:lpstr>
      <vt:lpstr>負荷としてのインダクタ</vt:lpstr>
      <vt:lpstr>負荷としてのインダクタ</vt:lpstr>
      <vt:lpstr>設計要件</vt:lpstr>
      <vt:lpstr>直流バイアスの設計(PMOS)</vt:lpstr>
      <vt:lpstr>直流バイアスの設計(PMOS)</vt:lpstr>
      <vt:lpstr>直流バイアスの設計(NMOS)</vt:lpstr>
      <vt:lpstr>直流電流の設計</vt:lpstr>
      <vt:lpstr>利得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周波数特性改善方法に関する方針の検討</dc:title>
  <dc:creator>Hikaru Kojima</dc:creator>
  <cp:lastModifiedBy>Hikaru Kojima</cp:lastModifiedBy>
  <cp:revision>5</cp:revision>
  <dcterms:created xsi:type="dcterms:W3CDTF">2023-10-11T09:32:36Z</dcterms:created>
  <dcterms:modified xsi:type="dcterms:W3CDTF">2023-10-20T05:10:12Z</dcterms:modified>
</cp:coreProperties>
</file>