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5B31A2-4BA1-3E8F-9613-26BE988D5DE2}"/>
              </a:ext>
            </a:extLst>
          </p:cNvPr>
          <p:cNvSpPr txBox="1"/>
          <p:nvPr userDrawn="1"/>
        </p:nvSpPr>
        <p:spPr>
          <a:xfrm>
            <a:off x="7951695" y="448568"/>
            <a:ext cx="22148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IHP SG25H5 EPIC process</a:t>
            </a:r>
            <a:endParaRPr kumimoji="1" lang="ja-JP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2024/7/31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IHP SG25H5 EPIC</a:t>
            </a:r>
            <a:r>
              <a:rPr kumimoji="1" lang="ja-JP" altLang="en-US" dirty="0"/>
              <a:t>での容量について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和田研　</a:t>
            </a:r>
            <a:r>
              <a:rPr lang="en-US" altLang="ja-JP" dirty="0"/>
              <a:t>M1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B0F97-10E7-E5F8-1D4D-F04D8559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使用可能な容量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F19DF0-B280-D046-575E-C7ECF5ED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C55A51-5508-968D-4B7F-2C4EEA82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D54F8-356A-027A-6BAE-ED1DBB7F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F05A78-CFF7-7186-0050-93E9248F0E4B}"/>
              </a:ext>
            </a:extLst>
          </p:cNvPr>
          <p:cNvSpPr txBox="1"/>
          <p:nvPr/>
        </p:nvSpPr>
        <p:spPr>
          <a:xfrm>
            <a:off x="2411329" y="1197143"/>
            <a:ext cx="736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このプロセスで使用可能なキャパシタは以下の三種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図 7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D090306F-475B-7893-A896-2518EABC2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r="3247"/>
          <a:stretch/>
        </p:blipFill>
        <p:spPr>
          <a:xfrm>
            <a:off x="4071905" y="1860516"/>
            <a:ext cx="3113495" cy="2562637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6252AB1-5180-45A7-84FA-05E425925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178" y="1856632"/>
            <a:ext cx="3166009" cy="2562637"/>
          </a:xfrm>
          <a:prstGeom prst="rect">
            <a:avLst/>
          </a:prstGeom>
        </p:spPr>
      </p:pic>
      <p:pic>
        <p:nvPicPr>
          <p:cNvPr id="12" name="図 1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848AFBA-D570-B400-5010-7705BEC99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5" y="1856632"/>
            <a:ext cx="2488713" cy="2562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C330E0-7116-E374-B9F6-947A767193EC}"/>
                  </a:ext>
                </a:extLst>
              </p:cNvPr>
              <p:cNvSpPr txBox="1"/>
              <p:nvPr/>
            </p:nvSpPr>
            <p:spPr>
              <a:xfrm>
                <a:off x="476633" y="4931825"/>
                <a:ext cx="27002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MIM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キャパシタ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fF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C330E0-7116-E374-B9F6-947A76719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3" y="4931825"/>
                <a:ext cx="2700275" cy="830997"/>
              </a:xfrm>
              <a:prstGeom prst="rect">
                <a:avLst/>
              </a:prstGeom>
              <a:blipFill>
                <a:blip r:embed="rId5"/>
                <a:stretch>
                  <a:fillRect t="-7353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ED4DF78-7C4B-4673-C0FF-99AB905A4CE4}"/>
              </a:ext>
            </a:extLst>
          </p:cNvPr>
          <p:cNvSpPr txBox="1"/>
          <p:nvPr/>
        </p:nvSpPr>
        <p:spPr>
          <a:xfrm>
            <a:off x="4278514" y="4888833"/>
            <a:ext cx="27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Varicap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AB62279-7B09-CE40-E052-C7B8A83E3214}"/>
              </a:ext>
            </a:extLst>
          </p:cNvPr>
          <p:cNvSpPr txBox="1"/>
          <p:nvPr/>
        </p:nvSpPr>
        <p:spPr>
          <a:xfrm>
            <a:off x="8533119" y="4888833"/>
            <a:ext cx="2819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Varicap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C1C1A1-650F-8F27-A9BF-E21DCF6D080A}"/>
              </a:ext>
            </a:extLst>
          </p:cNvPr>
          <p:cNvSpPr txBox="1"/>
          <p:nvPr/>
        </p:nvSpPr>
        <p:spPr>
          <a:xfrm>
            <a:off x="6536826" y="4470160"/>
            <a:ext cx="237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Varicap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757CFB-BF79-999B-46A6-B919717C208F}"/>
              </a:ext>
            </a:extLst>
          </p:cNvPr>
          <p:cNvSpPr txBox="1"/>
          <p:nvPr/>
        </p:nvSpPr>
        <p:spPr>
          <a:xfrm>
            <a:off x="5053970" y="5528200"/>
            <a:ext cx="5637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Varicap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容量で、可変容量らしい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Varicap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は高周波用と書いてあった。</a:t>
            </a:r>
          </a:p>
        </p:txBody>
      </p:sp>
    </p:spTree>
    <p:extLst>
      <p:ext uri="{BB962C8B-B14F-4D97-AF65-F5344CB8AC3E}">
        <p14:creationId xmlns:p14="http://schemas.microsoft.com/office/powerpoint/2010/main" val="365718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F551A-A4CB-8989-1946-605AB97B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M-</a:t>
            </a:r>
            <a:r>
              <a:rPr kumimoji="1" lang="en-US" altLang="ja-JP" dirty="0" err="1"/>
              <a:t>Varicap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CC92D9-F429-D784-3FA4-1037C1DD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1598F1-3563-D606-6464-EA64EA9C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EBDAF-1DBE-B4BB-F4F2-3626D86A3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49DCD418-3993-51B2-7D1C-1833065D3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5" y="1840744"/>
            <a:ext cx="7525800" cy="388674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8B868C-5419-93EF-2921-50F113CF78C1}"/>
              </a:ext>
            </a:extLst>
          </p:cNvPr>
          <p:cNvSpPr txBox="1"/>
          <p:nvPr/>
        </p:nvSpPr>
        <p:spPr>
          <a:xfrm>
            <a:off x="7966363" y="3249408"/>
            <a:ext cx="3777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の端子に与える対基板の電位によって容量値が変わる。</a:t>
            </a:r>
          </a:p>
        </p:txBody>
      </p:sp>
    </p:spTree>
    <p:extLst>
      <p:ext uri="{BB962C8B-B14F-4D97-AF65-F5344CB8AC3E}">
        <p14:creationId xmlns:p14="http://schemas.microsoft.com/office/powerpoint/2010/main" val="53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93C6D-2F34-60BF-0B7A-FA6BE9D3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容量値の概算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F2A772-28B5-7F7C-ACAC-749C594A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9567C7-18C3-6E46-FB9E-257385F9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041C7-B630-C57F-596E-5BD649EF5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4E7F608-4AAE-A3B2-0C00-0850DEEE50CF}"/>
              </a:ext>
            </a:extLst>
          </p:cNvPr>
          <p:cNvGrpSpPr/>
          <p:nvPr/>
        </p:nvGrpSpPr>
        <p:grpSpPr>
          <a:xfrm>
            <a:off x="0" y="1110785"/>
            <a:ext cx="7135747" cy="5302108"/>
            <a:chOff x="4894455" y="260491"/>
            <a:chExt cx="7135747" cy="5302108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F5683F8-03F2-7A4C-2277-B777BDBAA596}"/>
                </a:ext>
              </a:extLst>
            </p:cNvPr>
            <p:cNvSpPr/>
            <p:nvPr/>
          </p:nvSpPr>
          <p:spPr bwMode="auto">
            <a:xfrm>
              <a:off x="7036755" y="3113230"/>
              <a:ext cx="3128890" cy="15169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875DDC6-7940-A3E7-F10C-A8AD1F9B95AE}"/>
                </a:ext>
              </a:extLst>
            </p:cNvPr>
            <p:cNvSpPr txBox="1"/>
            <p:nvPr/>
          </p:nvSpPr>
          <p:spPr>
            <a:xfrm>
              <a:off x="7787581" y="5193267"/>
              <a:ext cx="10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730 µm</a:t>
              </a:r>
              <a:endParaRPr kumimoji="1" lang="ja-JP" altLang="en-US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B9C5EF2-5D0C-1914-FC9B-23E1AC280F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87862" y="5236368"/>
              <a:ext cx="720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39D004A-7865-F21B-B52E-CBCCFC8FD6E1}"/>
                </a:ext>
              </a:extLst>
            </p:cNvPr>
            <p:cNvSpPr txBox="1"/>
            <p:nvPr/>
          </p:nvSpPr>
          <p:spPr>
            <a:xfrm>
              <a:off x="9542453" y="5183689"/>
              <a:ext cx="969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351912F-5735-841D-083F-2358443BE3EE}"/>
                </a:ext>
              </a:extLst>
            </p:cNvPr>
            <p:cNvCxnSpPr/>
            <p:nvPr/>
          </p:nvCxnSpPr>
          <p:spPr bwMode="auto">
            <a:xfrm>
              <a:off x="6990566" y="5042335"/>
              <a:ext cx="0" cy="32400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B954E35-F9C3-9EA0-FCB8-879FEB6E8E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8709" y="5237891"/>
              <a:ext cx="2628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B1865DF-6B16-442E-97A9-D52E49CB1584}"/>
                </a:ext>
              </a:extLst>
            </p:cNvPr>
            <p:cNvSpPr txBox="1"/>
            <p:nvPr/>
          </p:nvSpPr>
          <p:spPr>
            <a:xfrm>
              <a:off x="11056127" y="2739378"/>
              <a:ext cx="967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60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62200B3-DD0D-53C9-FA51-BCFD0F2B0552}"/>
                </a:ext>
              </a:extLst>
            </p:cNvPr>
            <p:cNvCxnSpPr/>
            <p:nvPr/>
          </p:nvCxnSpPr>
          <p:spPr bwMode="auto">
            <a:xfrm>
              <a:off x="7004267" y="4445833"/>
              <a:ext cx="0" cy="30945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7A41ACF-47A3-21EA-D684-ABBED4793F92}"/>
                </a:ext>
              </a:extLst>
            </p:cNvPr>
            <p:cNvCxnSpPr/>
            <p:nvPr/>
          </p:nvCxnSpPr>
          <p:spPr bwMode="auto">
            <a:xfrm>
              <a:off x="8207679" y="4434502"/>
              <a:ext cx="0" cy="30945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7ED1E7F-3531-4C0D-F473-88147A3A16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04662" y="4621231"/>
              <a:ext cx="288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8B5A64F4-3B44-DEA0-34C1-7B4255E4FF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36629" y="4609900"/>
              <a:ext cx="468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FCA4784-0915-820B-EE51-F146294BB246}"/>
                </a:ext>
              </a:extLst>
            </p:cNvPr>
            <p:cNvSpPr txBox="1"/>
            <p:nvPr/>
          </p:nvSpPr>
          <p:spPr>
            <a:xfrm>
              <a:off x="7535223" y="4132822"/>
              <a:ext cx="1075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13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6291959-9B69-C94D-EFB1-9DAEFC5F6C08}"/>
                </a:ext>
              </a:extLst>
            </p:cNvPr>
            <p:cNvCxnSpPr/>
            <p:nvPr/>
          </p:nvCxnSpPr>
          <p:spPr bwMode="auto">
            <a:xfrm>
              <a:off x="7746555" y="4434502"/>
              <a:ext cx="0" cy="30945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033B3FD-B1CB-81B5-867F-756E77222CC9}"/>
                </a:ext>
              </a:extLst>
            </p:cNvPr>
            <p:cNvSpPr txBox="1"/>
            <p:nvPr/>
          </p:nvSpPr>
          <p:spPr>
            <a:xfrm>
              <a:off x="6756349" y="4134424"/>
              <a:ext cx="899029" cy="411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80 µm</a:t>
              </a:r>
              <a:endParaRPr kumimoji="1" lang="ja-JP" altLang="en-US" dirty="0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4908E2-9F43-2B86-3F1D-193B263138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057012" y="4019762"/>
              <a:ext cx="0" cy="7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CE2715D-AE94-046D-A278-1C0B7D05AB79}"/>
                </a:ext>
              </a:extLst>
            </p:cNvPr>
            <p:cNvCxnSpPr/>
            <p:nvPr/>
          </p:nvCxnSpPr>
          <p:spPr bwMode="auto">
            <a:xfrm flipH="1">
              <a:off x="9587862" y="4757482"/>
              <a:ext cx="1516528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AE06F4C-3E4C-E4C9-6327-0AD9FB9D7B53}"/>
                </a:ext>
              </a:extLst>
            </p:cNvPr>
            <p:cNvSpPr txBox="1"/>
            <p:nvPr/>
          </p:nvSpPr>
          <p:spPr>
            <a:xfrm>
              <a:off x="11061377" y="4116963"/>
              <a:ext cx="96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471CF13-FFA2-86FC-DC0D-23031B066F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056127" y="1851074"/>
              <a:ext cx="0" cy="216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0CD3287-02DF-E41B-4EDE-D342E5AE78E3}"/>
                </a:ext>
              </a:extLst>
            </p:cNvPr>
            <p:cNvCxnSpPr/>
            <p:nvPr/>
          </p:nvCxnSpPr>
          <p:spPr bwMode="auto">
            <a:xfrm>
              <a:off x="6990566" y="555031"/>
              <a:ext cx="0" cy="30725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2F8F9FF-800A-568B-F89B-25D32E90DA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84279" y="628683"/>
              <a:ext cx="3636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9D41B8F-7E2E-4187-F940-AEEF911ACF6B}"/>
                </a:ext>
              </a:extLst>
            </p:cNvPr>
            <p:cNvSpPr txBox="1"/>
            <p:nvPr/>
          </p:nvSpPr>
          <p:spPr>
            <a:xfrm>
              <a:off x="8218161" y="260491"/>
              <a:ext cx="1169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101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8C11F86-6B5C-03D2-8947-09E2893293F1}"/>
                </a:ext>
              </a:extLst>
            </p:cNvPr>
            <p:cNvCxnSpPr/>
            <p:nvPr/>
          </p:nvCxnSpPr>
          <p:spPr bwMode="auto">
            <a:xfrm flipH="1">
              <a:off x="5525936" y="848446"/>
              <a:ext cx="1544569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3D7FD72-D1EA-0814-72D3-0B15925CEA47}"/>
                </a:ext>
              </a:extLst>
            </p:cNvPr>
            <p:cNvCxnSpPr/>
            <p:nvPr/>
          </p:nvCxnSpPr>
          <p:spPr bwMode="auto">
            <a:xfrm>
              <a:off x="10307862" y="4009231"/>
              <a:ext cx="0" cy="135710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44BA5F3-F73F-D030-588E-2769FCBBE5B1}"/>
                </a:ext>
              </a:extLst>
            </p:cNvPr>
            <p:cNvCxnSpPr/>
            <p:nvPr/>
          </p:nvCxnSpPr>
          <p:spPr bwMode="auto">
            <a:xfrm flipH="1">
              <a:off x="5694264" y="5068078"/>
              <a:ext cx="1544569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BE98DBD0-8228-F6B7-4FA1-D62B03C2B0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01236" y="852116"/>
              <a:ext cx="0" cy="4176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88166E1-7ABB-D920-0C94-DADDBED112F5}"/>
                </a:ext>
              </a:extLst>
            </p:cNvPr>
            <p:cNvSpPr txBox="1"/>
            <p:nvPr/>
          </p:nvSpPr>
          <p:spPr>
            <a:xfrm>
              <a:off x="4894455" y="2736685"/>
              <a:ext cx="118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116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3DE5845-62A3-750B-1656-A8B4AEE49A45}"/>
                </a:ext>
              </a:extLst>
            </p:cNvPr>
            <p:cNvSpPr txBox="1"/>
            <p:nvPr/>
          </p:nvSpPr>
          <p:spPr>
            <a:xfrm>
              <a:off x="6304924" y="2095917"/>
              <a:ext cx="544923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光入力部</a:t>
              </a:r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9CC261B9-A118-D119-B0CE-688A4CA6907D}"/>
                </a:ext>
              </a:extLst>
            </p:cNvPr>
            <p:cNvCxnSpPr/>
            <p:nvPr/>
          </p:nvCxnSpPr>
          <p:spPr bwMode="auto">
            <a:xfrm>
              <a:off x="7286086" y="4439709"/>
              <a:ext cx="0" cy="30945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44A49AA-DA02-C6C5-2E00-563EB30F4CAC}"/>
                </a:ext>
              </a:extLst>
            </p:cNvPr>
            <p:cNvSpPr txBox="1"/>
            <p:nvPr/>
          </p:nvSpPr>
          <p:spPr>
            <a:xfrm>
              <a:off x="8840738" y="4766838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4509C88-8653-169F-3C37-96976FB69DF4}"/>
                </a:ext>
              </a:extLst>
            </p:cNvPr>
            <p:cNvSpPr txBox="1"/>
            <p:nvPr/>
          </p:nvSpPr>
          <p:spPr>
            <a:xfrm>
              <a:off x="9299862" y="4766838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6C49FF1-4396-95BC-B221-1B705A1E866D}"/>
                </a:ext>
              </a:extLst>
            </p:cNvPr>
            <p:cNvCxnSpPr/>
            <p:nvPr/>
          </p:nvCxnSpPr>
          <p:spPr bwMode="auto">
            <a:xfrm>
              <a:off x="9594744" y="5046737"/>
              <a:ext cx="0" cy="32400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D64657F-B926-73F7-3E46-EEB5B63D9D72}"/>
                </a:ext>
              </a:extLst>
            </p:cNvPr>
            <p:cNvSpPr txBox="1"/>
            <p:nvPr/>
          </p:nvSpPr>
          <p:spPr>
            <a:xfrm>
              <a:off x="8376963" y="4764626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E9F2AC9B-0C29-2630-50D5-31E8909ACC08}"/>
                </a:ext>
              </a:extLst>
            </p:cNvPr>
            <p:cNvSpPr txBox="1"/>
            <p:nvPr/>
          </p:nvSpPr>
          <p:spPr>
            <a:xfrm>
              <a:off x="7455540" y="4770828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E51BE27-01F0-8007-58BA-95F3A4807D76}"/>
                </a:ext>
              </a:extLst>
            </p:cNvPr>
            <p:cNvSpPr txBox="1"/>
            <p:nvPr/>
          </p:nvSpPr>
          <p:spPr>
            <a:xfrm>
              <a:off x="7914664" y="4770828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3055F9A9-3C26-8DB4-F38D-58343D2BB875}"/>
                </a:ext>
              </a:extLst>
            </p:cNvPr>
            <p:cNvSpPr txBox="1"/>
            <p:nvPr/>
          </p:nvSpPr>
          <p:spPr>
            <a:xfrm>
              <a:off x="6991765" y="4768616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E2FD672-4315-5EA6-A57B-E1ED0D23BEB7}"/>
                </a:ext>
              </a:extLst>
            </p:cNvPr>
            <p:cNvSpPr txBox="1"/>
            <p:nvPr/>
          </p:nvSpPr>
          <p:spPr>
            <a:xfrm>
              <a:off x="10313869" y="1864286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CD12C74-7BC1-6C41-E2DC-31946C579713}"/>
                </a:ext>
              </a:extLst>
            </p:cNvPr>
            <p:cNvSpPr txBox="1"/>
            <p:nvPr/>
          </p:nvSpPr>
          <p:spPr>
            <a:xfrm>
              <a:off x="10312390" y="2326526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54D186A-DE61-521E-2E69-FC81B6BBCC52}"/>
                </a:ext>
              </a:extLst>
            </p:cNvPr>
            <p:cNvSpPr txBox="1"/>
            <p:nvPr/>
          </p:nvSpPr>
          <p:spPr>
            <a:xfrm>
              <a:off x="10313869" y="2791174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D46C7BF-FCC5-B236-7286-D55A719C70AD}"/>
                </a:ext>
              </a:extLst>
            </p:cNvPr>
            <p:cNvSpPr txBox="1"/>
            <p:nvPr/>
          </p:nvSpPr>
          <p:spPr>
            <a:xfrm>
              <a:off x="10312390" y="3253414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DDBDD5D7-86BB-E3C9-912D-4BDD507B291D}"/>
                </a:ext>
              </a:extLst>
            </p:cNvPr>
            <p:cNvSpPr txBox="1"/>
            <p:nvPr/>
          </p:nvSpPr>
          <p:spPr>
            <a:xfrm>
              <a:off x="10312390" y="3718538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6FA08FF1-88E7-FE6F-57A2-703362E51BC2}"/>
                </a:ext>
              </a:extLst>
            </p:cNvPr>
            <p:cNvSpPr txBox="1"/>
            <p:nvPr/>
          </p:nvSpPr>
          <p:spPr>
            <a:xfrm>
              <a:off x="8844137" y="847839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89885F9A-DE3F-7BA1-0249-6562E4B4F630}"/>
                </a:ext>
              </a:extLst>
            </p:cNvPr>
            <p:cNvSpPr txBox="1"/>
            <p:nvPr/>
          </p:nvSpPr>
          <p:spPr>
            <a:xfrm>
              <a:off x="9303261" y="847839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99E725C-3E60-686E-D9A2-BDF83E7E0E1F}"/>
                </a:ext>
              </a:extLst>
            </p:cNvPr>
            <p:cNvSpPr txBox="1"/>
            <p:nvPr/>
          </p:nvSpPr>
          <p:spPr>
            <a:xfrm>
              <a:off x="8380362" y="845627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34C0B00B-99D7-E85D-B164-FAF78892D482}"/>
                </a:ext>
              </a:extLst>
            </p:cNvPr>
            <p:cNvSpPr txBox="1"/>
            <p:nvPr/>
          </p:nvSpPr>
          <p:spPr>
            <a:xfrm>
              <a:off x="7458939" y="851829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9D18907C-D18C-C93D-AA61-4AE719ABCB80}"/>
                </a:ext>
              </a:extLst>
            </p:cNvPr>
            <p:cNvSpPr txBox="1"/>
            <p:nvPr/>
          </p:nvSpPr>
          <p:spPr>
            <a:xfrm>
              <a:off x="7918063" y="851829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83C833C-3513-7686-1D68-CE6764A6E314}"/>
                </a:ext>
              </a:extLst>
            </p:cNvPr>
            <p:cNvSpPr txBox="1"/>
            <p:nvPr/>
          </p:nvSpPr>
          <p:spPr>
            <a:xfrm>
              <a:off x="6995164" y="849617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5D9064A-922D-339C-DF71-8F671D56F1FD}"/>
                </a:ext>
              </a:extLst>
            </p:cNvPr>
            <p:cNvCxnSpPr/>
            <p:nvPr/>
          </p:nvCxnSpPr>
          <p:spPr bwMode="auto">
            <a:xfrm flipH="1">
              <a:off x="10600390" y="4011294"/>
              <a:ext cx="50400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AFE3276-8662-59FF-00D4-A11BD9782174}"/>
                </a:ext>
              </a:extLst>
            </p:cNvPr>
            <p:cNvCxnSpPr/>
            <p:nvPr/>
          </p:nvCxnSpPr>
          <p:spPr bwMode="auto">
            <a:xfrm flipH="1">
              <a:off x="10600390" y="1851568"/>
              <a:ext cx="50400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63D7EF6D-E070-FDA6-DF76-B0970E45BA42}"/>
                </a:ext>
              </a:extLst>
            </p:cNvPr>
            <p:cNvCxnSpPr/>
            <p:nvPr/>
          </p:nvCxnSpPr>
          <p:spPr bwMode="auto">
            <a:xfrm>
              <a:off x="10603136" y="566564"/>
              <a:ext cx="0" cy="129772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4FEA639-3753-D49D-F53F-E6326CD3F340}"/>
                </a:ext>
              </a:extLst>
            </p:cNvPr>
            <p:cNvSpPr/>
            <p:nvPr/>
          </p:nvSpPr>
          <p:spPr bwMode="auto">
            <a:xfrm>
              <a:off x="6074852" y="770464"/>
              <a:ext cx="4630584" cy="4356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995E00E6-9174-5B39-8C68-E055D98BA7BA}"/>
                </a:ext>
              </a:extLst>
            </p:cNvPr>
            <p:cNvSpPr/>
            <p:nvPr/>
          </p:nvSpPr>
          <p:spPr bwMode="auto">
            <a:xfrm>
              <a:off x="7254893" y="1895250"/>
              <a:ext cx="234000" cy="2016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E6F5793-5ABF-2478-ED22-558409C5B54C}"/>
                </a:ext>
              </a:extLst>
            </p:cNvPr>
            <p:cNvSpPr/>
            <p:nvPr/>
          </p:nvSpPr>
          <p:spPr bwMode="auto">
            <a:xfrm>
              <a:off x="8077400" y="1895250"/>
              <a:ext cx="234000" cy="2016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64229AE-9E7B-C5E9-19D0-005EF768EA26}"/>
                </a:ext>
              </a:extLst>
            </p:cNvPr>
            <p:cNvSpPr/>
            <p:nvPr/>
          </p:nvSpPr>
          <p:spPr bwMode="auto">
            <a:xfrm>
              <a:off x="7101060" y="2288927"/>
              <a:ext cx="104400" cy="122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D4C59F9-392A-7174-33E2-6FEDAAF68185}"/>
                </a:ext>
              </a:extLst>
            </p:cNvPr>
            <p:cNvSpPr/>
            <p:nvPr/>
          </p:nvSpPr>
          <p:spPr bwMode="auto">
            <a:xfrm>
              <a:off x="8381451" y="2280579"/>
              <a:ext cx="104400" cy="122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3A476546-69D0-C09A-006A-1ABE5B1E7DAE}"/>
                </a:ext>
              </a:extLst>
            </p:cNvPr>
            <p:cNvSpPr/>
            <p:nvPr/>
          </p:nvSpPr>
          <p:spPr bwMode="auto">
            <a:xfrm>
              <a:off x="7948663" y="2286908"/>
              <a:ext cx="104400" cy="122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1AA44B5-5F1A-53E7-5328-DCB07122C58C}"/>
                </a:ext>
              </a:extLst>
            </p:cNvPr>
            <p:cNvSpPr/>
            <p:nvPr/>
          </p:nvSpPr>
          <p:spPr bwMode="auto">
            <a:xfrm>
              <a:off x="7539360" y="2286908"/>
              <a:ext cx="104400" cy="122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49AF489-4E89-ACFE-0D8F-B0EBA178D135}"/>
                </a:ext>
              </a:extLst>
            </p:cNvPr>
            <p:cNvSpPr/>
            <p:nvPr/>
          </p:nvSpPr>
          <p:spPr bwMode="auto">
            <a:xfrm>
              <a:off x="8162000" y="1660446"/>
              <a:ext cx="64800" cy="8280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D97470F2-574D-3CEE-328B-47E8D1CD32A6}"/>
                </a:ext>
              </a:extLst>
            </p:cNvPr>
            <p:cNvSpPr/>
            <p:nvPr/>
          </p:nvSpPr>
          <p:spPr bwMode="auto">
            <a:xfrm>
              <a:off x="7339493" y="1660446"/>
              <a:ext cx="64800" cy="8280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0C8056E-F77A-4E3F-C890-B7520125A1D5}"/>
                </a:ext>
              </a:extLst>
            </p:cNvPr>
            <p:cNvSpPr/>
            <p:nvPr/>
          </p:nvSpPr>
          <p:spPr bwMode="auto">
            <a:xfrm rot="5400000">
              <a:off x="7776782" y="2181242"/>
              <a:ext cx="3326486" cy="15548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6" name="コンテンツ プレースホルダー 2">
              <a:extLst>
                <a:ext uri="{FF2B5EF4-FFF2-40B4-BE49-F238E27FC236}">
                  <a16:creationId xmlns:a16="http://schemas.microsoft.com/office/drawing/2014/main" id="{9EBEC05F-C4E6-5C24-848A-C5D1B9651A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86916" y="3478159"/>
              <a:ext cx="2448690" cy="442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0" indent="0" algn="l" defTabSz="449263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kumimoji="1" sz="24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kumimoji="1" sz="2000">
                  <a:solidFill>
                    <a:srgbClr val="000000"/>
                  </a:solidFill>
                  <a:latin typeface="Arial" charset="0"/>
                  <a:ea typeface="+mn-ea"/>
                </a:defRPr>
              </a:lvl2pPr>
              <a:lvl3pPr marL="1143000" indent="-228600" algn="l" defTabSz="449263" rtl="0" eaLnBrk="1" fontAlgn="base" hangingPunct="1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kumimoji="1">
                  <a:solidFill>
                    <a:srgbClr val="000000"/>
                  </a:solidFill>
                  <a:latin typeface="Arial" charset="0"/>
                  <a:ea typeface="+mn-ea"/>
                </a:defRPr>
              </a:lvl3pPr>
              <a:lvl4pPr marL="16002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4pPr>
              <a:lvl5pPr marL="20574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5pPr>
              <a:lvl6pPr marL="25146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6pPr>
              <a:lvl7pPr marL="29718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7pPr>
              <a:lvl8pPr marL="34290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8pPr>
              <a:lvl9pPr marL="38862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9pPr>
            </a:lstStyle>
            <a:p>
              <a:r>
                <a:rPr lang="ja-JP" altLang="en-US" kern="0" dirty="0"/>
                <a:t>容量可能領域？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832D185-2B05-EE68-BA80-17AE2FA8D867}"/>
                  </a:ext>
                </a:extLst>
              </p:cNvPr>
              <p:cNvSpPr txBox="1"/>
              <p:nvPr/>
            </p:nvSpPr>
            <p:spPr>
              <a:xfrm>
                <a:off x="7130184" y="2310658"/>
                <a:ext cx="487850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容量として使用できそうな領域を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の外端から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回路部分を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μm</m:t>
                    </m:r>
                  </m:oMath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程度とすると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753600 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ほど。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したがって、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MIM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キャパシタだと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0.7536 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nF</m:t>
                    </m:r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ほど。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</a:t>
                </a:r>
                <a:r>
                  <a:rPr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Varicap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𝐺𝐴𝑇𝐸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𝑊𝑒𝑙𝑙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GHz</m:t>
                    </m:r>
                  </m:oMath>
                </a14:m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の場合だと約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4.75 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nF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832D185-2B05-EE68-BA80-17AE2FA8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84" y="2310658"/>
                <a:ext cx="4878502" cy="3416320"/>
              </a:xfrm>
              <a:prstGeom prst="rect">
                <a:avLst/>
              </a:prstGeom>
              <a:blipFill>
                <a:blip r:embed="rId2"/>
                <a:stretch>
                  <a:fillRect l="-2000" t="-1429" b="-3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2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6DF6B-B101-1445-C96C-500E8C2E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M-</a:t>
            </a:r>
            <a:r>
              <a:rPr kumimoji="1" lang="en-US" altLang="ja-JP" dirty="0" err="1"/>
              <a:t>Varicap</a:t>
            </a:r>
            <a:r>
              <a:rPr kumimoji="1" lang="ja-JP" altLang="en-US" dirty="0"/>
              <a:t>の構造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1E10F3-ED2A-5A82-B757-29F6666C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134B7-8625-6CBD-25BC-3F1B6142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32693A-D389-EF5E-F3B0-FD76E558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78D99F71-FC9B-A8BA-65DF-6FEBE3DD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8" y="1094765"/>
            <a:ext cx="6306583" cy="5455754"/>
          </a:xfrm>
          <a:prstGeom prst="rect">
            <a:avLst/>
          </a:prstGeom>
        </p:spPr>
      </p:pic>
      <p:pic>
        <p:nvPicPr>
          <p:cNvPr id="9" name="図 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A847948C-A09B-B987-119F-58C0F4DFF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15" y="2603862"/>
            <a:ext cx="4320152" cy="30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98A3B-C9D3-A269-9A1E-5905586E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S-</a:t>
            </a:r>
            <a:r>
              <a:rPr kumimoji="1" lang="en-US" altLang="ja-JP" dirty="0" err="1"/>
              <a:t>Varicap</a:t>
            </a:r>
            <a:r>
              <a:rPr kumimoji="1" lang="ja-JP" altLang="en-US" dirty="0"/>
              <a:t>の構造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30ED44-182B-4C96-386E-A1C0862A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EDBE4-0404-5214-C110-7215E82F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47C8E-C625-26A1-13E8-7900E2D7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F3CF8835-64FB-10C3-ED7F-E688F740E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369233"/>
            <a:ext cx="5449577" cy="5203563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A26A760-0261-ED00-75CD-189A3D9F5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83" y="2055243"/>
            <a:ext cx="444879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2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2E9F122-2670-4D89-98DE-2A812B568F0E}" vid="{0D071A70-6379-47BA-B796-5A1EEE4D05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2077</TotalTime>
  <Words>239</Words>
  <Application>Microsoft Office PowerPoint</Application>
  <PresentationFormat>ワイド画面</PresentationFormat>
  <Paragraphs>70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Medium</vt:lpstr>
      <vt:lpstr>Arial</vt:lpstr>
      <vt:lpstr>Cambria Math</vt:lpstr>
      <vt:lpstr>Times New Roman</vt:lpstr>
      <vt:lpstr>Office テーマ</vt:lpstr>
      <vt:lpstr>IHP SG25H5 EPICでの容量について</vt:lpstr>
      <vt:lpstr>使用可能な容量</vt:lpstr>
      <vt:lpstr>M-Varicap</vt:lpstr>
      <vt:lpstr>容量値の概算</vt:lpstr>
      <vt:lpstr>M-Varicapの構造</vt:lpstr>
      <vt:lpstr>S-Varicapの構造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3</cp:revision>
  <dcterms:created xsi:type="dcterms:W3CDTF">2024-07-29T05:12:48Z</dcterms:created>
  <dcterms:modified xsi:type="dcterms:W3CDTF">2024-07-31T01:03:53Z</dcterms:modified>
</cp:coreProperties>
</file>