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0" r:id="rId4"/>
    <p:sldId id="267" r:id="rId5"/>
    <p:sldId id="258" r:id="rId6"/>
    <p:sldId id="259" r:id="rId7"/>
    <p:sldId id="269" r:id="rId8"/>
    <p:sldId id="265" r:id="rId9"/>
    <p:sldId id="270" r:id="rId10"/>
    <p:sldId id="271" r:id="rId11"/>
    <p:sldId id="272" r:id="rId12"/>
    <p:sldId id="273" r:id="rId13"/>
    <p:sldId id="264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回路シミュレーションの設定と実行" id="{415117AE-2EBA-463E-A48C-58B926385608}">
          <p14:sldIdLst>
            <p14:sldId id="256"/>
            <p14:sldId id="266"/>
            <p14:sldId id="260"/>
            <p14:sldId id="267"/>
            <p14:sldId id="258"/>
            <p14:sldId id="259"/>
          </p14:sldIdLst>
        </p14:section>
        <p14:section name="応用" id="{88D12385-F145-4575-8ED5-7EDEEBC7A22A}">
          <p14:sldIdLst>
            <p14:sldId id="269"/>
            <p14:sldId id="265"/>
          </p14:sldIdLst>
        </p14:section>
        <p14:section name="シミュレーション結果" id="{532FFDD5-4272-4993-956E-8D69E5A77264}">
          <p14:sldIdLst>
            <p14:sldId id="270"/>
          </p14:sldIdLst>
        </p14:section>
        <p14:section name="DC解析" id="{34713029-5673-4341-9E86-E4DC6B62EFD4}">
          <p14:sldIdLst>
            <p14:sldId id="271"/>
            <p14:sldId id="272"/>
            <p14:sldId id="273"/>
          </p14:sldIdLst>
        </p14:section>
        <p14:section name="注意" id="{B9690A74-60F8-4F2D-A4C8-E527ABC548F1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CDA1D9-5EBA-4E34-B598-0D37E1018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82B1974-6C36-46AC-A1DC-9F9B817A7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1E2EAC-1F60-42DE-B6BE-79146341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8B79-4A2D-4E4B-947B-F840CDD64780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D98614-B644-4599-9B34-80393432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5E972E-1B1B-4CD3-9772-CCB89DEC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0C89-5BC3-4F79-9AFF-0C3E35CDE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85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BAE761-2A88-4934-ACC0-06A0CC14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C4D882-BE45-409E-B3AF-F47F94565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8B1555-7DF5-4007-8795-BA8BBC1F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8B79-4A2D-4E4B-947B-F840CDD64780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462394-4FB3-4514-9A96-0032C7C3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7E6292-F406-4FBA-AE40-620EED49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0C89-5BC3-4F79-9AFF-0C3E35CDE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25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576C224-9993-424D-B4CE-1C18063CD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9694B4-5E30-4705-9E4E-D468F218E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B76B80-05B6-4DEA-9FD6-FE51FCF7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8B79-4A2D-4E4B-947B-F840CDD64780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85EECC-474E-4670-869F-210CBE08C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24A816-CB8B-4BBC-B3D7-29B20BD8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0C89-5BC3-4F79-9AFF-0C3E35CDE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82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478558-F288-4FCA-9106-BC4AE916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4C27C4-CACB-40B0-A7DC-B3F464EB8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0FA313-266E-4954-8C14-30870E26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8B79-4A2D-4E4B-947B-F840CDD64780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0FD62E-59B3-4508-A9A2-46D701AE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95DC22-060A-4F18-89BF-D78C6D04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0C89-5BC3-4F79-9AFF-0C3E35CDE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83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98F60-A37D-45F8-A106-1EEC9401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B2C1E5-2200-42DD-8248-7CE00AD2F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FDD833-E5CA-433A-A7AD-EBD067A9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8B79-4A2D-4E4B-947B-F840CDD64780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3B4B92-D557-432E-B7D0-23B58B79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EB37B7-91B9-4E1A-B229-FA45B802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0C89-5BC3-4F79-9AFF-0C3E35CDE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5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DEBD53-06E0-49E1-844D-E6A6B7C6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D24608-9372-4850-8B4E-2CB28C091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B6D07C-3831-4026-9A79-43548311F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7714A8-6E0E-4361-9437-874FED00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8B79-4A2D-4E4B-947B-F840CDD64780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1BF84D-9FD4-4FD1-B147-6B371FFD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7C112A-F012-4316-9982-E7375E44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0C89-5BC3-4F79-9AFF-0C3E35CDE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79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577C50-CB8A-4D19-8C5E-962FD1DA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6B47B5-1DE8-4C17-801C-0B192A326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318ECD-783F-4540-8EA2-F5322B7E7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6F7C63D-2723-48B9-9B1F-10DC0051A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A4C4C35-0843-403E-BDD9-D1E873F4A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C2B944E-8077-4B15-AC21-A24673F4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8B79-4A2D-4E4B-947B-F840CDD64780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D18BB09-935F-49C0-B144-9A23EA145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77C454-5637-442B-8622-88963EB5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0C89-5BC3-4F79-9AFF-0C3E35CDE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82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661285-F53A-45A0-9266-D49584EB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7E70CDF-2A30-40EC-AAD4-49C3F08A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8B79-4A2D-4E4B-947B-F840CDD64780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180B153-ECAB-4C03-97D7-55918CCC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63B7F8-A34F-431D-8C97-A617F046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0C89-5BC3-4F79-9AFF-0C3E35CDE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6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D9D217B-3F9D-4D18-AA3D-8989BAE8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8B79-4A2D-4E4B-947B-F840CDD64780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9332A47-CC02-4D94-9CD9-8D70B30DE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72C6EC-A299-42EF-9EF8-30C5F350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0C89-5BC3-4F79-9AFF-0C3E35CDE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40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D4D539-48E5-460D-A3FD-E0BF3512F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BA2364-4AED-46EE-A04F-DFC4704EA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C132B7-F5F2-47B0-8212-47EDD7FC9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4C269C-F0DA-45B3-8B2A-F32B7AF7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8B79-4A2D-4E4B-947B-F840CDD64780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B89BA8-92B3-44AE-8574-D5DB2672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916E19-F790-43EA-9078-D5F60C267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0C89-5BC3-4F79-9AFF-0C3E35CDE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68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405D6F-CAA0-4593-8A4B-F695D61F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E89A6F5-4802-4AF8-A2B2-1E3ECDA3D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EBB0CE-D465-4F61-9A2B-406D7F3D1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CD67AA-BAFA-4705-AC3C-D99D4145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8B79-4A2D-4E4B-947B-F840CDD64780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CB880F-B3C1-427D-B447-5C49443C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E07F97-EB56-4EDB-97C4-CA7E5AC8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0C89-5BC3-4F79-9AFF-0C3E35CDE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27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9FE1B47-C388-4C44-A61D-12AFCCC4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9060F6-8985-48A5-883B-F494DABFC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EFD8EC-D4BC-42EA-9471-9900CC9FC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8B79-4A2D-4E4B-947B-F840CDD64780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03D6F8-815C-497B-91F9-EBCB2CFBD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92DB2D-678D-495B-8067-52F2377CC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C0C89-5BC3-4F79-9AFF-0C3E35CDE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77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C3E83E4-2FBF-4E82-A7C1-CC28A38D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lang="ja-JP" altLang="en-US" dirty="0"/>
              <a:t>　</a:t>
            </a:r>
            <a:r>
              <a:rPr lang="en-US" altLang="ja-JP" dirty="0"/>
              <a:t>ADE L</a:t>
            </a:r>
            <a:r>
              <a:rPr lang="ja-JP" altLang="en-US" dirty="0"/>
              <a:t>を開く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645C6BE-73D1-4127-BD1A-3A28BED43B85}"/>
              </a:ext>
            </a:extLst>
          </p:cNvPr>
          <p:cNvSpPr txBox="1"/>
          <p:nvPr/>
        </p:nvSpPr>
        <p:spPr>
          <a:xfrm>
            <a:off x="1472118" y="1459855"/>
            <a:ext cx="3227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左上</a:t>
            </a:r>
            <a:r>
              <a:rPr lang="en-US" altLang="ja-JP" sz="2400" dirty="0"/>
              <a:t>Launch</a:t>
            </a:r>
            <a:r>
              <a:rPr lang="ja-JP" altLang="en-US" sz="2400" dirty="0"/>
              <a:t> → </a:t>
            </a:r>
            <a:r>
              <a:rPr lang="en-US" altLang="ja-JP" sz="2400" dirty="0"/>
              <a:t>ADE L</a:t>
            </a:r>
            <a:endParaRPr kumimoji="1" lang="ja-JP" altLang="en-US" sz="24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58A290C-D4AD-4620-B3D8-1578375684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4052" r="79716" b="66827"/>
          <a:stretch/>
        </p:blipFill>
        <p:spPr>
          <a:xfrm>
            <a:off x="95392" y="2186136"/>
            <a:ext cx="4953360" cy="4199488"/>
          </a:xfrm>
          <a:prstGeom prst="rect">
            <a:avLst/>
          </a:prstGeom>
        </p:spPr>
      </p:pic>
      <p:sp>
        <p:nvSpPr>
          <p:cNvPr id="8" name="矢印: 左 7">
            <a:extLst>
              <a:ext uri="{FF2B5EF4-FFF2-40B4-BE49-F238E27FC236}">
                <a16:creationId xmlns:a16="http://schemas.microsoft.com/office/drawing/2014/main" id="{87BD5F8E-65D7-4777-8630-9693ED542942}"/>
              </a:ext>
            </a:extLst>
          </p:cNvPr>
          <p:cNvSpPr/>
          <p:nvPr/>
        </p:nvSpPr>
        <p:spPr>
          <a:xfrm>
            <a:off x="1089965" y="2416968"/>
            <a:ext cx="4186873" cy="4616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1B17D32-5D54-4092-A248-CA1DB1AA0994}"/>
              </a:ext>
            </a:extLst>
          </p:cNvPr>
          <p:cNvSpPr/>
          <p:nvPr/>
        </p:nvSpPr>
        <p:spPr>
          <a:xfrm>
            <a:off x="210117" y="2433022"/>
            <a:ext cx="826477" cy="2293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60728D9-CDBC-4510-83F7-60BE4ED01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209" y="2290405"/>
            <a:ext cx="6746355" cy="39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8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EAD99-211A-4BFB-8119-8DAE52FD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DC</a:t>
            </a:r>
            <a:r>
              <a:rPr kumimoji="1" lang="ja-JP" altLang="en-US" dirty="0"/>
              <a:t>解析 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7AC051-B28F-43F3-B450-FDE17318A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A0036E4-425C-4DB6-A8F9-B6775D024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8286209" cy="435133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9DE8B78-7A08-41CE-94C9-E008BDB21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807" y="0"/>
            <a:ext cx="44801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95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BBF82B-6951-44BB-9029-6648BE9D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DC</a:t>
            </a:r>
            <a:r>
              <a:rPr kumimoji="1" lang="ja-JP" altLang="en-US" dirty="0"/>
              <a:t>解析 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3483BB-2FF8-4AF3-93D1-7F39A2109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8778955-A339-4799-B860-A44181EDD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592220" cy="487748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5F843FF-D6E1-46EE-965F-B4A45BD7D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605" y="46674"/>
            <a:ext cx="3924848" cy="68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52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E4B9BC-25EB-4A96-B69A-3EFE4A76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BE5420-0DCE-473F-AD89-85B75DB55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ADA6181-3B48-45BA-9B4E-0662C03DC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441"/>
            <a:ext cx="12192000" cy="595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51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AE52FC-7364-420A-9D7E-2218D415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</a:t>
            </a:r>
            <a:r>
              <a:rPr kumimoji="1" lang="ja-JP" altLang="en-US" dirty="0"/>
              <a:t>では通らなかった</a:t>
            </a:r>
            <a:r>
              <a:rPr lang="ja-JP" altLang="en-US" dirty="0"/>
              <a:t>が、</a:t>
            </a:r>
            <a:r>
              <a:rPr kumimoji="1" lang="en-US" altLang="ja-JP" dirty="0"/>
              <a:t>Pm</a:t>
            </a:r>
            <a:r>
              <a:rPr kumimoji="1" lang="ja-JP" altLang="en-US" dirty="0"/>
              <a:t>で通った</a:t>
            </a:r>
            <a:br>
              <a:rPr kumimoji="1" lang="en-US" altLang="ja-JP" dirty="0"/>
            </a:br>
            <a:r>
              <a:rPr kumimoji="1" lang="en-US" altLang="ja-JP" dirty="0"/>
              <a:t>N</a:t>
            </a:r>
            <a:r>
              <a:rPr kumimoji="1" lang="ja-JP" altLang="en-US" dirty="0"/>
              <a:t>では通らなかったが、</a:t>
            </a:r>
            <a:r>
              <a:rPr kumimoji="1" lang="en-US" altLang="ja-JP" dirty="0"/>
              <a:t>Nm</a:t>
            </a:r>
            <a:r>
              <a:rPr kumimoji="1" lang="ja-JP" altLang="en-US"/>
              <a:t>で通った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AB611D9-88D0-4ED6-8954-C4C943AEF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787" y="1825625"/>
            <a:ext cx="7204426" cy="4351338"/>
          </a:xfrm>
        </p:spPr>
      </p:pic>
    </p:spTree>
    <p:extLst>
      <p:ext uri="{BB962C8B-B14F-4D97-AF65-F5344CB8AC3E}">
        <p14:creationId xmlns:p14="http://schemas.microsoft.com/office/powerpoint/2010/main" val="251217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4FADD2-8C84-4D88-97EB-6377FB2A9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ja-JP" altLang="en-US" dirty="0"/>
              <a:t>　</a:t>
            </a:r>
            <a:r>
              <a:rPr kumimoji="1" lang="en-US" altLang="ja-JP" dirty="0"/>
              <a:t>MOSFET</a:t>
            </a:r>
            <a:r>
              <a:rPr kumimoji="1" lang="ja-JP" altLang="en-US" dirty="0"/>
              <a:t>モデルを選択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C3E99F-C3DC-42E3-ACE1-4A1C72F13E23}"/>
              </a:ext>
            </a:extLst>
          </p:cNvPr>
          <p:cNvSpPr txBox="1"/>
          <p:nvPr/>
        </p:nvSpPr>
        <p:spPr>
          <a:xfrm>
            <a:off x="838200" y="1460505"/>
            <a:ext cx="4451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①　</a:t>
            </a:r>
            <a:r>
              <a:rPr kumimoji="1" lang="en-US" altLang="ja-JP" sz="2400" dirty="0"/>
              <a:t>Setup </a:t>
            </a:r>
            <a:r>
              <a:rPr kumimoji="1" lang="ja-JP" altLang="en-US" sz="2400" dirty="0"/>
              <a:t>→ </a:t>
            </a:r>
            <a:r>
              <a:rPr kumimoji="1" lang="en-US" altLang="ja-JP" sz="2400" dirty="0"/>
              <a:t>Model Libraries</a:t>
            </a:r>
            <a:endParaRPr kumimoji="1" lang="ja-JP" altLang="en-US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5CFAE2E-AEC8-4145-A1C4-E5A953791C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62" t="29975" r="29783" b="23515"/>
          <a:stretch/>
        </p:blipFill>
        <p:spPr>
          <a:xfrm>
            <a:off x="225916" y="1922171"/>
            <a:ext cx="5851789" cy="4302784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A8B04E6-22FF-4E54-AEAE-16846C7B260C}"/>
              </a:ext>
            </a:extLst>
          </p:cNvPr>
          <p:cNvSpPr/>
          <p:nvPr/>
        </p:nvSpPr>
        <p:spPr>
          <a:xfrm>
            <a:off x="1019909" y="3112476"/>
            <a:ext cx="1345222" cy="2198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DC675D-36B6-434D-9314-A98C5D25978A}"/>
              </a:ext>
            </a:extLst>
          </p:cNvPr>
          <p:cNvSpPr txBox="1"/>
          <p:nvPr/>
        </p:nvSpPr>
        <p:spPr>
          <a:xfrm>
            <a:off x="6680035" y="1460505"/>
            <a:ext cx="51267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②　</a:t>
            </a:r>
            <a:r>
              <a:rPr kumimoji="1" lang="en-US" altLang="ja-JP" sz="2400" dirty="0"/>
              <a:t>&lt;Click here to add model file&gt;</a:t>
            </a:r>
          </a:p>
          <a:p>
            <a:r>
              <a:rPr lang="ja-JP" altLang="en-US" sz="2400" dirty="0"/>
              <a:t>　　</a:t>
            </a:r>
            <a:r>
              <a:rPr kumimoji="1" lang="ja-JP" altLang="en-US" sz="2400" dirty="0"/>
              <a:t>の右側の</a:t>
            </a:r>
            <a:r>
              <a:rPr kumimoji="1" lang="en-US" altLang="ja-JP" sz="2400" dirty="0"/>
              <a:t>...</a:t>
            </a:r>
            <a:r>
              <a:rPr kumimoji="1" lang="ja-JP" altLang="en-US" sz="2400" dirty="0"/>
              <a:t>ボタンをクリック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BE70F17-995A-4240-8D7A-E66D34D24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327" y="3038330"/>
            <a:ext cx="5242140" cy="2261012"/>
          </a:xfrm>
          <a:prstGeom prst="rect">
            <a:avLst/>
          </a:prstGeom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38EE97A-B75D-4940-83E1-3C41622A8040}"/>
              </a:ext>
            </a:extLst>
          </p:cNvPr>
          <p:cNvCxnSpPr/>
          <p:nvPr/>
        </p:nvCxnSpPr>
        <p:spPr>
          <a:xfrm>
            <a:off x="6364820" y="1532426"/>
            <a:ext cx="0" cy="495629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07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56DCCA-810A-4B7D-A8D8-7F2FBFA2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ja-JP" altLang="en-US" dirty="0"/>
              <a:t>　</a:t>
            </a:r>
            <a:r>
              <a:rPr kumimoji="1" lang="en-US" altLang="ja-JP" dirty="0"/>
              <a:t>MOSFET</a:t>
            </a:r>
            <a:r>
              <a:rPr kumimoji="1" lang="ja-JP" altLang="en-US" dirty="0"/>
              <a:t>モデル</a:t>
            </a:r>
            <a:r>
              <a:rPr lang="ja-JP" altLang="en-US" dirty="0"/>
              <a:t>を選択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999390-7D30-41ED-9265-A9ED19FD7766}"/>
              </a:ext>
            </a:extLst>
          </p:cNvPr>
          <p:cNvSpPr txBox="1"/>
          <p:nvPr/>
        </p:nvSpPr>
        <p:spPr>
          <a:xfrm>
            <a:off x="139866" y="1684461"/>
            <a:ext cx="60644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③　左上の</a:t>
            </a:r>
            <a:r>
              <a:rPr kumimoji="1" lang="en-US" altLang="ja-JP" sz="2400" dirty="0"/>
              <a:t>Computer</a:t>
            </a:r>
            <a:r>
              <a:rPr kumimoji="1" lang="ja-JP" altLang="en-US" sz="2400" dirty="0"/>
              <a:t>をクリック</a:t>
            </a:r>
            <a:endParaRPr kumimoji="1" lang="en-US" altLang="ja-JP" sz="2400" dirty="0"/>
          </a:p>
          <a:p>
            <a:r>
              <a:rPr kumimoji="1" lang="ja-JP" altLang="en-US" sz="2400" dirty="0"/>
              <a:t>　　→</a:t>
            </a:r>
            <a:r>
              <a:rPr kumimoji="1" lang="en-US" altLang="ja-JP" sz="2400" dirty="0"/>
              <a:t>/simulation/bu40n1/bu40n1typ.inc</a:t>
            </a:r>
          </a:p>
          <a:p>
            <a:r>
              <a:rPr lang="ja-JP" altLang="en-US" sz="2400" dirty="0"/>
              <a:t>　　</a:t>
            </a:r>
            <a:r>
              <a:rPr kumimoji="1" lang="ja-JP" altLang="en-US" sz="2400" dirty="0"/>
              <a:t>を選択</a:t>
            </a:r>
            <a:endParaRPr kumimoji="1" lang="en-US" altLang="ja-JP" sz="2400" dirty="0"/>
          </a:p>
          <a:p>
            <a:r>
              <a:rPr lang="ja-JP" altLang="en-US" sz="2400" dirty="0"/>
              <a:t>　　→</a:t>
            </a:r>
            <a:r>
              <a:rPr kumimoji="1" lang="en-US" altLang="ja-JP" sz="2400" dirty="0"/>
              <a:t>Open</a:t>
            </a:r>
            <a:endParaRPr kumimoji="1" lang="ja-JP" altLang="en-US" sz="2400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247CD81D-06BD-4A7A-A900-773F86DB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11" y="3233782"/>
            <a:ext cx="4536076" cy="329963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9C186C8-C9D4-4976-9793-7C30CE196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280" y="3254121"/>
            <a:ext cx="5349497" cy="2317586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1A3595-1338-4494-AFEF-069B6CB67FB2}"/>
              </a:ext>
            </a:extLst>
          </p:cNvPr>
          <p:cNvSpPr txBox="1"/>
          <p:nvPr/>
        </p:nvSpPr>
        <p:spPr>
          <a:xfrm>
            <a:off x="6728986" y="1595776"/>
            <a:ext cx="60974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400" dirty="0"/>
              <a:t>④　</a:t>
            </a:r>
            <a:r>
              <a:rPr kumimoji="1" lang="en-US" altLang="ja-JP" sz="2400" dirty="0"/>
              <a:t>Model Librar</a:t>
            </a:r>
            <a:r>
              <a:rPr lang="en-US" altLang="ja-JP" sz="2400" dirty="0"/>
              <a:t>y</a:t>
            </a:r>
            <a:r>
              <a:rPr lang="ja-JP" altLang="en-US" sz="2400" dirty="0"/>
              <a:t> </a:t>
            </a:r>
            <a:r>
              <a:rPr lang="en-US" altLang="ja-JP" sz="2400" dirty="0"/>
              <a:t>Setup</a:t>
            </a:r>
            <a:r>
              <a:rPr lang="ja-JP" altLang="en-US" sz="2400" dirty="0"/>
              <a:t>にて</a:t>
            </a:r>
            <a:r>
              <a:rPr kumimoji="1" lang="en-US" altLang="ja-JP" sz="2400" dirty="0"/>
              <a:t>OK</a:t>
            </a:r>
            <a:endParaRPr lang="ja-JP" altLang="en-US" sz="2400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2E6A79C-B126-49D5-A311-1CA7B5B16147}"/>
              </a:ext>
            </a:extLst>
          </p:cNvPr>
          <p:cNvCxnSpPr/>
          <p:nvPr/>
        </p:nvCxnSpPr>
        <p:spPr>
          <a:xfrm>
            <a:off x="6364820" y="1532426"/>
            <a:ext cx="0" cy="495629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80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4134769C-937E-447E-B820-9F65B1A688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6"/>
          <a:stretch/>
        </p:blipFill>
        <p:spPr>
          <a:xfrm>
            <a:off x="130298" y="3718651"/>
            <a:ext cx="4147293" cy="306059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63F4CA9-17ED-48BA-A1A1-0DE93413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ja-JP" altLang="en-US" dirty="0"/>
              <a:t>　観測する配線の指定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758B819-D0C7-41A6-B47B-404F569DBCD8}"/>
              </a:ext>
            </a:extLst>
          </p:cNvPr>
          <p:cNvSpPr txBox="1"/>
          <p:nvPr/>
        </p:nvSpPr>
        <p:spPr>
          <a:xfrm>
            <a:off x="416170" y="1690688"/>
            <a:ext cx="57680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①　</a:t>
            </a:r>
            <a:r>
              <a:rPr kumimoji="1" lang="en-US" altLang="ja-JP" sz="2400" dirty="0"/>
              <a:t>Setup Outputs...</a:t>
            </a:r>
            <a:r>
              <a:rPr kumimoji="1" lang="ja-JP" altLang="en-US" sz="2400" dirty="0"/>
              <a:t>ボタン</a:t>
            </a:r>
            <a:r>
              <a:rPr kumimoji="1" lang="en-US" altLang="ja-JP" sz="2400" dirty="0"/>
              <a:t>(</a:t>
            </a:r>
            <a:r>
              <a:rPr lang="ja-JP" altLang="en-US" sz="2400" dirty="0">
                <a:solidFill>
                  <a:srgbClr val="FF0000"/>
                </a:solidFill>
              </a:rPr>
              <a:t>赤</a:t>
            </a:r>
            <a:r>
              <a:rPr kumimoji="1" lang="ja-JP" altLang="en-US" sz="2400" dirty="0">
                <a:solidFill>
                  <a:srgbClr val="FF0000"/>
                </a:solidFill>
              </a:rPr>
              <a:t>枠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を</a:t>
            </a:r>
            <a:endParaRPr kumimoji="1" lang="en-US" altLang="ja-JP" sz="2400" dirty="0"/>
          </a:p>
          <a:p>
            <a:r>
              <a:rPr lang="ja-JP" altLang="en-US" sz="2400" dirty="0"/>
              <a:t>　　</a:t>
            </a:r>
            <a:r>
              <a:rPr kumimoji="1" lang="ja-JP" altLang="en-US" sz="2400" dirty="0"/>
              <a:t>クリック</a:t>
            </a:r>
            <a:endParaRPr kumimoji="1" lang="en-US" altLang="ja-JP" sz="2400" dirty="0"/>
          </a:p>
          <a:p>
            <a:r>
              <a:rPr lang="ja-JP" altLang="en-US" sz="2400" dirty="0"/>
              <a:t>　　もしくは</a:t>
            </a:r>
            <a:r>
              <a:rPr lang="en-US" altLang="ja-JP" sz="2400" dirty="0"/>
              <a:t>Setup</a:t>
            </a:r>
            <a:r>
              <a:rPr lang="ja-JP" altLang="en-US" sz="2400" dirty="0"/>
              <a:t>の隣の</a:t>
            </a:r>
            <a:endParaRPr lang="en-US" altLang="ja-JP" sz="2400" dirty="0"/>
          </a:p>
          <a:p>
            <a:r>
              <a:rPr lang="ja-JP" altLang="en-US" sz="2400" dirty="0"/>
              <a:t>　　</a:t>
            </a:r>
            <a:r>
              <a:rPr lang="en-US" altLang="ja-JP" sz="2400" dirty="0"/>
              <a:t>Analyses</a:t>
            </a:r>
            <a:r>
              <a:rPr lang="ja-JP" altLang="en-US" sz="2400" dirty="0"/>
              <a:t>→</a:t>
            </a:r>
            <a:r>
              <a:rPr lang="en-US" altLang="ja-JP" sz="2400" dirty="0"/>
              <a:t>Choose Analyses...</a:t>
            </a:r>
          </a:p>
          <a:p>
            <a:r>
              <a:rPr lang="ja-JP" altLang="en-US" sz="2400" dirty="0"/>
              <a:t>　　をクリック</a:t>
            </a:r>
            <a:endParaRPr lang="en-US" altLang="ja-JP" sz="24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F27DBA4-7157-4408-A464-21C9FA1877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330" b="30347"/>
          <a:stretch/>
        </p:blipFill>
        <p:spPr>
          <a:xfrm>
            <a:off x="4859361" y="3178323"/>
            <a:ext cx="940778" cy="355384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1DEB0D1-36B5-431A-B94A-52181735F3C7}"/>
              </a:ext>
            </a:extLst>
          </p:cNvPr>
          <p:cNvSpPr/>
          <p:nvPr/>
        </p:nvSpPr>
        <p:spPr>
          <a:xfrm>
            <a:off x="5348175" y="4785250"/>
            <a:ext cx="595093" cy="4095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14B5D3E-81C2-4347-8AD0-9D3CA3734CDD}"/>
              </a:ext>
            </a:extLst>
          </p:cNvPr>
          <p:cNvSpPr txBox="1"/>
          <p:nvPr/>
        </p:nvSpPr>
        <p:spPr>
          <a:xfrm>
            <a:off x="6311761" y="1690688"/>
            <a:ext cx="57680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②　</a:t>
            </a:r>
            <a:r>
              <a:rPr lang="en-US" altLang="ja-JP" sz="2400" dirty="0"/>
              <a:t>Setting Outputs</a:t>
            </a:r>
            <a:r>
              <a:rPr lang="ja-JP" altLang="en-US" sz="2400" dirty="0"/>
              <a:t>フォームで</a:t>
            </a:r>
            <a:endParaRPr lang="en-US" altLang="ja-JP" sz="2400" dirty="0"/>
          </a:p>
          <a:p>
            <a:r>
              <a:rPr lang="en-US" altLang="ja-JP" sz="2400" dirty="0"/>
              <a:t>       From Design(</a:t>
            </a:r>
            <a:r>
              <a:rPr lang="ja-JP" altLang="en-US" sz="2400" dirty="0">
                <a:solidFill>
                  <a:srgbClr val="00B0F0"/>
                </a:solidFill>
              </a:rPr>
              <a:t>青枠</a:t>
            </a:r>
            <a:r>
              <a:rPr lang="en-US" altLang="ja-JP" sz="2400" dirty="0"/>
              <a:t>)</a:t>
            </a:r>
            <a:r>
              <a:rPr lang="ja-JP" altLang="en-US" sz="2400" dirty="0"/>
              <a:t>をクリック</a:t>
            </a:r>
            <a:endParaRPr lang="en-US" altLang="ja-JP" sz="2400" dirty="0"/>
          </a:p>
          <a:p>
            <a:r>
              <a:rPr lang="ja-JP" altLang="en-US" sz="2400" dirty="0"/>
              <a:t>　　→回路図が現れるため測定したい</a:t>
            </a:r>
            <a:endParaRPr lang="en-US" altLang="ja-JP" sz="2400" dirty="0"/>
          </a:p>
          <a:p>
            <a:r>
              <a:rPr lang="ja-JP" altLang="en-US" sz="2400" dirty="0"/>
              <a:t>　　箇所をクリック</a:t>
            </a:r>
            <a:r>
              <a:rPr lang="en-US" altLang="ja-JP" sz="2400" dirty="0"/>
              <a:t>(</a:t>
            </a:r>
            <a:r>
              <a:rPr lang="ja-JP" altLang="en-US" sz="2400" dirty="0"/>
              <a:t>選択したワイヤー</a:t>
            </a:r>
            <a:endParaRPr lang="en-US" altLang="ja-JP" sz="2400" dirty="0"/>
          </a:p>
          <a:p>
            <a:r>
              <a:rPr lang="ja-JP" altLang="en-US" sz="2400" dirty="0"/>
              <a:t>　　の色が変わる</a:t>
            </a:r>
            <a:r>
              <a:rPr lang="en-US" altLang="ja-JP" sz="2400" dirty="0"/>
              <a:t>)</a:t>
            </a:r>
          </a:p>
          <a:p>
            <a:r>
              <a:rPr lang="ja-JP" altLang="en-US" sz="2400" dirty="0"/>
              <a:t>　　→</a:t>
            </a:r>
            <a:r>
              <a:rPr lang="en-US" altLang="ja-JP" sz="2400" dirty="0"/>
              <a:t>OK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047A8BD6-D04A-42FA-BC9D-15EDB90D7631}"/>
              </a:ext>
            </a:extLst>
          </p:cNvPr>
          <p:cNvSpPr/>
          <p:nvPr/>
        </p:nvSpPr>
        <p:spPr>
          <a:xfrm>
            <a:off x="4323679" y="4745431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B0AD5F3C-9248-45B4-992B-5BF4E6E6838D}"/>
              </a:ext>
            </a:extLst>
          </p:cNvPr>
          <p:cNvCxnSpPr>
            <a:cxnSpLocks/>
          </p:cNvCxnSpPr>
          <p:nvPr/>
        </p:nvCxnSpPr>
        <p:spPr>
          <a:xfrm>
            <a:off x="6168889" y="1690688"/>
            <a:ext cx="9603" cy="507150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3811F53A-90C0-4646-BA5A-D60575CA2A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74"/>
          <a:stretch/>
        </p:blipFill>
        <p:spPr>
          <a:xfrm>
            <a:off x="7079429" y="3956743"/>
            <a:ext cx="4558977" cy="2819380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31980F6-A427-4BB3-A628-550EE293AC25}"/>
              </a:ext>
            </a:extLst>
          </p:cNvPr>
          <p:cNvSpPr/>
          <p:nvPr/>
        </p:nvSpPr>
        <p:spPr>
          <a:xfrm>
            <a:off x="10234538" y="4264268"/>
            <a:ext cx="459679" cy="31652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84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747DF5E-07B0-4246-8040-BB26C64E40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9"/>
          <a:stretch/>
        </p:blipFill>
        <p:spPr>
          <a:xfrm>
            <a:off x="7929615" y="3277250"/>
            <a:ext cx="2948625" cy="349711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EDE2E8C-5C01-413B-933B-7ED1C2E3C3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0" b="1074"/>
          <a:stretch/>
        </p:blipFill>
        <p:spPr>
          <a:xfrm>
            <a:off x="98046" y="3596495"/>
            <a:ext cx="4212480" cy="310513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63F4CA9-17ED-48BA-A1A1-0DE93413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ja-JP" altLang="en-US" dirty="0"/>
              <a:t>　解析条件の設定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758B819-D0C7-41A6-B47B-404F569DBCD8}"/>
              </a:ext>
            </a:extLst>
          </p:cNvPr>
          <p:cNvSpPr txBox="1"/>
          <p:nvPr/>
        </p:nvSpPr>
        <p:spPr>
          <a:xfrm>
            <a:off x="416170" y="1690688"/>
            <a:ext cx="57680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①　</a:t>
            </a:r>
            <a:r>
              <a:rPr kumimoji="1" lang="en-US" altLang="ja-JP" sz="2400" dirty="0"/>
              <a:t>Choose Analyses...</a:t>
            </a:r>
            <a:r>
              <a:rPr kumimoji="1" lang="ja-JP" altLang="en-US" sz="2400" dirty="0"/>
              <a:t>ボタン</a:t>
            </a:r>
            <a:r>
              <a:rPr kumimoji="1" lang="en-US" altLang="ja-JP" sz="2400" dirty="0"/>
              <a:t>(</a:t>
            </a:r>
            <a:r>
              <a:rPr lang="ja-JP" altLang="en-US" sz="2400" dirty="0">
                <a:solidFill>
                  <a:srgbClr val="FF0000"/>
                </a:solidFill>
              </a:rPr>
              <a:t>赤</a:t>
            </a:r>
            <a:r>
              <a:rPr kumimoji="1" lang="ja-JP" altLang="en-US" sz="2400" dirty="0">
                <a:solidFill>
                  <a:srgbClr val="FF0000"/>
                </a:solidFill>
              </a:rPr>
              <a:t>枠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を</a:t>
            </a:r>
            <a:endParaRPr kumimoji="1" lang="en-US" altLang="ja-JP" sz="2400" dirty="0"/>
          </a:p>
          <a:p>
            <a:r>
              <a:rPr lang="ja-JP" altLang="en-US" sz="2400" dirty="0"/>
              <a:t>　　</a:t>
            </a:r>
            <a:r>
              <a:rPr kumimoji="1" lang="ja-JP" altLang="en-US" sz="2400" dirty="0"/>
              <a:t>クリック</a:t>
            </a:r>
            <a:endParaRPr kumimoji="1" lang="en-US" altLang="ja-JP" sz="2400" dirty="0"/>
          </a:p>
          <a:p>
            <a:r>
              <a:rPr lang="ja-JP" altLang="en-US" sz="2400" dirty="0"/>
              <a:t>　　もしくは</a:t>
            </a:r>
            <a:r>
              <a:rPr lang="en-US" altLang="ja-JP" sz="2400" dirty="0"/>
              <a:t>Setup</a:t>
            </a:r>
            <a:r>
              <a:rPr lang="ja-JP" altLang="en-US" sz="2400" dirty="0"/>
              <a:t>の隣の</a:t>
            </a:r>
            <a:endParaRPr lang="en-US" altLang="ja-JP" sz="2400" dirty="0"/>
          </a:p>
          <a:p>
            <a:r>
              <a:rPr lang="ja-JP" altLang="en-US" sz="2400" dirty="0"/>
              <a:t>　　</a:t>
            </a:r>
            <a:r>
              <a:rPr lang="en-US" altLang="ja-JP" sz="2400" dirty="0"/>
              <a:t>Analyses</a:t>
            </a:r>
            <a:r>
              <a:rPr lang="ja-JP" altLang="en-US" sz="2400" dirty="0"/>
              <a:t>→</a:t>
            </a:r>
            <a:r>
              <a:rPr lang="en-US" altLang="ja-JP" sz="2400" dirty="0"/>
              <a:t>Choose Analyses...</a:t>
            </a:r>
          </a:p>
          <a:p>
            <a:r>
              <a:rPr lang="ja-JP" altLang="en-US" sz="2400" dirty="0"/>
              <a:t>　　をクリック</a:t>
            </a:r>
            <a:endParaRPr lang="en-US" altLang="ja-JP" sz="24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F27DBA4-7157-4408-A464-21C9FA1877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330" b="30347"/>
          <a:stretch/>
        </p:blipFill>
        <p:spPr>
          <a:xfrm>
            <a:off x="4859361" y="3178323"/>
            <a:ext cx="940778" cy="355384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1DEB0D1-36B5-431A-B94A-52181735F3C7}"/>
              </a:ext>
            </a:extLst>
          </p:cNvPr>
          <p:cNvSpPr/>
          <p:nvPr/>
        </p:nvSpPr>
        <p:spPr>
          <a:xfrm>
            <a:off x="5329750" y="4176344"/>
            <a:ext cx="595093" cy="4095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14B5D3E-81C2-4347-8AD0-9D3CA3734CDD}"/>
              </a:ext>
            </a:extLst>
          </p:cNvPr>
          <p:cNvSpPr txBox="1"/>
          <p:nvPr/>
        </p:nvSpPr>
        <p:spPr>
          <a:xfrm>
            <a:off x="6096000" y="1733052"/>
            <a:ext cx="57680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②　</a:t>
            </a:r>
            <a:r>
              <a:rPr lang="en-US" altLang="ja-JP" sz="2400" dirty="0"/>
              <a:t>Choosing Analyses</a:t>
            </a:r>
            <a:r>
              <a:rPr lang="ja-JP" altLang="en-US" sz="2400" dirty="0"/>
              <a:t>フォームで以下　　　</a:t>
            </a:r>
            <a:endParaRPr lang="en-US" altLang="ja-JP" sz="2400" dirty="0"/>
          </a:p>
          <a:p>
            <a:r>
              <a:rPr lang="ja-JP" altLang="en-US" sz="2400" dirty="0"/>
              <a:t>　　の設定</a:t>
            </a:r>
            <a:endParaRPr lang="en-US" altLang="ja-JP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　　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Analysis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: </a:t>
            </a:r>
            <a:r>
              <a:rPr kumimoji="1" lang="en-US" altLang="ja-JP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tran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　</a:t>
            </a:r>
            <a:r>
              <a:rPr lang="en-US" altLang="ja-JP" sz="24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Stop Time :</a:t>
            </a:r>
            <a:r>
              <a:rPr lang="ja-JP" altLang="en-US" sz="24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16n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　　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Enabled	</a:t>
            </a:r>
            <a:r>
              <a:rPr lang="en-US" altLang="ja-JP" sz="24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:</a:t>
            </a:r>
            <a:r>
              <a:rPr lang="ja-JP" altLang="en-US" sz="24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Check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を入れる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　　→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OK</a:t>
            </a:r>
          </a:p>
          <a:p>
            <a:endParaRPr lang="en-US" altLang="ja-JP" sz="2400" dirty="0"/>
          </a:p>
          <a:p>
            <a:endParaRPr kumimoji="1" lang="en-US" altLang="ja-JP" sz="2400" dirty="0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047A8BD6-D04A-42FA-BC9D-15EDB90D7631}"/>
              </a:ext>
            </a:extLst>
          </p:cNvPr>
          <p:cNvSpPr/>
          <p:nvPr/>
        </p:nvSpPr>
        <p:spPr>
          <a:xfrm>
            <a:off x="4314680" y="4138811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B0AD5F3C-9248-45B4-992B-5BF4E6E6838D}"/>
              </a:ext>
            </a:extLst>
          </p:cNvPr>
          <p:cNvCxnSpPr>
            <a:cxnSpLocks/>
          </p:cNvCxnSpPr>
          <p:nvPr/>
        </p:nvCxnSpPr>
        <p:spPr>
          <a:xfrm>
            <a:off x="6086397" y="1660662"/>
            <a:ext cx="9603" cy="507150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1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FC1E65F-EDA2-4FA7-A55B-78D543060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1828"/>
            <a:ext cx="5444923" cy="402280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596B8D4-4630-4DE5-B760-EE2FF6BB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7962" cy="1325563"/>
          </a:xfrm>
        </p:spPr>
        <p:txBody>
          <a:bodyPr>
            <a:normAutofit/>
          </a:bodyPr>
          <a:lstStyle/>
          <a:p>
            <a:r>
              <a:rPr lang="en-US" altLang="ja-JP" dirty="0"/>
              <a:t>5</a:t>
            </a:r>
            <a:r>
              <a:rPr lang="ja-JP" altLang="en-US" dirty="0"/>
              <a:t>　シミュレーションの実行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3F52B23-7C9B-44F6-82DE-1E3F7F7FC81A}"/>
              </a:ext>
            </a:extLst>
          </p:cNvPr>
          <p:cNvSpPr txBox="1"/>
          <p:nvPr/>
        </p:nvSpPr>
        <p:spPr>
          <a:xfrm>
            <a:off x="1137009" y="1396265"/>
            <a:ext cx="9945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緑の三角マークがアイコンの</a:t>
            </a:r>
            <a:r>
              <a:rPr lang="en-US" altLang="ja-JP" sz="2400" dirty="0"/>
              <a:t>Netlist and R</a:t>
            </a:r>
            <a:r>
              <a:rPr kumimoji="1" lang="en-US" altLang="ja-JP" sz="2400" dirty="0"/>
              <a:t>un...</a:t>
            </a:r>
            <a:r>
              <a:rPr kumimoji="1" lang="ja-JP" altLang="en-US" sz="2400" dirty="0"/>
              <a:t>ボタン</a:t>
            </a:r>
            <a:r>
              <a:rPr kumimoji="1" lang="en-US" altLang="ja-JP" sz="2400" dirty="0"/>
              <a:t>(</a:t>
            </a:r>
            <a:r>
              <a:rPr kumimoji="1" lang="ja-JP" altLang="en-US" sz="2400" dirty="0">
                <a:solidFill>
                  <a:srgbClr val="FF0000"/>
                </a:solidFill>
              </a:rPr>
              <a:t>赤枠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をクリック</a:t>
            </a:r>
            <a:endParaRPr kumimoji="1" lang="en-US" altLang="ja-JP" sz="2400" dirty="0"/>
          </a:p>
          <a:p>
            <a:r>
              <a:rPr lang="ja-JP" altLang="en-US" sz="2400" dirty="0"/>
              <a:t>または</a:t>
            </a:r>
            <a:r>
              <a:rPr lang="en-US" altLang="ja-JP" sz="2400" dirty="0"/>
              <a:t>Simulation</a:t>
            </a:r>
            <a:r>
              <a:rPr lang="ja-JP" altLang="en-US" sz="2400" dirty="0"/>
              <a:t>→</a:t>
            </a:r>
            <a:r>
              <a:rPr lang="en-US" altLang="ja-JP" sz="2400" dirty="0"/>
              <a:t>Netlist and Run</a:t>
            </a:r>
            <a:r>
              <a:rPr lang="ja-JP" altLang="en-US" sz="2400" dirty="0"/>
              <a:t>をクリック</a:t>
            </a:r>
            <a:endParaRPr kumimoji="1" lang="en-US" altLang="ja-JP" sz="2400" dirty="0"/>
          </a:p>
          <a:p>
            <a:r>
              <a:rPr kumimoji="1" lang="ja-JP" altLang="en-US" sz="2400" dirty="0"/>
              <a:t>→</a:t>
            </a:r>
            <a:r>
              <a:rPr kumimoji="1" lang="en-US" altLang="ja-JP" sz="2400" dirty="0" err="1"/>
              <a:t>spectre</a:t>
            </a:r>
            <a:r>
              <a:rPr lang="en-US" altLang="ja-JP" sz="2400" dirty="0" err="1"/>
              <a:t>.</a:t>
            </a:r>
            <a:r>
              <a:rPr kumimoji="1" lang="en-US" altLang="ja-JP" sz="2400" dirty="0" err="1"/>
              <a:t>out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</a:t>
            </a:r>
            <a:r>
              <a:rPr kumimoji="1" lang="en-US" altLang="ja-JP" sz="2400" dirty="0"/>
              <a:t>)</a:t>
            </a:r>
            <a:r>
              <a:rPr lang="ja-JP" altLang="en-US" sz="2400" dirty="0"/>
              <a:t> と波形が現れる</a:t>
            </a:r>
            <a:r>
              <a:rPr lang="en-US" altLang="ja-JP" sz="2400" dirty="0"/>
              <a:t>(error</a:t>
            </a:r>
            <a:r>
              <a:rPr lang="ja-JP" altLang="en-US" sz="2400" dirty="0"/>
              <a:t>がなければ</a:t>
            </a:r>
            <a:r>
              <a:rPr lang="en-US" altLang="ja-JP" sz="2400" dirty="0"/>
              <a:t>OK)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9F0E227-C09D-40C0-B205-3BAC6C6FD2A5}"/>
              </a:ext>
            </a:extLst>
          </p:cNvPr>
          <p:cNvSpPr/>
          <p:nvPr/>
        </p:nvSpPr>
        <p:spPr>
          <a:xfrm>
            <a:off x="5917781" y="4396151"/>
            <a:ext cx="474785" cy="4095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2A43ABA5-E671-46F8-811A-C44660DE9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112" y="2596594"/>
            <a:ext cx="2891957" cy="413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7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6B8D4-4630-4DE5-B760-EE2FF6BB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7962" cy="1325563"/>
          </a:xfrm>
        </p:spPr>
        <p:txBody>
          <a:bodyPr>
            <a:normAutofit/>
          </a:bodyPr>
          <a:lstStyle/>
          <a:p>
            <a:r>
              <a:rPr lang="en-US" altLang="ja-JP" dirty="0"/>
              <a:t>6</a:t>
            </a:r>
            <a:r>
              <a:rPr lang="ja-JP" altLang="en-US" dirty="0"/>
              <a:t>　シミュレーションの実行</a:t>
            </a:r>
            <a:r>
              <a:rPr lang="en-US" altLang="ja-JP" dirty="0"/>
              <a:t>(</a:t>
            </a:r>
            <a:r>
              <a:rPr lang="ja-JP" altLang="en-US" dirty="0"/>
              <a:t>応用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3F52B23-7C9B-44F6-82DE-1E3F7F7FC81A}"/>
              </a:ext>
            </a:extLst>
          </p:cNvPr>
          <p:cNvSpPr txBox="1"/>
          <p:nvPr/>
        </p:nvSpPr>
        <p:spPr>
          <a:xfrm>
            <a:off x="1137009" y="1396265"/>
            <a:ext cx="10560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①　緑の三角マークがアイコンの</a:t>
            </a:r>
            <a:r>
              <a:rPr lang="en-US" altLang="ja-JP" sz="2400" dirty="0"/>
              <a:t>Netlist and R</a:t>
            </a:r>
            <a:r>
              <a:rPr kumimoji="1" lang="en-US" altLang="ja-JP" sz="2400" dirty="0"/>
              <a:t>un...</a:t>
            </a:r>
            <a:r>
              <a:rPr kumimoji="1" lang="ja-JP" altLang="en-US" sz="2400" dirty="0"/>
              <a:t>ボタン</a:t>
            </a:r>
            <a:r>
              <a:rPr kumimoji="1" lang="en-US" altLang="ja-JP" sz="2400" dirty="0"/>
              <a:t>(</a:t>
            </a:r>
            <a:r>
              <a:rPr kumimoji="1" lang="ja-JP" altLang="en-US" sz="2400" dirty="0">
                <a:solidFill>
                  <a:srgbClr val="FF0000"/>
                </a:solidFill>
              </a:rPr>
              <a:t>赤枠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をクリック</a:t>
            </a:r>
            <a:endParaRPr kumimoji="1" lang="en-US" altLang="ja-JP" sz="2400" dirty="0"/>
          </a:p>
          <a:p>
            <a:r>
              <a:rPr lang="ja-JP" altLang="en-US" sz="2400" dirty="0"/>
              <a:t>　　または</a:t>
            </a:r>
            <a:r>
              <a:rPr lang="en-US" altLang="ja-JP" sz="2400" dirty="0"/>
              <a:t>Simulation</a:t>
            </a:r>
            <a:r>
              <a:rPr lang="ja-JP" altLang="en-US" sz="2400" dirty="0"/>
              <a:t>→</a:t>
            </a:r>
            <a:r>
              <a:rPr lang="en-US" altLang="ja-JP" sz="2400" dirty="0"/>
              <a:t>Netlist and Run</a:t>
            </a:r>
            <a:r>
              <a:rPr lang="ja-JP" altLang="en-US" sz="2400" dirty="0"/>
              <a:t>をクリック</a:t>
            </a:r>
            <a:endParaRPr kumimoji="1" lang="en-US" altLang="ja-JP" sz="2400" dirty="0"/>
          </a:p>
          <a:p>
            <a:r>
              <a:rPr kumimoji="1" lang="ja-JP" altLang="en-US" sz="2400" dirty="0"/>
              <a:t>　　→</a:t>
            </a:r>
            <a:r>
              <a:rPr kumimoji="1" lang="en-US" altLang="ja-JP" sz="2400" dirty="0" err="1"/>
              <a:t>spectre</a:t>
            </a:r>
            <a:r>
              <a:rPr lang="en-US" altLang="ja-JP" sz="2400" dirty="0" err="1"/>
              <a:t>.</a:t>
            </a:r>
            <a:r>
              <a:rPr kumimoji="1" lang="en-US" altLang="ja-JP" sz="2400" dirty="0" err="1"/>
              <a:t>out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図中右</a:t>
            </a:r>
            <a:r>
              <a:rPr kumimoji="1" lang="en-US" altLang="ja-JP" sz="2400" dirty="0"/>
              <a:t>)</a:t>
            </a:r>
            <a:r>
              <a:rPr lang="ja-JP" altLang="en-US" sz="2400" dirty="0"/>
              <a:t>で文章が現れる</a:t>
            </a:r>
            <a:r>
              <a:rPr lang="en-US" altLang="ja-JP" sz="2400" dirty="0"/>
              <a:t>(error</a:t>
            </a:r>
            <a:r>
              <a:rPr lang="ja-JP" altLang="en-US" sz="2400" dirty="0"/>
              <a:t>がなければ</a:t>
            </a:r>
            <a:r>
              <a:rPr lang="en-US" altLang="ja-JP" sz="2400" dirty="0"/>
              <a:t>OK)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C9A3ABD8-7C73-40B1-97B5-8F8EF8033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605" y="2596594"/>
            <a:ext cx="7224790" cy="4227332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64D75AE-DB86-4A61-9617-C94AD013034D}"/>
              </a:ext>
            </a:extLst>
          </p:cNvPr>
          <p:cNvSpPr/>
          <p:nvPr/>
        </p:nvSpPr>
        <p:spPr>
          <a:xfrm>
            <a:off x="6180991" y="4710260"/>
            <a:ext cx="378071" cy="3101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03F87509-D538-4A66-A45F-7D4E51E1513D}"/>
              </a:ext>
            </a:extLst>
          </p:cNvPr>
          <p:cNvSpPr/>
          <p:nvPr/>
        </p:nvSpPr>
        <p:spPr>
          <a:xfrm>
            <a:off x="494087" y="3868615"/>
            <a:ext cx="1853459" cy="1571010"/>
          </a:xfrm>
          <a:prstGeom prst="wedgeRectCallout">
            <a:avLst>
              <a:gd name="adj1" fmla="val 205705"/>
              <a:gd name="adj2" fmla="val 70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0" i="0" dirty="0">
                <a:solidFill>
                  <a:srgbClr val="FF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Outputs</a:t>
            </a:r>
            <a:r>
              <a:rPr lang="ja-JP" altLang="en-US" dirty="0">
                <a:solidFill>
                  <a:srgbClr val="FF00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を編集していない状態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32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6B8D4-4630-4DE5-B760-EE2FF6BB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7962" cy="1325563"/>
          </a:xfrm>
        </p:spPr>
        <p:txBody>
          <a:bodyPr>
            <a:normAutofit/>
          </a:bodyPr>
          <a:lstStyle/>
          <a:p>
            <a:r>
              <a:rPr lang="en-US" altLang="ja-JP" dirty="0"/>
              <a:t>6</a:t>
            </a:r>
            <a:r>
              <a:rPr lang="ja-JP" altLang="en-US" dirty="0"/>
              <a:t>　シミュレーションの実行</a:t>
            </a:r>
            <a:r>
              <a:rPr lang="en-US" altLang="ja-JP" dirty="0"/>
              <a:t>(</a:t>
            </a:r>
            <a:r>
              <a:rPr lang="ja-JP" altLang="en-US" dirty="0"/>
              <a:t>応用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3F52B23-7C9B-44F6-82DE-1E3F7F7FC81A}"/>
              </a:ext>
            </a:extLst>
          </p:cNvPr>
          <p:cNvSpPr txBox="1"/>
          <p:nvPr/>
        </p:nvSpPr>
        <p:spPr>
          <a:xfrm>
            <a:off x="1550695" y="1424412"/>
            <a:ext cx="75007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②　</a:t>
            </a:r>
            <a:r>
              <a:rPr kumimoji="1" lang="en-US" altLang="ja-JP" sz="2400" dirty="0"/>
              <a:t>Results</a:t>
            </a:r>
          </a:p>
          <a:p>
            <a:r>
              <a:rPr kumimoji="1" lang="ja-JP" altLang="en-US" sz="2400" dirty="0"/>
              <a:t>　　→</a:t>
            </a:r>
            <a:r>
              <a:rPr kumimoji="1" lang="en-US" altLang="ja-JP" sz="2400" dirty="0"/>
              <a:t>Direct Plot</a:t>
            </a:r>
            <a:r>
              <a:rPr kumimoji="1" lang="ja-JP" altLang="en-US" sz="2400" dirty="0"/>
              <a:t>をクリック</a:t>
            </a:r>
            <a:endParaRPr kumimoji="1" lang="en-US" altLang="ja-JP" sz="2400" dirty="0"/>
          </a:p>
          <a:p>
            <a:r>
              <a:rPr kumimoji="1" lang="ja-JP" altLang="en-US" sz="2400" dirty="0"/>
              <a:t>　　→電圧測定したいワイヤーをクリック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複数可能</a:t>
            </a:r>
            <a:r>
              <a:rPr kumimoji="1" lang="en-US" altLang="ja-JP" sz="2400" dirty="0"/>
              <a:t>)</a:t>
            </a:r>
          </a:p>
          <a:p>
            <a:r>
              <a:rPr lang="ja-JP" altLang="en-US" sz="2400" dirty="0"/>
              <a:t>　　→キーボードの</a:t>
            </a:r>
            <a:r>
              <a:rPr lang="en-US" altLang="ja-JP" sz="2400" dirty="0"/>
              <a:t>Esc</a:t>
            </a:r>
            <a:r>
              <a:rPr lang="ja-JP" altLang="en-US" sz="2400" dirty="0"/>
              <a:t>ボタンをクリック</a:t>
            </a:r>
            <a:endParaRPr lang="en-US" altLang="ja-JP" sz="2400" dirty="0"/>
          </a:p>
          <a:p>
            <a:r>
              <a:rPr kumimoji="1" lang="ja-JP" altLang="en-US" sz="2400" dirty="0"/>
              <a:t>　　→波形が現れる</a:t>
            </a:r>
          </a:p>
        </p:txBody>
      </p:sp>
      <p:pic>
        <p:nvPicPr>
          <p:cNvPr id="6" name="コンテンツ プレースホルダー 4">
            <a:extLst>
              <a:ext uri="{FF2B5EF4-FFF2-40B4-BE49-F238E27FC236}">
                <a16:creationId xmlns:a16="http://schemas.microsoft.com/office/drawing/2014/main" id="{9DB2B151-586E-42E6-ACEA-8E7765806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737" y="3363404"/>
            <a:ext cx="5989263" cy="342687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38BF9D-F1E0-4640-BF37-4BB02968B561}"/>
              </a:ext>
            </a:extLst>
          </p:cNvPr>
          <p:cNvSpPr txBox="1"/>
          <p:nvPr/>
        </p:nvSpPr>
        <p:spPr>
          <a:xfrm>
            <a:off x="7020141" y="410734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選んだワイヤーの</a:t>
            </a:r>
            <a:endParaRPr lang="en-US" altLang="ja-JP" dirty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色が</a:t>
            </a:r>
            <a:r>
              <a:rPr kumimoji="1" lang="ja-JP" altLang="en-US" dirty="0">
                <a:solidFill>
                  <a:schemeClr val="bg1"/>
                </a:solidFill>
              </a:rPr>
              <a:t>変わる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19BA65AB-E5A2-4868-B354-BAACF66A31E0}"/>
              </a:ext>
            </a:extLst>
          </p:cNvPr>
          <p:cNvSpPr/>
          <p:nvPr/>
        </p:nvSpPr>
        <p:spPr>
          <a:xfrm>
            <a:off x="5444120" y="4753677"/>
            <a:ext cx="1167319" cy="862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B562F3EF-E24C-4446-A38A-D155AE362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0" y="3350775"/>
            <a:ext cx="4835088" cy="343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29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5F86A2-35BD-476E-9D2D-02A99873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FE6839-6915-412C-A783-A04B4DD7A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0C76211-D406-47BC-94D4-5DBEF68CD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2849"/>
            <a:ext cx="12192000" cy="595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9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5800</TotalTime>
  <Words>377</Words>
  <Application>Microsoft Office PowerPoint</Application>
  <PresentationFormat>ワイド画面</PresentationFormat>
  <Paragraphs>55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Meiryo</vt:lpstr>
      <vt:lpstr>游ゴシック</vt:lpstr>
      <vt:lpstr>游ゴシック Light</vt:lpstr>
      <vt:lpstr>Arial</vt:lpstr>
      <vt:lpstr>Office テーマ</vt:lpstr>
      <vt:lpstr>1　ADE Lを開く</vt:lpstr>
      <vt:lpstr>2　MOSFETモデルを選択</vt:lpstr>
      <vt:lpstr>2　MOSFETモデルを選択</vt:lpstr>
      <vt:lpstr>3　観測する配線の指定</vt:lpstr>
      <vt:lpstr>4　解析条件の設定</vt:lpstr>
      <vt:lpstr>5　シミュレーションの実行</vt:lpstr>
      <vt:lpstr>6　シミュレーションの実行(応用)</vt:lpstr>
      <vt:lpstr>6　シミュレーションの実行(応用)</vt:lpstr>
      <vt:lpstr>PowerPoint プレゼンテーション</vt:lpstr>
      <vt:lpstr>DC解析 1</vt:lpstr>
      <vt:lpstr>DC解析 2</vt:lpstr>
      <vt:lpstr>PowerPoint プレゼンテーション</vt:lpstr>
      <vt:lpstr>Pでは通らなかったが、Pmで通った Nでは通らなかったが、Nmで通った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ADE L</dc:title>
  <dc:creator>NAKAJOYOSUKE</dc:creator>
  <cp:lastModifiedBy>NAKAJOYOSUKE</cp:lastModifiedBy>
  <cp:revision>27</cp:revision>
  <dcterms:created xsi:type="dcterms:W3CDTF">2022-10-10T07:34:27Z</dcterms:created>
  <dcterms:modified xsi:type="dcterms:W3CDTF">2022-10-25T08:17:44Z</dcterms:modified>
</cp:coreProperties>
</file>