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58" r:id="rId7"/>
    <p:sldId id="264" r:id="rId8"/>
    <p:sldId id="268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A7539-CFE2-A25B-5C97-0426E9F6D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9F7495-70DA-85FB-B1DB-A24AFC621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2467B-10FC-4894-4408-4CB1A358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89612-417D-AE11-1A4D-761A4AF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1D761-FBF1-32D6-6A84-0898901D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4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B5540-36A6-34BD-31D3-F702FEB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177DBB-469E-5AFF-CD09-6CFEEC9F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7D9C8-763B-BC51-2523-C09B6A2D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F8545E-2643-5AF0-AE0B-0437DD66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7D3D7F-781A-32C2-F951-CE38581A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3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A093DB-746D-0206-A834-6E589E287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110F6A-4A96-A6A2-77AB-9D26BBEA1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3ECEA-EDDC-71AA-02F6-62581777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3717BA-DCF2-66D0-C083-176E773C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BC1DA-3995-AE22-D5B4-DC249B71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49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EDD50-9278-C9FF-4FAE-FD1966E8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519E59-65F3-9ACC-59DB-B500398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D53-18AB-8233-F5ED-0F5EF940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C927A-1F14-1CF9-98A7-9C7DB09D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02985-5A41-96DD-0599-7C4CA989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89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CD6FF-4916-7C42-714A-F9A0722F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2B28D-CE4C-0CBE-AFD9-CE324C44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C41AA-A97E-95A3-16C4-CDB1FBCA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22CCF-EA97-8C15-F3D9-91B62BE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85E1E-75DC-6A39-AB17-73912B3F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4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D85C3-8B74-DE8D-3919-7E7CDF1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2B8E0-0C43-E5EE-B0DB-F7A22B846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B06FCF-2FB0-C9C7-EAE0-022A9AB8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73BCB-FDF6-5416-9F3D-620BC7AF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85B8D7-2D50-19D9-FB7E-0F1C1DB3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2CBD27-52D5-6B68-5E53-8D85827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84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F31C5-84C8-0C2C-4792-6162A1D5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E7DA7-8B48-FAEC-A6EB-2FA134D2B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9A678A-5397-6AA4-AB02-D617AEF2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F8F570-258B-8BA3-9177-985B647B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85B10E-E2BB-C15F-7194-B97B55A4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82BCB6-8DA8-C42C-E5A8-A1CF620E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B9C42E-64D1-2E4B-EBEB-D426B387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AF4240-54E9-39F2-D0DF-AD17596D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85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D67EF-6D86-8997-EEA9-2C4EEC9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20C03A-CD5B-427C-A609-DD692599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49C3C8-3A46-C521-6F6D-5F224BE9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694C-EDBA-AA4B-1635-628D4813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2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96F046-226E-FC82-B71B-A587935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F6F48B0-5B3B-19AA-52BB-E232FABF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149912-AFB7-D741-29C8-63F200F4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DCB14-6EB6-661B-0857-D92771B4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4A1BC6-12BD-5559-8DE1-3A866A2D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947621-040E-5DA5-FC01-F7B6DF153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0B567F-B37F-C1D7-BFA8-06CF559F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08A57-F9C2-1A34-F47F-D38ECF5F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85CB92-E2F3-1845-691B-C1F1981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48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5C479-EF09-EA84-BE1E-58E467A8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B4BB0-408D-3954-ACB1-9EF5C2899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EDEF60-615C-C5DE-F88B-75139293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8E07B9-C469-6D07-F645-D4ABA7A0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A3BB1-CEFA-BAD7-516F-99D6C3CB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FFC527-57D3-8C42-80CF-EA60E3BC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FDBA-C0E8-3C4C-BDBB-9B7D3432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687685-AEF1-D3C2-B3C2-BA085B84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D66D8-2AD5-6385-D584-A4E956984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B07F-145A-48F2-A239-60007BC7D191}" type="datetimeFigureOut">
              <a:rPr kumimoji="1" lang="ja-JP" altLang="en-US" smtClean="0"/>
              <a:t>2023/4/6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3E258-82A6-A0C1-0754-24161239D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B1B85-D068-2708-E833-10509F36F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D3AC-1B93-40A9-83D3-32052EB2B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54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BB70B31-2163-13BA-5389-C9586D7A35B5}"/>
                  </a:ext>
                </a:extLst>
              </p:cNvPr>
              <p:cNvSpPr txBox="1"/>
              <p:nvPr/>
            </p:nvSpPr>
            <p:spPr>
              <a:xfrm>
                <a:off x="8454828" y="1171392"/>
                <a:ext cx="297179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MA, MB</a:t>
                </a:r>
              </a:p>
              <a:p>
                <a:pPr algn="ctr"/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=6.4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≈0.38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≈0.48</m:t>
                      </m:r>
                    </m:oMath>
                  </m:oMathPara>
                </a14:m>
                <a:endParaRPr lang="en-US" altLang="ja-JP" sz="2400" b="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BB70B31-2163-13BA-5389-C9586D7A3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28" y="1171392"/>
                <a:ext cx="2971799" cy="2677656"/>
              </a:xfrm>
              <a:prstGeom prst="rect">
                <a:avLst/>
              </a:prstGeom>
              <a:blipFill>
                <a:blip r:embed="rId2"/>
                <a:stretch>
                  <a:fillRect l="-3285" t="-18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59EACA97-F896-3D82-46C7-2716DA48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回路図　直流電位</a:t>
            </a:r>
            <a:r>
              <a:rPr kumimoji="1" lang="en-US" altLang="ja-JP" dirty="0"/>
              <a:t>(</a:t>
            </a:r>
            <a:r>
              <a:rPr lang="ja-JP" altLang="en-US" dirty="0"/>
              <a:t>目標 </a:t>
            </a:r>
            <a:r>
              <a:rPr lang="en-US" altLang="ja-JP" dirty="0"/>
              <a:t>:</a:t>
            </a:r>
            <a:r>
              <a:rPr lang="ja-JP" altLang="en-US" dirty="0"/>
              <a:t> 赤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93C2373-DE4C-CCEE-8DCF-CFB4F4563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63" y="1690687"/>
            <a:ext cx="6634597" cy="496607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67949A-BE61-D33C-1C5C-A87B9EBD8EF0}"/>
              </a:ext>
            </a:extLst>
          </p:cNvPr>
          <p:cNvSpPr txBox="1"/>
          <p:nvPr/>
        </p:nvSpPr>
        <p:spPr>
          <a:xfrm>
            <a:off x="5793385" y="2779447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1.4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60147C-05F1-9D31-620A-C295F78293C4}"/>
              </a:ext>
            </a:extLst>
          </p:cNvPr>
          <p:cNvSpPr txBox="1"/>
          <p:nvPr/>
        </p:nvSpPr>
        <p:spPr>
          <a:xfrm>
            <a:off x="1361754" y="2831584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1.4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B83EC5-CF82-2224-FBB0-7FB8FA19B3BE}"/>
              </a:ext>
            </a:extLst>
          </p:cNvPr>
          <p:cNvSpPr txBox="1"/>
          <p:nvPr/>
        </p:nvSpPr>
        <p:spPr>
          <a:xfrm>
            <a:off x="996796" y="4053390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1.7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B8B7B3-C6B3-89D4-849D-FCA14633A652}"/>
              </a:ext>
            </a:extLst>
          </p:cNvPr>
          <p:cNvSpPr txBox="1"/>
          <p:nvPr/>
        </p:nvSpPr>
        <p:spPr>
          <a:xfrm>
            <a:off x="6523301" y="4052873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1.7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BEC9DA9-89AA-8F8A-DABD-E4C2B599772B}"/>
              </a:ext>
            </a:extLst>
          </p:cNvPr>
          <p:cNvSpPr txBox="1"/>
          <p:nvPr/>
        </p:nvSpPr>
        <p:spPr>
          <a:xfrm>
            <a:off x="2632317" y="3535869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1.2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BCB821-F345-BACD-4DE0-494C5F9BE4DB}"/>
              </a:ext>
            </a:extLst>
          </p:cNvPr>
          <p:cNvSpPr txBox="1"/>
          <p:nvPr/>
        </p:nvSpPr>
        <p:spPr>
          <a:xfrm>
            <a:off x="4518038" y="3535869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1.2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CDBE7-E60D-D2C9-0DFC-935E82012569}"/>
              </a:ext>
            </a:extLst>
          </p:cNvPr>
          <p:cNvSpPr txBox="1"/>
          <p:nvPr/>
        </p:nvSpPr>
        <p:spPr>
          <a:xfrm>
            <a:off x="996796" y="4720627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1.5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A3C04A-EF95-35A7-3B16-5D71CA3F753A}"/>
              </a:ext>
            </a:extLst>
          </p:cNvPr>
          <p:cNvSpPr txBox="1"/>
          <p:nvPr/>
        </p:nvSpPr>
        <p:spPr>
          <a:xfrm>
            <a:off x="6411623" y="4662474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1.5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87AD7F-E649-8CE5-250E-6A2C5CC9C55C}"/>
              </a:ext>
            </a:extLst>
          </p:cNvPr>
          <p:cNvSpPr txBox="1"/>
          <p:nvPr/>
        </p:nvSpPr>
        <p:spPr>
          <a:xfrm>
            <a:off x="3099701" y="5096315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1.0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4B37BD-D444-6B9E-6733-8DF8ACEFA3DC}"/>
              </a:ext>
            </a:extLst>
          </p:cNvPr>
          <p:cNvSpPr txBox="1"/>
          <p:nvPr/>
        </p:nvSpPr>
        <p:spPr>
          <a:xfrm>
            <a:off x="996796" y="5640983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0.6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5F76F3-2384-48E1-3B41-4C42A756527F}"/>
              </a:ext>
            </a:extLst>
          </p:cNvPr>
          <p:cNvCxnSpPr>
            <a:cxnSpLocks/>
          </p:cNvCxnSpPr>
          <p:nvPr/>
        </p:nvCxnSpPr>
        <p:spPr>
          <a:xfrm>
            <a:off x="8283015" y="3905202"/>
            <a:ext cx="3315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FCA32FF-83DD-5F66-11BF-9D82091E9225}"/>
              </a:ext>
            </a:extLst>
          </p:cNvPr>
          <p:cNvCxnSpPr>
            <a:cxnSpLocks/>
          </p:cNvCxnSpPr>
          <p:nvPr/>
        </p:nvCxnSpPr>
        <p:spPr>
          <a:xfrm flipV="1">
            <a:off x="7876674" y="3905202"/>
            <a:ext cx="406341" cy="1387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CD39085-5BF9-B831-D225-ACEDC0ED287E}"/>
                  </a:ext>
                </a:extLst>
              </p:cNvPr>
              <p:cNvSpPr txBox="1"/>
              <p:nvPr/>
            </p:nvSpPr>
            <p:spPr>
              <a:xfrm>
                <a:off x="8479439" y="4052874"/>
                <a:ext cx="2971799" cy="30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/>
                  <a:t>MC</a:t>
                </a:r>
              </a:p>
              <a:p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=185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ja-JP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=185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≈7.88×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≈0.24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altLang="ja-JP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≈0.45</m:t>
                      </m:r>
                    </m:oMath>
                  </m:oMathPara>
                </a14:m>
                <a:endParaRPr lang="en-US" altLang="ja-JP" sz="2400" b="0" dirty="0"/>
              </a:p>
              <a:p>
                <a:endParaRPr lang="en-US" altLang="ja-JP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CD39085-5BF9-B831-D225-ACEDC0ED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439" y="4052874"/>
                <a:ext cx="2971799" cy="3051156"/>
              </a:xfrm>
              <a:prstGeom prst="rect">
                <a:avLst/>
              </a:prstGeom>
              <a:blipFill>
                <a:blip r:embed="rId4"/>
                <a:stretch>
                  <a:fillRect l="-3285" t="-16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CDDE01E-B768-2C5C-6F5C-F8E9297F2C1D}"/>
              </a:ext>
            </a:extLst>
          </p:cNvPr>
          <p:cNvCxnSpPr>
            <a:cxnSpLocks/>
          </p:cNvCxnSpPr>
          <p:nvPr/>
        </p:nvCxnSpPr>
        <p:spPr>
          <a:xfrm>
            <a:off x="6096000" y="5292844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343220E-B8BA-81C3-EC2C-BC21C793557C}"/>
              </a:ext>
            </a:extLst>
          </p:cNvPr>
          <p:cNvSpPr txBox="1"/>
          <p:nvPr/>
        </p:nvSpPr>
        <p:spPr>
          <a:xfrm>
            <a:off x="3551640" y="1761685"/>
            <a:ext cx="72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1.8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5BDEF-82D4-0264-405A-5F5F3F85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</a:t>
            </a:r>
            <a:r>
              <a:rPr kumimoji="1" lang="ja-JP" altLang="en-US" dirty="0"/>
              <a:t>解析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FFF487B-1570-AA79-E942-E70B0B2C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514" y="1320667"/>
            <a:ext cx="8072972" cy="51722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DA46255-8123-7C5A-5F11-8FDD78F39957}"/>
                  </a:ext>
                </a:extLst>
              </p:cNvPr>
              <p:cNvSpPr txBox="1"/>
              <p:nvPr/>
            </p:nvSpPr>
            <p:spPr>
              <a:xfrm>
                <a:off x="3309256" y="5401179"/>
                <a:ext cx="393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−100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(20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DA46255-8123-7C5A-5F11-8FDD78F39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56" y="5401179"/>
                <a:ext cx="393337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8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32BF3-53C3-8316-BBFA-AA20DD8A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Tran</a:t>
            </a:r>
            <a:r>
              <a:rPr kumimoji="1" lang="ja-JP" altLang="en-US" dirty="0"/>
              <a:t>解析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9D75158-43C1-C2F3-78DE-BBB507E3D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94" y="1690688"/>
            <a:ext cx="9914812" cy="48021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49BD6A-4E44-3126-EFCB-2BF4CC601568}"/>
                  </a:ext>
                </a:extLst>
              </p:cNvPr>
              <p:cNvSpPr txBox="1"/>
              <p:nvPr/>
            </p:nvSpPr>
            <p:spPr>
              <a:xfrm>
                <a:off x="7177314" y="1178481"/>
                <a:ext cx="2354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:100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/ 1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49BD6A-4E44-3126-EFCB-2BF4CC60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314" y="1178481"/>
                <a:ext cx="235494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64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C4802-9843-17D0-C897-314DC3DC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tran</a:t>
            </a:r>
            <a:r>
              <a:rPr kumimoji="1" lang="ja-JP" altLang="en-US" dirty="0"/>
              <a:t>解析の</a:t>
            </a:r>
            <a:r>
              <a:rPr kumimoji="1" lang="en-US" altLang="ja-JP" dirty="0"/>
              <a:t>FFT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171C50-E7D4-7D0E-D33D-C12ECDCA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2" y="1520888"/>
            <a:ext cx="5321714" cy="44867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9F44B98-5041-A32D-EDC8-D79D5FFA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59" y="1520888"/>
            <a:ext cx="5311784" cy="448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CAE8605-25FA-BCD6-26A7-F9C726E3F2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推定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CAE8605-25FA-BCD6-26A7-F9C726E3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FC7820A2-40A0-A372-91EC-C0F77797E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39" y="1962993"/>
            <a:ext cx="6670666" cy="45298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F41DDD-0B18-3A81-4AAC-B4896AEFB7D3}"/>
                  </a:ext>
                </a:extLst>
              </p:cNvPr>
              <p:cNvSpPr txBox="1"/>
              <p:nvPr/>
            </p:nvSpPr>
            <p:spPr>
              <a:xfrm>
                <a:off x="6695805" y="2099146"/>
                <a:ext cx="5438273" cy="464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0.4~1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b="0" dirty="0"/>
                  <a:t>範囲</a:t>
                </a:r>
                <a:r>
                  <a:rPr kumimoji="1" lang="en-US" altLang="ja-JP" sz="2400" b="0" dirty="0"/>
                  <a:t>(</a:t>
                </a:r>
                <a:r>
                  <a:rPr kumimoji="1" lang="ja-JP" altLang="en-US" sz="2400" b="0" dirty="0"/>
                  <a:t>飽和領域周辺</a:t>
                </a:r>
                <a:r>
                  <a:rPr kumimoji="1" lang="en-US" altLang="ja-JP" sz="2400" b="0" dirty="0"/>
                  <a:t>)</a:t>
                </a:r>
                <a:r>
                  <a:rPr kumimoji="1" lang="ja-JP" altLang="en-US" sz="2400" b="0" dirty="0"/>
                  <a:t>において</a:t>
                </a:r>
                <a:r>
                  <a:rPr kumimoji="1" lang="en-US" altLang="ja-JP" sz="2400" b="0" dirty="0"/>
                  <a:t>NLSS</a:t>
                </a:r>
                <a:r>
                  <a:rPr kumimoji="1" lang="ja-JP" altLang="en-US" sz="2400" b="0" dirty="0"/>
                  <a:t>を実行</a:t>
                </a:r>
                <a:endParaRPr kumimoji="1" lang="en-US" altLang="ja-JP" sz="2400" b="0" dirty="0"/>
              </a:p>
              <a:p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目標の直流電位から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とした</a:t>
                </a:r>
                <a:endParaRPr kumimoji="1" lang="en-US" altLang="ja-JP" sz="2400" b="0" dirty="0"/>
              </a:p>
              <a:p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ja-JP" altLang="en-US" sz="2400" b="0" dirty="0"/>
                  <a:t>として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を評価</a:t>
                </a:r>
                <a:endParaRPr lang="en-US" altLang="ja-JP" sz="2400" dirty="0"/>
              </a:p>
              <a:p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3F41DDD-0B18-3A81-4AAC-B4896AEF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05" y="2099146"/>
                <a:ext cx="5438273" cy="4643131"/>
              </a:xfrm>
              <a:prstGeom prst="rect">
                <a:avLst/>
              </a:prstGeom>
              <a:blipFill>
                <a:blip r:embed="rId4"/>
                <a:stretch>
                  <a:fillRect l="-1682" t="-1050" r="-1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86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09C7192-E56E-930F-886D-FC2C1F124B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B09C7192-E56E-930F-886D-FC2C1F124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0D5E57-59E5-4A23-FB00-81234AE0E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791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≈7.88×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sz="2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≈0.24 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altLang="ja-JP" sz="2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≈0.45</m:t>
                      </m:r>
                    </m:oMath>
                  </m:oMathPara>
                </a14:m>
                <a:endParaRPr lang="en-US" altLang="ja-JP" sz="2800" b="0" dirty="0"/>
              </a:p>
              <a:p>
                <a:pPr marL="0" indent="0">
                  <a:buNone/>
                </a:pPr>
                <a:r>
                  <a:rPr lang="ja-JP" altLang="en-US" dirty="0"/>
                  <a:t>からゲート電位を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=0.6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dirty="0"/>
                  <a:t>として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=1.480⋯×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≈15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0D5E57-59E5-4A23-FB00-81234AE0E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7919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67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6561E3D-0219-EFE9-1F4B-0B5ACC2FF8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/>
                  <a:t>設計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6561E3D-0219-EFE9-1F4B-0B5ACC2F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EADB7-161C-4C32-5AF4-4D507953C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3983"/>
                <a:ext cx="10515600" cy="20244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の直流電位から</a:t>
                </a:r>
                <a:r>
                  <a:rPr lang="ja-JP" altLang="en-US" dirty="0"/>
                  <a:t>電圧降下は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0.4 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</a:t>
                </a:r>
                <a:r>
                  <a:rPr lang="ja-JP" altLang="en-US" dirty="0"/>
                  <a:t>半分が流れるとすると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7.5×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=53333.33⋯≈53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5FEADB7-161C-4C32-5AF4-4D507953C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3983"/>
                <a:ext cx="10515600" cy="2024480"/>
              </a:xfrm>
              <a:blipFill>
                <a:blip r:embed="rId3"/>
                <a:stretch>
                  <a:fillRect l="-1217" t="-51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7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C5EBDA7-19C4-E4AE-6CBF-C382745893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設計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C5EBDA7-19C4-E4AE-6CBF-C3827458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978ED1-57E6-76D5-2189-E8F911306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916"/>
                <a:ext cx="10515600" cy="52457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=16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𝐶𝑇𝑅𝐿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kumimoji="1" lang="ja-JP" altLang="en-US" dirty="0"/>
                  <a:t>において、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=±100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=±100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=±200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𝑚𝑉</m:t>
                    </m:r>
                  </m:oMath>
                </a14:m>
                <a:r>
                  <a:rPr kumimoji="1" lang="ja-JP" altLang="en-US" b="0" dirty="0"/>
                  <a:t>、とするため</a:t>
                </a: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を検討する。ドレイン電流の関係から</a:t>
                </a: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より</a:t>
                </a: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=1.6677⋯×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となるチャネル形状を考える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5978ED1-57E6-76D5-2189-E8F911306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916"/>
                <a:ext cx="10515600" cy="524576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415DD0E-58CE-156E-8855-424C1D9112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7148" y="365125"/>
                <a:ext cx="10515600" cy="1325563"/>
              </a:xfrm>
            </p:spPr>
            <p:txBody>
              <a:bodyPr/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設計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415DD0E-58CE-156E-8855-424C1D911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7148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94F15E1E-0792-54A1-75CB-1E9ADF68D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80" y="1690688"/>
            <a:ext cx="6464967" cy="48021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9107EE4-FFEB-8024-81E6-F6773BCADCB8}"/>
                  </a:ext>
                </a:extLst>
              </p:cNvPr>
              <p:cNvSpPr txBox="1"/>
              <p:nvPr/>
            </p:nvSpPr>
            <p:spPr>
              <a:xfrm>
                <a:off x="6609347" y="1962993"/>
                <a:ext cx="5438273" cy="4798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0.4~1</m:t>
                    </m: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b="0" dirty="0"/>
                  <a:t>範囲</a:t>
                </a:r>
                <a:r>
                  <a:rPr kumimoji="1" lang="en-US" altLang="ja-JP" sz="2400" b="0" dirty="0"/>
                  <a:t>(</a:t>
                </a:r>
                <a:r>
                  <a:rPr kumimoji="1" lang="ja-JP" altLang="en-US" sz="2400" b="0" dirty="0"/>
                  <a:t>飽和領域周辺</a:t>
                </a:r>
                <a:r>
                  <a:rPr kumimoji="1" lang="en-US" altLang="ja-JP" sz="2400" b="0" dirty="0"/>
                  <a:t>)</a:t>
                </a:r>
                <a:r>
                  <a:rPr kumimoji="1" lang="ja-JP" altLang="en-US" sz="2400" b="0" dirty="0"/>
                  <a:t>において</a:t>
                </a:r>
                <a:r>
                  <a:rPr kumimoji="1" lang="en-US" altLang="ja-JP" sz="2400" b="0" dirty="0"/>
                  <a:t>NLSS</a:t>
                </a:r>
                <a:r>
                  <a:rPr kumimoji="1" lang="ja-JP" altLang="en-US" sz="2400" b="0" dirty="0"/>
                  <a:t>を実行</a:t>
                </a:r>
                <a:r>
                  <a:rPr kumimoji="1" lang="en-US" altLang="ja-JP" sz="2400" b="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800 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en-US" altLang="ja-JP" sz="2400" b="0" dirty="0"/>
                  <a:t>)</a:t>
                </a:r>
              </a:p>
              <a:p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目標の直流電位から</a:t>
                </a:r>
                <a:endParaRPr kumimoji="1" lang="en-US" altLang="ja-JP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=0.2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400" b="0" dirty="0"/>
                  <a:t>とした</a:t>
                </a:r>
                <a:endParaRPr kumimoji="1" lang="en-US" altLang="ja-JP" sz="2400" b="0" dirty="0"/>
              </a:p>
              <a:p>
                <a:endParaRPr lang="en-US" altLang="ja-JP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sz="2400" b="0" dirty="0"/>
                  <a:t>として</a:t>
                </a:r>
                <a:endParaRPr kumimoji="1" lang="en-US" altLang="ja-JP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𝑒𝑠𝑡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/>
              </a:p>
              <a:p>
                <a:r>
                  <a:rPr lang="ja-JP" altLang="en-US" sz="2400" dirty="0"/>
                  <a:t>を評価</a:t>
                </a:r>
                <a:endParaRPr lang="en-US" altLang="ja-JP" sz="2400" dirty="0"/>
              </a:p>
              <a:p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9107EE4-FFEB-8024-81E6-F6773BCAD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347" y="1962993"/>
                <a:ext cx="5438273" cy="4798814"/>
              </a:xfrm>
              <a:prstGeom prst="rect">
                <a:avLst/>
              </a:prstGeom>
              <a:blipFill>
                <a:blip r:embed="rId4"/>
                <a:stretch>
                  <a:fillRect l="-1682" t="-1017" r="-1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29858B-BC3A-3B94-CF1C-F1D24FB7C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dirty="0"/>
                  <a:t>回帰の結果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b="0" dirty="0"/>
                  <a:t>、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=800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b="0" dirty="0"/>
                  <a:t>のとき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≈5.36×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kumimoji="1" lang="ja-JP" altLang="en-US" b="0" dirty="0"/>
                  <a:t>であった。</a:t>
                </a: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r>
                  <a:rPr kumimoji="1" lang="ja-JP" altLang="en-US" b="0" dirty="0"/>
                  <a:t>であるので、</a:t>
                </a: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5.356×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1.667×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=32.129⋯≈32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kumimoji="1" lang="ja-JP" altLang="en-US" b="0" dirty="0"/>
                  <a:t>とすると、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=6.4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b="0" dirty="0"/>
                  <a:t>と計算できる。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C29858B-BC3A-3B94-CF1C-F1D24FB7C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F213D4F-76C8-0ACA-E306-3EB6F5FE31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7358" y="365125"/>
                <a:ext cx="10515600" cy="1325563"/>
              </a:xfrm>
            </p:spPr>
            <p:txBody>
              <a:bodyPr/>
              <a:lstStyle/>
              <a:p>
                <a:r>
                  <a:rPr lang="ja-JP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設計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タイトル 1">
                <a:extLst>
                  <a:ext uri="{FF2B5EF4-FFF2-40B4-BE49-F238E27FC236}">
                    <a16:creationId xmlns:a16="http://schemas.microsoft.com/office/drawing/2014/main" id="{3F213D4F-76C8-0ACA-E306-3EB6F5FE3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7358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5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ED74B-80DF-D201-2291-0185DB04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.op</a:t>
            </a:r>
            <a:r>
              <a:rPr kumimoji="1" lang="ja-JP" altLang="en-US" dirty="0"/>
              <a:t>解析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35AB2A1-ADC2-ABBA-C92A-0308FE5C7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903" y="1484186"/>
            <a:ext cx="6687846" cy="50086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3D160C-FD2F-E123-F002-97141854CE91}"/>
              </a:ext>
            </a:extLst>
          </p:cNvPr>
          <p:cNvSpPr txBox="1"/>
          <p:nvPr/>
        </p:nvSpPr>
        <p:spPr>
          <a:xfrm>
            <a:off x="7948246" y="1484186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1.8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CE5A07-7885-FB9D-5C90-E37DCBD7FF32}"/>
              </a:ext>
            </a:extLst>
          </p:cNvPr>
          <p:cNvSpPr txBox="1"/>
          <p:nvPr/>
        </p:nvSpPr>
        <p:spPr>
          <a:xfrm>
            <a:off x="5928946" y="2625083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 1.46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1CEBF3-5CEC-1298-FB5F-9E7F8E50733D}"/>
              </a:ext>
            </a:extLst>
          </p:cNvPr>
          <p:cNvSpPr txBox="1"/>
          <p:nvPr/>
        </p:nvSpPr>
        <p:spPr>
          <a:xfrm>
            <a:off x="10380785" y="2625083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 1.46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35859A-6C9E-0609-7468-0A3BC35D4E1B}"/>
              </a:ext>
            </a:extLst>
          </p:cNvPr>
          <p:cNvSpPr txBox="1"/>
          <p:nvPr/>
        </p:nvSpPr>
        <p:spPr>
          <a:xfrm>
            <a:off x="7338646" y="334019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1.10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808B1-D8F3-46D1-66FE-07633D68E8B4}"/>
              </a:ext>
            </a:extLst>
          </p:cNvPr>
          <p:cNvSpPr txBox="1"/>
          <p:nvPr/>
        </p:nvSpPr>
        <p:spPr>
          <a:xfrm>
            <a:off x="9082274" y="334019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1.10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23862D-626C-01B2-046C-07970809FB9E}"/>
              </a:ext>
            </a:extLst>
          </p:cNvPr>
          <p:cNvSpPr txBox="1"/>
          <p:nvPr/>
        </p:nvSpPr>
        <p:spPr>
          <a:xfrm>
            <a:off x="5589147" y="3903663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1.7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4622DD-CCB8-078A-261C-0C2479D0CACA}"/>
              </a:ext>
            </a:extLst>
          </p:cNvPr>
          <p:cNvSpPr txBox="1"/>
          <p:nvPr/>
        </p:nvSpPr>
        <p:spPr>
          <a:xfrm>
            <a:off x="11175193" y="3903663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1.7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2F73F5-7A13-2E53-467B-6AD0DB3A625F}"/>
              </a:ext>
            </a:extLst>
          </p:cNvPr>
          <p:cNvSpPr txBox="1"/>
          <p:nvPr/>
        </p:nvSpPr>
        <p:spPr>
          <a:xfrm>
            <a:off x="8276491" y="461877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0.84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1C0064-9B21-EFE0-57D0-6159F4336C69}"/>
              </a:ext>
            </a:extLst>
          </p:cNvPr>
          <p:cNvSpPr txBox="1"/>
          <p:nvPr/>
        </p:nvSpPr>
        <p:spPr>
          <a:xfrm>
            <a:off x="5589147" y="542410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0.6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2E03C4-C4D3-01B2-2689-A6814D8EE153}"/>
              </a:ext>
            </a:extLst>
          </p:cNvPr>
          <p:cNvSpPr txBox="1"/>
          <p:nvPr/>
        </p:nvSpPr>
        <p:spPr>
          <a:xfrm>
            <a:off x="5589146" y="454000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1.5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7FFE811-7A28-049E-9714-234C1145C0AE}"/>
              </a:ext>
            </a:extLst>
          </p:cNvPr>
          <p:cNvSpPr txBox="1"/>
          <p:nvPr/>
        </p:nvSpPr>
        <p:spPr>
          <a:xfrm>
            <a:off x="11175192" y="4526489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1.5 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0" name="図 29" descr="ダイアグラム, 概略図, 箱ひげ図&#10;&#10;自動的に生成された説明">
            <a:extLst>
              <a:ext uri="{FF2B5EF4-FFF2-40B4-BE49-F238E27FC236}">
                <a16:creationId xmlns:a16="http://schemas.microsoft.com/office/drawing/2014/main" id="{2320233B-29AB-404E-C362-70FABE3BB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9" y="2281158"/>
            <a:ext cx="4733383" cy="3414743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94149A-2E7D-5E5B-B330-4C831315C98E}"/>
              </a:ext>
            </a:extLst>
          </p:cNvPr>
          <p:cNvSpPr txBox="1"/>
          <p:nvPr/>
        </p:nvSpPr>
        <p:spPr>
          <a:xfrm>
            <a:off x="1903256" y="1819493"/>
            <a:ext cx="131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目標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5A55CDA-2CF3-9AE5-4963-4091D3386C43}"/>
              </a:ext>
            </a:extLst>
          </p:cNvPr>
          <p:cNvSpPr txBox="1"/>
          <p:nvPr/>
        </p:nvSpPr>
        <p:spPr>
          <a:xfrm>
            <a:off x="6973763" y="913279"/>
            <a:ext cx="288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解析結果</a:t>
            </a:r>
          </a:p>
        </p:txBody>
      </p:sp>
    </p:spTree>
    <p:extLst>
      <p:ext uri="{BB962C8B-B14F-4D97-AF65-F5344CB8AC3E}">
        <p14:creationId xmlns:p14="http://schemas.microsoft.com/office/powerpoint/2010/main" val="280201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2997F7E-2E31-9911-1BE0-FDEDACB1F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𝐶𝑇𝑅𝐿</m:t>
                        </m:r>
                      </m:sub>
                    </m:sSub>
                  </m:oMath>
                </a14:m>
                <a:r>
                  <a:rPr lang="ja-JP" altLang="en-US" dirty="0"/>
                  <a:t>毎の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2997F7E-2E31-9911-1BE0-FDEDACB1F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9814C4C-590A-D623-B389-BC048CDA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324" y="1566861"/>
            <a:ext cx="11074476" cy="5281561"/>
          </a:xfrm>
        </p:spPr>
      </p:pic>
    </p:spTree>
    <p:extLst>
      <p:ext uri="{BB962C8B-B14F-4D97-AF65-F5344CB8AC3E}">
        <p14:creationId xmlns:p14="http://schemas.microsoft.com/office/powerpoint/2010/main" val="4659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445</Words>
  <Application>Microsoft Office PowerPoint</Application>
  <PresentationFormat>ワイド画面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回路図　直流電位(目標 : 赤)</vt:lpstr>
      <vt:lpstr>K_C の推定</vt:lpstr>
      <vt:lpstr>I_C の設計</vt:lpstr>
      <vt:lpstr>R_L の設計</vt:lpstr>
      <vt:lpstr>　K_A,K_B の設計</vt:lpstr>
      <vt:lpstr>　K_A,K_B の設計</vt:lpstr>
      <vt:lpstr>　K_A,K_B の設計</vt:lpstr>
      <vt:lpstr>.op解析</vt:lpstr>
      <vt:lpstr>v_CTRL毎のv_out-v_in</vt:lpstr>
      <vt:lpstr>AC解析</vt:lpstr>
      <vt:lpstr>Tran解析</vt:lpstr>
      <vt:lpstr>tran解析のFFT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回路図　直流電位(目標 : 赤)</dc:title>
  <dc:creator>KOJIMAHIKARU</dc:creator>
  <cp:lastModifiedBy>KOJIMAHIKARU</cp:lastModifiedBy>
  <cp:revision>5</cp:revision>
  <cp:lastPrinted>2023-04-03T17:37:40Z</cp:lastPrinted>
  <dcterms:created xsi:type="dcterms:W3CDTF">2023-04-03T13:39:44Z</dcterms:created>
  <dcterms:modified xsi:type="dcterms:W3CDTF">2023-04-06T10:38:32Z</dcterms:modified>
</cp:coreProperties>
</file>