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72" r:id="rId2"/>
    <p:sldId id="279" r:id="rId3"/>
    <p:sldId id="289" r:id="rId4"/>
    <p:sldId id="295" r:id="rId5"/>
    <p:sldId id="290" r:id="rId6"/>
    <p:sldId id="271" r:id="rId7"/>
    <p:sldId id="293" r:id="rId8"/>
    <p:sldId id="294" r:id="rId9"/>
    <p:sldId id="273" r:id="rId10"/>
    <p:sldId id="274" r:id="rId11"/>
    <p:sldId id="275" r:id="rId12"/>
    <p:sldId id="276" r:id="rId13"/>
    <p:sldId id="277" r:id="rId14"/>
    <p:sldId id="278" r:id="rId15"/>
    <p:sldId id="280" r:id="rId16"/>
    <p:sldId id="282" r:id="rId17"/>
    <p:sldId id="283" r:id="rId18"/>
    <p:sldId id="284" r:id="rId19"/>
    <p:sldId id="285" r:id="rId20"/>
    <p:sldId id="286" r:id="rId21"/>
    <p:sldId id="287" r:id="rId22"/>
    <p:sldId id="288" r:id="rId23"/>
    <p:sldId id="291" r:id="rId24"/>
    <p:sldId id="256" r:id="rId25"/>
    <p:sldId id="257" r:id="rId26"/>
    <p:sldId id="258" r:id="rId27"/>
    <p:sldId id="259" r:id="rId28"/>
    <p:sldId id="260" r:id="rId29"/>
    <p:sldId id="261" r:id="rId30"/>
    <p:sldId id="262" r:id="rId31"/>
    <p:sldId id="263" r:id="rId32"/>
    <p:sldId id="264" r:id="rId33"/>
    <p:sldId id="265" r:id="rId34"/>
    <p:sldId id="266" r:id="rId35"/>
    <p:sldId id="267" r:id="rId36"/>
    <p:sldId id="268" r:id="rId37"/>
    <p:sldId id="269" r:id="rId38"/>
    <p:sldId id="270" r:id="rId39"/>
  </p:sldIdLst>
  <p:sldSz cx="12192000" cy="6858000"/>
  <p:notesSz cx="9926638" cy="679767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8" autoAdjust="0"/>
    <p:restoredTop sz="94660"/>
  </p:normalViewPr>
  <p:slideViewPr>
    <p:cSldViewPr snapToGrid="0">
      <p:cViewPr varScale="1">
        <p:scale>
          <a:sx n="78" d="100"/>
          <a:sy n="78" d="100"/>
        </p:scale>
        <p:origin x="84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4301543" cy="34145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3372" y="0"/>
            <a:ext cx="4301543" cy="341458"/>
          </a:xfrm>
          <a:prstGeom prst="rect">
            <a:avLst/>
          </a:prstGeom>
        </p:spPr>
        <p:txBody>
          <a:bodyPr vert="horz" lIns="91440" tIns="45720" rIns="91440" bIns="45720" rtlCol="0"/>
          <a:lstStyle>
            <a:lvl1pPr algn="r">
              <a:defRPr sz="1200"/>
            </a:lvl1pPr>
          </a:lstStyle>
          <a:p>
            <a:fld id="{9B76AD59-0341-4975-9EAE-080AFD550D6B}" type="datetimeFigureOut">
              <a:rPr kumimoji="1" lang="ja-JP" altLang="en-US" smtClean="0"/>
              <a:t>2023/4/17</a:t>
            </a:fld>
            <a:endParaRPr kumimoji="1" lang="ja-JP" altLang="en-US"/>
          </a:p>
        </p:txBody>
      </p:sp>
      <p:sp>
        <p:nvSpPr>
          <p:cNvPr id="4" name="スライド イメージ プレースホルダー 3"/>
          <p:cNvSpPr>
            <a:spLocks noGrp="1" noRot="1" noChangeAspect="1"/>
          </p:cNvSpPr>
          <p:nvPr>
            <p:ph type="sldImg" idx="2"/>
          </p:nvPr>
        </p:nvSpPr>
        <p:spPr>
          <a:xfrm>
            <a:off x="2924175" y="849313"/>
            <a:ext cx="4078288" cy="229393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2664" y="3271382"/>
            <a:ext cx="7941310" cy="267658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56219"/>
            <a:ext cx="4301543" cy="34145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3372" y="6456219"/>
            <a:ext cx="4301543" cy="341457"/>
          </a:xfrm>
          <a:prstGeom prst="rect">
            <a:avLst/>
          </a:prstGeom>
        </p:spPr>
        <p:txBody>
          <a:bodyPr vert="horz" lIns="91440" tIns="45720" rIns="91440" bIns="45720" rtlCol="0" anchor="b"/>
          <a:lstStyle>
            <a:lvl1pPr algn="r">
              <a:defRPr sz="1200"/>
            </a:lvl1pPr>
          </a:lstStyle>
          <a:p>
            <a:fld id="{5F373623-8775-457D-88CB-E7831E715651}" type="slidenum">
              <a:rPr kumimoji="1" lang="ja-JP" altLang="en-US" smtClean="0"/>
              <a:t>‹#›</a:t>
            </a:fld>
            <a:endParaRPr kumimoji="1" lang="ja-JP" altLang="en-US"/>
          </a:p>
        </p:txBody>
      </p:sp>
    </p:spTree>
    <p:extLst>
      <p:ext uri="{BB962C8B-B14F-4D97-AF65-F5344CB8AC3E}">
        <p14:creationId xmlns:p14="http://schemas.microsoft.com/office/powerpoint/2010/main" val="31373304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CEC2A4-ED73-61FB-3AF8-C45F6F1FDEC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A0D2C60-2372-74FF-1D5A-E012AB6E0C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3DC868F-188B-6499-46C3-AE735D2C40B7}"/>
              </a:ext>
            </a:extLst>
          </p:cNvPr>
          <p:cNvSpPr>
            <a:spLocks noGrp="1"/>
          </p:cNvSpPr>
          <p:nvPr>
            <p:ph type="dt" sz="half" idx="10"/>
          </p:nvPr>
        </p:nvSpPr>
        <p:spPr/>
        <p:txBody>
          <a:bodyPr/>
          <a:lstStyle/>
          <a:p>
            <a:fld id="{0CADF054-92DE-46EA-91A0-A015A6E3D157}" type="datetime1">
              <a:rPr kumimoji="1" lang="ja-JP" altLang="en-US" smtClean="0"/>
              <a:t>2023/4/17</a:t>
            </a:fld>
            <a:endParaRPr kumimoji="1" lang="ja-JP" altLang="en-US"/>
          </a:p>
        </p:txBody>
      </p:sp>
      <p:sp>
        <p:nvSpPr>
          <p:cNvPr id="5" name="フッター プレースホルダー 4">
            <a:extLst>
              <a:ext uri="{FF2B5EF4-FFF2-40B4-BE49-F238E27FC236}">
                <a16:creationId xmlns:a16="http://schemas.microsoft.com/office/drawing/2014/main" id="{F6D37FBF-1DFA-9A57-62B1-80B0EF1F96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4B0AE98-8728-0203-9489-01677519C46C}"/>
              </a:ext>
            </a:extLst>
          </p:cNvPr>
          <p:cNvSpPr>
            <a:spLocks noGrp="1"/>
          </p:cNvSpPr>
          <p:nvPr>
            <p:ph type="sldNum" sz="quarter" idx="12"/>
          </p:nvPr>
        </p:nvSpPr>
        <p:spPr/>
        <p:txBody>
          <a:bodyPr/>
          <a:lstStyle/>
          <a:p>
            <a:fld id="{FB3BD0F6-ED93-4B53-8AD2-35C03B8427B6}" type="slidenum">
              <a:rPr kumimoji="1" lang="ja-JP" altLang="en-US" smtClean="0"/>
              <a:t>‹#›</a:t>
            </a:fld>
            <a:endParaRPr kumimoji="1" lang="ja-JP" altLang="en-US"/>
          </a:p>
        </p:txBody>
      </p:sp>
    </p:spTree>
    <p:extLst>
      <p:ext uri="{BB962C8B-B14F-4D97-AF65-F5344CB8AC3E}">
        <p14:creationId xmlns:p14="http://schemas.microsoft.com/office/powerpoint/2010/main" val="661690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D8E9BF-1BDF-3828-87BF-0E84A467BF4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8EAECB5-7A12-0C12-CB69-53073284FAD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526313-264F-553E-D31C-D19A96399235}"/>
              </a:ext>
            </a:extLst>
          </p:cNvPr>
          <p:cNvSpPr>
            <a:spLocks noGrp="1"/>
          </p:cNvSpPr>
          <p:nvPr>
            <p:ph type="dt" sz="half" idx="10"/>
          </p:nvPr>
        </p:nvSpPr>
        <p:spPr/>
        <p:txBody>
          <a:bodyPr/>
          <a:lstStyle/>
          <a:p>
            <a:fld id="{B7505CDF-0B94-41C6-94BB-30EE3FCCBE6E}" type="datetime1">
              <a:rPr kumimoji="1" lang="ja-JP" altLang="en-US" smtClean="0"/>
              <a:t>2023/4/17</a:t>
            </a:fld>
            <a:endParaRPr kumimoji="1" lang="ja-JP" altLang="en-US"/>
          </a:p>
        </p:txBody>
      </p:sp>
      <p:sp>
        <p:nvSpPr>
          <p:cNvPr id="5" name="フッター プレースホルダー 4">
            <a:extLst>
              <a:ext uri="{FF2B5EF4-FFF2-40B4-BE49-F238E27FC236}">
                <a16:creationId xmlns:a16="http://schemas.microsoft.com/office/drawing/2014/main" id="{4292BB02-9B6E-ACF3-BFB3-AFB8DAA21D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10BFFF8-151A-2A00-0A18-813CFCB561DE}"/>
              </a:ext>
            </a:extLst>
          </p:cNvPr>
          <p:cNvSpPr>
            <a:spLocks noGrp="1"/>
          </p:cNvSpPr>
          <p:nvPr>
            <p:ph type="sldNum" sz="quarter" idx="12"/>
          </p:nvPr>
        </p:nvSpPr>
        <p:spPr/>
        <p:txBody>
          <a:bodyPr/>
          <a:lstStyle/>
          <a:p>
            <a:fld id="{FB3BD0F6-ED93-4B53-8AD2-35C03B8427B6}" type="slidenum">
              <a:rPr kumimoji="1" lang="ja-JP" altLang="en-US" smtClean="0"/>
              <a:t>‹#›</a:t>
            </a:fld>
            <a:endParaRPr kumimoji="1" lang="ja-JP" altLang="en-US"/>
          </a:p>
        </p:txBody>
      </p:sp>
    </p:spTree>
    <p:extLst>
      <p:ext uri="{BB962C8B-B14F-4D97-AF65-F5344CB8AC3E}">
        <p14:creationId xmlns:p14="http://schemas.microsoft.com/office/powerpoint/2010/main" val="3291648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2DC0A2C-15D9-5AE8-FDBA-BF8845359ED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B140CB3-FABB-5CE1-F17C-733320815BA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D4C7E47-83F3-ADE6-9CD4-B395141425D1}"/>
              </a:ext>
            </a:extLst>
          </p:cNvPr>
          <p:cNvSpPr>
            <a:spLocks noGrp="1"/>
          </p:cNvSpPr>
          <p:nvPr>
            <p:ph type="dt" sz="half" idx="10"/>
          </p:nvPr>
        </p:nvSpPr>
        <p:spPr/>
        <p:txBody>
          <a:bodyPr/>
          <a:lstStyle/>
          <a:p>
            <a:fld id="{2CA96BAD-65AF-4E14-86AA-7C20D392A61D}" type="datetime1">
              <a:rPr kumimoji="1" lang="ja-JP" altLang="en-US" smtClean="0"/>
              <a:t>2023/4/17</a:t>
            </a:fld>
            <a:endParaRPr kumimoji="1" lang="ja-JP" altLang="en-US"/>
          </a:p>
        </p:txBody>
      </p:sp>
      <p:sp>
        <p:nvSpPr>
          <p:cNvPr id="5" name="フッター プレースホルダー 4">
            <a:extLst>
              <a:ext uri="{FF2B5EF4-FFF2-40B4-BE49-F238E27FC236}">
                <a16:creationId xmlns:a16="http://schemas.microsoft.com/office/drawing/2014/main" id="{D9148386-C83B-C965-4BC7-FA9940AE6BC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A926F3-1E6F-75D6-5769-063AAA0BA30F}"/>
              </a:ext>
            </a:extLst>
          </p:cNvPr>
          <p:cNvSpPr>
            <a:spLocks noGrp="1"/>
          </p:cNvSpPr>
          <p:nvPr>
            <p:ph type="sldNum" sz="quarter" idx="12"/>
          </p:nvPr>
        </p:nvSpPr>
        <p:spPr/>
        <p:txBody>
          <a:bodyPr/>
          <a:lstStyle/>
          <a:p>
            <a:fld id="{FB3BD0F6-ED93-4B53-8AD2-35C03B8427B6}" type="slidenum">
              <a:rPr kumimoji="1" lang="ja-JP" altLang="en-US" smtClean="0"/>
              <a:t>‹#›</a:t>
            </a:fld>
            <a:endParaRPr kumimoji="1" lang="ja-JP" altLang="en-US"/>
          </a:p>
        </p:txBody>
      </p:sp>
    </p:spTree>
    <p:extLst>
      <p:ext uri="{BB962C8B-B14F-4D97-AF65-F5344CB8AC3E}">
        <p14:creationId xmlns:p14="http://schemas.microsoft.com/office/powerpoint/2010/main" val="3346764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124316-018D-ED0D-E3F4-C9836FD5CF0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ACB6005-4C59-1E0D-1A70-CD006514BDC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87E74A7-0EC6-AE6D-536E-7B192BA1D625}"/>
              </a:ext>
            </a:extLst>
          </p:cNvPr>
          <p:cNvSpPr>
            <a:spLocks noGrp="1"/>
          </p:cNvSpPr>
          <p:nvPr>
            <p:ph type="dt" sz="half" idx="10"/>
          </p:nvPr>
        </p:nvSpPr>
        <p:spPr/>
        <p:txBody>
          <a:bodyPr/>
          <a:lstStyle/>
          <a:p>
            <a:fld id="{B819563E-B609-4B85-B624-E24D22AAB205}" type="datetime1">
              <a:rPr kumimoji="1" lang="ja-JP" altLang="en-US" smtClean="0"/>
              <a:t>2023/4/17</a:t>
            </a:fld>
            <a:endParaRPr kumimoji="1" lang="ja-JP" altLang="en-US"/>
          </a:p>
        </p:txBody>
      </p:sp>
      <p:sp>
        <p:nvSpPr>
          <p:cNvPr id="5" name="フッター プレースホルダー 4">
            <a:extLst>
              <a:ext uri="{FF2B5EF4-FFF2-40B4-BE49-F238E27FC236}">
                <a16:creationId xmlns:a16="http://schemas.microsoft.com/office/drawing/2014/main" id="{2CE573EB-0634-F2AB-A293-301CD878B50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BE5DB59-5960-4209-2A99-E688750A3788}"/>
              </a:ext>
            </a:extLst>
          </p:cNvPr>
          <p:cNvSpPr>
            <a:spLocks noGrp="1"/>
          </p:cNvSpPr>
          <p:nvPr>
            <p:ph type="sldNum" sz="quarter" idx="12"/>
          </p:nvPr>
        </p:nvSpPr>
        <p:spPr/>
        <p:txBody>
          <a:bodyPr/>
          <a:lstStyle/>
          <a:p>
            <a:fld id="{FB3BD0F6-ED93-4B53-8AD2-35C03B8427B6}" type="slidenum">
              <a:rPr kumimoji="1" lang="ja-JP" altLang="en-US" smtClean="0"/>
              <a:t>‹#›</a:t>
            </a:fld>
            <a:endParaRPr kumimoji="1" lang="ja-JP" altLang="en-US"/>
          </a:p>
        </p:txBody>
      </p:sp>
    </p:spTree>
    <p:extLst>
      <p:ext uri="{BB962C8B-B14F-4D97-AF65-F5344CB8AC3E}">
        <p14:creationId xmlns:p14="http://schemas.microsoft.com/office/powerpoint/2010/main" val="3857748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58E23D-D14B-E63E-A32E-E9C720827D4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A080B40-7ED1-343A-9388-41C7D94378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0CC58A5-D555-9C0D-AE96-8F733710967A}"/>
              </a:ext>
            </a:extLst>
          </p:cNvPr>
          <p:cNvSpPr>
            <a:spLocks noGrp="1"/>
          </p:cNvSpPr>
          <p:nvPr>
            <p:ph type="dt" sz="half" idx="10"/>
          </p:nvPr>
        </p:nvSpPr>
        <p:spPr/>
        <p:txBody>
          <a:bodyPr/>
          <a:lstStyle/>
          <a:p>
            <a:fld id="{1B4B1EAB-B51B-42B9-BE54-EC631F188FD5}" type="datetime1">
              <a:rPr kumimoji="1" lang="ja-JP" altLang="en-US" smtClean="0"/>
              <a:t>2023/4/17</a:t>
            </a:fld>
            <a:endParaRPr kumimoji="1" lang="ja-JP" altLang="en-US"/>
          </a:p>
        </p:txBody>
      </p:sp>
      <p:sp>
        <p:nvSpPr>
          <p:cNvPr id="5" name="フッター プレースホルダー 4">
            <a:extLst>
              <a:ext uri="{FF2B5EF4-FFF2-40B4-BE49-F238E27FC236}">
                <a16:creationId xmlns:a16="http://schemas.microsoft.com/office/drawing/2014/main" id="{19F87827-4F0C-D6F0-E934-F8E5FE4A764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1CFB21-E8F2-7358-0093-7CF53455631A}"/>
              </a:ext>
            </a:extLst>
          </p:cNvPr>
          <p:cNvSpPr>
            <a:spLocks noGrp="1"/>
          </p:cNvSpPr>
          <p:nvPr>
            <p:ph type="sldNum" sz="quarter" idx="12"/>
          </p:nvPr>
        </p:nvSpPr>
        <p:spPr/>
        <p:txBody>
          <a:bodyPr/>
          <a:lstStyle/>
          <a:p>
            <a:fld id="{FB3BD0F6-ED93-4B53-8AD2-35C03B8427B6}" type="slidenum">
              <a:rPr kumimoji="1" lang="ja-JP" altLang="en-US" smtClean="0"/>
              <a:t>‹#›</a:t>
            </a:fld>
            <a:endParaRPr kumimoji="1" lang="ja-JP" altLang="en-US"/>
          </a:p>
        </p:txBody>
      </p:sp>
    </p:spTree>
    <p:extLst>
      <p:ext uri="{BB962C8B-B14F-4D97-AF65-F5344CB8AC3E}">
        <p14:creationId xmlns:p14="http://schemas.microsoft.com/office/powerpoint/2010/main" val="130396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9A01CE-D728-F537-1169-0B53BF39F9B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A5A3072-24EB-2200-874E-B31975D9254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328E4BA-B24E-20F1-992E-B8BE8CDE28B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F6BB095-1E0E-0CF3-8C8A-D09BD4091856}"/>
              </a:ext>
            </a:extLst>
          </p:cNvPr>
          <p:cNvSpPr>
            <a:spLocks noGrp="1"/>
          </p:cNvSpPr>
          <p:nvPr>
            <p:ph type="dt" sz="half" idx="10"/>
          </p:nvPr>
        </p:nvSpPr>
        <p:spPr/>
        <p:txBody>
          <a:bodyPr/>
          <a:lstStyle/>
          <a:p>
            <a:fld id="{5D013763-4C26-4130-9A82-EFFF2D065305}" type="datetime1">
              <a:rPr kumimoji="1" lang="ja-JP" altLang="en-US" smtClean="0"/>
              <a:t>2023/4/17</a:t>
            </a:fld>
            <a:endParaRPr kumimoji="1" lang="ja-JP" altLang="en-US"/>
          </a:p>
        </p:txBody>
      </p:sp>
      <p:sp>
        <p:nvSpPr>
          <p:cNvPr id="6" name="フッター プレースホルダー 5">
            <a:extLst>
              <a:ext uri="{FF2B5EF4-FFF2-40B4-BE49-F238E27FC236}">
                <a16:creationId xmlns:a16="http://schemas.microsoft.com/office/drawing/2014/main" id="{85ABB717-16F9-37AC-34C3-628DBFE68F7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AAF6058-418B-0122-9987-4AEAE8C565D3}"/>
              </a:ext>
            </a:extLst>
          </p:cNvPr>
          <p:cNvSpPr>
            <a:spLocks noGrp="1"/>
          </p:cNvSpPr>
          <p:nvPr>
            <p:ph type="sldNum" sz="quarter" idx="12"/>
          </p:nvPr>
        </p:nvSpPr>
        <p:spPr/>
        <p:txBody>
          <a:bodyPr/>
          <a:lstStyle/>
          <a:p>
            <a:fld id="{FB3BD0F6-ED93-4B53-8AD2-35C03B8427B6}" type="slidenum">
              <a:rPr kumimoji="1" lang="ja-JP" altLang="en-US" smtClean="0"/>
              <a:t>‹#›</a:t>
            </a:fld>
            <a:endParaRPr kumimoji="1" lang="ja-JP" altLang="en-US"/>
          </a:p>
        </p:txBody>
      </p:sp>
    </p:spTree>
    <p:extLst>
      <p:ext uri="{BB962C8B-B14F-4D97-AF65-F5344CB8AC3E}">
        <p14:creationId xmlns:p14="http://schemas.microsoft.com/office/powerpoint/2010/main" val="865544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BFE136-501D-211F-CF91-40789CD6E61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AD403C4-8D48-F985-0B5E-BB12D78E67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79D5414-6290-C314-234B-DE893C2D61E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B0772A8-38C6-2076-3B38-5D6883FA37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B1BE0B1-512C-523F-106D-C9830316190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2FBFFAE-BC78-30A4-001F-7122CC3BDBB4}"/>
              </a:ext>
            </a:extLst>
          </p:cNvPr>
          <p:cNvSpPr>
            <a:spLocks noGrp="1"/>
          </p:cNvSpPr>
          <p:nvPr>
            <p:ph type="dt" sz="half" idx="10"/>
          </p:nvPr>
        </p:nvSpPr>
        <p:spPr/>
        <p:txBody>
          <a:bodyPr/>
          <a:lstStyle/>
          <a:p>
            <a:fld id="{CA2C06C2-FE48-46E2-967B-615C7EA40589}" type="datetime1">
              <a:rPr kumimoji="1" lang="ja-JP" altLang="en-US" smtClean="0"/>
              <a:t>2023/4/17</a:t>
            </a:fld>
            <a:endParaRPr kumimoji="1" lang="ja-JP" altLang="en-US"/>
          </a:p>
        </p:txBody>
      </p:sp>
      <p:sp>
        <p:nvSpPr>
          <p:cNvPr id="8" name="フッター プレースホルダー 7">
            <a:extLst>
              <a:ext uri="{FF2B5EF4-FFF2-40B4-BE49-F238E27FC236}">
                <a16:creationId xmlns:a16="http://schemas.microsoft.com/office/drawing/2014/main" id="{62BF05C0-D435-E15A-7ADC-183D0240147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BA8C3C2-078B-1633-9F43-DCDDBD38F6BE}"/>
              </a:ext>
            </a:extLst>
          </p:cNvPr>
          <p:cNvSpPr>
            <a:spLocks noGrp="1"/>
          </p:cNvSpPr>
          <p:nvPr>
            <p:ph type="sldNum" sz="quarter" idx="12"/>
          </p:nvPr>
        </p:nvSpPr>
        <p:spPr/>
        <p:txBody>
          <a:bodyPr/>
          <a:lstStyle/>
          <a:p>
            <a:fld id="{FB3BD0F6-ED93-4B53-8AD2-35C03B8427B6}" type="slidenum">
              <a:rPr kumimoji="1" lang="ja-JP" altLang="en-US" smtClean="0"/>
              <a:t>‹#›</a:t>
            </a:fld>
            <a:endParaRPr kumimoji="1" lang="ja-JP" altLang="en-US"/>
          </a:p>
        </p:txBody>
      </p:sp>
    </p:spTree>
    <p:extLst>
      <p:ext uri="{BB962C8B-B14F-4D97-AF65-F5344CB8AC3E}">
        <p14:creationId xmlns:p14="http://schemas.microsoft.com/office/powerpoint/2010/main" val="2070118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1C1242-C211-6D63-F074-0E3FBC74217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0199EB4-2A87-DC46-85FA-D9D57760578B}"/>
              </a:ext>
            </a:extLst>
          </p:cNvPr>
          <p:cNvSpPr>
            <a:spLocks noGrp="1"/>
          </p:cNvSpPr>
          <p:nvPr>
            <p:ph type="dt" sz="half" idx="10"/>
          </p:nvPr>
        </p:nvSpPr>
        <p:spPr/>
        <p:txBody>
          <a:bodyPr/>
          <a:lstStyle/>
          <a:p>
            <a:fld id="{769500FC-4906-4557-9821-63AEB0EBA525}" type="datetime1">
              <a:rPr kumimoji="1" lang="ja-JP" altLang="en-US" smtClean="0"/>
              <a:t>2023/4/17</a:t>
            </a:fld>
            <a:endParaRPr kumimoji="1" lang="ja-JP" altLang="en-US"/>
          </a:p>
        </p:txBody>
      </p:sp>
      <p:sp>
        <p:nvSpPr>
          <p:cNvPr id="4" name="フッター プレースホルダー 3">
            <a:extLst>
              <a:ext uri="{FF2B5EF4-FFF2-40B4-BE49-F238E27FC236}">
                <a16:creationId xmlns:a16="http://schemas.microsoft.com/office/drawing/2014/main" id="{C5F667C6-4AEB-64E7-8EE6-DDFC184F489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2A88F61-890D-B6ED-2E5C-98D4886649DF}"/>
              </a:ext>
            </a:extLst>
          </p:cNvPr>
          <p:cNvSpPr>
            <a:spLocks noGrp="1"/>
          </p:cNvSpPr>
          <p:nvPr>
            <p:ph type="sldNum" sz="quarter" idx="12"/>
          </p:nvPr>
        </p:nvSpPr>
        <p:spPr/>
        <p:txBody>
          <a:bodyPr/>
          <a:lstStyle/>
          <a:p>
            <a:fld id="{FB3BD0F6-ED93-4B53-8AD2-35C03B8427B6}" type="slidenum">
              <a:rPr kumimoji="1" lang="ja-JP" altLang="en-US" smtClean="0"/>
              <a:t>‹#›</a:t>
            </a:fld>
            <a:endParaRPr kumimoji="1" lang="ja-JP" altLang="en-US"/>
          </a:p>
        </p:txBody>
      </p:sp>
    </p:spTree>
    <p:extLst>
      <p:ext uri="{BB962C8B-B14F-4D97-AF65-F5344CB8AC3E}">
        <p14:creationId xmlns:p14="http://schemas.microsoft.com/office/powerpoint/2010/main" val="2391550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DAD3EA6-A664-4EE4-28C3-FCAA76D052E6}"/>
              </a:ext>
            </a:extLst>
          </p:cNvPr>
          <p:cNvSpPr>
            <a:spLocks noGrp="1"/>
          </p:cNvSpPr>
          <p:nvPr>
            <p:ph type="dt" sz="half" idx="10"/>
          </p:nvPr>
        </p:nvSpPr>
        <p:spPr/>
        <p:txBody>
          <a:bodyPr/>
          <a:lstStyle/>
          <a:p>
            <a:fld id="{F5FACA29-70DE-4157-A352-28441EAF5041}" type="datetime1">
              <a:rPr kumimoji="1" lang="ja-JP" altLang="en-US" smtClean="0"/>
              <a:t>2023/4/17</a:t>
            </a:fld>
            <a:endParaRPr kumimoji="1" lang="ja-JP" altLang="en-US"/>
          </a:p>
        </p:txBody>
      </p:sp>
      <p:sp>
        <p:nvSpPr>
          <p:cNvPr id="3" name="フッター プレースホルダー 2">
            <a:extLst>
              <a:ext uri="{FF2B5EF4-FFF2-40B4-BE49-F238E27FC236}">
                <a16:creationId xmlns:a16="http://schemas.microsoft.com/office/drawing/2014/main" id="{48313870-B0C9-E4DC-BFA8-94B0715AA6E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49BBE11-69C1-AF43-CC79-7691F4978004}"/>
              </a:ext>
            </a:extLst>
          </p:cNvPr>
          <p:cNvSpPr>
            <a:spLocks noGrp="1"/>
          </p:cNvSpPr>
          <p:nvPr>
            <p:ph type="sldNum" sz="quarter" idx="12"/>
          </p:nvPr>
        </p:nvSpPr>
        <p:spPr/>
        <p:txBody>
          <a:bodyPr/>
          <a:lstStyle/>
          <a:p>
            <a:fld id="{FB3BD0F6-ED93-4B53-8AD2-35C03B8427B6}" type="slidenum">
              <a:rPr kumimoji="1" lang="ja-JP" altLang="en-US" smtClean="0"/>
              <a:t>‹#›</a:t>
            </a:fld>
            <a:endParaRPr kumimoji="1" lang="ja-JP" altLang="en-US"/>
          </a:p>
        </p:txBody>
      </p:sp>
    </p:spTree>
    <p:extLst>
      <p:ext uri="{BB962C8B-B14F-4D97-AF65-F5344CB8AC3E}">
        <p14:creationId xmlns:p14="http://schemas.microsoft.com/office/powerpoint/2010/main" val="403463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0DDC4B-AD35-AC18-F998-5F2B4BA2901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7E9B739-4223-0A30-E6A7-57331D613E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25ADC6B-ADD3-7E82-9215-84C7C3757E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83AC7AD-C570-76A8-B592-A5892BD1BC3F}"/>
              </a:ext>
            </a:extLst>
          </p:cNvPr>
          <p:cNvSpPr>
            <a:spLocks noGrp="1"/>
          </p:cNvSpPr>
          <p:nvPr>
            <p:ph type="dt" sz="half" idx="10"/>
          </p:nvPr>
        </p:nvSpPr>
        <p:spPr/>
        <p:txBody>
          <a:bodyPr/>
          <a:lstStyle/>
          <a:p>
            <a:fld id="{1F8D55E3-BA3F-427C-9220-09FC1DDC882C}" type="datetime1">
              <a:rPr kumimoji="1" lang="ja-JP" altLang="en-US" smtClean="0"/>
              <a:t>2023/4/17</a:t>
            </a:fld>
            <a:endParaRPr kumimoji="1" lang="ja-JP" altLang="en-US"/>
          </a:p>
        </p:txBody>
      </p:sp>
      <p:sp>
        <p:nvSpPr>
          <p:cNvPr id="6" name="フッター プレースホルダー 5">
            <a:extLst>
              <a:ext uri="{FF2B5EF4-FFF2-40B4-BE49-F238E27FC236}">
                <a16:creationId xmlns:a16="http://schemas.microsoft.com/office/drawing/2014/main" id="{9796944F-3B7C-2B1F-F8F5-7DAEF938E1C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357225F-49C6-A11E-611C-CB5ABAEFB91E}"/>
              </a:ext>
            </a:extLst>
          </p:cNvPr>
          <p:cNvSpPr>
            <a:spLocks noGrp="1"/>
          </p:cNvSpPr>
          <p:nvPr>
            <p:ph type="sldNum" sz="quarter" idx="12"/>
          </p:nvPr>
        </p:nvSpPr>
        <p:spPr/>
        <p:txBody>
          <a:bodyPr/>
          <a:lstStyle/>
          <a:p>
            <a:fld id="{FB3BD0F6-ED93-4B53-8AD2-35C03B8427B6}" type="slidenum">
              <a:rPr kumimoji="1" lang="ja-JP" altLang="en-US" smtClean="0"/>
              <a:t>‹#›</a:t>
            </a:fld>
            <a:endParaRPr kumimoji="1" lang="ja-JP" altLang="en-US"/>
          </a:p>
        </p:txBody>
      </p:sp>
    </p:spTree>
    <p:extLst>
      <p:ext uri="{BB962C8B-B14F-4D97-AF65-F5344CB8AC3E}">
        <p14:creationId xmlns:p14="http://schemas.microsoft.com/office/powerpoint/2010/main" val="3418788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6C46A2-BD7C-7DE7-1DA1-CF71AFDB97E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F1C966A-7D65-D645-4632-8AD199AF4A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0F7DD61-2200-ADFF-AA56-CA025DF6B8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94B3B0F-5066-5258-8616-36E5A0ABF12F}"/>
              </a:ext>
            </a:extLst>
          </p:cNvPr>
          <p:cNvSpPr>
            <a:spLocks noGrp="1"/>
          </p:cNvSpPr>
          <p:nvPr>
            <p:ph type="dt" sz="half" idx="10"/>
          </p:nvPr>
        </p:nvSpPr>
        <p:spPr/>
        <p:txBody>
          <a:bodyPr/>
          <a:lstStyle/>
          <a:p>
            <a:fld id="{4C3FCD36-D0CE-49DB-8AA4-B523C3A13F02}" type="datetime1">
              <a:rPr kumimoji="1" lang="ja-JP" altLang="en-US" smtClean="0"/>
              <a:t>2023/4/17</a:t>
            </a:fld>
            <a:endParaRPr kumimoji="1" lang="ja-JP" altLang="en-US"/>
          </a:p>
        </p:txBody>
      </p:sp>
      <p:sp>
        <p:nvSpPr>
          <p:cNvPr id="6" name="フッター プレースホルダー 5">
            <a:extLst>
              <a:ext uri="{FF2B5EF4-FFF2-40B4-BE49-F238E27FC236}">
                <a16:creationId xmlns:a16="http://schemas.microsoft.com/office/drawing/2014/main" id="{7C5E616C-7C71-E862-61FF-9B3D2851E91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F9E751A-4B24-B26C-8532-92156D1B12A9}"/>
              </a:ext>
            </a:extLst>
          </p:cNvPr>
          <p:cNvSpPr>
            <a:spLocks noGrp="1"/>
          </p:cNvSpPr>
          <p:nvPr>
            <p:ph type="sldNum" sz="quarter" idx="12"/>
          </p:nvPr>
        </p:nvSpPr>
        <p:spPr/>
        <p:txBody>
          <a:bodyPr/>
          <a:lstStyle/>
          <a:p>
            <a:fld id="{FB3BD0F6-ED93-4B53-8AD2-35C03B8427B6}" type="slidenum">
              <a:rPr kumimoji="1" lang="ja-JP" altLang="en-US" smtClean="0"/>
              <a:t>‹#›</a:t>
            </a:fld>
            <a:endParaRPr kumimoji="1" lang="ja-JP" altLang="en-US"/>
          </a:p>
        </p:txBody>
      </p:sp>
    </p:spTree>
    <p:extLst>
      <p:ext uri="{BB962C8B-B14F-4D97-AF65-F5344CB8AC3E}">
        <p14:creationId xmlns:p14="http://schemas.microsoft.com/office/powerpoint/2010/main" val="123900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C0D7708-9F77-CA6E-C02D-9B9649537C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50DACEA-EA1F-7C28-D632-D92F0E88FA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350E8BA-8962-A812-80B4-CF74B31205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922D3B-725A-44D5-B1AE-73BDE0C0E4CE}" type="datetime1">
              <a:rPr kumimoji="1" lang="ja-JP" altLang="en-US" smtClean="0"/>
              <a:t>2023/4/17</a:t>
            </a:fld>
            <a:endParaRPr kumimoji="1" lang="ja-JP" altLang="en-US"/>
          </a:p>
        </p:txBody>
      </p:sp>
      <p:sp>
        <p:nvSpPr>
          <p:cNvPr id="5" name="フッター プレースホルダー 4">
            <a:extLst>
              <a:ext uri="{FF2B5EF4-FFF2-40B4-BE49-F238E27FC236}">
                <a16:creationId xmlns:a16="http://schemas.microsoft.com/office/drawing/2014/main" id="{9D3FF70D-F97D-92A0-A99B-D921B581B6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27DB52A-8112-EDCA-60AE-8BCABA57E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3BD0F6-ED93-4B53-8AD2-35C03B8427B6}" type="slidenum">
              <a:rPr kumimoji="1" lang="ja-JP" altLang="en-US" smtClean="0"/>
              <a:t>‹#›</a:t>
            </a:fld>
            <a:endParaRPr kumimoji="1" lang="ja-JP" altLang="en-US"/>
          </a:p>
        </p:txBody>
      </p:sp>
    </p:spTree>
    <p:extLst>
      <p:ext uri="{BB962C8B-B14F-4D97-AF65-F5344CB8AC3E}">
        <p14:creationId xmlns:p14="http://schemas.microsoft.com/office/powerpoint/2010/main" val="201208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3.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60.pn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40.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90.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0.png"/><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31.xml.rels><?xml version="1.0" encoding="UTF-8" standalone="yes"?>
<Relationships xmlns="http://schemas.openxmlformats.org/package/2006/relationships"><Relationship Id="rId3" Type="http://schemas.openxmlformats.org/officeDocument/2006/relationships/image" Target="../media/image160.png"/><Relationship Id="rId7" Type="http://schemas.openxmlformats.org/officeDocument/2006/relationships/image" Target="../media/image19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82.png"/><Relationship Id="rId5" Type="http://schemas.openxmlformats.org/officeDocument/2006/relationships/image" Target="../media/image171.png"/><Relationship Id="rId4" Type="http://schemas.openxmlformats.org/officeDocument/2006/relationships/image" Target="../media/image180.png"/></Relationships>
</file>

<file path=ppt/slides/_rels/slide32.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70.png"/><Relationship Id="rId1" Type="http://schemas.openxmlformats.org/officeDocument/2006/relationships/slideLayout" Target="../slideLayouts/slideLayout2.xml"/><Relationship Id="rId4" Type="http://schemas.openxmlformats.org/officeDocument/2006/relationships/image" Target="../media/image200.png"/></Relationships>
</file>

<file path=ppt/slides/_rels/slide33.xml.rels><?xml version="1.0" encoding="UTF-8" standalone="yes"?>
<Relationships xmlns="http://schemas.openxmlformats.org/package/2006/relationships"><Relationship Id="rId2" Type="http://schemas.openxmlformats.org/officeDocument/2006/relationships/image" Target="../media/image18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1.png"/><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8480BB-2B56-5756-F449-D2256905B161}"/>
              </a:ext>
            </a:extLst>
          </p:cNvPr>
          <p:cNvSpPr>
            <a:spLocks noGrp="1"/>
          </p:cNvSpPr>
          <p:nvPr>
            <p:ph type="ctrTitle"/>
          </p:nvPr>
        </p:nvSpPr>
        <p:spPr>
          <a:xfrm>
            <a:off x="513450" y="1171844"/>
            <a:ext cx="11165097" cy="2387600"/>
          </a:xfrm>
        </p:spPr>
        <p:txBody>
          <a:bodyPr>
            <a:normAutofit/>
          </a:bodyPr>
          <a:lstStyle/>
          <a:p>
            <a:r>
              <a:rPr kumimoji="1" lang="ja-JP" altLang="en-US" dirty="0"/>
              <a:t>ギルバート乗算回路の設計</a:t>
            </a:r>
            <a:r>
              <a:rPr lang="ja-JP" altLang="en-US" dirty="0"/>
              <a:t>手順の確認とシミュレーション</a:t>
            </a:r>
            <a:endParaRPr kumimoji="1" lang="ja-JP" altLang="en-US" dirty="0"/>
          </a:p>
        </p:txBody>
      </p:sp>
      <p:sp>
        <p:nvSpPr>
          <p:cNvPr id="3" name="字幕 2">
            <a:extLst>
              <a:ext uri="{FF2B5EF4-FFF2-40B4-BE49-F238E27FC236}">
                <a16:creationId xmlns:a16="http://schemas.microsoft.com/office/drawing/2014/main" id="{27FD0646-B02D-C682-8D54-1492C7B92585}"/>
              </a:ext>
            </a:extLst>
          </p:cNvPr>
          <p:cNvSpPr>
            <a:spLocks noGrp="1"/>
          </p:cNvSpPr>
          <p:nvPr>
            <p:ph type="subTitle" idx="1"/>
          </p:nvPr>
        </p:nvSpPr>
        <p:spPr>
          <a:xfrm>
            <a:off x="1523999" y="4217180"/>
            <a:ext cx="9144000" cy="1655762"/>
          </a:xfrm>
        </p:spPr>
        <p:txBody>
          <a:bodyPr>
            <a:normAutofit fontScale="92500" lnSpcReduction="10000"/>
          </a:bodyPr>
          <a:lstStyle/>
          <a:p>
            <a:r>
              <a:rPr kumimoji="1" lang="en-US" altLang="ja-JP" sz="3600" dirty="0"/>
              <a:t>B4 </a:t>
            </a:r>
            <a:r>
              <a:rPr kumimoji="1" lang="ja-JP" altLang="en-US" sz="3600" dirty="0"/>
              <a:t>小島光</a:t>
            </a:r>
            <a:endParaRPr kumimoji="1" lang="en-US" altLang="ja-JP" sz="3600" dirty="0"/>
          </a:p>
          <a:p>
            <a:endParaRPr kumimoji="1" lang="en-US" altLang="ja-JP" sz="3600" dirty="0"/>
          </a:p>
          <a:p>
            <a:r>
              <a:rPr lang="en-US" altLang="ja-JP" sz="3600" dirty="0"/>
              <a:t>2023</a:t>
            </a:r>
            <a:r>
              <a:rPr lang="ja-JP" altLang="en-US" sz="3600" dirty="0"/>
              <a:t>年</a:t>
            </a:r>
            <a:r>
              <a:rPr lang="en-US" altLang="ja-JP" sz="3600" dirty="0"/>
              <a:t>4</a:t>
            </a:r>
            <a:r>
              <a:rPr lang="ja-JP" altLang="en-US" sz="3600" dirty="0"/>
              <a:t>月</a:t>
            </a:r>
            <a:r>
              <a:rPr lang="en-US" altLang="ja-JP" sz="3600" dirty="0"/>
              <a:t>17</a:t>
            </a:r>
            <a:r>
              <a:rPr lang="ja-JP" altLang="en-US" sz="3600" dirty="0"/>
              <a:t>日</a:t>
            </a:r>
            <a:endParaRPr kumimoji="1" lang="ja-JP" altLang="en-US" sz="3600" dirty="0"/>
          </a:p>
        </p:txBody>
      </p:sp>
      <p:sp>
        <p:nvSpPr>
          <p:cNvPr id="4" name="スライド番号プレースホルダー 3">
            <a:extLst>
              <a:ext uri="{FF2B5EF4-FFF2-40B4-BE49-F238E27FC236}">
                <a16:creationId xmlns:a16="http://schemas.microsoft.com/office/drawing/2014/main" id="{0EA17DC4-79DC-F4A7-2AF3-006B14E2AEB6}"/>
              </a:ext>
            </a:extLst>
          </p:cNvPr>
          <p:cNvSpPr>
            <a:spLocks noGrp="1"/>
          </p:cNvSpPr>
          <p:nvPr>
            <p:ph type="sldNum" sz="quarter" idx="12"/>
          </p:nvPr>
        </p:nvSpPr>
        <p:spPr/>
        <p:txBody>
          <a:bodyPr/>
          <a:lstStyle/>
          <a:p>
            <a:fld id="{FB3BD0F6-ED93-4B53-8AD2-35C03B8427B6}" type="slidenum">
              <a:rPr kumimoji="1" lang="ja-JP" altLang="en-US" smtClean="0"/>
              <a:t>1</a:t>
            </a:fld>
            <a:endParaRPr kumimoji="1" lang="ja-JP" altLang="en-US"/>
          </a:p>
        </p:txBody>
      </p:sp>
    </p:spTree>
    <p:extLst>
      <p:ext uri="{BB962C8B-B14F-4D97-AF65-F5344CB8AC3E}">
        <p14:creationId xmlns:p14="http://schemas.microsoft.com/office/powerpoint/2010/main" val="1054745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6C4CB1-176B-3965-7440-6B095E5DA5F8}"/>
              </a:ext>
            </a:extLst>
          </p:cNvPr>
          <p:cNvSpPr>
            <a:spLocks noGrp="1"/>
          </p:cNvSpPr>
          <p:nvPr>
            <p:ph type="title"/>
          </p:nvPr>
        </p:nvSpPr>
        <p:spPr/>
        <p:txBody>
          <a:bodyPr/>
          <a:lstStyle/>
          <a:p>
            <a:r>
              <a:rPr lang="en-US" altLang="ja-JP" dirty="0"/>
              <a:t>4</a:t>
            </a:r>
            <a:r>
              <a:rPr kumimoji="1" lang="en-US" altLang="ja-JP" dirty="0"/>
              <a:t>.3</a:t>
            </a:r>
            <a:r>
              <a:rPr kumimoji="1" lang="ja-JP" altLang="en-US" dirty="0"/>
              <a:t>抵抗値の決定</a:t>
            </a:r>
          </a:p>
        </p:txBody>
      </p:sp>
      <p:sp>
        <p:nvSpPr>
          <p:cNvPr id="12" name="テキスト ボックス 11">
            <a:extLst>
              <a:ext uri="{FF2B5EF4-FFF2-40B4-BE49-F238E27FC236}">
                <a16:creationId xmlns:a16="http://schemas.microsoft.com/office/drawing/2014/main" id="{F11EF7CC-80D0-AEC5-DDCC-ED29DC418777}"/>
              </a:ext>
            </a:extLst>
          </p:cNvPr>
          <p:cNvSpPr txBox="1"/>
          <p:nvPr/>
        </p:nvSpPr>
        <p:spPr>
          <a:xfrm>
            <a:off x="7489761" y="2820339"/>
            <a:ext cx="4310744" cy="1938992"/>
          </a:xfrm>
          <a:prstGeom prst="rect">
            <a:avLst/>
          </a:prstGeom>
          <a:noFill/>
        </p:spPr>
        <p:txBody>
          <a:bodyPr wrap="square" rtlCol="0">
            <a:spAutoFit/>
          </a:bodyPr>
          <a:lstStyle/>
          <a:p>
            <a:r>
              <a:rPr lang="ja-JP" altLang="en-US" sz="2400" dirty="0"/>
              <a:t>テール電流は</a:t>
            </a:r>
            <a:r>
              <a:rPr lang="en-US" altLang="ja-JP" sz="2400" dirty="0"/>
              <a:t>20 </a:t>
            </a:r>
            <a:r>
              <a:rPr lang="en-US" altLang="ja-JP" sz="2400" dirty="0" err="1"/>
              <a:t>uA</a:t>
            </a:r>
            <a:endParaRPr lang="en-US" altLang="ja-JP" sz="2400" dirty="0"/>
          </a:p>
          <a:p>
            <a:r>
              <a:rPr lang="ja-JP" altLang="en-US" sz="2400" dirty="0"/>
              <a:t>⇒</a:t>
            </a:r>
            <a:r>
              <a:rPr lang="en-US" altLang="ja-JP" sz="2400" dirty="0"/>
              <a:t>RL1</a:t>
            </a:r>
            <a:r>
              <a:rPr lang="ja-JP" altLang="en-US" sz="2400" dirty="0"/>
              <a:t>と</a:t>
            </a:r>
            <a:r>
              <a:rPr lang="en-US" altLang="ja-JP" sz="2400" dirty="0"/>
              <a:t>RL2</a:t>
            </a:r>
            <a:r>
              <a:rPr lang="ja-JP" altLang="en-US" sz="2400" dirty="0"/>
              <a:t>には</a:t>
            </a:r>
            <a:r>
              <a:rPr lang="en-US" altLang="ja-JP" sz="2400" dirty="0"/>
              <a:t>10 </a:t>
            </a:r>
            <a:r>
              <a:rPr lang="en-US" altLang="ja-JP" sz="2400" dirty="0" err="1"/>
              <a:t>uA</a:t>
            </a:r>
            <a:r>
              <a:rPr lang="ja-JP" altLang="en-US" sz="2400" dirty="0"/>
              <a:t>流れる</a:t>
            </a:r>
            <a:endParaRPr lang="en-US" altLang="ja-JP" sz="2400" dirty="0"/>
          </a:p>
          <a:p>
            <a:endParaRPr kumimoji="1" lang="en-US" altLang="ja-JP" sz="2400" dirty="0"/>
          </a:p>
          <a:p>
            <a:r>
              <a:rPr lang="en-US" altLang="ja-JP" sz="2400" dirty="0"/>
              <a:t>10 </a:t>
            </a:r>
            <a:r>
              <a:rPr lang="en-US" altLang="ja-JP" sz="2400" dirty="0" err="1"/>
              <a:t>uA</a:t>
            </a:r>
            <a:r>
              <a:rPr lang="ja-JP" altLang="en-US" sz="2400" dirty="0"/>
              <a:t>で</a:t>
            </a:r>
            <a:r>
              <a:rPr lang="en-US" altLang="ja-JP" sz="2400" dirty="0"/>
              <a:t>0.1 V</a:t>
            </a:r>
            <a:r>
              <a:rPr lang="ja-JP" altLang="en-US" sz="2400" dirty="0"/>
              <a:t>の電位降下</a:t>
            </a:r>
            <a:endParaRPr lang="en-US" altLang="ja-JP" sz="2400" dirty="0"/>
          </a:p>
          <a:p>
            <a:r>
              <a:rPr kumimoji="1" lang="ja-JP" altLang="en-US" sz="2400" dirty="0"/>
              <a:t>⇒</a:t>
            </a:r>
            <a:r>
              <a:rPr kumimoji="1" lang="en-US" altLang="ja-JP" sz="2400" u="sng" dirty="0">
                <a:solidFill>
                  <a:srgbClr val="FF0000"/>
                </a:solidFill>
              </a:rPr>
              <a:t>RL=</a:t>
            </a:r>
            <a:r>
              <a:rPr lang="en-US" altLang="ja-JP" sz="2400" u="sng" dirty="0">
                <a:solidFill>
                  <a:srgbClr val="FF0000"/>
                </a:solidFill>
              </a:rPr>
              <a:t>10</a:t>
            </a:r>
            <a:r>
              <a:rPr kumimoji="1" lang="en-US" altLang="ja-JP" sz="2400" u="sng" dirty="0">
                <a:solidFill>
                  <a:srgbClr val="FF0000"/>
                </a:solidFill>
              </a:rPr>
              <a:t> </a:t>
            </a:r>
            <a:r>
              <a:rPr kumimoji="1" lang="en-US" altLang="ja-JP" sz="2400" u="sng" dirty="0" err="1">
                <a:solidFill>
                  <a:srgbClr val="FF0000"/>
                </a:solidFill>
              </a:rPr>
              <a:t>kΩ</a:t>
            </a:r>
            <a:endParaRPr kumimoji="1" lang="ja-JP" altLang="en-US" sz="2400" u="sng" dirty="0">
              <a:solidFill>
                <a:srgbClr val="FF0000"/>
              </a:solidFill>
            </a:endParaRPr>
          </a:p>
        </p:txBody>
      </p:sp>
      <p:grpSp>
        <p:nvGrpSpPr>
          <p:cNvPr id="3" name="グループ化 2">
            <a:extLst>
              <a:ext uri="{FF2B5EF4-FFF2-40B4-BE49-F238E27FC236}">
                <a16:creationId xmlns:a16="http://schemas.microsoft.com/office/drawing/2014/main" id="{83E7C33A-51C7-2552-953B-83F065C5F0AB}"/>
              </a:ext>
            </a:extLst>
          </p:cNvPr>
          <p:cNvGrpSpPr/>
          <p:nvPr/>
        </p:nvGrpSpPr>
        <p:grpSpPr>
          <a:xfrm>
            <a:off x="0" y="1572760"/>
            <a:ext cx="7075015" cy="5285240"/>
            <a:chOff x="2443143" y="1497416"/>
            <a:chExt cx="7075015" cy="5285240"/>
          </a:xfrm>
        </p:grpSpPr>
        <p:pic>
          <p:nvPicPr>
            <p:cNvPr id="13" name="図 12" descr="パソコンの画面&#10;&#10;中程度の精度で自動的に生成された説明">
              <a:extLst>
                <a:ext uri="{FF2B5EF4-FFF2-40B4-BE49-F238E27FC236}">
                  <a16:creationId xmlns:a16="http://schemas.microsoft.com/office/drawing/2014/main" id="{4B8A0411-18C6-DB66-E312-534A633CF4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3143" y="1497416"/>
              <a:ext cx="7075015" cy="5285240"/>
            </a:xfrm>
            <a:prstGeom prst="rect">
              <a:avLst/>
            </a:prstGeom>
          </p:spPr>
        </p:pic>
        <p:sp>
          <p:nvSpPr>
            <p:cNvPr id="14" name="テキスト ボックス 13">
              <a:extLst>
                <a:ext uri="{FF2B5EF4-FFF2-40B4-BE49-F238E27FC236}">
                  <a16:creationId xmlns:a16="http://schemas.microsoft.com/office/drawing/2014/main" id="{EE7A2C04-6E86-3FD7-C8E0-DCCA0B9D2F4B}"/>
                </a:ext>
              </a:extLst>
            </p:cNvPr>
            <p:cNvSpPr txBox="1"/>
            <p:nvPr/>
          </p:nvSpPr>
          <p:spPr>
            <a:xfrm>
              <a:off x="4517611" y="1513980"/>
              <a:ext cx="731520" cy="369332"/>
            </a:xfrm>
            <a:prstGeom prst="rect">
              <a:avLst/>
            </a:prstGeom>
            <a:noFill/>
          </p:spPr>
          <p:txBody>
            <a:bodyPr wrap="square" rtlCol="0">
              <a:spAutoFit/>
            </a:bodyPr>
            <a:lstStyle/>
            <a:p>
              <a:pPr algn="ctr"/>
              <a:r>
                <a:rPr kumimoji="1" lang="en-US" altLang="ja-JP" dirty="0"/>
                <a:t>1.8 V</a:t>
              </a:r>
              <a:endParaRPr kumimoji="1" lang="ja-JP" altLang="en-US" dirty="0"/>
            </a:p>
          </p:txBody>
        </p:sp>
        <p:sp>
          <p:nvSpPr>
            <p:cNvPr id="15" name="テキスト ボックス 14">
              <a:extLst>
                <a:ext uri="{FF2B5EF4-FFF2-40B4-BE49-F238E27FC236}">
                  <a16:creationId xmlns:a16="http://schemas.microsoft.com/office/drawing/2014/main" id="{03AD1968-8722-7237-2496-B8F13A5101E1}"/>
                </a:ext>
              </a:extLst>
            </p:cNvPr>
            <p:cNvSpPr txBox="1"/>
            <p:nvPr/>
          </p:nvSpPr>
          <p:spPr>
            <a:xfrm>
              <a:off x="5249131" y="4991252"/>
              <a:ext cx="731520" cy="369332"/>
            </a:xfrm>
            <a:prstGeom prst="rect">
              <a:avLst/>
            </a:prstGeom>
            <a:noFill/>
          </p:spPr>
          <p:txBody>
            <a:bodyPr wrap="square" rtlCol="0">
              <a:spAutoFit/>
            </a:bodyPr>
            <a:lstStyle/>
            <a:p>
              <a:pPr algn="ctr"/>
              <a:r>
                <a:rPr lang="en-US" altLang="ja-JP" dirty="0">
                  <a:solidFill>
                    <a:srgbClr val="FF0000"/>
                  </a:solidFill>
                </a:rPr>
                <a:t>0.4</a:t>
              </a:r>
              <a:r>
                <a:rPr kumimoji="1" lang="en-US" altLang="ja-JP" dirty="0">
                  <a:solidFill>
                    <a:srgbClr val="FF0000"/>
                  </a:solidFill>
                </a:rPr>
                <a:t> V</a:t>
              </a:r>
              <a:endParaRPr kumimoji="1" lang="ja-JP" altLang="en-US" dirty="0">
                <a:solidFill>
                  <a:srgbClr val="FF0000"/>
                </a:solidFill>
              </a:endParaRPr>
            </a:p>
          </p:txBody>
        </p:sp>
        <p:sp>
          <p:nvSpPr>
            <p:cNvPr id="16" name="テキスト ボックス 15">
              <a:extLst>
                <a:ext uri="{FF2B5EF4-FFF2-40B4-BE49-F238E27FC236}">
                  <a16:creationId xmlns:a16="http://schemas.microsoft.com/office/drawing/2014/main" id="{8825A729-1FB1-704B-3D7E-F26785B03FDF}"/>
                </a:ext>
              </a:extLst>
            </p:cNvPr>
            <p:cNvSpPr txBox="1"/>
            <p:nvPr/>
          </p:nvSpPr>
          <p:spPr>
            <a:xfrm>
              <a:off x="3173482" y="2774107"/>
              <a:ext cx="897775" cy="369332"/>
            </a:xfrm>
            <a:prstGeom prst="rect">
              <a:avLst/>
            </a:prstGeom>
            <a:noFill/>
          </p:spPr>
          <p:txBody>
            <a:bodyPr wrap="square" rtlCol="0">
              <a:spAutoFit/>
            </a:bodyPr>
            <a:lstStyle/>
            <a:p>
              <a:pPr algn="ctr"/>
              <a:r>
                <a:rPr kumimoji="1" lang="en-US" altLang="ja-JP" dirty="0">
                  <a:solidFill>
                    <a:srgbClr val="FF0000"/>
                  </a:solidFill>
                </a:rPr>
                <a:t>1.7 V</a:t>
              </a:r>
              <a:endParaRPr kumimoji="1" lang="ja-JP" altLang="en-US" dirty="0">
                <a:solidFill>
                  <a:srgbClr val="FF0000"/>
                </a:solidFill>
              </a:endParaRPr>
            </a:p>
          </p:txBody>
        </p:sp>
        <p:cxnSp>
          <p:nvCxnSpPr>
            <p:cNvPr id="17" name="直線矢印コネクタ 16">
              <a:extLst>
                <a:ext uri="{FF2B5EF4-FFF2-40B4-BE49-F238E27FC236}">
                  <a16:creationId xmlns:a16="http://schemas.microsoft.com/office/drawing/2014/main" id="{25AF4752-4095-EEDD-BF1B-F73079509166}"/>
                </a:ext>
              </a:extLst>
            </p:cNvPr>
            <p:cNvCxnSpPr/>
            <p:nvPr/>
          </p:nvCxnSpPr>
          <p:spPr>
            <a:xfrm>
              <a:off x="6574972" y="5617296"/>
              <a:ext cx="0" cy="452846"/>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8" name="テキスト ボックス 17">
              <a:extLst>
                <a:ext uri="{FF2B5EF4-FFF2-40B4-BE49-F238E27FC236}">
                  <a16:creationId xmlns:a16="http://schemas.microsoft.com/office/drawing/2014/main" id="{668D56C6-E6D7-BC47-9A54-BCB54BE1983E}"/>
                </a:ext>
              </a:extLst>
            </p:cNvPr>
            <p:cNvSpPr txBox="1"/>
            <p:nvPr/>
          </p:nvSpPr>
          <p:spPr>
            <a:xfrm>
              <a:off x="6574972" y="5659053"/>
              <a:ext cx="857424" cy="369332"/>
            </a:xfrm>
            <a:prstGeom prst="rect">
              <a:avLst/>
            </a:prstGeom>
            <a:noFill/>
          </p:spPr>
          <p:txBody>
            <a:bodyPr wrap="square" rtlCol="0">
              <a:spAutoFit/>
            </a:bodyPr>
            <a:lstStyle/>
            <a:p>
              <a:pPr algn="ctr"/>
              <a:r>
                <a:rPr kumimoji="1" lang="en-US" altLang="ja-JP" dirty="0">
                  <a:solidFill>
                    <a:srgbClr val="FF0000"/>
                  </a:solidFill>
                </a:rPr>
                <a:t>20 </a:t>
              </a:r>
              <a:r>
                <a:rPr kumimoji="1" lang="en-US" altLang="ja-JP" dirty="0" err="1">
                  <a:solidFill>
                    <a:srgbClr val="FF0000"/>
                  </a:solidFill>
                </a:rPr>
                <a:t>uA</a:t>
              </a:r>
              <a:endParaRPr kumimoji="1" lang="ja-JP" altLang="en-US" dirty="0">
                <a:solidFill>
                  <a:srgbClr val="FF0000"/>
                </a:solidFill>
              </a:endParaRPr>
            </a:p>
          </p:txBody>
        </p:sp>
        <p:sp>
          <p:nvSpPr>
            <p:cNvPr id="19" name="テキスト ボックス 18">
              <a:extLst>
                <a:ext uri="{FF2B5EF4-FFF2-40B4-BE49-F238E27FC236}">
                  <a16:creationId xmlns:a16="http://schemas.microsoft.com/office/drawing/2014/main" id="{090E1037-8CE9-0C6F-E41A-7854988A6100}"/>
                </a:ext>
              </a:extLst>
            </p:cNvPr>
            <p:cNvSpPr txBox="1"/>
            <p:nvPr/>
          </p:nvSpPr>
          <p:spPr>
            <a:xfrm>
              <a:off x="4990010" y="4236672"/>
              <a:ext cx="868721" cy="369332"/>
            </a:xfrm>
            <a:prstGeom prst="rect">
              <a:avLst/>
            </a:prstGeom>
            <a:noFill/>
          </p:spPr>
          <p:txBody>
            <a:bodyPr wrap="square" rtlCol="0">
              <a:spAutoFit/>
            </a:bodyPr>
            <a:lstStyle/>
            <a:p>
              <a:pPr algn="ctr"/>
              <a:r>
                <a:rPr kumimoji="1" lang="en-US" altLang="ja-JP" dirty="0">
                  <a:solidFill>
                    <a:srgbClr val="FF0000"/>
                  </a:solidFill>
                </a:rPr>
                <a:t>1.05 V</a:t>
              </a:r>
              <a:endParaRPr kumimoji="1" lang="ja-JP" altLang="en-US" dirty="0">
                <a:solidFill>
                  <a:srgbClr val="FF0000"/>
                </a:solidFill>
              </a:endParaRPr>
            </a:p>
          </p:txBody>
        </p:sp>
      </p:grpSp>
      <p:sp>
        <p:nvSpPr>
          <p:cNvPr id="20" name="テキスト ボックス 19">
            <a:extLst>
              <a:ext uri="{FF2B5EF4-FFF2-40B4-BE49-F238E27FC236}">
                <a16:creationId xmlns:a16="http://schemas.microsoft.com/office/drawing/2014/main" id="{D1C52D2E-C941-C395-2DC4-4EBB9D42995C}"/>
              </a:ext>
            </a:extLst>
          </p:cNvPr>
          <p:cNvSpPr txBox="1"/>
          <p:nvPr/>
        </p:nvSpPr>
        <p:spPr>
          <a:xfrm>
            <a:off x="2444854" y="5888983"/>
            <a:ext cx="1846217" cy="369332"/>
          </a:xfrm>
          <a:prstGeom prst="rect">
            <a:avLst/>
          </a:prstGeom>
          <a:noFill/>
        </p:spPr>
        <p:txBody>
          <a:bodyPr wrap="square" rtlCol="0">
            <a:spAutoFit/>
          </a:bodyPr>
          <a:lstStyle/>
          <a:p>
            <a:r>
              <a:rPr kumimoji="1" lang="en-US" altLang="ja-JP" dirty="0"/>
              <a:t>0.62 V</a:t>
            </a:r>
            <a:endParaRPr kumimoji="1" lang="ja-JP" altLang="en-US" dirty="0"/>
          </a:p>
        </p:txBody>
      </p:sp>
      <p:sp>
        <p:nvSpPr>
          <p:cNvPr id="4" name="スライド番号プレースホルダー 3">
            <a:extLst>
              <a:ext uri="{FF2B5EF4-FFF2-40B4-BE49-F238E27FC236}">
                <a16:creationId xmlns:a16="http://schemas.microsoft.com/office/drawing/2014/main" id="{63AC4A6D-4E57-D569-2CC1-4A09279705D1}"/>
              </a:ext>
            </a:extLst>
          </p:cNvPr>
          <p:cNvSpPr>
            <a:spLocks noGrp="1"/>
          </p:cNvSpPr>
          <p:nvPr>
            <p:ph type="sldNum" sz="quarter" idx="12"/>
          </p:nvPr>
        </p:nvSpPr>
        <p:spPr/>
        <p:txBody>
          <a:bodyPr/>
          <a:lstStyle/>
          <a:p>
            <a:fld id="{FB3BD0F6-ED93-4B53-8AD2-35C03B8427B6}" type="slidenum">
              <a:rPr kumimoji="1" lang="ja-JP" altLang="en-US" smtClean="0"/>
              <a:t>10</a:t>
            </a:fld>
            <a:endParaRPr kumimoji="1" lang="ja-JP" altLang="en-US"/>
          </a:p>
        </p:txBody>
      </p:sp>
    </p:spTree>
    <p:extLst>
      <p:ext uri="{BB962C8B-B14F-4D97-AF65-F5344CB8AC3E}">
        <p14:creationId xmlns:p14="http://schemas.microsoft.com/office/powerpoint/2010/main" val="4206935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8FB5EC-68FC-48F5-57C4-81CEAAD290DB}"/>
              </a:ext>
            </a:extLst>
          </p:cNvPr>
          <p:cNvSpPr>
            <a:spLocks noGrp="1"/>
          </p:cNvSpPr>
          <p:nvPr>
            <p:ph type="title"/>
          </p:nvPr>
        </p:nvSpPr>
        <p:spPr/>
        <p:txBody>
          <a:bodyPr/>
          <a:lstStyle/>
          <a:p>
            <a:r>
              <a:rPr lang="en-US" altLang="ja-JP" dirty="0"/>
              <a:t>4.4</a:t>
            </a:r>
            <a:r>
              <a:rPr lang="ja-JP" altLang="en-US" dirty="0"/>
              <a:t>トランスコンダクタンスの決定</a:t>
            </a: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00E290B-5934-CAD6-EDBA-265EDAFC638F}"/>
                  </a:ext>
                </a:extLst>
              </p:cNvPr>
              <p:cNvSpPr txBox="1"/>
              <p:nvPr/>
            </p:nvSpPr>
            <p:spPr>
              <a:xfrm>
                <a:off x="426720" y="1494800"/>
                <a:ext cx="10197738" cy="4685257"/>
              </a:xfrm>
              <a:prstGeom prst="rect">
                <a:avLst/>
              </a:prstGeom>
              <a:noFill/>
            </p:spPr>
            <p:txBody>
              <a:bodyPr wrap="square" rtlCol="0">
                <a:spAutoFit/>
              </a:bodyPr>
              <a:lstStyle/>
              <a:p>
                <a:r>
                  <a:rPr kumimoji="1" lang="ja-JP" altLang="en-US" sz="2400" dirty="0"/>
                  <a:t>ギルバート乗算回路の利得は</a:t>
                </a:r>
                <a:endParaRPr kumimoji="1" lang="en-US" altLang="ja-JP" sz="2400" dirty="0"/>
              </a:p>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𝑣</m:t>
                          </m:r>
                        </m:e>
                        <m:sub>
                          <m:r>
                            <a:rPr lang="en-US" altLang="ja-JP" sz="2400" b="0" i="1" smtClean="0">
                              <a:latin typeface="Cambria Math" panose="02040503050406030204" pitchFamily="18" charset="0"/>
                            </a:rPr>
                            <m:t>𝑜𝑢𝑡</m:t>
                          </m:r>
                          <m:r>
                            <a:rPr lang="en-US" altLang="ja-JP" sz="2400" b="0" i="1" smtClean="0">
                              <a:latin typeface="Cambria Math" panose="02040503050406030204" pitchFamily="18" charset="0"/>
                            </a:rPr>
                            <m:t>+</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𝑣</m:t>
                          </m:r>
                        </m:e>
                        <m:sub>
                          <m:r>
                            <a:rPr lang="en-US" altLang="ja-JP" sz="2400" b="0" i="1" smtClean="0">
                              <a:latin typeface="Cambria Math" panose="02040503050406030204" pitchFamily="18" charset="0"/>
                            </a:rPr>
                            <m:t>𝑜𝑢𝑡</m:t>
                          </m:r>
                          <m:r>
                            <a:rPr lang="en-US" altLang="ja-JP" sz="2400" b="0" i="1" smtClean="0">
                              <a:latin typeface="Cambria Math" panose="02040503050406030204" pitchFamily="18" charset="0"/>
                            </a:rPr>
                            <m:t>−</m:t>
                          </m:r>
                        </m:sub>
                      </m:sSub>
                      <m:r>
                        <a:rPr lang="en-US" altLang="ja-JP" sz="2400" b="0" i="1" smtClean="0">
                          <a:latin typeface="Cambria Math" panose="02040503050406030204" pitchFamily="18" charset="0"/>
                        </a:rPr>
                        <m:t>≈32</m:t>
                      </m:r>
                      <m:sSub>
                        <m:sSubPr>
                          <m:ctrlPr>
                            <a:rPr lang="en-US" altLang="ja-JP" sz="2400" b="0" i="1" smtClean="0">
                              <a:latin typeface="Cambria Math" panose="02040503050406030204" pitchFamily="18" charset="0"/>
                            </a:rPr>
                          </m:ctrlPr>
                        </m:sSubPr>
                        <m:e>
                          <m:r>
                            <a:rPr lang="en-US" altLang="ja-JP" sz="2400" i="1">
                              <a:latin typeface="Cambria Math" panose="02040503050406030204" pitchFamily="18" charset="0"/>
                            </a:rPr>
                            <m:t>𝑅</m:t>
                          </m:r>
                        </m:e>
                        <m:sub>
                          <m:r>
                            <a:rPr lang="en-US" altLang="ja-JP" sz="2400" b="0" i="1" smtClean="0">
                              <a:latin typeface="Cambria Math" panose="02040503050406030204" pitchFamily="18" charset="0"/>
                            </a:rPr>
                            <m:t>𝐿</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𝑣</m:t>
                          </m:r>
                        </m:e>
                        <m:sub>
                          <m:r>
                            <a:rPr lang="en-US" altLang="ja-JP" sz="2400" i="1">
                              <a:latin typeface="Cambria Math" panose="02040503050406030204" pitchFamily="18" charset="0"/>
                            </a:rPr>
                            <m:t>𝑖𝑛</m:t>
                          </m:r>
                        </m:sub>
                      </m:sSub>
                    </m:oMath>
                  </m:oMathPara>
                </a14:m>
                <a:endParaRPr kumimoji="1" lang="en-US" altLang="ja-JP" sz="2400" dirty="0"/>
              </a:p>
              <a:p>
                <a:r>
                  <a:rPr kumimoji="1" lang="ja-JP" altLang="en-US" sz="2400" dirty="0"/>
                  <a:t>で計算できる</a:t>
                </a:r>
                <a:r>
                  <a:rPr kumimoji="1" lang="en-US" altLang="ja-JP" sz="2400" dirty="0"/>
                  <a:t>(</a:t>
                </a:r>
                <a:r>
                  <a:rPr kumimoji="1" lang="ja-JP" altLang="en-US" sz="2400" dirty="0"/>
                  <a:t>詳細は参考</a:t>
                </a:r>
                <a:r>
                  <a:rPr kumimoji="1" lang="en-US" altLang="ja-JP" sz="2400" dirty="0"/>
                  <a:t>)</a:t>
                </a:r>
                <a:r>
                  <a:rPr kumimoji="1" lang="ja-JP" altLang="en-US" sz="2400" dirty="0"/>
                  <a:t>。</a:t>
                </a:r>
                <a:endParaRPr kumimoji="1" lang="en-US" altLang="ja-JP" sz="2400" dirty="0"/>
              </a:p>
              <a:p>
                <a:r>
                  <a:rPr lang="ja-JP" altLang="en-US" sz="2400" dirty="0"/>
                  <a:t>ここで</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𝐴</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𝐵</m:t>
                        </m:r>
                      </m:sub>
                    </m:sSub>
                  </m:oMath>
                </a14:m>
                <a:r>
                  <a:rPr lang="ja-JP" altLang="en-US" sz="2400" dirty="0"/>
                  <a:t>は</a:t>
                </a:r>
                <a:r>
                  <a:rPr lang="en-US" altLang="ja-JP" sz="2400" dirty="0"/>
                  <a:t>MA,MB</a:t>
                </a:r>
                <a:r>
                  <a:rPr lang="ja-JP" altLang="en-US" sz="2400" dirty="0"/>
                  <a:t>のトランスコンダクタンスである。</a:t>
                </a:r>
                <a:endParaRPr lang="en-US" altLang="ja-JP" sz="2400" dirty="0"/>
              </a:p>
              <a:p>
                <a:pPr algn="ct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r>
                      <a:rPr lang="en-US" altLang="ja-JP" sz="2400" b="0" i="1" smtClean="0">
                        <a:latin typeface="Cambria Math" panose="02040503050406030204" pitchFamily="18" charset="0"/>
                      </a:rPr>
                      <m:t>=±0.1</m:t>
                    </m:r>
                  </m:oMath>
                </a14:m>
                <a:r>
                  <a:rPr kumimoji="1" lang="ja-JP" altLang="en-US" sz="2400" dirty="0"/>
                  <a:t> </a:t>
                </a:r>
                <a:r>
                  <a:rPr kumimoji="1" lang="en-US" altLang="ja-JP" sz="2400" dirty="0"/>
                  <a:t>V</a:t>
                </a:r>
              </a:p>
              <a:p>
                <a:r>
                  <a:rPr lang="ja-JP" altLang="en-US" sz="2400" dirty="0"/>
                  <a:t>であるとき、利得を</a:t>
                </a:r>
                <a:r>
                  <a:rPr lang="en-US" altLang="ja-JP" sz="2400" dirty="0"/>
                  <a:t>5</a:t>
                </a:r>
                <a:r>
                  <a:rPr lang="ja-JP" altLang="en-US" sz="2400" dirty="0"/>
                  <a:t>倍とした。このとき</a:t>
                </a:r>
                <a:endParaRPr kumimoji="1" lang="en-US" altLang="ja-JP"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𝑣</m:t>
                          </m:r>
                        </m:e>
                        <m:sub>
                          <m:r>
                            <a:rPr lang="en-US" altLang="ja-JP" sz="2400" b="0" i="1" smtClean="0">
                              <a:latin typeface="Cambria Math" panose="02040503050406030204" pitchFamily="18" charset="0"/>
                            </a:rPr>
                            <m:t>𝑜𝑢𝑡</m:t>
                          </m:r>
                        </m:sub>
                      </m:sSub>
                      <m:r>
                        <a:rPr lang="en-US" altLang="ja-JP" sz="2400" b="0" i="1" smtClean="0">
                          <a:latin typeface="Cambria Math" panose="02040503050406030204" pitchFamily="18" charset="0"/>
                        </a:rPr>
                        <m:t>=32</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𝐿</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𝐾</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⋅0.1⋅</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𝑖𝑛</m:t>
                          </m:r>
                        </m:sub>
                      </m:sSub>
                    </m:oMath>
                  </m:oMathPara>
                </a14:m>
                <a:endParaRPr kumimoji="1" lang="en-US" altLang="ja-JP" sz="2400" dirty="0"/>
              </a:p>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𝑜𝑢𝑡</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𝑖𝑛</m:t>
                              </m:r>
                            </m:sub>
                          </m:sSub>
                        </m:den>
                      </m:f>
                      <m:r>
                        <a:rPr kumimoji="1" lang="en-US" altLang="ja-JP" sz="2400" b="0" i="1" smtClean="0">
                          <a:latin typeface="Cambria Math" panose="02040503050406030204" pitchFamily="18" charset="0"/>
                        </a:rPr>
                        <m:t>=5=</m:t>
                      </m:r>
                      <m:r>
                        <a:rPr lang="en-US" altLang="ja-JP" sz="2400" b="0" i="1" smtClean="0">
                          <a:latin typeface="Cambria Math" panose="02040503050406030204" pitchFamily="18" charset="0"/>
                        </a:rPr>
                        <m:t>32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𝑅</m:t>
                          </m:r>
                        </m:e>
                        <m:sub>
                          <m:r>
                            <a:rPr lang="en-US" altLang="ja-JP" sz="2400" i="1">
                              <a:latin typeface="Cambria Math" panose="02040503050406030204" pitchFamily="18" charset="0"/>
                            </a:rPr>
                            <m:t>𝐿</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r>
                        <a:rPr lang="en-US" altLang="ja-JP" sz="2400" i="1">
                          <a:latin typeface="Cambria Math" panose="02040503050406030204" pitchFamily="18" charset="0"/>
                        </a:rPr>
                        <m:t>⋅0.</m:t>
                      </m:r>
                      <m:r>
                        <a:rPr lang="en-US" altLang="ja-JP" sz="2400" b="0" i="1" smtClean="0">
                          <a:latin typeface="Cambria Math" panose="02040503050406030204" pitchFamily="18" charset="0"/>
                        </a:rPr>
                        <m:t>1</m:t>
                      </m:r>
                    </m:oMath>
                  </m:oMathPara>
                </a14:m>
                <a:endParaRPr kumimoji="1" lang="en-US" altLang="ja-JP" sz="2400" dirty="0"/>
              </a:p>
              <a:p>
                <a:r>
                  <a:rPr kumimoji="1" lang="ja-JP" altLang="en-US" sz="2400" dirty="0"/>
                  <a:t>を満たせばよい。したがって</a:t>
                </a:r>
                <a:endParaRPr kumimoji="1" lang="en-US" altLang="ja-JP" sz="2400" dirty="0"/>
              </a:p>
              <a:p>
                <a:pPr algn="ct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𝐴</m:t>
                        </m:r>
                      </m:sub>
                    </m:sSub>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5</m:t>
                        </m:r>
                      </m:num>
                      <m:den>
                        <m:r>
                          <a:rPr lang="en-US" altLang="ja-JP" sz="2400" b="0" i="1" smtClean="0">
                            <a:latin typeface="Cambria Math" panose="02040503050406030204" pitchFamily="18" charset="0"/>
                          </a:rPr>
                          <m:t>32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𝑅</m:t>
                            </m:r>
                          </m:e>
                          <m:sub>
                            <m:r>
                              <a:rPr lang="en-US" altLang="ja-JP" sz="2400" b="0" i="1" smtClean="0">
                                <a:latin typeface="Cambria Math" panose="02040503050406030204" pitchFamily="18" charset="0"/>
                              </a:rPr>
                              <m:t>𝐿</m:t>
                            </m:r>
                          </m:sub>
                        </m:sSub>
                        <m:r>
                          <a:rPr lang="en-US" altLang="ja-JP" sz="2400" b="0" i="1" smtClean="0">
                            <a:latin typeface="Cambria Math" panose="02040503050406030204" pitchFamily="18" charset="0"/>
                          </a:rPr>
                          <m:t>⋅0.1</m:t>
                        </m:r>
                      </m:den>
                    </m:f>
                    <m:r>
                      <a:rPr lang="en-US" altLang="ja-JP" sz="2400" b="0" i="1" smtClean="0">
                        <a:latin typeface="Cambria Math" panose="02040503050406030204" pitchFamily="18" charset="0"/>
                      </a:rPr>
                      <m:t>=1.56×</m:t>
                    </m:r>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10</m:t>
                        </m:r>
                      </m:e>
                      <m:sup>
                        <m:r>
                          <a:rPr lang="en-US" altLang="ja-JP" sz="2400" b="0" i="1" smtClean="0">
                            <a:latin typeface="Cambria Math" panose="02040503050406030204" pitchFamily="18" charset="0"/>
                          </a:rPr>
                          <m:t>−4</m:t>
                        </m:r>
                      </m:sup>
                    </m:sSup>
                  </m:oMath>
                </a14:m>
                <a:r>
                  <a:rPr lang="en-US" altLang="ja-JP" sz="2400" dirty="0"/>
                  <a:t> S/V</a:t>
                </a:r>
              </a:p>
              <a:p>
                <a:r>
                  <a:rPr lang="ja-JP" altLang="en-US" sz="2400" dirty="0"/>
                  <a:t>を満たせばよい。</a:t>
                </a:r>
                <a:endParaRPr lang="en-US" altLang="ja-JP" sz="2400" dirty="0"/>
              </a:p>
            </p:txBody>
          </p:sp>
        </mc:Choice>
        <mc:Fallback xmlns="">
          <p:sp>
            <p:nvSpPr>
              <p:cNvPr id="4" name="テキスト ボックス 3">
                <a:extLst>
                  <a:ext uri="{FF2B5EF4-FFF2-40B4-BE49-F238E27FC236}">
                    <a16:creationId xmlns:a16="http://schemas.microsoft.com/office/drawing/2014/main" id="{600E290B-5934-CAD6-EDBA-265EDAFC638F}"/>
                  </a:ext>
                </a:extLst>
              </p:cNvPr>
              <p:cNvSpPr txBox="1">
                <a:spLocks noRot="1" noChangeAspect="1" noMove="1" noResize="1" noEditPoints="1" noAdjustHandles="1" noChangeArrowheads="1" noChangeShapeType="1" noTextEdit="1"/>
              </p:cNvSpPr>
              <p:nvPr/>
            </p:nvSpPr>
            <p:spPr>
              <a:xfrm>
                <a:off x="426720" y="1494800"/>
                <a:ext cx="10197738" cy="4685257"/>
              </a:xfrm>
              <a:prstGeom prst="rect">
                <a:avLst/>
              </a:prstGeom>
              <a:blipFill>
                <a:blip r:embed="rId2"/>
                <a:stretch>
                  <a:fillRect l="-897" t="-1040" b="-19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9ACFC52-C47F-3F89-7ECE-048F308608CE}"/>
                  </a:ext>
                </a:extLst>
              </p:cNvPr>
              <p:cNvSpPr txBox="1"/>
              <p:nvPr/>
            </p:nvSpPr>
            <p:spPr>
              <a:xfrm>
                <a:off x="9200606" y="1914014"/>
                <a:ext cx="284770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𝐾</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=2</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𝐾</m:t>
                          </m:r>
                        </m:e>
                        <m:sub>
                          <m:r>
                            <a:rPr kumimoji="1" lang="en-US" altLang="ja-JP" sz="2400" b="0" i="1" smtClean="0">
                              <a:latin typeface="Cambria Math" panose="02040503050406030204" pitchFamily="18" charset="0"/>
                            </a:rPr>
                            <m:t>𝐴</m:t>
                          </m:r>
                        </m:sub>
                      </m:sSub>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E9ACFC52-C47F-3F89-7ECE-048F308608CE}"/>
                  </a:ext>
                </a:extLst>
              </p:cNvPr>
              <p:cNvSpPr txBox="1">
                <a:spLocks noRot="1" noChangeAspect="1" noMove="1" noResize="1" noEditPoints="1" noAdjustHandles="1" noChangeArrowheads="1" noChangeShapeType="1" noTextEdit="1"/>
              </p:cNvSpPr>
              <p:nvPr/>
            </p:nvSpPr>
            <p:spPr>
              <a:xfrm>
                <a:off x="9200606" y="1914014"/>
                <a:ext cx="2847703" cy="461665"/>
              </a:xfrm>
              <a:prstGeom prst="rect">
                <a:avLst/>
              </a:prstGeom>
              <a:blipFill>
                <a:blip r:embed="rId3"/>
                <a:stretch>
                  <a:fillRect/>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AE00085B-ADA2-5FF4-ABC6-DDF651CD40E8}"/>
              </a:ext>
            </a:extLst>
          </p:cNvPr>
          <p:cNvSpPr>
            <a:spLocks noGrp="1"/>
          </p:cNvSpPr>
          <p:nvPr>
            <p:ph type="sldNum" sz="quarter" idx="12"/>
          </p:nvPr>
        </p:nvSpPr>
        <p:spPr/>
        <p:txBody>
          <a:bodyPr/>
          <a:lstStyle/>
          <a:p>
            <a:fld id="{FB3BD0F6-ED93-4B53-8AD2-35C03B8427B6}" type="slidenum">
              <a:rPr kumimoji="1" lang="ja-JP" altLang="en-US" smtClean="0"/>
              <a:t>11</a:t>
            </a:fld>
            <a:endParaRPr kumimoji="1" lang="ja-JP" altLang="en-US"/>
          </a:p>
        </p:txBody>
      </p:sp>
    </p:spTree>
    <p:extLst>
      <p:ext uri="{BB962C8B-B14F-4D97-AF65-F5344CB8AC3E}">
        <p14:creationId xmlns:p14="http://schemas.microsoft.com/office/powerpoint/2010/main" val="2137654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757481DA-857E-5D75-204E-E86F8E03BBF5}"/>
              </a:ext>
            </a:extLst>
          </p:cNvPr>
          <p:cNvPicPr>
            <a:picLocks noChangeAspect="1"/>
          </p:cNvPicPr>
          <p:nvPr/>
        </p:nvPicPr>
        <p:blipFill>
          <a:blip r:embed="rId2"/>
          <a:stretch>
            <a:fillRect/>
          </a:stretch>
        </p:blipFill>
        <p:spPr>
          <a:xfrm>
            <a:off x="0" y="1381664"/>
            <a:ext cx="6982691" cy="5234694"/>
          </a:xfrm>
          <a:prstGeom prst="rect">
            <a:avLst/>
          </a:prstGeom>
        </p:spPr>
      </p:pic>
      <p:sp>
        <p:nvSpPr>
          <p:cNvPr id="2" name="タイトル 1">
            <a:extLst>
              <a:ext uri="{FF2B5EF4-FFF2-40B4-BE49-F238E27FC236}">
                <a16:creationId xmlns:a16="http://schemas.microsoft.com/office/drawing/2014/main" id="{CBA75F0A-F614-40FD-7211-3100E6225CA0}"/>
              </a:ext>
            </a:extLst>
          </p:cNvPr>
          <p:cNvSpPr>
            <a:spLocks noGrp="1"/>
          </p:cNvSpPr>
          <p:nvPr>
            <p:ph type="title"/>
          </p:nvPr>
        </p:nvSpPr>
        <p:spPr/>
        <p:txBody>
          <a:bodyPr/>
          <a:lstStyle/>
          <a:p>
            <a:r>
              <a:rPr lang="en-US" altLang="ja-JP" dirty="0"/>
              <a:t>4.4</a:t>
            </a:r>
            <a:r>
              <a:rPr lang="ja-JP" altLang="en-US" dirty="0"/>
              <a:t>トランスコンダクタンスの決定</a:t>
            </a:r>
            <a:endParaRPr kumimoji="1" lang="ja-JP" altLang="en-US" dirty="0"/>
          </a:p>
        </p:txBody>
      </p:sp>
      <p:sp>
        <p:nvSpPr>
          <p:cNvPr id="3" name="テキスト ボックス 2">
            <a:extLst>
              <a:ext uri="{FF2B5EF4-FFF2-40B4-BE49-F238E27FC236}">
                <a16:creationId xmlns:a16="http://schemas.microsoft.com/office/drawing/2014/main" id="{9CD657C1-74B7-9F46-4239-B290A22CC59B}"/>
              </a:ext>
            </a:extLst>
          </p:cNvPr>
          <p:cNvSpPr txBox="1"/>
          <p:nvPr/>
        </p:nvSpPr>
        <p:spPr>
          <a:xfrm>
            <a:off x="7099069" y="1690687"/>
            <a:ext cx="4879910" cy="2308324"/>
          </a:xfrm>
          <a:prstGeom prst="rect">
            <a:avLst/>
          </a:prstGeom>
          <a:noFill/>
        </p:spPr>
        <p:txBody>
          <a:bodyPr wrap="square" rtlCol="0">
            <a:spAutoFit/>
          </a:bodyPr>
          <a:lstStyle/>
          <a:p>
            <a:r>
              <a:rPr lang="ja-JP" altLang="en-US" sz="2400" dirty="0"/>
              <a:t>以下の条件で</a:t>
            </a:r>
            <a:r>
              <a:rPr lang="en-US" altLang="ja-JP" sz="2400" dirty="0"/>
              <a:t>MC</a:t>
            </a:r>
            <a:r>
              <a:rPr lang="ja-JP" altLang="en-US" sz="2400" dirty="0"/>
              <a:t>と同様に回帰を行い、各値を求めた</a:t>
            </a:r>
            <a:endParaRPr lang="en-US" altLang="ja-JP" sz="2400" dirty="0"/>
          </a:p>
          <a:p>
            <a:r>
              <a:rPr lang="ja-JP" altLang="en-US" sz="2400" dirty="0"/>
              <a:t>シミュレーション条件</a:t>
            </a:r>
            <a:endParaRPr lang="en-US" altLang="ja-JP" sz="2400" dirty="0"/>
          </a:p>
          <a:p>
            <a:r>
              <a:rPr lang="ja-JP" altLang="en-US" sz="2400" dirty="0"/>
              <a:t>チャネル幅 </a:t>
            </a:r>
            <a:r>
              <a:rPr lang="en-US" altLang="ja-JP" sz="2400" dirty="0"/>
              <a:t>: 180 nm</a:t>
            </a:r>
          </a:p>
          <a:p>
            <a:r>
              <a:rPr kumimoji="1" lang="ja-JP" altLang="en-US" sz="2400" dirty="0"/>
              <a:t>チャネル長 </a:t>
            </a:r>
            <a:r>
              <a:rPr kumimoji="1" lang="en-US" altLang="ja-JP" sz="2400" dirty="0"/>
              <a:t>: 180 nm</a:t>
            </a:r>
          </a:p>
          <a:p>
            <a:r>
              <a:rPr lang="ja-JP" altLang="en-US" sz="2400" dirty="0"/>
              <a:t>ドレイン電位 </a:t>
            </a:r>
            <a:r>
              <a:rPr lang="en-US" altLang="ja-JP" sz="2400" dirty="0"/>
              <a:t>0.65 V</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76D06A2-95D0-7EEB-2749-2BF1A07BA2C0}"/>
                  </a:ext>
                </a:extLst>
              </p:cNvPr>
              <p:cNvSpPr txBox="1"/>
              <p:nvPr/>
            </p:nvSpPr>
            <p:spPr>
              <a:xfrm>
                <a:off x="7099069" y="4327121"/>
                <a:ext cx="5756366" cy="1569660"/>
              </a:xfrm>
              <a:prstGeom prst="rect">
                <a:avLst/>
              </a:prstGeom>
              <a:noFill/>
            </p:spPr>
            <p:txBody>
              <a:bodyPr wrap="square" rtlCol="0">
                <a:spAutoFit/>
              </a:bodyPr>
              <a:lstStyle/>
              <a:p>
                <a14:m>
                  <m:oMath xmlns:m="http://schemas.openxmlformats.org/officeDocument/2006/math">
                    <m:r>
                      <a:rPr kumimoji="1" lang="ja-JP" altLang="en-US" sz="2400" b="0" i="1" smtClean="0">
                        <a:latin typeface="Cambria Math" panose="02040503050406030204" pitchFamily="18" charset="0"/>
                      </a:rPr>
                      <m:t>トランス</m:t>
                    </m:r>
                  </m:oMath>
                </a14:m>
                <a:r>
                  <a:rPr lang="ja-JP" altLang="en-US" sz="2400" dirty="0"/>
                  <a:t>コンダクタンス</a:t>
                </a:r>
                <a:r>
                  <a:rPr lang="en-US" altLang="ja-JP" sz="2400" dirty="0"/>
                  <a:t>  </a:t>
                </a:r>
              </a:p>
              <a:p>
                <a14:m>
                  <m:oMath xmlns:m="http://schemas.openxmlformats.org/officeDocument/2006/math">
                    <m:r>
                      <m:rPr>
                        <m:sty m:val="p"/>
                      </m:rPr>
                      <a:rPr lang="en-US" altLang="ja-JP" sz="2400" b="0" i="0" smtClean="0">
                        <a:latin typeface="Cambria Math" panose="02040503050406030204" pitchFamily="18" charset="0"/>
                      </a:rPr>
                      <m:t>K</m:t>
                    </m:r>
                    <m:r>
                      <a:rPr lang="en-US" altLang="ja-JP" sz="2400" b="0" i="1" smtClean="0">
                        <a:latin typeface="Cambria Math" panose="02040503050406030204" pitchFamily="18" charset="0"/>
                      </a:rPr>
                      <m:t>=</m:t>
                    </m:r>
                  </m:oMath>
                </a14:m>
                <a:r>
                  <a:rPr lang="en-US" altLang="ja-JP" sz="2400" dirty="0"/>
                  <a:t> 9.68e-5 S/V</a:t>
                </a:r>
                <a:endParaRPr kumimoji="1" lang="en-US" altLang="ja-JP" sz="2400" dirty="0"/>
              </a:p>
              <a:p>
                <a:r>
                  <a:rPr lang="ja-JP" altLang="en-US" sz="2400" dirty="0"/>
                  <a:t>閾電圧 </a:t>
                </a:r>
                <a:r>
                  <a:rPr lang="en-US" altLang="ja-JP" sz="2400" dirty="0"/>
                  <a:t>: 0.29</a:t>
                </a:r>
                <a:r>
                  <a:rPr lang="ja-JP" altLang="en-US" sz="2400" dirty="0"/>
                  <a:t> </a:t>
                </a:r>
                <a:r>
                  <a:rPr lang="en-US" altLang="ja-JP" sz="2400" dirty="0"/>
                  <a:t>V</a:t>
                </a:r>
              </a:p>
              <a:p>
                <a:r>
                  <a:rPr lang="ja-JP" altLang="en-US" sz="2400" dirty="0"/>
                  <a:t>チャネル長変調係数 </a:t>
                </a:r>
                <a:r>
                  <a:rPr lang="en-US" altLang="ja-JP" sz="2400" dirty="0"/>
                  <a:t>: 0.55 V</a:t>
                </a:r>
                <a:r>
                  <a:rPr lang="en-US" altLang="ja-JP" sz="2400" baseline="30000" dirty="0"/>
                  <a:t>-1</a:t>
                </a:r>
                <a:endParaRPr kumimoji="1" lang="ja-JP" altLang="en-US" sz="2400" dirty="0"/>
              </a:p>
            </p:txBody>
          </p:sp>
        </mc:Choice>
        <mc:Fallback xmlns="">
          <p:sp>
            <p:nvSpPr>
              <p:cNvPr id="4" name="テキスト ボックス 3">
                <a:extLst>
                  <a:ext uri="{FF2B5EF4-FFF2-40B4-BE49-F238E27FC236}">
                    <a16:creationId xmlns:a16="http://schemas.microsoft.com/office/drawing/2014/main" id="{C76D06A2-95D0-7EEB-2749-2BF1A07BA2C0}"/>
                  </a:ext>
                </a:extLst>
              </p:cNvPr>
              <p:cNvSpPr txBox="1">
                <a:spLocks noRot="1" noChangeAspect="1" noMove="1" noResize="1" noEditPoints="1" noAdjustHandles="1" noChangeArrowheads="1" noChangeShapeType="1" noTextEdit="1"/>
              </p:cNvSpPr>
              <p:nvPr/>
            </p:nvSpPr>
            <p:spPr>
              <a:xfrm>
                <a:off x="7099069" y="4327121"/>
                <a:ext cx="5756366" cy="1569660"/>
              </a:xfrm>
              <a:prstGeom prst="rect">
                <a:avLst/>
              </a:prstGeom>
              <a:blipFill>
                <a:blip r:embed="rId3"/>
                <a:stretch>
                  <a:fillRect l="-1695" t="-3113" b="-8171"/>
                </a:stretch>
              </a:blipFill>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60484973-0CAB-BA26-1FCB-4B96FBAABA7F}"/>
              </a:ext>
            </a:extLst>
          </p:cNvPr>
          <p:cNvSpPr>
            <a:spLocks noGrp="1"/>
          </p:cNvSpPr>
          <p:nvPr>
            <p:ph type="sldNum" sz="quarter" idx="12"/>
          </p:nvPr>
        </p:nvSpPr>
        <p:spPr/>
        <p:txBody>
          <a:bodyPr/>
          <a:lstStyle/>
          <a:p>
            <a:fld id="{FB3BD0F6-ED93-4B53-8AD2-35C03B8427B6}" type="slidenum">
              <a:rPr kumimoji="1" lang="ja-JP" altLang="en-US" smtClean="0"/>
              <a:t>12</a:t>
            </a:fld>
            <a:endParaRPr kumimoji="1" lang="ja-JP" altLang="en-US"/>
          </a:p>
        </p:txBody>
      </p:sp>
      <p:sp>
        <p:nvSpPr>
          <p:cNvPr id="7" name="テキスト ボックス 6">
            <a:extLst>
              <a:ext uri="{FF2B5EF4-FFF2-40B4-BE49-F238E27FC236}">
                <a16:creationId xmlns:a16="http://schemas.microsoft.com/office/drawing/2014/main" id="{25D0FE3D-0B7B-3D9B-FF38-EC617B3ED0DA}"/>
              </a:ext>
            </a:extLst>
          </p:cNvPr>
          <p:cNvSpPr txBox="1"/>
          <p:nvPr/>
        </p:nvSpPr>
        <p:spPr>
          <a:xfrm rot="10800000">
            <a:off x="0" y="2844849"/>
            <a:ext cx="553998" cy="713064"/>
          </a:xfrm>
          <a:prstGeom prst="rect">
            <a:avLst/>
          </a:prstGeom>
          <a:noFill/>
        </p:spPr>
        <p:txBody>
          <a:bodyPr vert="eaVert" wrap="square" rtlCol="0">
            <a:spAutoFit/>
          </a:bodyPr>
          <a:lstStyle/>
          <a:p>
            <a:r>
              <a:rPr kumimoji="1" lang="en-US" altLang="ja-JP" sz="2400" dirty="0"/>
              <a:t>[A]</a:t>
            </a:r>
            <a:endParaRPr kumimoji="1" lang="ja-JP" altLang="en-US" sz="2400" dirty="0"/>
          </a:p>
        </p:txBody>
      </p:sp>
      <p:sp>
        <p:nvSpPr>
          <p:cNvPr id="8" name="テキスト ボックス 7">
            <a:extLst>
              <a:ext uri="{FF2B5EF4-FFF2-40B4-BE49-F238E27FC236}">
                <a16:creationId xmlns:a16="http://schemas.microsoft.com/office/drawing/2014/main" id="{89810882-9104-983B-CC25-2DB9A70BA016}"/>
              </a:ext>
            </a:extLst>
          </p:cNvPr>
          <p:cNvSpPr txBox="1"/>
          <p:nvPr/>
        </p:nvSpPr>
        <p:spPr>
          <a:xfrm rot="16200000">
            <a:off x="4702002" y="6136343"/>
            <a:ext cx="553998" cy="713064"/>
          </a:xfrm>
          <a:prstGeom prst="rect">
            <a:avLst/>
          </a:prstGeom>
          <a:noFill/>
        </p:spPr>
        <p:txBody>
          <a:bodyPr vert="eaVert" wrap="square" rtlCol="0">
            <a:spAutoFit/>
          </a:bodyPr>
          <a:lstStyle/>
          <a:p>
            <a:r>
              <a:rPr kumimoji="1" lang="en-US" altLang="ja-JP" sz="2400" dirty="0"/>
              <a:t>[V]</a:t>
            </a:r>
            <a:endParaRPr kumimoji="1" lang="ja-JP" altLang="en-US" sz="2400" dirty="0"/>
          </a:p>
        </p:txBody>
      </p:sp>
    </p:spTree>
    <p:extLst>
      <p:ext uri="{BB962C8B-B14F-4D97-AF65-F5344CB8AC3E}">
        <p14:creationId xmlns:p14="http://schemas.microsoft.com/office/powerpoint/2010/main" val="881611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C6C649-AF22-1229-99E2-57B7DDEBAB61}"/>
              </a:ext>
            </a:extLst>
          </p:cNvPr>
          <p:cNvSpPr>
            <a:spLocks noGrp="1"/>
          </p:cNvSpPr>
          <p:nvPr>
            <p:ph type="title"/>
          </p:nvPr>
        </p:nvSpPr>
        <p:spPr/>
        <p:txBody>
          <a:bodyPr/>
          <a:lstStyle/>
          <a:p>
            <a:r>
              <a:rPr lang="en-US" altLang="ja-JP" dirty="0"/>
              <a:t>4.4</a:t>
            </a:r>
            <a:r>
              <a:rPr lang="ja-JP" altLang="en-US" dirty="0"/>
              <a:t>トランスコンダクタンスの決定</a:t>
            </a: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48C669A-A218-B321-544F-8A04A30277CF}"/>
                  </a:ext>
                </a:extLst>
              </p:cNvPr>
              <p:cNvSpPr txBox="1"/>
              <p:nvPr/>
            </p:nvSpPr>
            <p:spPr>
              <a:xfrm>
                <a:off x="396250" y="2482927"/>
                <a:ext cx="5436523" cy="38617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𝑊</m:t>
                              </m:r>
                            </m:e>
                            <m:sub>
                              <m:r>
                                <a:rPr kumimoji="1" lang="en-US" altLang="ja-JP" sz="2400" b="0" i="1" smtClean="0">
                                  <a:latin typeface="Cambria Math" panose="02040503050406030204" pitchFamily="18" charset="0"/>
                                </a:rPr>
                                <m:t>𝐴</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𝐿</m:t>
                              </m:r>
                            </m:e>
                            <m:sub>
                              <m:r>
                                <a:rPr kumimoji="1" lang="en-US" altLang="ja-JP" sz="2400" b="0" i="1" smtClean="0">
                                  <a:latin typeface="Cambria Math" panose="02040503050406030204" pitchFamily="18" charset="0"/>
                                </a:rPr>
                                <m:t>𝐴</m:t>
                              </m:r>
                            </m:sub>
                          </m:sSub>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𝐾</m:t>
                              </m:r>
                            </m:e>
                            <m:sub>
                              <m:r>
                                <a:rPr kumimoji="1" lang="en-US" altLang="ja-JP" sz="2400" b="0" i="1" smtClean="0">
                                  <a:latin typeface="Cambria Math" panose="02040503050406030204" pitchFamily="18" charset="0"/>
                                </a:rPr>
                                <m:t>𝐴</m:t>
                              </m:r>
                            </m:sub>
                          </m:sSub>
                        </m:num>
                        <m:den>
                          <m:r>
                            <a:rPr kumimoji="1" lang="en-US" altLang="ja-JP" sz="2400" b="0" i="1" smtClean="0">
                              <a:latin typeface="Cambria Math" panose="02040503050406030204" pitchFamily="18" charset="0"/>
                            </a:rPr>
                            <m:t>𝐾</m:t>
                          </m:r>
                        </m:den>
                      </m:f>
                      <m:r>
                        <a:rPr kumimoji="1" lang="en-US" altLang="ja-JP" sz="2400" b="0" i="1" smtClean="0">
                          <a:latin typeface="Cambria Math" panose="02040503050406030204" pitchFamily="18" charset="0"/>
                        </a:rPr>
                        <m:t>=1.6125⋯</m:t>
                      </m:r>
                    </m:oMath>
                  </m:oMathPara>
                </a14:m>
                <a:endParaRPr kumimoji="1" lang="en-US" altLang="ja-JP" sz="2400" b="0" dirty="0"/>
              </a:p>
              <a:p>
                <a:r>
                  <a:rPr lang="en-US" altLang="ja-JP" sz="2400" dirty="0"/>
                  <a:t>180 nm</a:t>
                </a:r>
                <a:r>
                  <a:rPr lang="ja-JP" altLang="en-US" sz="2400" dirty="0"/>
                  <a:t>の整数倍でこの比率に近づけ</a:t>
                </a:r>
                <a:endParaRPr lang="en-US" altLang="ja-JP" sz="2400" dirty="0"/>
              </a:p>
              <a:p>
                <a:r>
                  <a:rPr kumimoji="1" lang="ja-JP" altLang="en-US" sz="2400" dirty="0"/>
                  <a:t>今回は</a:t>
                </a:r>
                <a:endParaRPr kumimoji="1" lang="en-US" altLang="ja-JP" sz="2400" dirty="0"/>
              </a:p>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𝑊</m:t>
                              </m:r>
                            </m:e>
                            <m:sub>
                              <m:r>
                                <a:rPr kumimoji="1" lang="en-US" altLang="ja-JP" sz="2400" b="0" i="1" smtClean="0">
                                  <a:latin typeface="Cambria Math" panose="02040503050406030204" pitchFamily="18" charset="0"/>
                                </a:rPr>
                                <m:t>𝐴</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𝐿</m:t>
                              </m:r>
                            </m:e>
                            <m:sub>
                              <m:r>
                                <a:rPr kumimoji="1" lang="en-US" altLang="ja-JP" sz="2400" b="0" i="1" smtClean="0">
                                  <a:latin typeface="Cambria Math" panose="02040503050406030204" pitchFamily="18" charset="0"/>
                                </a:rPr>
                                <m:t>𝐴</m:t>
                              </m:r>
                            </m:sub>
                          </m:sSub>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180×</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10</m:t>
                              </m:r>
                            </m:e>
                            <m:sup>
                              <m:r>
                                <a:rPr kumimoji="1" lang="en-US" altLang="ja-JP" sz="2400" b="0" i="1" smtClean="0">
                                  <a:latin typeface="Cambria Math" panose="02040503050406030204" pitchFamily="18" charset="0"/>
                                </a:rPr>
                                <m:t>−9</m:t>
                              </m:r>
                            </m:sup>
                          </m:sSup>
                          <m:r>
                            <a:rPr kumimoji="1" lang="en-US" altLang="ja-JP" sz="2400" b="0" i="1" smtClean="0">
                              <a:latin typeface="Cambria Math" panose="02040503050406030204" pitchFamily="18" charset="0"/>
                            </a:rPr>
                            <m:t>×16</m:t>
                          </m:r>
                        </m:num>
                        <m:den>
                          <m:r>
                            <a:rPr kumimoji="1" lang="en-US" altLang="ja-JP" sz="2400" b="0" i="1" smtClean="0">
                              <a:latin typeface="Cambria Math" panose="02040503050406030204" pitchFamily="18" charset="0"/>
                            </a:rPr>
                            <m:t>180×</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10</m:t>
                              </m:r>
                            </m:e>
                            <m:sup>
                              <m:r>
                                <a:rPr kumimoji="1" lang="en-US" altLang="ja-JP" sz="2400" b="0" i="1" smtClean="0">
                                  <a:latin typeface="Cambria Math" panose="02040503050406030204" pitchFamily="18" charset="0"/>
                                </a:rPr>
                                <m:t>−9</m:t>
                              </m:r>
                            </m:sup>
                          </m:sSup>
                          <m:r>
                            <a:rPr kumimoji="1" lang="en-US" altLang="ja-JP" sz="2400" b="0" i="1" smtClean="0">
                              <a:latin typeface="Cambria Math" panose="02040503050406030204" pitchFamily="18" charset="0"/>
                            </a:rPr>
                            <m:t>×10</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2.88×</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10</m:t>
                              </m:r>
                            </m:e>
                            <m:sup>
                              <m:r>
                                <a:rPr kumimoji="1" lang="en-US" altLang="ja-JP" sz="2400" b="0" i="1" smtClean="0">
                                  <a:latin typeface="Cambria Math" panose="02040503050406030204" pitchFamily="18" charset="0"/>
                                </a:rPr>
                                <m:t>−6</m:t>
                              </m:r>
                            </m:sup>
                          </m:sSup>
                        </m:num>
                        <m:den>
                          <m:r>
                            <a:rPr kumimoji="1" lang="en-US" altLang="ja-JP" sz="2400" b="0" i="1" smtClean="0">
                              <a:latin typeface="Cambria Math" panose="02040503050406030204" pitchFamily="18" charset="0"/>
                            </a:rPr>
                            <m:t>1.8×</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10</m:t>
                              </m:r>
                            </m:e>
                            <m:sup>
                              <m:r>
                                <a:rPr kumimoji="1" lang="en-US" altLang="ja-JP" sz="2400" b="0" i="1" smtClean="0">
                                  <a:latin typeface="Cambria Math" panose="02040503050406030204" pitchFamily="18" charset="0"/>
                                </a:rPr>
                                <m:t>−6</m:t>
                              </m:r>
                            </m:sup>
                          </m:sSup>
                        </m:den>
                      </m:f>
                    </m:oMath>
                  </m:oMathPara>
                </a14:m>
                <a:endParaRPr kumimoji="1" lang="en-US" altLang="ja-JP" sz="2400" b="0" dirty="0"/>
              </a:p>
              <a:p>
                <a14:m>
                  <m:oMath xmlns:m="http://schemas.openxmlformats.org/officeDocument/2006/math">
                    <m:sSub>
                      <m:sSubPr>
                        <m:ctrlPr>
                          <a:rPr kumimoji="1" lang="en-US" altLang="ja-JP" sz="2400" b="0" i="1" smtClean="0">
                            <a:solidFill>
                              <a:srgbClr val="FF0000"/>
                            </a:solidFill>
                            <a:latin typeface="Cambria Math" panose="02040503050406030204" pitchFamily="18" charset="0"/>
                          </a:rPr>
                        </m:ctrlPr>
                      </m:sSubPr>
                      <m:e>
                        <m:r>
                          <a:rPr kumimoji="1" lang="en-US" altLang="ja-JP" sz="2400" b="0" i="1" smtClean="0">
                            <a:solidFill>
                              <a:srgbClr val="FF0000"/>
                            </a:solidFill>
                            <a:latin typeface="Cambria Math" panose="02040503050406030204" pitchFamily="18" charset="0"/>
                          </a:rPr>
                          <m:t>𝑊</m:t>
                        </m:r>
                      </m:e>
                      <m:sub>
                        <m:r>
                          <a:rPr kumimoji="1" lang="en-US" altLang="ja-JP" sz="2400" b="0" i="1" smtClean="0">
                            <a:solidFill>
                              <a:srgbClr val="FF0000"/>
                            </a:solidFill>
                            <a:latin typeface="Cambria Math" panose="02040503050406030204" pitchFamily="18" charset="0"/>
                          </a:rPr>
                          <m:t>𝐴</m:t>
                        </m:r>
                      </m:sub>
                    </m:sSub>
                    <m:r>
                      <a:rPr lang="en-US" altLang="ja-JP" sz="2400" i="1">
                        <a:solidFill>
                          <a:srgbClr val="FF0000"/>
                        </a:solidFill>
                        <a:latin typeface="Cambria Math" panose="02040503050406030204" pitchFamily="18" charset="0"/>
                      </a:rPr>
                      <m:t>=2.</m:t>
                    </m:r>
                    <m:r>
                      <a:rPr lang="en-US" altLang="ja-JP" sz="2400" b="0" i="1" smtClean="0">
                        <a:solidFill>
                          <a:srgbClr val="FF0000"/>
                        </a:solidFill>
                        <a:latin typeface="Cambria Math" panose="02040503050406030204" pitchFamily="18" charset="0"/>
                      </a:rPr>
                      <m:t>88</m:t>
                    </m:r>
                  </m:oMath>
                </a14:m>
                <a:r>
                  <a:rPr kumimoji="1" lang="en-US" altLang="ja-JP" sz="2400" dirty="0">
                    <a:solidFill>
                      <a:srgbClr val="FF0000"/>
                    </a:solidFill>
                  </a:rPr>
                  <a:t> um, </a:t>
                </a:r>
                <a14:m>
                  <m:oMath xmlns:m="http://schemas.openxmlformats.org/officeDocument/2006/math">
                    <m:sSub>
                      <m:sSubPr>
                        <m:ctrlPr>
                          <a:rPr kumimoji="1" lang="en-US" altLang="ja-JP" sz="2400" b="0" i="1" smtClean="0">
                            <a:solidFill>
                              <a:srgbClr val="FF0000"/>
                            </a:solidFill>
                            <a:latin typeface="Cambria Math" panose="02040503050406030204" pitchFamily="18" charset="0"/>
                          </a:rPr>
                        </m:ctrlPr>
                      </m:sSubPr>
                      <m:e>
                        <m:r>
                          <a:rPr kumimoji="1" lang="en-US" altLang="ja-JP" sz="2400" b="0" i="1" smtClean="0">
                            <a:solidFill>
                              <a:srgbClr val="FF0000"/>
                            </a:solidFill>
                            <a:latin typeface="Cambria Math" panose="02040503050406030204" pitchFamily="18" charset="0"/>
                          </a:rPr>
                          <m:t>𝐿</m:t>
                        </m:r>
                      </m:e>
                      <m:sub>
                        <m:r>
                          <a:rPr kumimoji="1" lang="en-US" altLang="ja-JP" sz="2400" b="0" i="1" smtClean="0">
                            <a:solidFill>
                              <a:srgbClr val="FF0000"/>
                            </a:solidFill>
                            <a:latin typeface="Cambria Math" panose="02040503050406030204" pitchFamily="18" charset="0"/>
                          </a:rPr>
                          <m:t>𝐴</m:t>
                        </m:r>
                      </m:sub>
                    </m:sSub>
                    <m:r>
                      <a:rPr kumimoji="1" lang="en-US" altLang="ja-JP" sz="2400" b="0" i="1" smtClean="0">
                        <a:solidFill>
                          <a:srgbClr val="FF0000"/>
                        </a:solidFill>
                        <a:latin typeface="Cambria Math" panose="02040503050406030204" pitchFamily="18" charset="0"/>
                      </a:rPr>
                      <m:t>=1.8</m:t>
                    </m:r>
                  </m:oMath>
                </a14:m>
                <a:r>
                  <a:rPr kumimoji="1" lang="en-US" altLang="ja-JP" sz="2400" dirty="0">
                    <a:solidFill>
                      <a:srgbClr val="FF0000"/>
                    </a:solidFill>
                  </a:rPr>
                  <a:t> um</a:t>
                </a:r>
              </a:p>
              <a:p>
                <a:r>
                  <a:rPr lang="ja-JP" altLang="en-US" sz="2400" dirty="0"/>
                  <a:t>とした。また</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𝐵</m:t>
                        </m:r>
                      </m:sub>
                    </m:sSub>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𝐴</m:t>
                        </m:r>
                      </m:sub>
                    </m:sSub>
                  </m:oMath>
                </a14:m>
                <a:r>
                  <a:rPr lang="ja-JP" altLang="en-US" sz="2400" dirty="0"/>
                  <a:t>なので</a:t>
                </a:r>
                <a:endParaRPr lang="en-US" altLang="ja-JP" sz="2400" dirty="0"/>
              </a:p>
              <a:p>
                <a14:m>
                  <m:oMath xmlns:m="http://schemas.openxmlformats.org/officeDocument/2006/math">
                    <m:sSub>
                      <m:sSubPr>
                        <m:ctrlPr>
                          <a:rPr lang="en-US" altLang="ja-JP" sz="2400" b="0" i="1" smtClean="0">
                            <a:solidFill>
                              <a:srgbClr val="FF0000"/>
                            </a:solidFill>
                            <a:latin typeface="Cambria Math" panose="02040503050406030204" pitchFamily="18" charset="0"/>
                          </a:rPr>
                        </m:ctrlPr>
                      </m:sSubPr>
                      <m:e>
                        <m:r>
                          <a:rPr lang="en-US" altLang="ja-JP" sz="2400" b="0" i="1" smtClean="0">
                            <a:solidFill>
                              <a:srgbClr val="FF0000"/>
                            </a:solidFill>
                            <a:latin typeface="Cambria Math" panose="02040503050406030204" pitchFamily="18" charset="0"/>
                          </a:rPr>
                          <m:t>𝑊</m:t>
                        </m:r>
                      </m:e>
                      <m:sub>
                        <m:r>
                          <a:rPr lang="en-US" altLang="ja-JP" sz="2400" b="0" i="1" smtClean="0">
                            <a:solidFill>
                              <a:srgbClr val="FF0000"/>
                            </a:solidFill>
                            <a:latin typeface="Cambria Math" panose="02040503050406030204" pitchFamily="18" charset="0"/>
                          </a:rPr>
                          <m:t>𝐵</m:t>
                        </m:r>
                      </m:sub>
                    </m:sSub>
                    <m:r>
                      <a:rPr lang="en-US" altLang="ja-JP" sz="2400" b="0" i="1" smtClean="0">
                        <a:solidFill>
                          <a:srgbClr val="FF0000"/>
                        </a:solidFill>
                        <a:latin typeface="Cambria Math" panose="02040503050406030204" pitchFamily="18" charset="0"/>
                      </a:rPr>
                      <m:t>=5.76</m:t>
                    </m:r>
                  </m:oMath>
                </a14:m>
                <a:r>
                  <a:rPr lang="en-US" altLang="ja-JP" sz="2400" dirty="0">
                    <a:solidFill>
                      <a:srgbClr val="FF0000"/>
                    </a:solidFill>
                  </a:rPr>
                  <a:t> um,</a:t>
                </a:r>
                <a14:m>
                  <m:oMath xmlns:m="http://schemas.openxmlformats.org/officeDocument/2006/math">
                    <m:sSub>
                      <m:sSubPr>
                        <m:ctrlPr>
                          <a:rPr lang="en-US" altLang="ja-JP" sz="2400" b="0" i="1" smtClean="0">
                            <a:solidFill>
                              <a:srgbClr val="FF0000"/>
                            </a:solidFill>
                            <a:latin typeface="Cambria Math" panose="02040503050406030204" pitchFamily="18" charset="0"/>
                          </a:rPr>
                        </m:ctrlPr>
                      </m:sSubPr>
                      <m:e>
                        <m:r>
                          <a:rPr lang="en-US" altLang="ja-JP" sz="2400" b="0" i="1" smtClean="0">
                            <a:solidFill>
                              <a:srgbClr val="FF0000"/>
                            </a:solidFill>
                            <a:latin typeface="Cambria Math" panose="02040503050406030204" pitchFamily="18" charset="0"/>
                          </a:rPr>
                          <m:t>𝐿</m:t>
                        </m:r>
                      </m:e>
                      <m:sub>
                        <m:r>
                          <a:rPr lang="en-US" altLang="ja-JP" sz="2400" b="0" i="1" smtClean="0">
                            <a:solidFill>
                              <a:srgbClr val="FF0000"/>
                            </a:solidFill>
                            <a:latin typeface="Cambria Math" panose="02040503050406030204" pitchFamily="18" charset="0"/>
                          </a:rPr>
                          <m:t>𝐵</m:t>
                        </m:r>
                      </m:sub>
                    </m:sSub>
                    <m:r>
                      <a:rPr lang="en-US" altLang="ja-JP" sz="2400" b="0" i="1" smtClean="0">
                        <a:solidFill>
                          <a:srgbClr val="FF0000"/>
                        </a:solidFill>
                        <a:latin typeface="Cambria Math" panose="02040503050406030204" pitchFamily="18" charset="0"/>
                      </a:rPr>
                      <m:t>=1.8</m:t>
                    </m:r>
                  </m:oMath>
                </a14:m>
                <a:r>
                  <a:rPr lang="en-US" altLang="ja-JP" sz="2400" dirty="0">
                    <a:solidFill>
                      <a:srgbClr val="FF0000"/>
                    </a:solidFill>
                  </a:rPr>
                  <a:t> um</a:t>
                </a:r>
                <a:endParaRPr lang="en-US" altLang="ja-JP" sz="2400" dirty="0"/>
              </a:p>
              <a:p>
                <a:r>
                  <a:rPr lang="ja-JP" altLang="en-US" sz="2400" dirty="0"/>
                  <a:t>とした。</a:t>
                </a:r>
                <a:endParaRPr lang="en-US" altLang="ja-JP" sz="2400" dirty="0"/>
              </a:p>
            </p:txBody>
          </p:sp>
        </mc:Choice>
        <mc:Fallback xmlns="">
          <p:sp>
            <p:nvSpPr>
              <p:cNvPr id="4" name="テキスト ボックス 3">
                <a:extLst>
                  <a:ext uri="{FF2B5EF4-FFF2-40B4-BE49-F238E27FC236}">
                    <a16:creationId xmlns:a16="http://schemas.microsoft.com/office/drawing/2014/main" id="{348C669A-A218-B321-544F-8A04A30277CF}"/>
                  </a:ext>
                </a:extLst>
              </p:cNvPr>
              <p:cNvSpPr txBox="1">
                <a:spLocks noRot="1" noChangeAspect="1" noMove="1" noResize="1" noEditPoints="1" noAdjustHandles="1" noChangeArrowheads="1" noChangeShapeType="1" noTextEdit="1"/>
              </p:cNvSpPr>
              <p:nvPr/>
            </p:nvSpPr>
            <p:spPr>
              <a:xfrm>
                <a:off x="396250" y="2482927"/>
                <a:ext cx="5436523" cy="3861763"/>
              </a:xfrm>
              <a:prstGeom prst="rect">
                <a:avLst/>
              </a:prstGeom>
              <a:blipFill>
                <a:blip r:embed="rId2"/>
                <a:stretch>
                  <a:fillRect l="-1682" b="-252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D5590E9B-B4D7-E7D9-4097-88227DC7213B}"/>
                  </a:ext>
                </a:extLst>
              </p:cNvPr>
              <p:cNvSpPr txBox="1"/>
              <p:nvPr/>
            </p:nvSpPr>
            <p:spPr>
              <a:xfrm>
                <a:off x="407131" y="1812788"/>
                <a:ext cx="6096000" cy="660630"/>
              </a:xfrm>
              <a:prstGeom prst="rect">
                <a:avLst/>
              </a:prstGeom>
              <a:noFill/>
            </p:spPr>
            <p:txBody>
              <a:bodyPr wrap="square">
                <a:spAutoFit/>
              </a:bodyPr>
              <a:lstStyle/>
              <a:p>
                <a14:m>
                  <m:oMath xmlns:m="http://schemas.openxmlformats.org/officeDocument/2006/math">
                    <m:r>
                      <a:rPr kumimoji="1" lang="en-US" altLang="ja-JP" sz="2400" b="0" i="1" smtClean="0">
                        <a:latin typeface="Cambria Math" panose="02040503050406030204" pitchFamily="18" charset="0"/>
                      </a:rPr>
                      <m:t>𝐾</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𝑊</m:t>
                            </m:r>
                          </m:e>
                          <m:sub>
                            <m:r>
                              <a:rPr kumimoji="1" lang="en-US" altLang="ja-JP" sz="2400" b="0" i="1" smtClean="0">
                                <a:latin typeface="Cambria Math" panose="02040503050406030204" pitchFamily="18" charset="0"/>
                              </a:rPr>
                              <m:t>𝐴</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𝐿</m:t>
                            </m:r>
                          </m:e>
                          <m:sub>
                            <m:r>
                              <a:rPr kumimoji="1" lang="en-US" altLang="ja-JP" sz="2400" b="0" i="1" smtClean="0">
                                <a:latin typeface="Cambria Math" panose="02040503050406030204" pitchFamily="18" charset="0"/>
                              </a:rPr>
                              <m:t>𝐴</m:t>
                            </m:r>
                          </m:sub>
                        </m:sSub>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𝐾</m:t>
                        </m:r>
                      </m:e>
                      <m:sub>
                        <m:r>
                          <a:rPr kumimoji="1" lang="en-US" altLang="ja-JP" sz="2400" b="0" i="1" smtClean="0">
                            <a:latin typeface="Cambria Math" panose="02040503050406030204" pitchFamily="18" charset="0"/>
                          </a:rPr>
                          <m:t>𝐴</m:t>
                        </m:r>
                      </m:sub>
                    </m:sSub>
                  </m:oMath>
                </a14:m>
                <a:r>
                  <a:rPr kumimoji="1" lang="ja-JP" altLang="en-US" sz="2400" dirty="0"/>
                  <a:t>を満た</a:t>
                </a:r>
                <a:r>
                  <a:rPr lang="ja-JP" altLang="en-US" sz="2400" dirty="0"/>
                  <a:t>すチャネル形状比は</a:t>
                </a:r>
                <a:endParaRPr kumimoji="1" lang="en-US" altLang="ja-JP" sz="2400" dirty="0"/>
              </a:p>
            </p:txBody>
          </p:sp>
        </mc:Choice>
        <mc:Fallback xmlns="">
          <p:sp>
            <p:nvSpPr>
              <p:cNvPr id="13" name="テキスト ボックス 12">
                <a:extLst>
                  <a:ext uri="{FF2B5EF4-FFF2-40B4-BE49-F238E27FC236}">
                    <a16:creationId xmlns:a16="http://schemas.microsoft.com/office/drawing/2014/main" id="{D5590E9B-B4D7-E7D9-4097-88227DC7213B}"/>
                  </a:ext>
                </a:extLst>
              </p:cNvPr>
              <p:cNvSpPr txBox="1">
                <a:spLocks noRot="1" noChangeAspect="1" noMove="1" noResize="1" noEditPoints="1" noAdjustHandles="1" noChangeArrowheads="1" noChangeShapeType="1" noTextEdit="1"/>
              </p:cNvSpPr>
              <p:nvPr/>
            </p:nvSpPr>
            <p:spPr>
              <a:xfrm>
                <a:off x="407131" y="1812788"/>
                <a:ext cx="6096000" cy="660630"/>
              </a:xfrm>
              <a:prstGeom prst="rect">
                <a:avLst/>
              </a:prstGeom>
              <a:blipFill>
                <a:blip r:embed="rId3"/>
                <a:stretch>
                  <a:fillRect b="-2752"/>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21DCE945-F5A3-B146-B2D9-D490D1C042EB}"/>
              </a:ext>
            </a:extLst>
          </p:cNvPr>
          <p:cNvPicPr>
            <a:picLocks noChangeAspect="1"/>
          </p:cNvPicPr>
          <p:nvPr/>
        </p:nvPicPr>
        <p:blipFill>
          <a:blip r:embed="rId4"/>
          <a:stretch>
            <a:fillRect/>
          </a:stretch>
        </p:blipFill>
        <p:spPr>
          <a:xfrm>
            <a:off x="5737163" y="1672793"/>
            <a:ext cx="6296896" cy="4501689"/>
          </a:xfrm>
          <a:prstGeom prst="rect">
            <a:avLst/>
          </a:prstGeom>
        </p:spPr>
      </p:pic>
      <p:sp>
        <p:nvSpPr>
          <p:cNvPr id="3" name="スライド番号プレースホルダー 2">
            <a:extLst>
              <a:ext uri="{FF2B5EF4-FFF2-40B4-BE49-F238E27FC236}">
                <a16:creationId xmlns:a16="http://schemas.microsoft.com/office/drawing/2014/main" id="{050A63FB-8290-6CE9-E5A4-C5A1CF25F494}"/>
              </a:ext>
            </a:extLst>
          </p:cNvPr>
          <p:cNvSpPr>
            <a:spLocks noGrp="1"/>
          </p:cNvSpPr>
          <p:nvPr>
            <p:ph type="sldNum" sz="quarter" idx="12"/>
          </p:nvPr>
        </p:nvSpPr>
        <p:spPr/>
        <p:txBody>
          <a:bodyPr/>
          <a:lstStyle/>
          <a:p>
            <a:fld id="{FB3BD0F6-ED93-4B53-8AD2-35C03B8427B6}" type="slidenum">
              <a:rPr kumimoji="1" lang="ja-JP" altLang="en-US" smtClean="0"/>
              <a:t>13</a:t>
            </a:fld>
            <a:endParaRPr kumimoji="1" lang="ja-JP" altLang="en-US"/>
          </a:p>
        </p:txBody>
      </p:sp>
      <p:sp>
        <p:nvSpPr>
          <p:cNvPr id="6" name="テキスト ボックス 5">
            <a:extLst>
              <a:ext uri="{FF2B5EF4-FFF2-40B4-BE49-F238E27FC236}">
                <a16:creationId xmlns:a16="http://schemas.microsoft.com/office/drawing/2014/main" id="{465F3A45-28AE-5844-F77B-966CB41C94CC}"/>
              </a:ext>
            </a:extLst>
          </p:cNvPr>
          <p:cNvSpPr txBox="1"/>
          <p:nvPr/>
        </p:nvSpPr>
        <p:spPr>
          <a:xfrm rot="10800000">
            <a:off x="5737163" y="2862989"/>
            <a:ext cx="553998" cy="713064"/>
          </a:xfrm>
          <a:prstGeom prst="rect">
            <a:avLst/>
          </a:prstGeom>
          <a:noFill/>
        </p:spPr>
        <p:txBody>
          <a:bodyPr vert="eaVert" wrap="square" rtlCol="0">
            <a:spAutoFit/>
          </a:bodyPr>
          <a:lstStyle/>
          <a:p>
            <a:r>
              <a:rPr kumimoji="1" lang="en-US" altLang="ja-JP" sz="2400" dirty="0"/>
              <a:t>[A]</a:t>
            </a:r>
            <a:endParaRPr kumimoji="1" lang="ja-JP" altLang="en-US" sz="2400" dirty="0"/>
          </a:p>
        </p:txBody>
      </p:sp>
      <p:sp>
        <p:nvSpPr>
          <p:cNvPr id="7" name="テキスト ボックス 6">
            <a:extLst>
              <a:ext uri="{FF2B5EF4-FFF2-40B4-BE49-F238E27FC236}">
                <a16:creationId xmlns:a16="http://schemas.microsoft.com/office/drawing/2014/main" id="{BF47C22A-580E-CBAA-C71A-0E68F8330CDB}"/>
              </a:ext>
            </a:extLst>
          </p:cNvPr>
          <p:cNvSpPr txBox="1"/>
          <p:nvPr/>
        </p:nvSpPr>
        <p:spPr>
          <a:xfrm rot="16200000">
            <a:off x="10098205" y="5718388"/>
            <a:ext cx="553998" cy="713064"/>
          </a:xfrm>
          <a:prstGeom prst="rect">
            <a:avLst/>
          </a:prstGeom>
          <a:noFill/>
        </p:spPr>
        <p:txBody>
          <a:bodyPr vert="eaVert" wrap="square" rtlCol="0">
            <a:spAutoFit/>
          </a:bodyPr>
          <a:lstStyle/>
          <a:p>
            <a:r>
              <a:rPr kumimoji="1" lang="en-US" altLang="ja-JP" sz="2400" dirty="0"/>
              <a:t>[V]</a:t>
            </a:r>
            <a:endParaRPr kumimoji="1" lang="ja-JP" altLang="en-US" sz="2400" dirty="0"/>
          </a:p>
        </p:txBody>
      </p:sp>
    </p:spTree>
    <p:extLst>
      <p:ext uri="{BB962C8B-B14F-4D97-AF65-F5344CB8AC3E}">
        <p14:creationId xmlns:p14="http://schemas.microsoft.com/office/powerpoint/2010/main" val="3657069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グループ化 14">
            <a:extLst>
              <a:ext uri="{FF2B5EF4-FFF2-40B4-BE49-F238E27FC236}">
                <a16:creationId xmlns:a16="http://schemas.microsoft.com/office/drawing/2014/main" id="{7094925A-1BF1-22B5-1B56-791D5F5A44DE}"/>
              </a:ext>
            </a:extLst>
          </p:cNvPr>
          <p:cNvGrpSpPr/>
          <p:nvPr/>
        </p:nvGrpSpPr>
        <p:grpSpPr>
          <a:xfrm>
            <a:off x="370386" y="1572760"/>
            <a:ext cx="7075015" cy="5285240"/>
            <a:chOff x="2443143" y="1497416"/>
            <a:chExt cx="7075015" cy="5285240"/>
          </a:xfrm>
        </p:grpSpPr>
        <p:pic>
          <p:nvPicPr>
            <p:cNvPr id="16" name="図 15" descr="パソコンの画面&#10;&#10;中程度の精度で自動的に生成された説明">
              <a:extLst>
                <a:ext uri="{FF2B5EF4-FFF2-40B4-BE49-F238E27FC236}">
                  <a16:creationId xmlns:a16="http://schemas.microsoft.com/office/drawing/2014/main" id="{6D7A6FBD-8B8B-724C-C039-ACC5C6BC5F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3143" y="1497416"/>
              <a:ext cx="7075015" cy="5285240"/>
            </a:xfrm>
            <a:prstGeom prst="rect">
              <a:avLst/>
            </a:prstGeom>
          </p:spPr>
        </p:pic>
        <p:sp>
          <p:nvSpPr>
            <p:cNvPr id="17" name="テキスト ボックス 16">
              <a:extLst>
                <a:ext uri="{FF2B5EF4-FFF2-40B4-BE49-F238E27FC236}">
                  <a16:creationId xmlns:a16="http://schemas.microsoft.com/office/drawing/2014/main" id="{49016C79-02B8-F1F2-D94F-ABA78BD3F7B7}"/>
                </a:ext>
              </a:extLst>
            </p:cNvPr>
            <p:cNvSpPr txBox="1"/>
            <p:nvPr/>
          </p:nvSpPr>
          <p:spPr>
            <a:xfrm>
              <a:off x="4517611" y="1513980"/>
              <a:ext cx="731520" cy="369332"/>
            </a:xfrm>
            <a:prstGeom prst="rect">
              <a:avLst/>
            </a:prstGeom>
            <a:noFill/>
          </p:spPr>
          <p:txBody>
            <a:bodyPr wrap="square" rtlCol="0">
              <a:spAutoFit/>
            </a:bodyPr>
            <a:lstStyle/>
            <a:p>
              <a:pPr algn="ctr"/>
              <a:r>
                <a:rPr kumimoji="1" lang="en-US" altLang="ja-JP" dirty="0"/>
                <a:t>1.8 V</a:t>
              </a:r>
              <a:endParaRPr kumimoji="1" lang="ja-JP" altLang="en-US" dirty="0"/>
            </a:p>
          </p:txBody>
        </p:sp>
        <p:sp>
          <p:nvSpPr>
            <p:cNvPr id="18" name="テキスト ボックス 17">
              <a:extLst>
                <a:ext uri="{FF2B5EF4-FFF2-40B4-BE49-F238E27FC236}">
                  <a16:creationId xmlns:a16="http://schemas.microsoft.com/office/drawing/2014/main" id="{D788D213-B27A-1F48-1D1D-78CAE5716F97}"/>
                </a:ext>
              </a:extLst>
            </p:cNvPr>
            <p:cNvSpPr txBox="1"/>
            <p:nvPr/>
          </p:nvSpPr>
          <p:spPr>
            <a:xfrm>
              <a:off x="5249131" y="4991252"/>
              <a:ext cx="731520" cy="369332"/>
            </a:xfrm>
            <a:prstGeom prst="rect">
              <a:avLst/>
            </a:prstGeom>
            <a:noFill/>
          </p:spPr>
          <p:txBody>
            <a:bodyPr wrap="square" rtlCol="0">
              <a:spAutoFit/>
            </a:bodyPr>
            <a:lstStyle/>
            <a:p>
              <a:pPr algn="ctr"/>
              <a:r>
                <a:rPr lang="en-US" altLang="ja-JP" dirty="0">
                  <a:solidFill>
                    <a:srgbClr val="FF0000"/>
                  </a:solidFill>
                </a:rPr>
                <a:t>0.4</a:t>
              </a:r>
              <a:r>
                <a:rPr kumimoji="1" lang="en-US" altLang="ja-JP" dirty="0">
                  <a:solidFill>
                    <a:srgbClr val="FF0000"/>
                  </a:solidFill>
                </a:rPr>
                <a:t> V</a:t>
              </a:r>
              <a:endParaRPr kumimoji="1" lang="ja-JP" altLang="en-US" dirty="0">
                <a:solidFill>
                  <a:srgbClr val="FF0000"/>
                </a:solidFill>
              </a:endParaRPr>
            </a:p>
          </p:txBody>
        </p:sp>
        <p:sp>
          <p:nvSpPr>
            <p:cNvPr id="19" name="テキスト ボックス 18">
              <a:extLst>
                <a:ext uri="{FF2B5EF4-FFF2-40B4-BE49-F238E27FC236}">
                  <a16:creationId xmlns:a16="http://schemas.microsoft.com/office/drawing/2014/main" id="{E55CC19F-4162-7D4C-48BC-E03BC81D4A8C}"/>
                </a:ext>
              </a:extLst>
            </p:cNvPr>
            <p:cNvSpPr txBox="1"/>
            <p:nvPr/>
          </p:nvSpPr>
          <p:spPr>
            <a:xfrm>
              <a:off x="3173482" y="2774107"/>
              <a:ext cx="897775" cy="369332"/>
            </a:xfrm>
            <a:prstGeom prst="rect">
              <a:avLst/>
            </a:prstGeom>
            <a:noFill/>
          </p:spPr>
          <p:txBody>
            <a:bodyPr wrap="square" rtlCol="0">
              <a:spAutoFit/>
            </a:bodyPr>
            <a:lstStyle/>
            <a:p>
              <a:pPr algn="ctr"/>
              <a:r>
                <a:rPr kumimoji="1" lang="en-US" altLang="ja-JP" dirty="0">
                  <a:solidFill>
                    <a:srgbClr val="FF0000"/>
                  </a:solidFill>
                </a:rPr>
                <a:t>1.7 V</a:t>
              </a:r>
              <a:endParaRPr kumimoji="1" lang="ja-JP" altLang="en-US" dirty="0">
                <a:solidFill>
                  <a:srgbClr val="FF0000"/>
                </a:solidFill>
              </a:endParaRPr>
            </a:p>
          </p:txBody>
        </p:sp>
        <p:cxnSp>
          <p:nvCxnSpPr>
            <p:cNvPr id="20" name="直線矢印コネクタ 19">
              <a:extLst>
                <a:ext uri="{FF2B5EF4-FFF2-40B4-BE49-F238E27FC236}">
                  <a16:creationId xmlns:a16="http://schemas.microsoft.com/office/drawing/2014/main" id="{D522B01F-89A1-AE3A-DC22-F83831DF08F3}"/>
                </a:ext>
              </a:extLst>
            </p:cNvPr>
            <p:cNvCxnSpPr/>
            <p:nvPr/>
          </p:nvCxnSpPr>
          <p:spPr>
            <a:xfrm>
              <a:off x="6574972" y="5617296"/>
              <a:ext cx="0" cy="452846"/>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1" name="テキスト ボックス 20">
              <a:extLst>
                <a:ext uri="{FF2B5EF4-FFF2-40B4-BE49-F238E27FC236}">
                  <a16:creationId xmlns:a16="http://schemas.microsoft.com/office/drawing/2014/main" id="{7826893B-0695-41EF-95C2-4E8951915501}"/>
                </a:ext>
              </a:extLst>
            </p:cNvPr>
            <p:cNvSpPr txBox="1"/>
            <p:nvPr/>
          </p:nvSpPr>
          <p:spPr>
            <a:xfrm>
              <a:off x="6574972" y="5659053"/>
              <a:ext cx="857424" cy="369332"/>
            </a:xfrm>
            <a:prstGeom prst="rect">
              <a:avLst/>
            </a:prstGeom>
            <a:noFill/>
          </p:spPr>
          <p:txBody>
            <a:bodyPr wrap="square" rtlCol="0">
              <a:spAutoFit/>
            </a:bodyPr>
            <a:lstStyle/>
            <a:p>
              <a:pPr algn="ctr"/>
              <a:r>
                <a:rPr kumimoji="1" lang="en-US" altLang="ja-JP" dirty="0">
                  <a:solidFill>
                    <a:srgbClr val="FF0000"/>
                  </a:solidFill>
                </a:rPr>
                <a:t>20 </a:t>
              </a:r>
              <a:r>
                <a:rPr kumimoji="1" lang="en-US" altLang="ja-JP" dirty="0" err="1">
                  <a:solidFill>
                    <a:srgbClr val="FF0000"/>
                  </a:solidFill>
                </a:rPr>
                <a:t>uA</a:t>
              </a:r>
              <a:endParaRPr kumimoji="1" lang="ja-JP" altLang="en-US" dirty="0">
                <a:solidFill>
                  <a:srgbClr val="FF0000"/>
                </a:solidFill>
              </a:endParaRPr>
            </a:p>
          </p:txBody>
        </p:sp>
        <p:sp>
          <p:nvSpPr>
            <p:cNvPr id="22" name="テキスト ボックス 21">
              <a:extLst>
                <a:ext uri="{FF2B5EF4-FFF2-40B4-BE49-F238E27FC236}">
                  <a16:creationId xmlns:a16="http://schemas.microsoft.com/office/drawing/2014/main" id="{9DA579D9-A7EB-76FD-4834-E69F76C961C2}"/>
                </a:ext>
              </a:extLst>
            </p:cNvPr>
            <p:cNvSpPr txBox="1"/>
            <p:nvPr/>
          </p:nvSpPr>
          <p:spPr>
            <a:xfrm>
              <a:off x="4990010" y="4236672"/>
              <a:ext cx="868721" cy="369332"/>
            </a:xfrm>
            <a:prstGeom prst="rect">
              <a:avLst/>
            </a:prstGeom>
            <a:noFill/>
          </p:spPr>
          <p:txBody>
            <a:bodyPr wrap="square" rtlCol="0">
              <a:spAutoFit/>
            </a:bodyPr>
            <a:lstStyle/>
            <a:p>
              <a:pPr algn="ctr"/>
              <a:r>
                <a:rPr kumimoji="1" lang="en-US" altLang="ja-JP" dirty="0">
                  <a:solidFill>
                    <a:srgbClr val="FF0000"/>
                  </a:solidFill>
                </a:rPr>
                <a:t>1.05 V</a:t>
              </a:r>
              <a:endParaRPr kumimoji="1" lang="ja-JP" altLang="en-US" dirty="0">
                <a:solidFill>
                  <a:srgbClr val="FF0000"/>
                </a:solidFill>
              </a:endParaRPr>
            </a:p>
          </p:txBody>
        </p:sp>
      </p:grpSp>
      <p:sp>
        <p:nvSpPr>
          <p:cNvPr id="23" name="テキスト ボックス 22">
            <a:extLst>
              <a:ext uri="{FF2B5EF4-FFF2-40B4-BE49-F238E27FC236}">
                <a16:creationId xmlns:a16="http://schemas.microsoft.com/office/drawing/2014/main" id="{EF61C054-18FA-EACF-0E7A-48A166ABD53E}"/>
              </a:ext>
            </a:extLst>
          </p:cNvPr>
          <p:cNvSpPr txBox="1"/>
          <p:nvPr/>
        </p:nvSpPr>
        <p:spPr>
          <a:xfrm>
            <a:off x="2444854" y="5888983"/>
            <a:ext cx="1846217" cy="369332"/>
          </a:xfrm>
          <a:prstGeom prst="rect">
            <a:avLst/>
          </a:prstGeom>
          <a:noFill/>
        </p:spPr>
        <p:txBody>
          <a:bodyPr wrap="square" rtlCol="0">
            <a:spAutoFit/>
          </a:bodyPr>
          <a:lstStyle/>
          <a:p>
            <a:r>
              <a:rPr kumimoji="1" lang="en-US" altLang="ja-JP" dirty="0"/>
              <a:t>0.62 V</a:t>
            </a:r>
            <a:endParaRPr kumimoji="1" lang="ja-JP" altLang="en-US" dirty="0"/>
          </a:p>
        </p:txBody>
      </p:sp>
      <p:sp>
        <p:nvSpPr>
          <p:cNvPr id="2" name="タイトル 1">
            <a:extLst>
              <a:ext uri="{FF2B5EF4-FFF2-40B4-BE49-F238E27FC236}">
                <a16:creationId xmlns:a16="http://schemas.microsoft.com/office/drawing/2014/main" id="{05F00F6A-46E9-14C2-5E00-9AB6C3EC5CDF}"/>
              </a:ext>
            </a:extLst>
          </p:cNvPr>
          <p:cNvSpPr>
            <a:spLocks noGrp="1"/>
          </p:cNvSpPr>
          <p:nvPr>
            <p:ph type="title"/>
          </p:nvPr>
        </p:nvSpPr>
        <p:spPr/>
        <p:txBody>
          <a:bodyPr/>
          <a:lstStyle/>
          <a:p>
            <a:r>
              <a:rPr lang="en-US" altLang="ja-JP" dirty="0"/>
              <a:t>4</a:t>
            </a:r>
            <a:r>
              <a:rPr kumimoji="1" lang="en-US" altLang="ja-JP" dirty="0"/>
              <a:t>.5</a:t>
            </a:r>
            <a:r>
              <a:rPr kumimoji="1" lang="ja-JP" altLang="en-US" dirty="0"/>
              <a:t>ゲート電位の決定</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BD283D4F-ABFE-0B7E-7A1A-5754565C6887}"/>
                  </a:ext>
                </a:extLst>
              </p:cNvPr>
              <p:cNvSpPr txBox="1"/>
              <p:nvPr/>
            </p:nvSpPr>
            <p:spPr>
              <a:xfrm>
                <a:off x="7539523" y="1599228"/>
                <a:ext cx="4415246" cy="4524315"/>
              </a:xfrm>
              <a:prstGeom prst="rect">
                <a:avLst/>
              </a:prstGeom>
              <a:noFill/>
            </p:spPr>
            <p:txBody>
              <a:bodyPr wrap="square" rtlCol="0">
                <a:spAutoFit/>
              </a:bodyPr>
              <a:lstStyle/>
              <a:p>
                <a:r>
                  <a:rPr kumimoji="1" lang="ja-JP" altLang="en-US" sz="2400" dirty="0"/>
                  <a:t>各</a:t>
                </a:r>
                <a:r>
                  <a:rPr kumimoji="1" lang="en-US" altLang="ja-JP" sz="2400" dirty="0"/>
                  <a:t>MA</a:t>
                </a:r>
                <a:r>
                  <a:rPr kumimoji="1" lang="ja-JP" altLang="en-US" sz="2400" dirty="0"/>
                  <a:t>には</a:t>
                </a:r>
                <a:r>
                  <a:rPr lang="en-US" altLang="ja-JP" sz="2400" dirty="0"/>
                  <a:t>5</a:t>
                </a:r>
                <a:r>
                  <a:rPr kumimoji="1" lang="en-US" altLang="ja-JP" sz="2400" dirty="0"/>
                  <a:t> </a:t>
                </a:r>
                <a:r>
                  <a:rPr kumimoji="1" lang="en-US" altLang="ja-JP" sz="2400" dirty="0" err="1"/>
                  <a:t>uA</a:t>
                </a:r>
                <a:endParaRPr lang="en-US" altLang="ja-JP" sz="2400" dirty="0"/>
              </a:p>
              <a:p>
                <a:r>
                  <a:rPr kumimoji="1" lang="en-US" altLang="ja-JP" sz="2400" dirty="0"/>
                  <a:t>MB</a:t>
                </a:r>
                <a:r>
                  <a:rPr kumimoji="1" lang="ja-JP" altLang="en-US" sz="2400" dirty="0"/>
                  <a:t>には</a:t>
                </a:r>
                <a:r>
                  <a:rPr lang="en-US" altLang="ja-JP" sz="2400" dirty="0"/>
                  <a:t>10</a:t>
                </a:r>
                <a:r>
                  <a:rPr kumimoji="1" lang="en-US" altLang="ja-JP" sz="2400" dirty="0"/>
                  <a:t> </a:t>
                </a:r>
                <a:r>
                  <a:rPr kumimoji="1" lang="en-US" altLang="ja-JP" sz="2400" dirty="0" err="1"/>
                  <a:t>uA</a:t>
                </a:r>
                <a:r>
                  <a:rPr kumimoji="1" lang="ja-JP" altLang="en-US" sz="2400" dirty="0"/>
                  <a:t>ずつ電流を流す</a:t>
                </a:r>
                <a:endParaRPr kumimoji="1" lang="en-US" altLang="ja-JP" sz="2400" dirty="0"/>
              </a:p>
              <a:p>
                <a:endParaRPr lang="en-US" altLang="ja-JP" sz="2400" dirty="0"/>
              </a:p>
              <a:p>
                <a:r>
                  <a:rPr kumimoji="1" lang="ja-JP" altLang="en-US" sz="2400" dirty="0"/>
                  <a:t>この時のゲートソース間電圧は回帰曲線から</a:t>
                </a:r>
                <a:endParaRPr kumimoji="1" lang="en-US" altLang="ja-JP" sz="2400" dirty="0"/>
              </a:p>
              <a:p>
                <a14:m>
                  <m:oMath xmlns:m="http://schemas.openxmlformats.org/officeDocument/2006/math">
                    <m:r>
                      <a:rPr lang="en-US" altLang="ja-JP" sz="2400" i="1" dirty="0" smtClean="0">
                        <a:latin typeface="Cambria Math" panose="02040503050406030204" pitchFamily="18" charset="0"/>
                      </a:rPr>
                      <m:t>0.</m:t>
                    </m:r>
                    <m:r>
                      <a:rPr lang="en-US" altLang="ja-JP" sz="2400" b="0" i="1" dirty="0" smtClean="0">
                        <a:latin typeface="Cambria Math" panose="02040503050406030204" pitchFamily="18" charset="0"/>
                      </a:rPr>
                      <m:t>55</m:t>
                    </m:r>
                  </m:oMath>
                </a14:m>
                <a:r>
                  <a:rPr kumimoji="1" lang="ja-JP" altLang="en-US" sz="2400" dirty="0"/>
                  <a:t> </a:t>
                </a:r>
                <a:r>
                  <a:rPr kumimoji="1" lang="en-US" altLang="ja-JP" sz="2400" dirty="0"/>
                  <a:t>V</a:t>
                </a:r>
              </a:p>
              <a:p>
                <a14:m>
                  <m:oMath xmlns:m="http://schemas.openxmlformats.org/officeDocument/2006/math">
                    <m:r>
                      <a:rPr kumimoji="1" lang="en-US" altLang="ja-JP" sz="2400" b="0" i="1" smtClean="0">
                        <a:latin typeface="Cambria Math" panose="02040503050406030204" pitchFamily="18" charset="0"/>
                      </a:rPr>
                      <m:t>0.62</m:t>
                    </m:r>
                  </m:oMath>
                </a14:m>
                <a:r>
                  <a:rPr kumimoji="1" lang="ja-JP" altLang="en-US" sz="2400" dirty="0"/>
                  <a:t> </a:t>
                </a:r>
                <a:r>
                  <a:rPr kumimoji="1" lang="en-US" altLang="ja-JP" sz="2400" dirty="0"/>
                  <a:t>V</a:t>
                </a:r>
              </a:p>
              <a:p>
                <a:endParaRPr kumimoji="1" lang="en-US" altLang="ja-JP" sz="2400" dirty="0"/>
              </a:p>
              <a:p>
                <a:r>
                  <a:rPr lang="ja-JP" altLang="en-US" sz="2400" dirty="0"/>
                  <a:t>したがって</a:t>
                </a:r>
                <a:endParaRPr lang="en-US" altLang="ja-JP" sz="2400" dirty="0"/>
              </a:p>
              <a:p>
                <a:r>
                  <a:rPr lang="en-US" altLang="ja-JP" sz="2400" dirty="0">
                    <a:solidFill>
                      <a:srgbClr val="FF0000"/>
                    </a:solidFill>
                  </a:rPr>
                  <a:t>VA </a:t>
                </a:r>
                <a14:m>
                  <m:oMath xmlns:m="http://schemas.openxmlformats.org/officeDocument/2006/math">
                    <m:r>
                      <a:rPr lang="en-US" altLang="ja-JP" sz="2400" b="0" i="1" smtClean="0">
                        <a:solidFill>
                          <a:srgbClr val="FF0000"/>
                        </a:solidFill>
                        <a:latin typeface="Cambria Math" panose="02040503050406030204" pitchFamily="18" charset="0"/>
                      </a:rPr>
                      <m:t>=1.6</m:t>
                    </m:r>
                  </m:oMath>
                </a14:m>
                <a:r>
                  <a:rPr kumimoji="1" lang="ja-JP" altLang="en-US" sz="2400" dirty="0">
                    <a:solidFill>
                      <a:srgbClr val="FF0000"/>
                    </a:solidFill>
                  </a:rPr>
                  <a:t> </a:t>
                </a:r>
                <a:r>
                  <a:rPr kumimoji="1" lang="en-US" altLang="ja-JP" sz="2400" dirty="0">
                    <a:solidFill>
                      <a:srgbClr val="FF0000"/>
                    </a:solidFill>
                  </a:rPr>
                  <a:t>V</a:t>
                </a:r>
              </a:p>
              <a:p>
                <a:r>
                  <a:rPr lang="en-US" altLang="ja-JP" sz="2400" dirty="0">
                    <a:solidFill>
                      <a:srgbClr val="FF0000"/>
                    </a:solidFill>
                  </a:rPr>
                  <a:t>VB = </a:t>
                </a:r>
                <a14:m>
                  <m:oMath xmlns:m="http://schemas.openxmlformats.org/officeDocument/2006/math">
                    <m:r>
                      <a:rPr lang="en-US" altLang="ja-JP" sz="2400" i="1" dirty="0" smtClean="0">
                        <a:solidFill>
                          <a:srgbClr val="FF0000"/>
                        </a:solidFill>
                        <a:latin typeface="Cambria Math" panose="02040503050406030204" pitchFamily="18" charset="0"/>
                      </a:rPr>
                      <m:t>1.</m:t>
                    </m:r>
                    <m:r>
                      <a:rPr lang="en-US" altLang="ja-JP" sz="2400" b="0" i="1" dirty="0" smtClean="0">
                        <a:solidFill>
                          <a:srgbClr val="FF0000"/>
                        </a:solidFill>
                        <a:latin typeface="Cambria Math" panose="02040503050406030204" pitchFamily="18" charset="0"/>
                      </a:rPr>
                      <m:t>02</m:t>
                    </m:r>
                  </m:oMath>
                </a14:m>
                <a:r>
                  <a:rPr kumimoji="1" lang="ja-JP" altLang="en-US" sz="2400" dirty="0">
                    <a:solidFill>
                      <a:srgbClr val="FF0000"/>
                    </a:solidFill>
                  </a:rPr>
                  <a:t> </a:t>
                </a:r>
                <a:r>
                  <a:rPr kumimoji="1" lang="en-US" altLang="ja-JP" sz="2400" dirty="0">
                    <a:solidFill>
                      <a:srgbClr val="FF0000"/>
                    </a:solidFill>
                  </a:rPr>
                  <a:t>V</a:t>
                </a:r>
              </a:p>
              <a:p>
                <a:r>
                  <a:rPr lang="ja-JP" altLang="en-US" sz="2400" dirty="0"/>
                  <a:t>とした</a:t>
                </a:r>
                <a:endParaRPr kumimoji="1" lang="ja-JP" altLang="en-US" sz="2400" dirty="0"/>
              </a:p>
            </p:txBody>
          </p:sp>
        </mc:Choice>
        <mc:Fallback xmlns="">
          <p:sp>
            <p:nvSpPr>
              <p:cNvPr id="12" name="テキスト ボックス 11">
                <a:extLst>
                  <a:ext uri="{FF2B5EF4-FFF2-40B4-BE49-F238E27FC236}">
                    <a16:creationId xmlns:a16="http://schemas.microsoft.com/office/drawing/2014/main" id="{BD283D4F-ABFE-0B7E-7A1A-5754565C6887}"/>
                  </a:ext>
                </a:extLst>
              </p:cNvPr>
              <p:cNvSpPr txBox="1">
                <a:spLocks noRot="1" noChangeAspect="1" noMove="1" noResize="1" noEditPoints="1" noAdjustHandles="1" noChangeArrowheads="1" noChangeShapeType="1" noTextEdit="1"/>
              </p:cNvSpPr>
              <p:nvPr/>
            </p:nvSpPr>
            <p:spPr>
              <a:xfrm>
                <a:off x="7539523" y="1599228"/>
                <a:ext cx="4415246" cy="4524315"/>
              </a:xfrm>
              <a:prstGeom prst="rect">
                <a:avLst/>
              </a:prstGeom>
              <a:blipFill>
                <a:blip r:embed="rId3"/>
                <a:stretch>
                  <a:fillRect l="-2210" t="-1077" b="-2019"/>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CB0F653B-2A17-F4E5-2819-ABDC997B9E00}"/>
              </a:ext>
            </a:extLst>
          </p:cNvPr>
          <p:cNvSpPr txBox="1"/>
          <p:nvPr/>
        </p:nvSpPr>
        <p:spPr>
          <a:xfrm>
            <a:off x="1100725" y="3874877"/>
            <a:ext cx="1088571" cy="369332"/>
          </a:xfrm>
          <a:prstGeom prst="rect">
            <a:avLst/>
          </a:prstGeom>
          <a:noFill/>
        </p:spPr>
        <p:txBody>
          <a:bodyPr wrap="square" rtlCol="0">
            <a:spAutoFit/>
          </a:bodyPr>
          <a:lstStyle/>
          <a:p>
            <a:r>
              <a:rPr kumimoji="1" lang="en-US" altLang="ja-JP" dirty="0"/>
              <a:t>1.6 V</a:t>
            </a:r>
            <a:endParaRPr kumimoji="1" lang="ja-JP" altLang="en-US" dirty="0"/>
          </a:p>
        </p:txBody>
      </p:sp>
      <p:sp>
        <p:nvSpPr>
          <p:cNvPr id="14" name="テキスト ボックス 13">
            <a:extLst>
              <a:ext uri="{FF2B5EF4-FFF2-40B4-BE49-F238E27FC236}">
                <a16:creationId xmlns:a16="http://schemas.microsoft.com/office/drawing/2014/main" id="{6E8EA5D9-CF6E-4F1A-D7E2-7B24437DF884}"/>
              </a:ext>
            </a:extLst>
          </p:cNvPr>
          <p:cNvSpPr txBox="1"/>
          <p:nvPr/>
        </p:nvSpPr>
        <p:spPr>
          <a:xfrm>
            <a:off x="1356283" y="4697264"/>
            <a:ext cx="1088571" cy="369332"/>
          </a:xfrm>
          <a:prstGeom prst="rect">
            <a:avLst/>
          </a:prstGeom>
          <a:noFill/>
        </p:spPr>
        <p:txBody>
          <a:bodyPr wrap="square" rtlCol="0">
            <a:spAutoFit/>
          </a:bodyPr>
          <a:lstStyle/>
          <a:p>
            <a:r>
              <a:rPr kumimoji="1" lang="en-US" altLang="ja-JP" dirty="0"/>
              <a:t>1.02 V</a:t>
            </a:r>
            <a:endParaRPr kumimoji="1" lang="ja-JP" altLang="en-US" dirty="0"/>
          </a:p>
        </p:txBody>
      </p:sp>
      <p:sp>
        <p:nvSpPr>
          <p:cNvPr id="3" name="スライド番号プレースホルダー 2">
            <a:extLst>
              <a:ext uri="{FF2B5EF4-FFF2-40B4-BE49-F238E27FC236}">
                <a16:creationId xmlns:a16="http://schemas.microsoft.com/office/drawing/2014/main" id="{214ACA3A-B8C9-6120-C2EB-3CE016AB4BDB}"/>
              </a:ext>
            </a:extLst>
          </p:cNvPr>
          <p:cNvSpPr>
            <a:spLocks noGrp="1"/>
          </p:cNvSpPr>
          <p:nvPr>
            <p:ph type="sldNum" sz="quarter" idx="12"/>
          </p:nvPr>
        </p:nvSpPr>
        <p:spPr/>
        <p:txBody>
          <a:bodyPr/>
          <a:lstStyle/>
          <a:p>
            <a:fld id="{FB3BD0F6-ED93-4B53-8AD2-35C03B8427B6}" type="slidenum">
              <a:rPr kumimoji="1" lang="ja-JP" altLang="en-US" smtClean="0"/>
              <a:t>14</a:t>
            </a:fld>
            <a:endParaRPr kumimoji="1" lang="ja-JP" altLang="en-US"/>
          </a:p>
        </p:txBody>
      </p:sp>
    </p:spTree>
    <p:extLst>
      <p:ext uri="{BB962C8B-B14F-4D97-AF65-F5344CB8AC3E}">
        <p14:creationId xmlns:p14="http://schemas.microsoft.com/office/powerpoint/2010/main" val="1918884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F5C707-898B-E2CF-12F7-21A723C742BB}"/>
              </a:ext>
            </a:extLst>
          </p:cNvPr>
          <p:cNvSpPr>
            <a:spLocks noGrp="1"/>
          </p:cNvSpPr>
          <p:nvPr>
            <p:ph type="title"/>
          </p:nvPr>
        </p:nvSpPr>
        <p:spPr/>
        <p:txBody>
          <a:bodyPr/>
          <a:lstStyle/>
          <a:p>
            <a:r>
              <a:rPr lang="en-US" altLang="ja-JP" dirty="0"/>
              <a:t>5</a:t>
            </a:r>
            <a:r>
              <a:rPr kumimoji="1" lang="en-US" altLang="ja-JP" dirty="0"/>
              <a:t>.1.op</a:t>
            </a:r>
            <a:r>
              <a:rPr kumimoji="1" lang="ja-JP" altLang="en-US" dirty="0"/>
              <a:t>解析</a:t>
            </a:r>
          </a:p>
        </p:txBody>
      </p:sp>
      <p:grpSp>
        <p:nvGrpSpPr>
          <p:cNvPr id="4" name="グループ化 3">
            <a:extLst>
              <a:ext uri="{FF2B5EF4-FFF2-40B4-BE49-F238E27FC236}">
                <a16:creationId xmlns:a16="http://schemas.microsoft.com/office/drawing/2014/main" id="{9A9BCFB4-C521-789B-F53E-E8F3C6963E99}"/>
              </a:ext>
            </a:extLst>
          </p:cNvPr>
          <p:cNvGrpSpPr/>
          <p:nvPr/>
        </p:nvGrpSpPr>
        <p:grpSpPr>
          <a:xfrm>
            <a:off x="0" y="1515926"/>
            <a:ext cx="6365655" cy="4976949"/>
            <a:chOff x="2443143" y="1497416"/>
            <a:chExt cx="7075015" cy="5285240"/>
          </a:xfrm>
        </p:grpSpPr>
        <p:pic>
          <p:nvPicPr>
            <p:cNvPr id="5" name="図 4" descr="パソコンの画面&#10;&#10;中程度の精度で自動的に生成された説明">
              <a:extLst>
                <a:ext uri="{FF2B5EF4-FFF2-40B4-BE49-F238E27FC236}">
                  <a16:creationId xmlns:a16="http://schemas.microsoft.com/office/drawing/2014/main" id="{E71655BA-42B1-32A3-9A23-CC7E7A7A6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3143" y="1497416"/>
              <a:ext cx="7075015" cy="5285240"/>
            </a:xfrm>
            <a:prstGeom prst="rect">
              <a:avLst/>
            </a:prstGeom>
          </p:spPr>
        </p:pic>
        <p:sp>
          <p:nvSpPr>
            <p:cNvPr id="6" name="テキスト ボックス 5">
              <a:extLst>
                <a:ext uri="{FF2B5EF4-FFF2-40B4-BE49-F238E27FC236}">
                  <a16:creationId xmlns:a16="http://schemas.microsoft.com/office/drawing/2014/main" id="{408BA4D6-5EB0-E860-2B68-56CCF15C803F}"/>
                </a:ext>
              </a:extLst>
            </p:cNvPr>
            <p:cNvSpPr txBox="1"/>
            <p:nvPr/>
          </p:nvSpPr>
          <p:spPr>
            <a:xfrm>
              <a:off x="4517610" y="1513980"/>
              <a:ext cx="893471" cy="392210"/>
            </a:xfrm>
            <a:prstGeom prst="rect">
              <a:avLst/>
            </a:prstGeom>
            <a:noFill/>
          </p:spPr>
          <p:txBody>
            <a:bodyPr wrap="square" rtlCol="0">
              <a:spAutoFit/>
            </a:bodyPr>
            <a:lstStyle/>
            <a:p>
              <a:pPr algn="ctr"/>
              <a:r>
                <a:rPr kumimoji="1" lang="en-US" altLang="ja-JP" dirty="0"/>
                <a:t>1.8 V</a:t>
              </a:r>
              <a:endParaRPr kumimoji="1" lang="ja-JP" altLang="en-US" dirty="0"/>
            </a:p>
          </p:txBody>
        </p:sp>
        <p:sp>
          <p:nvSpPr>
            <p:cNvPr id="7" name="テキスト ボックス 6">
              <a:extLst>
                <a:ext uri="{FF2B5EF4-FFF2-40B4-BE49-F238E27FC236}">
                  <a16:creationId xmlns:a16="http://schemas.microsoft.com/office/drawing/2014/main" id="{852A528D-92B8-126C-80F3-8913CDD2813D}"/>
                </a:ext>
              </a:extLst>
            </p:cNvPr>
            <p:cNvSpPr txBox="1"/>
            <p:nvPr/>
          </p:nvSpPr>
          <p:spPr>
            <a:xfrm>
              <a:off x="5111930" y="4991252"/>
              <a:ext cx="868721" cy="392210"/>
            </a:xfrm>
            <a:prstGeom prst="rect">
              <a:avLst/>
            </a:prstGeom>
            <a:noFill/>
          </p:spPr>
          <p:txBody>
            <a:bodyPr wrap="square" rtlCol="0">
              <a:spAutoFit/>
            </a:bodyPr>
            <a:lstStyle/>
            <a:p>
              <a:pPr algn="ctr"/>
              <a:r>
                <a:rPr lang="en-US" altLang="ja-JP" dirty="0">
                  <a:solidFill>
                    <a:srgbClr val="FF0000"/>
                  </a:solidFill>
                </a:rPr>
                <a:t>0.4</a:t>
              </a:r>
              <a:r>
                <a:rPr kumimoji="1" lang="en-US" altLang="ja-JP" dirty="0">
                  <a:solidFill>
                    <a:srgbClr val="FF0000"/>
                  </a:solidFill>
                </a:rPr>
                <a:t> V</a:t>
              </a:r>
              <a:endParaRPr kumimoji="1" lang="ja-JP" altLang="en-US" dirty="0">
                <a:solidFill>
                  <a:srgbClr val="FF0000"/>
                </a:solidFill>
              </a:endParaRPr>
            </a:p>
          </p:txBody>
        </p:sp>
        <p:sp>
          <p:nvSpPr>
            <p:cNvPr id="8" name="テキスト ボックス 7">
              <a:extLst>
                <a:ext uri="{FF2B5EF4-FFF2-40B4-BE49-F238E27FC236}">
                  <a16:creationId xmlns:a16="http://schemas.microsoft.com/office/drawing/2014/main" id="{5CF3BC34-7464-3ED9-F793-45175EEBB6C9}"/>
                </a:ext>
              </a:extLst>
            </p:cNvPr>
            <p:cNvSpPr txBox="1"/>
            <p:nvPr/>
          </p:nvSpPr>
          <p:spPr>
            <a:xfrm>
              <a:off x="3169069" y="2774107"/>
              <a:ext cx="850100" cy="392210"/>
            </a:xfrm>
            <a:prstGeom prst="rect">
              <a:avLst/>
            </a:prstGeom>
            <a:noFill/>
          </p:spPr>
          <p:txBody>
            <a:bodyPr wrap="square" rtlCol="0">
              <a:spAutoFit/>
            </a:bodyPr>
            <a:lstStyle/>
            <a:p>
              <a:pPr algn="ctr"/>
              <a:r>
                <a:rPr kumimoji="1" lang="en-US" altLang="ja-JP" dirty="0">
                  <a:solidFill>
                    <a:srgbClr val="FF0000"/>
                  </a:solidFill>
                </a:rPr>
                <a:t>1.7 V</a:t>
              </a:r>
              <a:endParaRPr kumimoji="1" lang="ja-JP" altLang="en-US" dirty="0">
                <a:solidFill>
                  <a:srgbClr val="FF0000"/>
                </a:solidFill>
              </a:endParaRPr>
            </a:p>
          </p:txBody>
        </p:sp>
        <p:cxnSp>
          <p:nvCxnSpPr>
            <p:cNvPr id="9" name="直線矢印コネクタ 8">
              <a:extLst>
                <a:ext uri="{FF2B5EF4-FFF2-40B4-BE49-F238E27FC236}">
                  <a16:creationId xmlns:a16="http://schemas.microsoft.com/office/drawing/2014/main" id="{C8A3E4BB-1A23-534B-2E2D-82D6A7E35FF3}"/>
                </a:ext>
              </a:extLst>
            </p:cNvPr>
            <p:cNvCxnSpPr/>
            <p:nvPr/>
          </p:nvCxnSpPr>
          <p:spPr>
            <a:xfrm>
              <a:off x="6574972" y="5617296"/>
              <a:ext cx="0" cy="452846"/>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0" name="テキスト ボックス 9">
              <a:extLst>
                <a:ext uri="{FF2B5EF4-FFF2-40B4-BE49-F238E27FC236}">
                  <a16:creationId xmlns:a16="http://schemas.microsoft.com/office/drawing/2014/main" id="{34DFD3C0-0998-DDE3-B4E5-E9C0F7A10D19}"/>
                </a:ext>
              </a:extLst>
            </p:cNvPr>
            <p:cNvSpPr txBox="1"/>
            <p:nvPr/>
          </p:nvSpPr>
          <p:spPr>
            <a:xfrm>
              <a:off x="6574971" y="5659053"/>
              <a:ext cx="988365" cy="392210"/>
            </a:xfrm>
            <a:prstGeom prst="rect">
              <a:avLst/>
            </a:prstGeom>
            <a:noFill/>
          </p:spPr>
          <p:txBody>
            <a:bodyPr wrap="square" rtlCol="0">
              <a:spAutoFit/>
            </a:bodyPr>
            <a:lstStyle/>
            <a:p>
              <a:pPr algn="ctr"/>
              <a:r>
                <a:rPr kumimoji="1" lang="en-US" altLang="ja-JP" dirty="0">
                  <a:solidFill>
                    <a:srgbClr val="FF0000"/>
                  </a:solidFill>
                </a:rPr>
                <a:t>20 </a:t>
              </a:r>
              <a:r>
                <a:rPr kumimoji="1" lang="en-US" altLang="ja-JP" dirty="0" err="1">
                  <a:solidFill>
                    <a:srgbClr val="FF0000"/>
                  </a:solidFill>
                </a:rPr>
                <a:t>uA</a:t>
              </a:r>
              <a:endParaRPr kumimoji="1" lang="ja-JP" altLang="en-US" dirty="0">
                <a:solidFill>
                  <a:srgbClr val="FF0000"/>
                </a:solidFill>
              </a:endParaRPr>
            </a:p>
          </p:txBody>
        </p:sp>
        <p:sp>
          <p:nvSpPr>
            <p:cNvPr id="11" name="テキスト ボックス 10">
              <a:extLst>
                <a:ext uri="{FF2B5EF4-FFF2-40B4-BE49-F238E27FC236}">
                  <a16:creationId xmlns:a16="http://schemas.microsoft.com/office/drawing/2014/main" id="{25FA1847-3977-9655-4E4D-D10D55E26C87}"/>
                </a:ext>
              </a:extLst>
            </p:cNvPr>
            <p:cNvSpPr txBox="1"/>
            <p:nvPr/>
          </p:nvSpPr>
          <p:spPr>
            <a:xfrm>
              <a:off x="4990010" y="4236672"/>
              <a:ext cx="990641" cy="392210"/>
            </a:xfrm>
            <a:prstGeom prst="rect">
              <a:avLst/>
            </a:prstGeom>
            <a:noFill/>
          </p:spPr>
          <p:txBody>
            <a:bodyPr wrap="square" rtlCol="0">
              <a:spAutoFit/>
            </a:bodyPr>
            <a:lstStyle/>
            <a:p>
              <a:pPr algn="ctr"/>
              <a:r>
                <a:rPr kumimoji="1" lang="en-US" altLang="ja-JP" dirty="0">
                  <a:solidFill>
                    <a:srgbClr val="FF0000"/>
                  </a:solidFill>
                </a:rPr>
                <a:t>1.05 V</a:t>
              </a:r>
              <a:endParaRPr kumimoji="1" lang="ja-JP" altLang="en-US" dirty="0">
                <a:solidFill>
                  <a:srgbClr val="FF0000"/>
                </a:solidFill>
              </a:endParaRPr>
            </a:p>
          </p:txBody>
        </p:sp>
      </p:grpSp>
      <p:sp>
        <p:nvSpPr>
          <p:cNvPr id="12" name="テキスト ボックス 11">
            <a:extLst>
              <a:ext uri="{FF2B5EF4-FFF2-40B4-BE49-F238E27FC236}">
                <a16:creationId xmlns:a16="http://schemas.microsoft.com/office/drawing/2014/main" id="{1F65E999-572C-6A83-9AB7-80A5E03DDC0E}"/>
              </a:ext>
            </a:extLst>
          </p:cNvPr>
          <p:cNvSpPr txBox="1"/>
          <p:nvPr/>
        </p:nvSpPr>
        <p:spPr>
          <a:xfrm>
            <a:off x="544636" y="3679224"/>
            <a:ext cx="1088571" cy="369332"/>
          </a:xfrm>
          <a:prstGeom prst="rect">
            <a:avLst/>
          </a:prstGeom>
          <a:noFill/>
        </p:spPr>
        <p:txBody>
          <a:bodyPr wrap="square" rtlCol="0">
            <a:spAutoFit/>
          </a:bodyPr>
          <a:lstStyle/>
          <a:p>
            <a:r>
              <a:rPr kumimoji="1" lang="en-US" altLang="ja-JP" dirty="0"/>
              <a:t>1.6 V</a:t>
            </a:r>
            <a:endParaRPr kumimoji="1" lang="ja-JP" altLang="en-US" dirty="0"/>
          </a:p>
        </p:txBody>
      </p:sp>
      <p:sp>
        <p:nvSpPr>
          <p:cNvPr id="13" name="テキスト ボックス 12">
            <a:extLst>
              <a:ext uri="{FF2B5EF4-FFF2-40B4-BE49-F238E27FC236}">
                <a16:creationId xmlns:a16="http://schemas.microsoft.com/office/drawing/2014/main" id="{1FADA0CF-4956-CC82-DBD8-6E951D1FDE8F}"/>
              </a:ext>
            </a:extLst>
          </p:cNvPr>
          <p:cNvSpPr txBox="1"/>
          <p:nvPr/>
        </p:nvSpPr>
        <p:spPr>
          <a:xfrm>
            <a:off x="544636" y="4436633"/>
            <a:ext cx="1088571" cy="369332"/>
          </a:xfrm>
          <a:prstGeom prst="rect">
            <a:avLst/>
          </a:prstGeom>
          <a:noFill/>
        </p:spPr>
        <p:txBody>
          <a:bodyPr wrap="square" rtlCol="0">
            <a:spAutoFit/>
          </a:bodyPr>
          <a:lstStyle/>
          <a:p>
            <a:r>
              <a:rPr kumimoji="1" lang="en-US" altLang="ja-JP" dirty="0"/>
              <a:t>1.02 V</a:t>
            </a:r>
            <a:endParaRPr kumimoji="1" lang="ja-JP" altLang="en-US" dirty="0"/>
          </a:p>
        </p:txBody>
      </p:sp>
      <p:sp>
        <p:nvSpPr>
          <p:cNvPr id="14" name="テキスト ボックス 13">
            <a:extLst>
              <a:ext uri="{FF2B5EF4-FFF2-40B4-BE49-F238E27FC236}">
                <a16:creationId xmlns:a16="http://schemas.microsoft.com/office/drawing/2014/main" id="{62B2CC96-2F23-3DEB-6C36-E9BEF4222303}"/>
              </a:ext>
            </a:extLst>
          </p:cNvPr>
          <p:cNvSpPr txBox="1"/>
          <p:nvPr/>
        </p:nvSpPr>
        <p:spPr>
          <a:xfrm>
            <a:off x="1503371" y="5517317"/>
            <a:ext cx="1088571" cy="369332"/>
          </a:xfrm>
          <a:prstGeom prst="rect">
            <a:avLst/>
          </a:prstGeom>
          <a:noFill/>
        </p:spPr>
        <p:txBody>
          <a:bodyPr wrap="square" rtlCol="0">
            <a:spAutoFit/>
          </a:bodyPr>
          <a:lstStyle/>
          <a:p>
            <a:r>
              <a:rPr kumimoji="1" lang="en-US" altLang="ja-JP" dirty="0"/>
              <a:t>0.62 V</a:t>
            </a:r>
            <a:endParaRPr kumimoji="1" lang="ja-JP" altLang="en-US" dirty="0"/>
          </a:p>
        </p:txBody>
      </p:sp>
      <mc:AlternateContent xmlns:mc="http://schemas.openxmlformats.org/markup-compatibility/2006" xmlns:a14="http://schemas.microsoft.com/office/drawing/2010/main">
        <mc:Choice Requires="a14">
          <p:graphicFrame>
            <p:nvGraphicFramePr>
              <p:cNvPr id="17" name="表 17">
                <a:extLst>
                  <a:ext uri="{FF2B5EF4-FFF2-40B4-BE49-F238E27FC236}">
                    <a16:creationId xmlns:a16="http://schemas.microsoft.com/office/drawing/2014/main" id="{A7F49582-521C-FFA2-3BE2-8B1DE03F5594}"/>
                  </a:ext>
                </a:extLst>
              </p:cNvPr>
              <p:cNvGraphicFramePr>
                <a:graphicFrameLocks noGrp="1"/>
              </p:cNvGraphicFramePr>
              <p:nvPr>
                <p:extLst>
                  <p:ext uri="{D42A27DB-BD31-4B8C-83A1-F6EECF244321}">
                    <p14:modId xmlns:p14="http://schemas.microsoft.com/office/powerpoint/2010/main" val="2000179704"/>
                  </p:ext>
                </p:extLst>
              </p:nvPr>
            </p:nvGraphicFramePr>
            <p:xfrm>
              <a:off x="6511850" y="844995"/>
              <a:ext cx="5500254" cy="5668457"/>
            </p:xfrm>
            <a:graphic>
              <a:graphicData uri="http://schemas.openxmlformats.org/drawingml/2006/table">
                <a:tbl>
                  <a:tblPr firstRow="1" bandRow="1">
                    <a:tableStyleId>{616DA210-FB5B-4158-B5E0-FEB733F419BA}</a:tableStyleId>
                  </a:tblPr>
                  <a:tblGrid>
                    <a:gridCol w="1945179">
                      <a:extLst>
                        <a:ext uri="{9D8B030D-6E8A-4147-A177-3AD203B41FA5}">
                          <a16:colId xmlns:a16="http://schemas.microsoft.com/office/drawing/2014/main" val="438653886"/>
                        </a:ext>
                      </a:extLst>
                    </a:gridCol>
                    <a:gridCol w="1487978">
                      <a:extLst>
                        <a:ext uri="{9D8B030D-6E8A-4147-A177-3AD203B41FA5}">
                          <a16:colId xmlns:a16="http://schemas.microsoft.com/office/drawing/2014/main" val="1051533632"/>
                        </a:ext>
                      </a:extLst>
                    </a:gridCol>
                    <a:gridCol w="2067097">
                      <a:extLst>
                        <a:ext uri="{9D8B030D-6E8A-4147-A177-3AD203B41FA5}">
                          <a16:colId xmlns:a16="http://schemas.microsoft.com/office/drawing/2014/main" val="2439514478"/>
                        </a:ext>
                      </a:extLst>
                    </a:gridCol>
                  </a:tblGrid>
                  <a:tr h="639257">
                    <a:tc>
                      <a:txBody>
                        <a:bodyPr/>
                        <a:lstStyle/>
                        <a:p>
                          <a:pPr algn="ctr"/>
                          <a:endParaRPr kumimoji="1" lang="ja-JP" altLang="en-US" sz="2400" dirty="0"/>
                        </a:p>
                      </a:txBody>
                      <a:tcPr anchor="ctr"/>
                    </a:tc>
                    <a:tc>
                      <a:txBody>
                        <a:bodyPr/>
                        <a:lstStyle/>
                        <a:p>
                          <a:pPr algn="ctr"/>
                          <a:r>
                            <a:rPr kumimoji="1" lang="ja-JP" altLang="en-US" sz="3200" dirty="0"/>
                            <a:t>設計値</a:t>
                          </a:r>
                        </a:p>
                      </a:txBody>
                      <a:tcPr anchor="ctr"/>
                    </a:tc>
                    <a:tc>
                      <a:txBody>
                        <a:bodyPr/>
                        <a:lstStyle/>
                        <a:p>
                          <a:pPr algn="ctr"/>
                          <a:r>
                            <a:rPr kumimoji="1" lang="ja-JP" altLang="en-US" sz="1800" dirty="0"/>
                            <a:t>シミュレーション</a:t>
                          </a:r>
                        </a:p>
                      </a:txBody>
                      <a:tcPr anchor="ctr"/>
                    </a:tc>
                    <a:extLst>
                      <a:ext uri="{0D108BD9-81ED-4DB2-BD59-A6C34878D82A}">
                        <a16:rowId xmlns:a16="http://schemas.microsoft.com/office/drawing/2014/main" val="1843929809"/>
                      </a:ext>
                    </a:extLst>
                  </a:tr>
                  <a:tr h="417899">
                    <a:tc>
                      <a:txBody>
                        <a:bodyPr/>
                        <a:lstStyle/>
                        <a:p>
                          <a:pPr algn="ctr"/>
                          <a14:m>
                            <m:oMath xmlns:m="http://schemas.openxmlformats.org/officeDocument/2006/math">
                              <m:sSub>
                                <m:sSubPr>
                                  <m:ctrlPr>
                                    <a:rPr kumimoji="1" lang="en-US" altLang="ja-JP" sz="2400" b="0" i="1" dirty="0" smtClean="0">
                                      <a:latin typeface="Cambria Math" panose="02040503050406030204" pitchFamily="18" charset="0"/>
                                    </a:rPr>
                                  </m:ctrlPr>
                                </m:sSubPr>
                                <m:e>
                                  <m:r>
                                    <a:rPr kumimoji="1" lang="en-US" altLang="ja-JP" sz="2400" i="1" dirty="0" smtClean="0">
                                      <a:latin typeface="Cambria Math" panose="02040503050406030204" pitchFamily="18" charset="0"/>
                                    </a:rPr>
                                    <m:t>𝐼</m:t>
                                  </m:r>
                                </m:e>
                                <m:sub>
                                  <m:r>
                                    <a:rPr kumimoji="1" lang="en-US" altLang="ja-JP" sz="2400" b="0" i="1" dirty="0" smtClean="0">
                                      <a:latin typeface="Cambria Math" panose="02040503050406030204" pitchFamily="18" charset="0"/>
                                    </a:rPr>
                                    <m:t>𝐷</m:t>
                                  </m:r>
                                </m:sub>
                              </m:sSub>
                              <m:r>
                                <a:rPr kumimoji="1" lang="en-US" altLang="ja-JP" sz="2400" i="1" dirty="0" smtClean="0">
                                  <a:latin typeface="Cambria Math" panose="02040503050406030204" pitchFamily="18" charset="0"/>
                                </a:rPr>
                                <m:t>(</m:t>
                              </m:r>
                              <m:r>
                                <a:rPr kumimoji="1" lang="en-US" altLang="ja-JP" sz="2400" i="1" dirty="0" smtClean="0">
                                  <a:latin typeface="Cambria Math" panose="02040503050406030204" pitchFamily="18" charset="0"/>
                                </a:rPr>
                                <m:t>𝑀𝐶</m:t>
                              </m:r>
                              <m:r>
                                <a:rPr kumimoji="1" lang="en-US" altLang="ja-JP" sz="2400" i="1" dirty="0" smtClean="0">
                                  <a:latin typeface="Cambria Math" panose="02040503050406030204" pitchFamily="18" charset="0"/>
                                </a:rPr>
                                <m:t>) </m:t>
                              </m:r>
                            </m:oMath>
                          </a14:m>
                          <a:r>
                            <a:rPr kumimoji="1" lang="en-US" altLang="ja-JP" sz="2400" dirty="0"/>
                            <a:t>[</a:t>
                          </a:r>
                          <a:r>
                            <a:rPr kumimoji="1" lang="en-US" altLang="ja-JP" sz="2400" dirty="0" err="1"/>
                            <a:t>uA</a:t>
                          </a:r>
                          <a:r>
                            <a:rPr kumimoji="1" lang="en-US" altLang="ja-JP" sz="2400" dirty="0"/>
                            <a:t>]</a:t>
                          </a:r>
                          <a:endParaRPr kumimoji="1" lang="ja-JP" alt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rPr>
                                  <m:t>20</m:t>
                                </m:r>
                              </m:oMath>
                            </m:oMathPara>
                          </a14:m>
                          <a:endParaRPr kumimoji="1" lang="en-US" altLang="ja-JP"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20.3</m:t>
                                </m:r>
                              </m:oMath>
                            </m:oMathPara>
                          </a14:m>
                          <a:endParaRPr kumimoji="1" lang="ja-JP" altLang="en-US" sz="2400" dirty="0"/>
                        </a:p>
                      </a:txBody>
                      <a:tcPr anchor="ctr"/>
                    </a:tc>
                    <a:extLst>
                      <a:ext uri="{0D108BD9-81ED-4DB2-BD59-A6C34878D82A}">
                        <a16:rowId xmlns:a16="http://schemas.microsoft.com/office/drawing/2014/main" val="3534086381"/>
                      </a:ext>
                    </a:extLst>
                  </a:tr>
                  <a:tr h="417899">
                    <a:tc>
                      <a:txBody>
                        <a:bodyPr/>
                        <a:lstStyle/>
                        <a:p>
                          <a:pPr algn="ctr"/>
                          <a14:m>
                            <m:oMath xmlns:m="http://schemas.openxmlformats.org/officeDocument/2006/math">
                              <m:sSub>
                                <m:sSubPr>
                                  <m:ctrlPr>
                                    <a:rPr kumimoji="1" lang="en-US" altLang="ja-JP" sz="2400" b="0" i="1" dirty="0" smtClean="0">
                                      <a:latin typeface="Cambria Math" panose="02040503050406030204" pitchFamily="18" charset="0"/>
                                    </a:rPr>
                                  </m:ctrlPr>
                                </m:sSubPr>
                                <m:e>
                                  <m:r>
                                    <a:rPr kumimoji="1" lang="en-US" altLang="ja-JP" sz="2400" i="1" dirty="0" smtClean="0">
                                      <a:latin typeface="Cambria Math" panose="02040503050406030204" pitchFamily="18" charset="0"/>
                                    </a:rPr>
                                    <m:t>𝑉</m:t>
                                  </m:r>
                                </m:e>
                                <m:sub>
                                  <m:r>
                                    <m:rPr>
                                      <m:sty m:val="p"/>
                                    </m:rPr>
                                    <a:rPr kumimoji="1" lang="en-US" altLang="ja-JP" sz="2400" b="0" i="0" dirty="0" smtClean="0">
                                      <a:latin typeface="Cambria Math" panose="02040503050406030204" pitchFamily="18" charset="0"/>
                                    </a:rPr>
                                    <m:t>out</m:t>
                                  </m:r>
                                </m:sub>
                              </m:sSub>
                            </m:oMath>
                          </a14:m>
                          <a:r>
                            <a:rPr kumimoji="1" lang="en-US" altLang="ja-JP" sz="2400" dirty="0"/>
                            <a:t> [V]</a:t>
                          </a: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rPr>
                                  <m:t>1.7</m:t>
                                </m:r>
                              </m:oMath>
                            </m:oMathPara>
                          </a14:m>
                          <a:endParaRPr kumimoji="1" lang="ja-JP" alt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rPr>
                                  <m:t>1.7</m:t>
                                </m:r>
                                <m:r>
                                  <a:rPr kumimoji="1" lang="en-US" altLang="ja-JP" sz="2400" b="0" i="1" dirty="0" smtClean="0">
                                    <a:latin typeface="Cambria Math" panose="02040503050406030204" pitchFamily="18" charset="0"/>
                                  </a:rPr>
                                  <m:t>0</m:t>
                                </m:r>
                              </m:oMath>
                            </m:oMathPara>
                          </a14:m>
                          <a:endParaRPr kumimoji="1" lang="ja-JP" altLang="en-US" sz="2400" dirty="0"/>
                        </a:p>
                      </a:txBody>
                      <a:tcPr anchor="ctr"/>
                    </a:tc>
                    <a:extLst>
                      <a:ext uri="{0D108BD9-81ED-4DB2-BD59-A6C34878D82A}">
                        <a16:rowId xmlns:a16="http://schemas.microsoft.com/office/drawing/2014/main" val="856246952"/>
                      </a:ext>
                    </a:extLst>
                  </a:tr>
                  <a:tr h="417899">
                    <a:tc>
                      <a:txBody>
                        <a:bodyPr/>
                        <a:lstStyle/>
                        <a:p>
                          <a:pPr algn="ctr"/>
                          <a14:m>
                            <m:oMath xmlns:m="http://schemas.openxmlformats.org/officeDocument/2006/math">
                              <m:sSub>
                                <m:sSubPr>
                                  <m:ctrlPr>
                                    <a:rPr kumimoji="1" lang="en-US" altLang="ja-JP" sz="2400" b="0" i="1" dirty="0" smtClean="0">
                                      <a:latin typeface="Cambria Math" panose="02040503050406030204" pitchFamily="18" charset="0"/>
                                    </a:rPr>
                                  </m:ctrlPr>
                                </m:sSubPr>
                                <m:e>
                                  <m:r>
                                    <a:rPr kumimoji="1" lang="en-US" altLang="ja-JP" sz="2400" i="1" dirty="0" smtClean="0">
                                      <a:latin typeface="Cambria Math" panose="02040503050406030204" pitchFamily="18" charset="0"/>
                                    </a:rPr>
                                    <m:t>𝑉</m:t>
                                  </m:r>
                                </m:e>
                                <m:sub>
                                  <m:r>
                                    <a:rPr kumimoji="1" lang="en-US" altLang="ja-JP" sz="2400" b="0" i="1" dirty="0" smtClean="0">
                                      <a:latin typeface="Cambria Math" panose="02040503050406030204" pitchFamily="18" charset="0"/>
                                    </a:rPr>
                                    <m:t>𝑢𝑙</m:t>
                                  </m:r>
                                </m:sub>
                              </m:sSub>
                            </m:oMath>
                          </a14:m>
                          <a:r>
                            <a:rPr kumimoji="1" lang="en-US" altLang="ja-JP" sz="2400" dirty="0"/>
                            <a:t> [V]</a:t>
                          </a: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rPr>
                                  <m:t>1.05</m:t>
                                </m:r>
                              </m:oMath>
                            </m:oMathPara>
                          </a14:m>
                          <a:endParaRPr kumimoji="1" lang="ja-JP" alt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1.03</m:t>
                                </m:r>
                              </m:oMath>
                            </m:oMathPara>
                          </a14:m>
                          <a:endParaRPr kumimoji="1" lang="ja-JP" altLang="en-US" sz="2400" dirty="0"/>
                        </a:p>
                      </a:txBody>
                      <a:tcPr anchor="ctr"/>
                    </a:tc>
                    <a:extLst>
                      <a:ext uri="{0D108BD9-81ED-4DB2-BD59-A6C34878D82A}">
                        <a16:rowId xmlns:a16="http://schemas.microsoft.com/office/drawing/2014/main" val="4226672941"/>
                      </a:ext>
                    </a:extLst>
                  </a:tr>
                  <a:tr h="417899">
                    <a:tc>
                      <a:txBody>
                        <a:bodyPr/>
                        <a:lstStyle/>
                        <a:p>
                          <a:pPr algn="ctr"/>
                          <a14:m>
                            <m:oMath xmlns:m="http://schemas.openxmlformats.org/officeDocument/2006/math">
                              <m:sSub>
                                <m:sSubPr>
                                  <m:ctrlPr>
                                    <a:rPr kumimoji="1" lang="en-US" altLang="ja-JP" sz="2400" b="0" i="1" dirty="0" smtClean="0">
                                      <a:latin typeface="Cambria Math" panose="02040503050406030204" pitchFamily="18" charset="0"/>
                                    </a:rPr>
                                  </m:ctrlPr>
                                </m:sSubPr>
                                <m:e>
                                  <m:r>
                                    <a:rPr kumimoji="1" lang="en-US" altLang="ja-JP" sz="2400" i="1" dirty="0" smtClean="0">
                                      <a:latin typeface="Cambria Math" panose="02040503050406030204" pitchFamily="18" charset="0"/>
                                    </a:rPr>
                                    <m:t>𝑉</m:t>
                                  </m:r>
                                </m:e>
                                <m:sub>
                                  <m:r>
                                    <a:rPr kumimoji="1" lang="en-US" altLang="ja-JP" sz="2400" b="0" i="1" dirty="0" smtClean="0">
                                      <a:latin typeface="Cambria Math" panose="02040503050406030204" pitchFamily="18" charset="0"/>
                                    </a:rPr>
                                    <m:t>𝑙</m:t>
                                  </m:r>
                                </m:sub>
                              </m:sSub>
                            </m:oMath>
                          </a14:m>
                          <a:r>
                            <a:rPr kumimoji="1" lang="en-US" altLang="ja-JP" sz="2400" dirty="0"/>
                            <a:t> [V]</a:t>
                          </a: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rPr>
                                  <m:t>0.4</m:t>
                                </m:r>
                              </m:oMath>
                            </m:oMathPara>
                          </a14:m>
                          <a:endParaRPr kumimoji="1" lang="ja-JP" alt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0.45</m:t>
                                </m:r>
                              </m:oMath>
                            </m:oMathPara>
                          </a14:m>
                          <a:endParaRPr kumimoji="1" lang="ja-JP" altLang="en-US" sz="2400" dirty="0"/>
                        </a:p>
                      </a:txBody>
                      <a:tcPr anchor="ctr"/>
                    </a:tc>
                    <a:extLst>
                      <a:ext uri="{0D108BD9-81ED-4DB2-BD59-A6C34878D82A}">
                        <a16:rowId xmlns:a16="http://schemas.microsoft.com/office/drawing/2014/main" val="2072492431"/>
                      </a:ext>
                    </a:extLst>
                  </a:tr>
                  <a:tr h="417899">
                    <a:tc>
                      <a:txBody>
                        <a:bodyPr/>
                        <a:lstStyle/>
                        <a:p>
                          <a:pPr algn="ctr"/>
                          <a:endParaRPr kumimoji="1" lang="en-US" altLang="ja-JP" sz="2400" dirty="0"/>
                        </a:p>
                      </a:txBody>
                      <a:tcPr anchor="ctr"/>
                    </a:tc>
                    <a:tc>
                      <a:txBody>
                        <a:bodyPr/>
                        <a:lstStyle/>
                        <a:p>
                          <a:pPr algn="ctr"/>
                          <a:endParaRPr kumimoji="1" lang="ja-JP" altLang="en-US" sz="2400" dirty="0"/>
                        </a:p>
                      </a:txBody>
                      <a:tcPr anchor="ctr"/>
                    </a:tc>
                    <a:tc>
                      <a:txBody>
                        <a:bodyPr/>
                        <a:lstStyle/>
                        <a:p>
                          <a:pPr algn="ctr"/>
                          <a:endParaRPr kumimoji="1" lang="ja-JP" altLang="en-US" sz="2400" dirty="0"/>
                        </a:p>
                      </a:txBody>
                      <a:tcPr anchor="ctr"/>
                    </a:tc>
                    <a:extLst>
                      <a:ext uri="{0D108BD9-81ED-4DB2-BD59-A6C34878D82A}">
                        <a16:rowId xmlns:a16="http://schemas.microsoft.com/office/drawing/2014/main" val="2002887462"/>
                      </a:ext>
                    </a:extLst>
                  </a:tr>
                  <a:tr h="417899">
                    <a:tc>
                      <a:txBody>
                        <a:bodyPr/>
                        <a:lstStyle/>
                        <a:p>
                          <a:pPr algn="ct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𝐷𝑆</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𝑀𝐴</m:t>
                                  </m:r>
                                </m:e>
                              </m:d>
                            </m:oMath>
                          </a14:m>
                          <a:r>
                            <a:rPr kumimoji="1" lang="en-US" altLang="ja-JP" sz="2400" dirty="0"/>
                            <a:t> [V]</a:t>
                          </a: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0.65</m:t>
                                </m:r>
                              </m:oMath>
                            </m:oMathPara>
                          </a14:m>
                          <a:endParaRPr kumimoji="1" lang="ja-JP" alt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0.66</m:t>
                                </m:r>
                              </m:oMath>
                            </m:oMathPara>
                          </a14:m>
                          <a:endParaRPr kumimoji="1" lang="ja-JP" altLang="en-US" sz="2400" dirty="0"/>
                        </a:p>
                      </a:txBody>
                      <a:tcPr anchor="ctr"/>
                    </a:tc>
                    <a:extLst>
                      <a:ext uri="{0D108BD9-81ED-4DB2-BD59-A6C34878D82A}">
                        <a16:rowId xmlns:a16="http://schemas.microsoft.com/office/drawing/2014/main" val="2309440815"/>
                      </a:ext>
                    </a:extLst>
                  </a:tr>
                  <a:tr h="417899">
                    <a:tc>
                      <a:txBody>
                        <a:bodyPr/>
                        <a:lstStyle/>
                        <a:p>
                          <a:pPr algn="ct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𝐺𝑆</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𝑀𝐴</m:t>
                                  </m:r>
                                </m:e>
                              </m:d>
                            </m:oMath>
                          </a14:m>
                          <a:r>
                            <a:rPr kumimoji="1" lang="en-US" altLang="ja-JP" sz="2400" dirty="0"/>
                            <a:t> [V]</a:t>
                          </a: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0.55</m:t>
                                </m:r>
                              </m:oMath>
                            </m:oMathPara>
                          </a14:m>
                          <a:endParaRPr kumimoji="1" lang="ja-JP" alt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0.57</m:t>
                                </m:r>
                              </m:oMath>
                            </m:oMathPara>
                          </a14:m>
                          <a:endParaRPr kumimoji="1" lang="ja-JP" altLang="en-US" sz="2400" dirty="0"/>
                        </a:p>
                      </a:txBody>
                      <a:tcPr anchor="ctr"/>
                    </a:tc>
                    <a:extLst>
                      <a:ext uri="{0D108BD9-81ED-4DB2-BD59-A6C34878D82A}">
                        <a16:rowId xmlns:a16="http://schemas.microsoft.com/office/drawing/2014/main" val="1145360934"/>
                      </a:ext>
                    </a:extLst>
                  </a:tr>
                  <a:tr h="417899">
                    <a:tc>
                      <a:txBody>
                        <a:bodyPr/>
                        <a:lstStyle/>
                        <a:p>
                          <a:pPr algn="ct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𝐷</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𝑀𝐴</m:t>
                                  </m:r>
                                </m:e>
                              </m:d>
                            </m:oMath>
                          </a14:m>
                          <a:r>
                            <a:rPr kumimoji="1" lang="en-US" altLang="ja-JP" sz="2400" dirty="0"/>
                            <a:t> [</a:t>
                          </a:r>
                          <a:r>
                            <a:rPr kumimoji="1" lang="en-US" altLang="ja-JP" sz="2400" dirty="0" err="1"/>
                            <a:t>uA</a:t>
                          </a:r>
                          <a:r>
                            <a:rPr kumimoji="1" lang="en-US" altLang="ja-JP" sz="2400" dirty="0"/>
                            <a:t>]</a:t>
                          </a: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5</m:t>
                                </m:r>
                              </m:oMath>
                            </m:oMathPara>
                          </a14:m>
                          <a:endParaRPr kumimoji="1" lang="ja-JP" alt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5.07</m:t>
                                </m:r>
                              </m:oMath>
                            </m:oMathPara>
                          </a14:m>
                          <a:endParaRPr kumimoji="1" lang="ja-JP" altLang="en-US" sz="2400" dirty="0"/>
                        </a:p>
                      </a:txBody>
                      <a:tcPr anchor="ctr"/>
                    </a:tc>
                    <a:extLst>
                      <a:ext uri="{0D108BD9-81ED-4DB2-BD59-A6C34878D82A}">
                        <a16:rowId xmlns:a16="http://schemas.microsoft.com/office/drawing/2014/main" val="545035046"/>
                      </a:ext>
                    </a:extLst>
                  </a:tr>
                  <a:tr h="417899">
                    <a:tc>
                      <a:txBody>
                        <a:bodyPr/>
                        <a:lstStyle/>
                        <a:p>
                          <a:pPr algn="ct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𝐷𝑆</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𝑀𝐵</m:t>
                                  </m:r>
                                </m:e>
                              </m:d>
                            </m:oMath>
                          </a14:m>
                          <a:r>
                            <a:rPr kumimoji="1" lang="en-US" altLang="ja-JP" sz="2400" dirty="0"/>
                            <a:t> [V]</a:t>
                          </a: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0.65</m:t>
                                </m:r>
                              </m:oMath>
                            </m:oMathPara>
                          </a14:m>
                          <a:endParaRPr kumimoji="1" lang="ja-JP" alt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0.58</m:t>
                                </m:r>
                              </m:oMath>
                            </m:oMathPara>
                          </a14:m>
                          <a:endParaRPr kumimoji="1" lang="ja-JP" altLang="en-US" sz="2400" dirty="0"/>
                        </a:p>
                      </a:txBody>
                      <a:tcPr anchor="ctr"/>
                    </a:tc>
                    <a:extLst>
                      <a:ext uri="{0D108BD9-81ED-4DB2-BD59-A6C34878D82A}">
                        <a16:rowId xmlns:a16="http://schemas.microsoft.com/office/drawing/2014/main" val="2846971674"/>
                      </a:ext>
                    </a:extLst>
                  </a:tr>
                  <a:tr h="417899">
                    <a:tc>
                      <a:txBody>
                        <a:bodyPr/>
                        <a:lstStyle/>
                        <a:p>
                          <a:pPr algn="ct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𝐺𝑆</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𝑀𝐵</m:t>
                                  </m:r>
                                </m:e>
                              </m:d>
                            </m:oMath>
                          </a14:m>
                          <a:r>
                            <a:rPr kumimoji="1" lang="en-US" altLang="ja-JP" sz="2400" dirty="0"/>
                            <a:t> [V]</a:t>
                          </a: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0.62</m:t>
                                </m:r>
                              </m:oMath>
                            </m:oMathPara>
                          </a14:m>
                          <a:endParaRPr kumimoji="1" lang="ja-JP" alt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0.57</m:t>
                                </m:r>
                              </m:oMath>
                            </m:oMathPara>
                          </a14:m>
                          <a:endParaRPr kumimoji="1" lang="ja-JP" altLang="en-US" sz="2400" dirty="0"/>
                        </a:p>
                      </a:txBody>
                      <a:tcPr anchor="ctr"/>
                    </a:tc>
                    <a:extLst>
                      <a:ext uri="{0D108BD9-81ED-4DB2-BD59-A6C34878D82A}">
                        <a16:rowId xmlns:a16="http://schemas.microsoft.com/office/drawing/2014/main" val="2064886414"/>
                      </a:ext>
                    </a:extLst>
                  </a:tr>
                  <a:tr h="417899">
                    <a:tc>
                      <a:txBody>
                        <a:bodyPr/>
                        <a:lstStyle/>
                        <a:p>
                          <a:pPr algn="ct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𝐷</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𝑀𝐵</m:t>
                                  </m:r>
                                </m:e>
                              </m:d>
                            </m:oMath>
                          </a14:m>
                          <a:r>
                            <a:rPr kumimoji="1" lang="en-US" altLang="ja-JP" sz="2400" dirty="0"/>
                            <a:t> [</a:t>
                          </a:r>
                          <a:r>
                            <a:rPr kumimoji="1" lang="en-US" altLang="ja-JP" sz="2400" dirty="0" err="1"/>
                            <a:t>uA</a:t>
                          </a:r>
                          <a:r>
                            <a:rPr kumimoji="1" lang="en-US" altLang="ja-JP" sz="2400" dirty="0"/>
                            <a:t>]</a:t>
                          </a: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10</m:t>
                                </m:r>
                              </m:oMath>
                            </m:oMathPara>
                          </a14:m>
                          <a:endParaRPr kumimoji="1" lang="ja-JP" alt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10.1</m:t>
                                </m:r>
                              </m:oMath>
                            </m:oMathPara>
                          </a14:m>
                          <a:endParaRPr kumimoji="1" lang="ja-JP" altLang="en-US" sz="2400" dirty="0"/>
                        </a:p>
                      </a:txBody>
                      <a:tcPr anchor="ctr"/>
                    </a:tc>
                    <a:extLst>
                      <a:ext uri="{0D108BD9-81ED-4DB2-BD59-A6C34878D82A}">
                        <a16:rowId xmlns:a16="http://schemas.microsoft.com/office/drawing/2014/main" val="1209958443"/>
                      </a:ext>
                    </a:extLst>
                  </a:tr>
                </a:tbl>
              </a:graphicData>
            </a:graphic>
          </p:graphicFrame>
        </mc:Choice>
        <mc:Fallback xmlns="">
          <p:graphicFrame>
            <p:nvGraphicFramePr>
              <p:cNvPr id="17" name="表 17">
                <a:extLst>
                  <a:ext uri="{FF2B5EF4-FFF2-40B4-BE49-F238E27FC236}">
                    <a16:creationId xmlns:a16="http://schemas.microsoft.com/office/drawing/2014/main" id="{A7F49582-521C-FFA2-3BE2-8B1DE03F5594}"/>
                  </a:ext>
                </a:extLst>
              </p:cNvPr>
              <p:cNvGraphicFramePr>
                <a:graphicFrameLocks noGrp="1"/>
              </p:cNvGraphicFramePr>
              <p:nvPr>
                <p:extLst>
                  <p:ext uri="{D42A27DB-BD31-4B8C-83A1-F6EECF244321}">
                    <p14:modId xmlns:p14="http://schemas.microsoft.com/office/powerpoint/2010/main" val="2000179704"/>
                  </p:ext>
                </p:extLst>
              </p:nvPr>
            </p:nvGraphicFramePr>
            <p:xfrm>
              <a:off x="6511850" y="844995"/>
              <a:ext cx="5500254" cy="5668457"/>
            </p:xfrm>
            <a:graphic>
              <a:graphicData uri="http://schemas.openxmlformats.org/drawingml/2006/table">
                <a:tbl>
                  <a:tblPr firstRow="1" bandRow="1">
                    <a:tableStyleId>{616DA210-FB5B-4158-B5E0-FEB733F419BA}</a:tableStyleId>
                  </a:tblPr>
                  <a:tblGrid>
                    <a:gridCol w="1945179">
                      <a:extLst>
                        <a:ext uri="{9D8B030D-6E8A-4147-A177-3AD203B41FA5}">
                          <a16:colId xmlns:a16="http://schemas.microsoft.com/office/drawing/2014/main" val="438653886"/>
                        </a:ext>
                      </a:extLst>
                    </a:gridCol>
                    <a:gridCol w="1487978">
                      <a:extLst>
                        <a:ext uri="{9D8B030D-6E8A-4147-A177-3AD203B41FA5}">
                          <a16:colId xmlns:a16="http://schemas.microsoft.com/office/drawing/2014/main" val="1051533632"/>
                        </a:ext>
                      </a:extLst>
                    </a:gridCol>
                    <a:gridCol w="2067097">
                      <a:extLst>
                        <a:ext uri="{9D8B030D-6E8A-4147-A177-3AD203B41FA5}">
                          <a16:colId xmlns:a16="http://schemas.microsoft.com/office/drawing/2014/main" val="2439514478"/>
                        </a:ext>
                      </a:extLst>
                    </a:gridCol>
                  </a:tblGrid>
                  <a:tr h="639257">
                    <a:tc>
                      <a:txBody>
                        <a:bodyPr/>
                        <a:lstStyle/>
                        <a:p>
                          <a:pPr algn="ctr"/>
                          <a:endParaRPr kumimoji="1" lang="ja-JP" altLang="en-US" sz="2400" dirty="0"/>
                        </a:p>
                      </a:txBody>
                      <a:tcPr anchor="ctr"/>
                    </a:tc>
                    <a:tc>
                      <a:txBody>
                        <a:bodyPr/>
                        <a:lstStyle/>
                        <a:p>
                          <a:pPr algn="ctr"/>
                          <a:r>
                            <a:rPr kumimoji="1" lang="ja-JP" altLang="en-US" sz="3200" dirty="0"/>
                            <a:t>設計値</a:t>
                          </a:r>
                        </a:p>
                      </a:txBody>
                      <a:tcPr anchor="ctr"/>
                    </a:tc>
                    <a:tc>
                      <a:txBody>
                        <a:bodyPr/>
                        <a:lstStyle/>
                        <a:p>
                          <a:pPr algn="ctr"/>
                          <a:r>
                            <a:rPr kumimoji="1" lang="ja-JP" altLang="en-US" sz="1800" dirty="0"/>
                            <a:t>シミュレーション</a:t>
                          </a:r>
                        </a:p>
                      </a:txBody>
                      <a:tcPr anchor="ctr"/>
                    </a:tc>
                    <a:extLst>
                      <a:ext uri="{0D108BD9-81ED-4DB2-BD59-A6C34878D82A}">
                        <a16:rowId xmlns:a16="http://schemas.microsoft.com/office/drawing/2014/main" val="1843929809"/>
                      </a:ext>
                    </a:extLst>
                  </a:tr>
                  <a:tr h="457200">
                    <a:tc>
                      <a:txBody>
                        <a:bodyPr/>
                        <a:lstStyle/>
                        <a:p>
                          <a:endParaRPr lang="ja-JP"/>
                        </a:p>
                      </a:txBody>
                      <a:tcPr anchor="ctr">
                        <a:blipFill>
                          <a:blip r:embed="rId3"/>
                          <a:stretch>
                            <a:fillRect l="-313" t="-149333" r="-184013" b="-1030667"/>
                          </a:stretch>
                        </a:blipFill>
                      </a:tcPr>
                    </a:tc>
                    <a:tc>
                      <a:txBody>
                        <a:bodyPr/>
                        <a:lstStyle/>
                        <a:p>
                          <a:endParaRPr lang="ja-JP"/>
                        </a:p>
                      </a:txBody>
                      <a:tcPr anchor="ctr">
                        <a:blipFill>
                          <a:blip r:embed="rId3"/>
                          <a:stretch>
                            <a:fillRect l="-130612" t="-149333" r="-139592" b="-1030667"/>
                          </a:stretch>
                        </a:blipFill>
                      </a:tcPr>
                    </a:tc>
                    <a:tc>
                      <a:txBody>
                        <a:bodyPr/>
                        <a:lstStyle/>
                        <a:p>
                          <a:endParaRPr lang="ja-JP"/>
                        </a:p>
                      </a:txBody>
                      <a:tcPr anchor="ctr">
                        <a:blipFill>
                          <a:blip r:embed="rId3"/>
                          <a:stretch>
                            <a:fillRect l="-166667" t="-149333" r="-885" b="-1030667"/>
                          </a:stretch>
                        </a:blipFill>
                      </a:tcPr>
                    </a:tc>
                    <a:extLst>
                      <a:ext uri="{0D108BD9-81ED-4DB2-BD59-A6C34878D82A}">
                        <a16:rowId xmlns:a16="http://schemas.microsoft.com/office/drawing/2014/main" val="3534086381"/>
                      </a:ext>
                    </a:extLst>
                  </a:tr>
                  <a:tr h="457200">
                    <a:tc>
                      <a:txBody>
                        <a:bodyPr/>
                        <a:lstStyle/>
                        <a:p>
                          <a:endParaRPr lang="ja-JP"/>
                        </a:p>
                      </a:txBody>
                      <a:tcPr anchor="ctr">
                        <a:blipFill>
                          <a:blip r:embed="rId3"/>
                          <a:stretch>
                            <a:fillRect l="-313" t="-249333" r="-184013" b="-930667"/>
                          </a:stretch>
                        </a:blipFill>
                      </a:tcPr>
                    </a:tc>
                    <a:tc>
                      <a:txBody>
                        <a:bodyPr/>
                        <a:lstStyle/>
                        <a:p>
                          <a:endParaRPr lang="ja-JP"/>
                        </a:p>
                      </a:txBody>
                      <a:tcPr anchor="ctr">
                        <a:blipFill>
                          <a:blip r:embed="rId3"/>
                          <a:stretch>
                            <a:fillRect l="-130612" t="-249333" r="-139592" b="-930667"/>
                          </a:stretch>
                        </a:blipFill>
                      </a:tcPr>
                    </a:tc>
                    <a:tc>
                      <a:txBody>
                        <a:bodyPr/>
                        <a:lstStyle/>
                        <a:p>
                          <a:endParaRPr lang="ja-JP"/>
                        </a:p>
                      </a:txBody>
                      <a:tcPr anchor="ctr">
                        <a:blipFill>
                          <a:blip r:embed="rId3"/>
                          <a:stretch>
                            <a:fillRect l="-166667" t="-249333" r="-885" b="-930667"/>
                          </a:stretch>
                        </a:blipFill>
                      </a:tcPr>
                    </a:tc>
                    <a:extLst>
                      <a:ext uri="{0D108BD9-81ED-4DB2-BD59-A6C34878D82A}">
                        <a16:rowId xmlns:a16="http://schemas.microsoft.com/office/drawing/2014/main" val="856246952"/>
                      </a:ext>
                    </a:extLst>
                  </a:tr>
                  <a:tr h="457200">
                    <a:tc>
                      <a:txBody>
                        <a:bodyPr/>
                        <a:lstStyle/>
                        <a:p>
                          <a:endParaRPr lang="ja-JP"/>
                        </a:p>
                      </a:txBody>
                      <a:tcPr anchor="ctr">
                        <a:blipFill>
                          <a:blip r:embed="rId3"/>
                          <a:stretch>
                            <a:fillRect l="-313" t="-349333" r="-184013" b="-830667"/>
                          </a:stretch>
                        </a:blipFill>
                      </a:tcPr>
                    </a:tc>
                    <a:tc>
                      <a:txBody>
                        <a:bodyPr/>
                        <a:lstStyle/>
                        <a:p>
                          <a:endParaRPr lang="ja-JP"/>
                        </a:p>
                      </a:txBody>
                      <a:tcPr anchor="ctr">
                        <a:blipFill>
                          <a:blip r:embed="rId3"/>
                          <a:stretch>
                            <a:fillRect l="-130612" t="-349333" r="-139592" b="-830667"/>
                          </a:stretch>
                        </a:blipFill>
                      </a:tcPr>
                    </a:tc>
                    <a:tc>
                      <a:txBody>
                        <a:bodyPr/>
                        <a:lstStyle/>
                        <a:p>
                          <a:endParaRPr lang="ja-JP"/>
                        </a:p>
                      </a:txBody>
                      <a:tcPr anchor="ctr">
                        <a:blipFill>
                          <a:blip r:embed="rId3"/>
                          <a:stretch>
                            <a:fillRect l="-166667" t="-349333" r="-885" b="-830667"/>
                          </a:stretch>
                        </a:blipFill>
                      </a:tcPr>
                    </a:tc>
                    <a:extLst>
                      <a:ext uri="{0D108BD9-81ED-4DB2-BD59-A6C34878D82A}">
                        <a16:rowId xmlns:a16="http://schemas.microsoft.com/office/drawing/2014/main" val="4226672941"/>
                      </a:ext>
                    </a:extLst>
                  </a:tr>
                  <a:tr h="457200">
                    <a:tc>
                      <a:txBody>
                        <a:bodyPr/>
                        <a:lstStyle/>
                        <a:p>
                          <a:endParaRPr lang="ja-JP"/>
                        </a:p>
                      </a:txBody>
                      <a:tcPr anchor="ctr">
                        <a:blipFill>
                          <a:blip r:embed="rId3"/>
                          <a:stretch>
                            <a:fillRect l="-313" t="-449333" r="-184013" b="-730667"/>
                          </a:stretch>
                        </a:blipFill>
                      </a:tcPr>
                    </a:tc>
                    <a:tc>
                      <a:txBody>
                        <a:bodyPr/>
                        <a:lstStyle/>
                        <a:p>
                          <a:endParaRPr lang="ja-JP"/>
                        </a:p>
                      </a:txBody>
                      <a:tcPr anchor="ctr">
                        <a:blipFill>
                          <a:blip r:embed="rId3"/>
                          <a:stretch>
                            <a:fillRect l="-130612" t="-449333" r="-139592" b="-730667"/>
                          </a:stretch>
                        </a:blipFill>
                      </a:tcPr>
                    </a:tc>
                    <a:tc>
                      <a:txBody>
                        <a:bodyPr/>
                        <a:lstStyle/>
                        <a:p>
                          <a:endParaRPr lang="ja-JP"/>
                        </a:p>
                      </a:txBody>
                      <a:tcPr anchor="ctr">
                        <a:blipFill>
                          <a:blip r:embed="rId3"/>
                          <a:stretch>
                            <a:fillRect l="-166667" t="-449333" r="-885" b="-730667"/>
                          </a:stretch>
                        </a:blipFill>
                      </a:tcPr>
                    </a:tc>
                    <a:extLst>
                      <a:ext uri="{0D108BD9-81ED-4DB2-BD59-A6C34878D82A}">
                        <a16:rowId xmlns:a16="http://schemas.microsoft.com/office/drawing/2014/main" val="2072492431"/>
                      </a:ext>
                    </a:extLst>
                  </a:tr>
                  <a:tr h="457200">
                    <a:tc>
                      <a:txBody>
                        <a:bodyPr/>
                        <a:lstStyle/>
                        <a:p>
                          <a:pPr algn="ctr"/>
                          <a:endParaRPr kumimoji="1" lang="en-US" altLang="ja-JP" sz="2400" dirty="0"/>
                        </a:p>
                      </a:txBody>
                      <a:tcPr anchor="ctr"/>
                    </a:tc>
                    <a:tc>
                      <a:txBody>
                        <a:bodyPr/>
                        <a:lstStyle/>
                        <a:p>
                          <a:pPr algn="ctr"/>
                          <a:endParaRPr kumimoji="1" lang="ja-JP" altLang="en-US" sz="2400" dirty="0"/>
                        </a:p>
                      </a:txBody>
                      <a:tcPr anchor="ctr"/>
                    </a:tc>
                    <a:tc>
                      <a:txBody>
                        <a:bodyPr/>
                        <a:lstStyle/>
                        <a:p>
                          <a:pPr algn="ctr"/>
                          <a:endParaRPr kumimoji="1" lang="ja-JP" altLang="en-US" sz="2400" dirty="0"/>
                        </a:p>
                      </a:txBody>
                      <a:tcPr anchor="ctr"/>
                    </a:tc>
                    <a:extLst>
                      <a:ext uri="{0D108BD9-81ED-4DB2-BD59-A6C34878D82A}">
                        <a16:rowId xmlns:a16="http://schemas.microsoft.com/office/drawing/2014/main" val="2002887462"/>
                      </a:ext>
                    </a:extLst>
                  </a:tr>
                  <a:tr h="457200">
                    <a:tc>
                      <a:txBody>
                        <a:bodyPr/>
                        <a:lstStyle/>
                        <a:p>
                          <a:endParaRPr lang="ja-JP"/>
                        </a:p>
                      </a:txBody>
                      <a:tcPr anchor="ctr">
                        <a:blipFill>
                          <a:blip r:embed="rId3"/>
                          <a:stretch>
                            <a:fillRect l="-313" t="-640789" r="-184013" b="-522368"/>
                          </a:stretch>
                        </a:blipFill>
                      </a:tcPr>
                    </a:tc>
                    <a:tc>
                      <a:txBody>
                        <a:bodyPr/>
                        <a:lstStyle/>
                        <a:p>
                          <a:endParaRPr lang="ja-JP"/>
                        </a:p>
                      </a:txBody>
                      <a:tcPr anchor="ctr">
                        <a:blipFill>
                          <a:blip r:embed="rId3"/>
                          <a:stretch>
                            <a:fillRect l="-130612" t="-640789" r="-139592" b="-522368"/>
                          </a:stretch>
                        </a:blipFill>
                      </a:tcPr>
                    </a:tc>
                    <a:tc>
                      <a:txBody>
                        <a:bodyPr/>
                        <a:lstStyle/>
                        <a:p>
                          <a:endParaRPr lang="ja-JP"/>
                        </a:p>
                      </a:txBody>
                      <a:tcPr anchor="ctr">
                        <a:blipFill>
                          <a:blip r:embed="rId3"/>
                          <a:stretch>
                            <a:fillRect l="-166667" t="-640789" r="-885" b="-522368"/>
                          </a:stretch>
                        </a:blipFill>
                      </a:tcPr>
                    </a:tc>
                    <a:extLst>
                      <a:ext uri="{0D108BD9-81ED-4DB2-BD59-A6C34878D82A}">
                        <a16:rowId xmlns:a16="http://schemas.microsoft.com/office/drawing/2014/main" val="2309440815"/>
                      </a:ext>
                    </a:extLst>
                  </a:tr>
                  <a:tr h="457200">
                    <a:tc>
                      <a:txBody>
                        <a:bodyPr/>
                        <a:lstStyle/>
                        <a:p>
                          <a:endParaRPr lang="ja-JP"/>
                        </a:p>
                      </a:txBody>
                      <a:tcPr anchor="ctr">
                        <a:blipFill>
                          <a:blip r:embed="rId3"/>
                          <a:stretch>
                            <a:fillRect l="-313" t="-750667" r="-184013" b="-429333"/>
                          </a:stretch>
                        </a:blipFill>
                      </a:tcPr>
                    </a:tc>
                    <a:tc>
                      <a:txBody>
                        <a:bodyPr/>
                        <a:lstStyle/>
                        <a:p>
                          <a:endParaRPr lang="ja-JP"/>
                        </a:p>
                      </a:txBody>
                      <a:tcPr anchor="ctr">
                        <a:blipFill>
                          <a:blip r:embed="rId3"/>
                          <a:stretch>
                            <a:fillRect l="-130612" t="-750667" r="-139592" b="-429333"/>
                          </a:stretch>
                        </a:blipFill>
                      </a:tcPr>
                    </a:tc>
                    <a:tc>
                      <a:txBody>
                        <a:bodyPr/>
                        <a:lstStyle/>
                        <a:p>
                          <a:endParaRPr lang="ja-JP"/>
                        </a:p>
                      </a:txBody>
                      <a:tcPr anchor="ctr">
                        <a:blipFill>
                          <a:blip r:embed="rId3"/>
                          <a:stretch>
                            <a:fillRect l="-166667" t="-750667" r="-885" b="-429333"/>
                          </a:stretch>
                        </a:blipFill>
                      </a:tcPr>
                    </a:tc>
                    <a:extLst>
                      <a:ext uri="{0D108BD9-81ED-4DB2-BD59-A6C34878D82A}">
                        <a16:rowId xmlns:a16="http://schemas.microsoft.com/office/drawing/2014/main" val="1145360934"/>
                      </a:ext>
                    </a:extLst>
                  </a:tr>
                  <a:tr h="457200">
                    <a:tc>
                      <a:txBody>
                        <a:bodyPr/>
                        <a:lstStyle/>
                        <a:p>
                          <a:endParaRPr lang="ja-JP"/>
                        </a:p>
                      </a:txBody>
                      <a:tcPr anchor="ctr">
                        <a:blipFill>
                          <a:blip r:embed="rId3"/>
                          <a:stretch>
                            <a:fillRect l="-313" t="-850667" r="-184013" b="-329333"/>
                          </a:stretch>
                        </a:blipFill>
                      </a:tcPr>
                    </a:tc>
                    <a:tc>
                      <a:txBody>
                        <a:bodyPr/>
                        <a:lstStyle/>
                        <a:p>
                          <a:endParaRPr lang="ja-JP"/>
                        </a:p>
                      </a:txBody>
                      <a:tcPr anchor="ctr">
                        <a:blipFill>
                          <a:blip r:embed="rId3"/>
                          <a:stretch>
                            <a:fillRect l="-130612" t="-850667" r="-139592" b="-329333"/>
                          </a:stretch>
                        </a:blipFill>
                      </a:tcPr>
                    </a:tc>
                    <a:tc>
                      <a:txBody>
                        <a:bodyPr/>
                        <a:lstStyle/>
                        <a:p>
                          <a:endParaRPr lang="ja-JP"/>
                        </a:p>
                      </a:txBody>
                      <a:tcPr anchor="ctr">
                        <a:blipFill>
                          <a:blip r:embed="rId3"/>
                          <a:stretch>
                            <a:fillRect l="-166667" t="-850667" r="-885" b="-329333"/>
                          </a:stretch>
                        </a:blipFill>
                      </a:tcPr>
                    </a:tc>
                    <a:extLst>
                      <a:ext uri="{0D108BD9-81ED-4DB2-BD59-A6C34878D82A}">
                        <a16:rowId xmlns:a16="http://schemas.microsoft.com/office/drawing/2014/main" val="545035046"/>
                      </a:ext>
                    </a:extLst>
                  </a:tr>
                  <a:tr h="457200">
                    <a:tc>
                      <a:txBody>
                        <a:bodyPr/>
                        <a:lstStyle/>
                        <a:p>
                          <a:endParaRPr lang="ja-JP"/>
                        </a:p>
                      </a:txBody>
                      <a:tcPr anchor="ctr">
                        <a:blipFill>
                          <a:blip r:embed="rId3"/>
                          <a:stretch>
                            <a:fillRect l="-313" t="-950667" r="-184013" b="-229333"/>
                          </a:stretch>
                        </a:blipFill>
                      </a:tcPr>
                    </a:tc>
                    <a:tc>
                      <a:txBody>
                        <a:bodyPr/>
                        <a:lstStyle/>
                        <a:p>
                          <a:endParaRPr lang="ja-JP"/>
                        </a:p>
                      </a:txBody>
                      <a:tcPr anchor="ctr">
                        <a:blipFill>
                          <a:blip r:embed="rId3"/>
                          <a:stretch>
                            <a:fillRect l="-130612" t="-950667" r="-139592" b="-229333"/>
                          </a:stretch>
                        </a:blipFill>
                      </a:tcPr>
                    </a:tc>
                    <a:tc>
                      <a:txBody>
                        <a:bodyPr/>
                        <a:lstStyle/>
                        <a:p>
                          <a:endParaRPr lang="ja-JP"/>
                        </a:p>
                      </a:txBody>
                      <a:tcPr anchor="ctr">
                        <a:blipFill>
                          <a:blip r:embed="rId3"/>
                          <a:stretch>
                            <a:fillRect l="-166667" t="-950667" r="-885" b="-229333"/>
                          </a:stretch>
                        </a:blipFill>
                      </a:tcPr>
                    </a:tc>
                    <a:extLst>
                      <a:ext uri="{0D108BD9-81ED-4DB2-BD59-A6C34878D82A}">
                        <a16:rowId xmlns:a16="http://schemas.microsoft.com/office/drawing/2014/main" val="2846971674"/>
                      </a:ext>
                    </a:extLst>
                  </a:tr>
                  <a:tr h="457200">
                    <a:tc>
                      <a:txBody>
                        <a:bodyPr/>
                        <a:lstStyle/>
                        <a:p>
                          <a:endParaRPr lang="ja-JP"/>
                        </a:p>
                      </a:txBody>
                      <a:tcPr anchor="ctr">
                        <a:blipFill>
                          <a:blip r:embed="rId3"/>
                          <a:stretch>
                            <a:fillRect l="-313" t="-1050667" r="-184013" b="-129333"/>
                          </a:stretch>
                        </a:blipFill>
                      </a:tcPr>
                    </a:tc>
                    <a:tc>
                      <a:txBody>
                        <a:bodyPr/>
                        <a:lstStyle/>
                        <a:p>
                          <a:endParaRPr lang="ja-JP"/>
                        </a:p>
                      </a:txBody>
                      <a:tcPr anchor="ctr">
                        <a:blipFill>
                          <a:blip r:embed="rId3"/>
                          <a:stretch>
                            <a:fillRect l="-130612" t="-1050667" r="-139592" b="-129333"/>
                          </a:stretch>
                        </a:blipFill>
                      </a:tcPr>
                    </a:tc>
                    <a:tc>
                      <a:txBody>
                        <a:bodyPr/>
                        <a:lstStyle/>
                        <a:p>
                          <a:endParaRPr lang="ja-JP"/>
                        </a:p>
                      </a:txBody>
                      <a:tcPr anchor="ctr">
                        <a:blipFill>
                          <a:blip r:embed="rId3"/>
                          <a:stretch>
                            <a:fillRect l="-166667" t="-1050667" r="-885" b="-129333"/>
                          </a:stretch>
                        </a:blipFill>
                      </a:tcPr>
                    </a:tc>
                    <a:extLst>
                      <a:ext uri="{0D108BD9-81ED-4DB2-BD59-A6C34878D82A}">
                        <a16:rowId xmlns:a16="http://schemas.microsoft.com/office/drawing/2014/main" val="2064886414"/>
                      </a:ext>
                    </a:extLst>
                  </a:tr>
                  <a:tr h="457200">
                    <a:tc>
                      <a:txBody>
                        <a:bodyPr/>
                        <a:lstStyle/>
                        <a:p>
                          <a:endParaRPr lang="ja-JP"/>
                        </a:p>
                      </a:txBody>
                      <a:tcPr anchor="ctr">
                        <a:blipFill>
                          <a:blip r:embed="rId3"/>
                          <a:stretch>
                            <a:fillRect l="-313" t="-1150667" r="-184013" b="-29333"/>
                          </a:stretch>
                        </a:blipFill>
                      </a:tcPr>
                    </a:tc>
                    <a:tc>
                      <a:txBody>
                        <a:bodyPr/>
                        <a:lstStyle/>
                        <a:p>
                          <a:endParaRPr lang="ja-JP"/>
                        </a:p>
                      </a:txBody>
                      <a:tcPr anchor="ctr">
                        <a:blipFill>
                          <a:blip r:embed="rId3"/>
                          <a:stretch>
                            <a:fillRect l="-130612" t="-1150667" r="-139592" b="-29333"/>
                          </a:stretch>
                        </a:blipFill>
                      </a:tcPr>
                    </a:tc>
                    <a:tc>
                      <a:txBody>
                        <a:bodyPr/>
                        <a:lstStyle/>
                        <a:p>
                          <a:endParaRPr lang="ja-JP"/>
                        </a:p>
                      </a:txBody>
                      <a:tcPr anchor="ctr">
                        <a:blipFill>
                          <a:blip r:embed="rId3"/>
                          <a:stretch>
                            <a:fillRect l="-166667" t="-1150667" r="-885" b="-29333"/>
                          </a:stretch>
                        </a:blipFill>
                      </a:tcPr>
                    </a:tc>
                    <a:extLst>
                      <a:ext uri="{0D108BD9-81ED-4DB2-BD59-A6C34878D82A}">
                        <a16:rowId xmlns:a16="http://schemas.microsoft.com/office/drawing/2014/main" val="1209958443"/>
                      </a:ext>
                    </a:extLst>
                  </a:tr>
                </a:tbl>
              </a:graphicData>
            </a:graphic>
          </p:graphicFrame>
        </mc:Fallback>
      </mc:AlternateContent>
      <p:sp>
        <p:nvSpPr>
          <p:cNvPr id="3" name="スライド番号プレースホルダー 2">
            <a:extLst>
              <a:ext uri="{FF2B5EF4-FFF2-40B4-BE49-F238E27FC236}">
                <a16:creationId xmlns:a16="http://schemas.microsoft.com/office/drawing/2014/main" id="{479667F6-4FD6-F4C1-2B51-60DF33F5F140}"/>
              </a:ext>
            </a:extLst>
          </p:cNvPr>
          <p:cNvSpPr>
            <a:spLocks noGrp="1"/>
          </p:cNvSpPr>
          <p:nvPr>
            <p:ph type="sldNum" sz="quarter" idx="12"/>
          </p:nvPr>
        </p:nvSpPr>
        <p:spPr/>
        <p:txBody>
          <a:bodyPr/>
          <a:lstStyle/>
          <a:p>
            <a:fld id="{FB3BD0F6-ED93-4B53-8AD2-35C03B8427B6}" type="slidenum">
              <a:rPr kumimoji="1" lang="ja-JP" altLang="en-US" smtClean="0"/>
              <a:t>15</a:t>
            </a:fld>
            <a:endParaRPr kumimoji="1" lang="ja-JP" altLang="en-US"/>
          </a:p>
        </p:txBody>
      </p:sp>
    </p:spTree>
    <p:extLst>
      <p:ext uri="{BB962C8B-B14F-4D97-AF65-F5344CB8AC3E}">
        <p14:creationId xmlns:p14="http://schemas.microsoft.com/office/powerpoint/2010/main" val="2626987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0E3912D8-E1BE-604E-8CAB-FE14C76B73A0}"/>
              </a:ext>
            </a:extLst>
          </p:cNvPr>
          <p:cNvPicPr>
            <a:picLocks noChangeAspect="1"/>
          </p:cNvPicPr>
          <p:nvPr/>
        </p:nvPicPr>
        <p:blipFill>
          <a:blip r:embed="rId2"/>
          <a:stretch>
            <a:fillRect/>
          </a:stretch>
        </p:blipFill>
        <p:spPr>
          <a:xfrm>
            <a:off x="0" y="1070225"/>
            <a:ext cx="12192000" cy="5787775"/>
          </a:xfrm>
          <a:prstGeom prst="rect">
            <a:avLst/>
          </a:prstGeom>
        </p:spPr>
      </p:pic>
      <p:sp>
        <p:nvSpPr>
          <p:cNvPr id="2" name="タイトル 1">
            <a:extLst>
              <a:ext uri="{FF2B5EF4-FFF2-40B4-BE49-F238E27FC236}">
                <a16:creationId xmlns:a16="http://schemas.microsoft.com/office/drawing/2014/main" id="{876DEE6D-94FE-4EF6-538A-AB23F419777B}"/>
              </a:ext>
            </a:extLst>
          </p:cNvPr>
          <p:cNvSpPr>
            <a:spLocks noGrp="1"/>
          </p:cNvSpPr>
          <p:nvPr>
            <p:ph type="title"/>
          </p:nvPr>
        </p:nvSpPr>
        <p:spPr/>
        <p:txBody>
          <a:bodyPr/>
          <a:lstStyle/>
          <a:p>
            <a:r>
              <a:rPr lang="en-US" altLang="ja-JP" dirty="0"/>
              <a:t>5</a:t>
            </a:r>
            <a:r>
              <a:rPr kumimoji="1" lang="en-US" altLang="ja-JP" dirty="0"/>
              <a:t>.2DC</a:t>
            </a:r>
            <a:r>
              <a:rPr kumimoji="1" lang="ja-JP" altLang="en-US" dirty="0"/>
              <a:t>解析</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65CA26F-4ECF-D88E-04B9-910B5B5D1646}"/>
                  </a:ext>
                </a:extLst>
              </p:cNvPr>
              <p:cNvSpPr txBox="1"/>
              <p:nvPr/>
            </p:nvSpPr>
            <p:spPr>
              <a:xfrm>
                <a:off x="6692085" y="365125"/>
                <a:ext cx="4995611" cy="830997"/>
              </a:xfrm>
              <a:prstGeom prst="rect">
                <a:avLst/>
              </a:prstGeom>
              <a:solidFill>
                <a:schemeClr val="bg1"/>
              </a:solidFill>
              <a:ln>
                <a:solidFill>
                  <a:schemeClr val="tx1"/>
                </a:solidFill>
              </a:ln>
            </p:spPr>
            <p:txBody>
              <a:bodyPr wrap="square" rtlCol="0">
                <a:spAutoFit/>
              </a:bodyPr>
              <a:lstStyle/>
              <a:p>
                <a:r>
                  <a:rPr lang="en-US" altLang="ja-JP" sz="2400" dirty="0"/>
                  <a:t>g</a:t>
                </a:r>
                <a:r>
                  <a:rPr kumimoji="1" lang="en-US" altLang="ja-JP" sz="2400" dirty="0" err="1"/>
                  <a:t>nuplot</a:t>
                </a:r>
                <a:r>
                  <a:rPr kumimoji="1" lang="ja-JP" altLang="en-US" sz="2400" dirty="0"/>
                  <a:t>の</a:t>
                </a:r>
                <a:r>
                  <a:rPr kumimoji="1" lang="en-US" altLang="ja-JP" sz="2400" dirty="0"/>
                  <a:t>stats</a:t>
                </a:r>
                <a:r>
                  <a:rPr kumimoji="1" lang="ja-JP" altLang="en-US" sz="2400" dirty="0"/>
                  <a:t>コマンドで</a:t>
                </a:r>
                <a14:m>
                  <m:oMath xmlns:m="http://schemas.openxmlformats.org/officeDocument/2006/math">
                    <m:r>
                      <a:rPr kumimoji="1" lang="en-US" altLang="ja-JP" sz="2400" b="0" i="1" smtClean="0">
                        <a:latin typeface="Cambria Math" panose="02040503050406030204" pitchFamily="18" charset="0"/>
                      </a:rPr>
                      <m:t>±</m:t>
                    </m:r>
                  </m:oMath>
                </a14:m>
                <a:r>
                  <a:rPr kumimoji="1" lang="en-US" altLang="ja-JP" sz="2400" dirty="0"/>
                  <a:t>0.01 V</a:t>
                </a:r>
                <a:r>
                  <a:rPr kumimoji="1" lang="ja-JP" altLang="en-US" sz="2400" dirty="0"/>
                  <a:t>での近似直線を求めプロットした。</a:t>
                </a:r>
              </a:p>
            </p:txBody>
          </p:sp>
        </mc:Choice>
        <mc:Fallback xmlns="">
          <p:sp>
            <p:nvSpPr>
              <p:cNvPr id="5" name="テキスト ボックス 4">
                <a:extLst>
                  <a:ext uri="{FF2B5EF4-FFF2-40B4-BE49-F238E27FC236}">
                    <a16:creationId xmlns:a16="http://schemas.microsoft.com/office/drawing/2014/main" id="{765CA26F-4ECF-D88E-04B9-910B5B5D1646}"/>
                  </a:ext>
                </a:extLst>
              </p:cNvPr>
              <p:cNvSpPr txBox="1">
                <a:spLocks noRot="1" noChangeAspect="1" noMove="1" noResize="1" noEditPoints="1" noAdjustHandles="1" noChangeArrowheads="1" noChangeShapeType="1" noTextEdit="1"/>
              </p:cNvSpPr>
              <p:nvPr/>
            </p:nvSpPr>
            <p:spPr>
              <a:xfrm>
                <a:off x="6692085" y="365125"/>
                <a:ext cx="4995611" cy="830997"/>
              </a:xfrm>
              <a:prstGeom prst="rect">
                <a:avLst/>
              </a:prstGeom>
              <a:blipFill>
                <a:blip r:embed="rId3"/>
                <a:stretch>
                  <a:fillRect l="-1827" t="-5072" r="-3045" b="-15217"/>
                </a:stretch>
              </a:blipFill>
              <a:ln>
                <a:solidFill>
                  <a:schemeClr val="tx1"/>
                </a:solidFill>
              </a:ln>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C8E345E2-4868-A2FB-358E-1AB8DFD61F1F}"/>
              </a:ext>
            </a:extLst>
          </p:cNvPr>
          <p:cNvSpPr>
            <a:spLocks noGrp="1"/>
          </p:cNvSpPr>
          <p:nvPr>
            <p:ph type="sldNum" sz="quarter" idx="12"/>
          </p:nvPr>
        </p:nvSpPr>
        <p:spPr/>
        <p:txBody>
          <a:bodyPr/>
          <a:lstStyle/>
          <a:p>
            <a:fld id="{FB3BD0F6-ED93-4B53-8AD2-35C03B8427B6}" type="slidenum">
              <a:rPr kumimoji="1" lang="ja-JP" altLang="en-US" smtClean="0"/>
              <a:t>16</a:t>
            </a:fld>
            <a:endParaRPr kumimoji="1" lang="ja-JP" altLang="en-US"/>
          </a:p>
        </p:txBody>
      </p:sp>
    </p:spTree>
    <p:extLst>
      <p:ext uri="{BB962C8B-B14F-4D97-AF65-F5344CB8AC3E}">
        <p14:creationId xmlns:p14="http://schemas.microsoft.com/office/powerpoint/2010/main" val="3006539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4ED3280-7283-CE73-BB1C-09466FA41D1E}"/>
              </a:ext>
            </a:extLst>
          </p:cNvPr>
          <p:cNvPicPr>
            <a:picLocks noChangeAspect="1"/>
          </p:cNvPicPr>
          <p:nvPr/>
        </p:nvPicPr>
        <p:blipFill>
          <a:blip r:embed="rId2"/>
          <a:stretch>
            <a:fillRect/>
          </a:stretch>
        </p:blipFill>
        <p:spPr>
          <a:xfrm>
            <a:off x="0" y="1070225"/>
            <a:ext cx="12192000" cy="5787775"/>
          </a:xfrm>
          <a:prstGeom prst="rect">
            <a:avLst/>
          </a:prstGeom>
        </p:spPr>
      </p:pic>
      <p:sp>
        <p:nvSpPr>
          <p:cNvPr id="2" name="タイトル 1">
            <a:extLst>
              <a:ext uri="{FF2B5EF4-FFF2-40B4-BE49-F238E27FC236}">
                <a16:creationId xmlns:a16="http://schemas.microsoft.com/office/drawing/2014/main" id="{477E8D18-25F2-A8C8-A3B1-CD031F31BE14}"/>
              </a:ext>
            </a:extLst>
          </p:cNvPr>
          <p:cNvSpPr>
            <a:spLocks noGrp="1"/>
          </p:cNvSpPr>
          <p:nvPr>
            <p:ph type="title"/>
          </p:nvPr>
        </p:nvSpPr>
        <p:spPr/>
        <p:txBody>
          <a:bodyPr/>
          <a:lstStyle/>
          <a:p>
            <a:r>
              <a:rPr lang="en-US" altLang="ja-JP" dirty="0"/>
              <a:t>5</a:t>
            </a:r>
            <a:r>
              <a:rPr kumimoji="1" lang="en-US" altLang="ja-JP" dirty="0"/>
              <a:t>.2DC</a:t>
            </a:r>
            <a:r>
              <a:rPr kumimoji="1" lang="ja-JP" altLang="en-US" dirty="0"/>
              <a:t>解析</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B0E763C2-4488-D805-2A9B-EE4225FE97E8}"/>
                  </a:ext>
                </a:extLst>
              </p:cNvPr>
              <p:cNvSpPr txBox="1"/>
              <p:nvPr/>
            </p:nvSpPr>
            <p:spPr>
              <a:xfrm>
                <a:off x="5455992" y="117511"/>
                <a:ext cx="6381332" cy="1200329"/>
              </a:xfrm>
              <a:prstGeom prst="rect">
                <a:avLst/>
              </a:prstGeom>
              <a:solidFill>
                <a:schemeClr val="bg1"/>
              </a:solidFill>
              <a:ln>
                <a:solidFill>
                  <a:schemeClr val="tx1"/>
                </a:solidFill>
              </a:ln>
            </p:spPr>
            <p:txBody>
              <a:bodyPr wrap="square" rtlCol="0">
                <a:spAutoFit/>
              </a:bodyPr>
              <a:lstStyle/>
              <a:p>
                <a:r>
                  <a:rPr lang="ja-JP" altLang="en-US" sz="2400" dirty="0"/>
                  <a:t>・</a:t>
                </a:r>
                <a:r>
                  <a:rPr kumimoji="1" lang="ja-JP" altLang="en-US" sz="2400" dirty="0"/>
                  <a:t>利得は</a:t>
                </a:r>
                <a:r>
                  <a:rPr lang="en-US" altLang="ja-JP" sz="2400" dirty="0"/>
                  <a:t>5</a:t>
                </a:r>
                <a:r>
                  <a:rPr kumimoji="1" lang="ja-JP" altLang="en-US" sz="2400" dirty="0"/>
                  <a:t>倍ではなく</a:t>
                </a:r>
                <a:r>
                  <a:rPr kumimoji="1" lang="en-US" altLang="ja-JP" sz="2400" dirty="0"/>
                  <a:t>1.8</a:t>
                </a:r>
                <a:r>
                  <a:rPr kumimoji="1" lang="ja-JP" altLang="en-US" sz="2400" dirty="0"/>
                  <a:t>倍程度</a:t>
                </a:r>
                <a:r>
                  <a:rPr lang="ja-JP" altLang="en-US" sz="2400" dirty="0"/>
                  <a:t>になっていた。</a:t>
                </a:r>
                <a:endParaRPr lang="en-US" altLang="ja-JP" sz="2400" dirty="0"/>
              </a:p>
              <a:p>
                <a:r>
                  <a:rPr lang="ja-JP" altLang="en-US" sz="2400" b="0" dirty="0"/>
                  <a:t>・</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oMath>
                </a14:m>
                <a:r>
                  <a:rPr lang="ja-JP" altLang="en-US" sz="2400" dirty="0"/>
                  <a:t>に比例した出力におおよそなっていた。</a:t>
                </a:r>
                <a:endParaRPr lang="en-US" altLang="ja-JP" sz="2400" dirty="0"/>
              </a:p>
              <a:p>
                <a:r>
                  <a:rPr kumimoji="1" lang="ja-JP" altLang="en-US" sz="2400" dirty="0"/>
                  <a:t>・</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oMath>
                </a14:m>
                <a:r>
                  <a:rPr kumimoji="1" lang="ja-JP" altLang="en-US" sz="2400" dirty="0"/>
                  <a:t>が大きくなると歪が出やすくなる。</a:t>
                </a:r>
                <a:endParaRPr kumimoji="1" lang="en-US" altLang="ja-JP" sz="2400" dirty="0"/>
              </a:p>
            </p:txBody>
          </p:sp>
        </mc:Choice>
        <mc:Fallback xmlns="">
          <p:sp>
            <p:nvSpPr>
              <p:cNvPr id="6" name="テキスト ボックス 5">
                <a:extLst>
                  <a:ext uri="{FF2B5EF4-FFF2-40B4-BE49-F238E27FC236}">
                    <a16:creationId xmlns:a16="http://schemas.microsoft.com/office/drawing/2014/main" id="{B0E763C2-4488-D805-2A9B-EE4225FE97E8}"/>
                  </a:ext>
                </a:extLst>
              </p:cNvPr>
              <p:cNvSpPr txBox="1">
                <a:spLocks noRot="1" noChangeAspect="1" noMove="1" noResize="1" noEditPoints="1" noAdjustHandles="1" noChangeArrowheads="1" noChangeShapeType="1" noTextEdit="1"/>
              </p:cNvSpPr>
              <p:nvPr/>
            </p:nvSpPr>
            <p:spPr>
              <a:xfrm>
                <a:off x="5455992" y="117511"/>
                <a:ext cx="6381332" cy="1200329"/>
              </a:xfrm>
              <a:prstGeom prst="rect">
                <a:avLst/>
              </a:prstGeom>
              <a:blipFill>
                <a:blip r:embed="rId3"/>
                <a:stretch>
                  <a:fillRect l="-1335" t="-3518" r="-6196" b="-10050"/>
                </a:stretch>
              </a:blipFill>
              <a:ln>
                <a:solidFill>
                  <a:schemeClr val="tx1"/>
                </a:solidFill>
              </a:ln>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E55BAF50-CB18-D0F6-B249-09CF57C5082C}"/>
              </a:ext>
            </a:extLst>
          </p:cNvPr>
          <p:cNvSpPr>
            <a:spLocks noGrp="1"/>
          </p:cNvSpPr>
          <p:nvPr>
            <p:ph type="sldNum" sz="quarter" idx="12"/>
          </p:nvPr>
        </p:nvSpPr>
        <p:spPr/>
        <p:txBody>
          <a:bodyPr/>
          <a:lstStyle/>
          <a:p>
            <a:fld id="{FB3BD0F6-ED93-4B53-8AD2-35C03B8427B6}" type="slidenum">
              <a:rPr kumimoji="1" lang="ja-JP" altLang="en-US" smtClean="0"/>
              <a:t>17</a:t>
            </a:fld>
            <a:endParaRPr kumimoji="1" lang="ja-JP" altLang="en-US"/>
          </a:p>
        </p:txBody>
      </p:sp>
    </p:spTree>
    <p:extLst>
      <p:ext uri="{BB962C8B-B14F-4D97-AF65-F5344CB8AC3E}">
        <p14:creationId xmlns:p14="http://schemas.microsoft.com/office/powerpoint/2010/main" val="55667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C8DBA602-A2AE-F9C2-1AE8-522DD7E825F5}"/>
              </a:ext>
            </a:extLst>
          </p:cNvPr>
          <p:cNvPicPr>
            <a:picLocks noChangeAspect="1"/>
          </p:cNvPicPr>
          <p:nvPr/>
        </p:nvPicPr>
        <p:blipFill>
          <a:blip r:embed="rId2"/>
          <a:stretch>
            <a:fillRect/>
          </a:stretch>
        </p:blipFill>
        <p:spPr>
          <a:xfrm>
            <a:off x="0" y="1070225"/>
            <a:ext cx="12192000" cy="5787775"/>
          </a:xfrm>
          <a:prstGeom prst="rect">
            <a:avLst/>
          </a:prstGeom>
        </p:spPr>
      </p:pic>
      <p:sp>
        <p:nvSpPr>
          <p:cNvPr id="2" name="タイトル 1">
            <a:extLst>
              <a:ext uri="{FF2B5EF4-FFF2-40B4-BE49-F238E27FC236}">
                <a16:creationId xmlns:a16="http://schemas.microsoft.com/office/drawing/2014/main" id="{93983531-F86F-A54B-5074-4EDDA06FFFFE}"/>
              </a:ext>
            </a:extLst>
          </p:cNvPr>
          <p:cNvSpPr>
            <a:spLocks noGrp="1"/>
          </p:cNvSpPr>
          <p:nvPr>
            <p:ph type="title"/>
          </p:nvPr>
        </p:nvSpPr>
        <p:spPr>
          <a:xfrm>
            <a:off x="838200" y="165619"/>
            <a:ext cx="10515600" cy="1325563"/>
          </a:xfrm>
        </p:spPr>
        <p:txBody>
          <a:bodyPr/>
          <a:lstStyle/>
          <a:p>
            <a:r>
              <a:rPr lang="en-US" altLang="ja-JP" dirty="0"/>
              <a:t>5</a:t>
            </a:r>
            <a:r>
              <a:rPr kumimoji="1" lang="en-US" altLang="ja-JP" dirty="0"/>
              <a:t>.3AC</a:t>
            </a:r>
            <a:r>
              <a:rPr kumimoji="1" lang="ja-JP" altLang="en-US" dirty="0"/>
              <a:t>解析</a:t>
            </a:r>
          </a:p>
        </p:txBody>
      </p:sp>
      <p:sp>
        <p:nvSpPr>
          <p:cNvPr id="8" name="テキスト ボックス 7">
            <a:extLst>
              <a:ext uri="{FF2B5EF4-FFF2-40B4-BE49-F238E27FC236}">
                <a16:creationId xmlns:a16="http://schemas.microsoft.com/office/drawing/2014/main" id="{184BEE82-909D-8A8B-48B0-6CDB705B050D}"/>
              </a:ext>
            </a:extLst>
          </p:cNvPr>
          <p:cNvSpPr txBox="1"/>
          <p:nvPr/>
        </p:nvSpPr>
        <p:spPr>
          <a:xfrm>
            <a:off x="1288470" y="2477097"/>
            <a:ext cx="7265325" cy="830997"/>
          </a:xfrm>
          <a:prstGeom prst="rect">
            <a:avLst/>
          </a:prstGeom>
          <a:solidFill>
            <a:schemeClr val="bg1"/>
          </a:solidFill>
          <a:ln>
            <a:solidFill>
              <a:schemeClr val="tx1"/>
            </a:solidFill>
          </a:ln>
        </p:spPr>
        <p:txBody>
          <a:bodyPr wrap="square" rtlCol="0">
            <a:spAutoFit/>
          </a:bodyPr>
          <a:lstStyle/>
          <a:p>
            <a:r>
              <a:rPr kumimoji="1" lang="en-US" altLang="ja-JP" sz="2400" dirty="0"/>
              <a:t>20 mV : -10 dB, 40 mV : -</a:t>
            </a:r>
            <a:r>
              <a:rPr lang="en-US" altLang="ja-JP" sz="2400" dirty="0"/>
              <a:t>3.8</a:t>
            </a:r>
            <a:r>
              <a:rPr kumimoji="1" lang="en-US" altLang="ja-JP" sz="2400" dirty="0"/>
              <a:t> dB, 60 mV : </a:t>
            </a:r>
            <a:r>
              <a:rPr lang="en-US" altLang="ja-JP" sz="2400" dirty="0"/>
              <a:t>0.10</a:t>
            </a:r>
            <a:r>
              <a:rPr kumimoji="1" lang="en-US" altLang="ja-JP" sz="2400" dirty="0"/>
              <a:t> dB</a:t>
            </a:r>
          </a:p>
          <a:p>
            <a:r>
              <a:rPr lang="en-US" altLang="ja-JP" sz="2400" dirty="0"/>
              <a:t>80 mV : 2.9 dB, 100 mV : 4.5 dB</a:t>
            </a:r>
            <a:r>
              <a:rPr kumimoji="1" lang="en-US" altLang="ja-JP" sz="2400" dirty="0"/>
              <a:t> </a:t>
            </a:r>
            <a:endParaRPr kumimoji="1" lang="ja-JP" altLang="en-US" sz="2400" dirty="0"/>
          </a:p>
        </p:txBody>
      </p:sp>
      <p:sp>
        <p:nvSpPr>
          <p:cNvPr id="9" name="テキスト ボックス 8">
            <a:extLst>
              <a:ext uri="{FF2B5EF4-FFF2-40B4-BE49-F238E27FC236}">
                <a16:creationId xmlns:a16="http://schemas.microsoft.com/office/drawing/2014/main" id="{6B195470-C94C-75D3-F4DE-878D174F4F2E}"/>
              </a:ext>
            </a:extLst>
          </p:cNvPr>
          <p:cNvSpPr txBox="1"/>
          <p:nvPr/>
        </p:nvSpPr>
        <p:spPr>
          <a:xfrm>
            <a:off x="3998423" y="4521623"/>
            <a:ext cx="5311832" cy="830997"/>
          </a:xfrm>
          <a:prstGeom prst="rect">
            <a:avLst/>
          </a:prstGeom>
          <a:solidFill>
            <a:schemeClr val="bg1"/>
          </a:solidFill>
          <a:ln>
            <a:solidFill>
              <a:schemeClr val="tx1"/>
            </a:solidFill>
          </a:ln>
        </p:spPr>
        <p:txBody>
          <a:bodyPr wrap="square" rtlCol="0">
            <a:spAutoFit/>
          </a:bodyPr>
          <a:lstStyle/>
          <a:p>
            <a:r>
              <a:rPr kumimoji="1" lang="en-US" altLang="ja-JP" sz="2400" dirty="0"/>
              <a:t>20 mV</a:t>
            </a:r>
            <a:r>
              <a:rPr kumimoji="1" lang="ja-JP" altLang="en-US" sz="2400" dirty="0"/>
              <a:t>から</a:t>
            </a:r>
            <a:r>
              <a:rPr kumimoji="1" lang="en-US" altLang="ja-JP" sz="2400" dirty="0"/>
              <a:t>40 mV</a:t>
            </a:r>
            <a:r>
              <a:rPr kumimoji="1" lang="ja-JP" altLang="en-US" sz="2400" dirty="0"/>
              <a:t>へはおよそ</a:t>
            </a:r>
            <a:r>
              <a:rPr kumimoji="1" lang="en-US" altLang="ja-JP" sz="2400" dirty="0"/>
              <a:t>6 dB</a:t>
            </a:r>
            <a:r>
              <a:rPr kumimoji="1" lang="ja-JP" altLang="en-US" sz="2400" dirty="0"/>
              <a:t>で</a:t>
            </a:r>
            <a:r>
              <a:rPr kumimoji="1" lang="en-US" altLang="ja-JP" sz="2400" dirty="0"/>
              <a:t>2</a:t>
            </a:r>
            <a:r>
              <a:rPr kumimoji="1" lang="ja-JP" altLang="en-US" sz="2400" dirty="0"/>
              <a:t>倍になっていた。</a:t>
            </a:r>
          </a:p>
        </p:txBody>
      </p:sp>
      <p:sp>
        <p:nvSpPr>
          <p:cNvPr id="3" name="スライド番号プレースホルダー 2">
            <a:extLst>
              <a:ext uri="{FF2B5EF4-FFF2-40B4-BE49-F238E27FC236}">
                <a16:creationId xmlns:a16="http://schemas.microsoft.com/office/drawing/2014/main" id="{1F8425A2-9DF3-7E34-9B9D-66A05CCF49F2}"/>
              </a:ext>
            </a:extLst>
          </p:cNvPr>
          <p:cNvSpPr>
            <a:spLocks noGrp="1"/>
          </p:cNvSpPr>
          <p:nvPr>
            <p:ph type="sldNum" sz="quarter" idx="12"/>
          </p:nvPr>
        </p:nvSpPr>
        <p:spPr/>
        <p:txBody>
          <a:bodyPr/>
          <a:lstStyle/>
          <a:p>
            <a:fld id="{FB3BD0F6-ED93-4B53-8AD2-35C03B8427B6}" type="slidenum">
              <a:rPr kumimoji="1" lang="ja-JP" altLang="en-US" smtClean="0"/>
              <a:t>18</a:t>
            </a:fld>
            <a:endParaRPr kumimoji="1" lang="ja-JP" altLang="en-US"/>
          </a:p>
        </p:txBody>
      </p:sp>
    </p:spTree>
    <p:extLst>
      <p:ext uri="{BB962C8B-B14F-4D97-AF65-F5344CB8AC3E}">
        <p14:creationId xmlns:p14="http://schemas.microsoft.com/office/powerpoint/2010/main" val="3660694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D01B1B59-4E28-21A5-429C-EE0A8FFBDC2E}"/>
              </a:ext>
            </a:extLst>
          </p:cNvPr>
          <p:cNvPicPr>
            <a:picLocks noChangeAspect="1"/>
          </p:cNvPicPr>
          <p:nvPr/>
        </p:nvPicPr>
        <p:blipFill>
          <a:blip r:embed="rId2"/>
          <a:stretch>
            <a:fillRect/>
          </a:stretch>
        </p:blipFill>
        <p:spPr>
          <a:xfrm>
            <a:off x="0" y="1070225"/>
            <a:ext cx="12192000" cy="5787775"/>
          </a:xfrm>
          <a:prstGeom prst="rect">
            <a:avLst/>
          </a:prstGeom>
        </p:spPr>
      </p:pic>
      <p:sp>
        <p:nvSpPr>
          <p:cNvPr id="4" name="タイトル 1">
            <a:extLst>
              <a:ext uri="{FF2B5EF4-FFF2-40B4-BE49-F238E27FC236}">
                <a16:creationId xmlns:a16="http://schemas.microsoft.com/office/drawing/2014/main" id="{AA80CAE0-5053-D892-B30D-9A3D1CEC87A9}"/>
              </a:ext>
            </a:extLst>
          </p:cNvPr>
          <p:cNvSpPr>
            <a:spLocks noGrp="1"/>
          </p:cNvSpPr>
          <p:nvPr>
            <p:ph type="title"/>
          </p:nvPr>
        </p:nvSpPr>
        <p:spPr>
          <a:xfrm>
            <a:off x="838200" y="165619"/>
            <a:ext cx="10515600" cy="1325563"/>
          </a:xfrm>
        </p:spPr>
        <p:txBody>
          <a:bodyPr/>
          <a:lstStyle/>
          <a:p>
            <a:r>
              <a:rPr lang="en-US" altLang="ja-JP" dirty="0"/>
              <a:t>5</a:t>
            </a:r>
            <a:r>
              <a:rPr kumimoji="1" lang="en-US" altLang="ja-JP" dirty="0"/>
              <a:t>.3AC</a:t>
            </a:r>
            <a:r>
              <a:rPr kumimoji="1" lang="ja-JP" altLang="en-US" dirty="0"/>
              <a:t>解析</a:t>
            </a:r>
          </a:p>
        </p:txBody>
      </p:sp>
      <p:sp>
        <p:nvSpPr>
          <p:cNvPr id="7" name="テキスト ボックス 6">
            <a:extLst>
              <a:ext uri="{FF2B5EF4-FFF2-40B4-BE49-F238E27FC236}">
                <a16:creationId xmlns:a16="http://schemas.microsoft.com/office/drawing/2014/main" id="{F0DB9EFF-7841-9F5D-90D3-69648D1EAAA3}"/>
              </a:ext>
            </a:extLst>
          </p:cNvPr>
          <p:cNvSpPr txBox="1"/>
          <p:nvPr/>
        </p:nvSpPr>
        <p:spPr>
          <a:xfrm>
            <a:off x="10635343" y="4051055"/>
            <a:ext cx="1436914" cy="461665"/>
          </a:xfrm>
          <a:prstGeom prst="rect">
            <a:avLst/>
          </a:prstGeom>
          <a:noFill/>
        </p:spPr>
        <p:txBody>
          <a:bodyPr wrap="square" rtlCol="0">
            <a:spAutoFit/>
          </a:bodyPr>
          <a:lstStyle/>
          <a:p>
            <a:r>
              <a:rPr kumimoji="1" lang="en-US" altLang="ja-JP" sz="2400" dirty="0"/>
              <a:t>-131</a:t>
            </a:r>
            <a:r>
              <a:rPr kumimoji="1" lang="ja-JP" altLang="en-US" sz="2400" dirty="0">
                <a:latin typeface="Yu Gothic UI" panose="020B0500000000000000" pitchFamily="50" charset="-128"/>
                <a:ea typeface="Yu Gothic UI" panose="020B0500000000000000" pitchFamily="50" charset="-128"/>
              </a:rPr>
              <a:t>゜</a:t>
            </a:r>
            <a:endParaRPr kumimoji="1" lang="ja-JP" altLang="en-US" sz="2400" dirty="0"/>
          </a:p>
        </p:txBody>
      </p:sp>
      <p:sp>
        <p:nvSpPr>
          <p:cNvPr id="8" name="テキスト ボックス 7">
            <a:extLst>
              <a:ext uri="{FF2B5EF4-FFF2-40B4-BE49-F238E27FC236}">
                <a16:creationId xmlns:a16="http://schemas.microsoft.com/office/drawing/2014/main" id="{33D038EC-1E37-D710-6A5B-DFAE54BDEB27}"/>
              </a:ext>
            </a:extLst>
          </p:cNvPr>
          <p:cNvSpPr txBox="1"/>
          <p:nvPr/>
        </p:nvSpPr>
        <p:spPr>
          <a:xfrm>
            <a:off x="1255220" y="5037513"/>
            <a:ext cx="6350926" cy="830997"/>
          </a:xfrm>
          <a:prstGeom prst="rect">
            <a:avLst/>
          </a:prstGeom>
          <a:solidFill>
            <a:schemeClr val="bg1"/>
          </a:solidFill>
          <a:ln>
            <a:solidFill>
              <a:schemeClr val="tx1"/>
            </a:solidFill>
          </a:ln>
        </p:spPr>
        <p:txBody>
          <a:bodyPr wrap="square" rtlCol="0">
            <a:spAutoFit/>
          </a:bodyPr>
          <a:lstStyle/>
          <a:p>
            <a:r>
              <a:rPr kumimoji="1" lang="ja-JP" altLang="en-US" sz="2400" dirty="0"/>
              <a:t>遮断周波数は</a:t>
            </a:r>
            <a:r>
              <a:rPr kumimoji="1" lang="en-US" altLang="ja-JP" sz="2400" dirty="0"/>
              <a:t>740 MHz</a:t>
            </a:r>
            <a:r>
              <a:rPr kumimoji="1" lang="ja-JP" altLang="en-US" sz="2400" dirty="0"/>
              <a:t>ほどだが、位相的に帯域は</a:t>
            </a:r>
            <a:r>
              <a:rPr kumimoji="1" lang="en-US" altLang="ja-JP" sz="2400" dirty="0"/>
              <a:t>100 </a:t>
            </a:r>
            <a:r>
              <a:rPr lang="en-US" altLang="ja-JP" sz="2400" dirty="0"/>
              <a:t>M</a:t>
            </a:r>
            <a:r>
              <a:rPr kumimoji="1" lang="en-US" altLang="ja-JP" sz="2400" dirty="0"/>
              <a:t>Hz</a:t>
            </a:r>
            <a:r>
              <a:rPr lang="ja-JP" altLang="en-US" sz="2400" dirty="0"/>
              <a:t>程度</a:t>
            </a:r>
            <a:r>
              <a:rPr kumimoji="1" lang="ja-JP" altLang="en-US" sz="2400" dirty="0"/>
              <a:t>であることが分かった。</a:t>
            </a:r>
          </a:p>
        </p:txBody>
      </p:sp>
      <p:sp>
        <p:nvSpPr>
          <p:cNvPr id="2" name="スライド番号プレースホルダー 1">
            <a:extLst>
              <a:ext uri="{FF2B5EF4-FFF2-40B4-BE49-F238E27FC236}">
                <a16:creationId xmlns:a16="http://schemas.microsoft.com/office/drawing/2014/main" id="{1ABFECCB-64D3-55D8-AC0F-4203EA0A8842}"/>
              </a:ext>
            </a:extLst>
          </p:cNvPr>
          <p:cNvSpPr>
            <a:spLocks noGrp="1"/>
          </p:cNvSpPr>
          <p:nvPr>
            <p:ph type="sldNum" sz="quarter" idx="12"/>
          </p:nvPr>
        </p:nvSpPr>
        <p:spPr/>
        <p:txBody>
          <a:bodyPr/>
          <a:lstStyle/>
          <a:p>
            <a:fld id="{FB3BD0F6-ED93-4B53-8AD2-35C03B8427B6}" type="slidenum">
              <a:rPr kumimoji="1" lang="ja-JP" altLang="en-US" smtClean="0"/>
              <a:t>19</a:t>
            </a:fld>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32EBA16-EF83-D5FE-E936-D8E69B78DE7A}"/>
                  </a:ext>
                </a:extLst>
              </p:cNvPr>
              <p:cNvSpPr txBox="1"/>
              <p:nvPr/>
            </p:nvSpPr>
            <p:spPr>
              <a:xfrm>
                <a:off x="8976719" y="645952"/>
                <a:ext cx="3095538" cy="461665"/>
              </a:xfrm>
              <a:prstGeom prst="rect">
                <a:avLst/>
              </a:prstGeom>
              <a:noFill/>
            </p:spPr>
            <p:txBody>
              <a:bodyPr wrap="square" rtlCol="0">
                <a:spAutoFit/>
              </a:bodyPr>
              <a:lstStyle/>
              <a:p>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r>
                      <a:rPr kumimoji="1" lang="en-US" altLang="ja-JP" sz="2400" b="0" i="0" smtClean="0">
                        <a:latin typeface="Cambria Math" panose="02040503050406030204" pitchFamily="18" charset="0"/>
                      </a:rPr>
                      <m:t>=20</m:t>
                    </m:r>
                  </m:oMath>
                </a14:m>
                <a:r>
                  <a:rPr kumimoji="1" lang="ja-JP" altLang="en-US" sz="2400" dirty="0"/>
                  <a:t> </a:t>
                </a:r>
                <a:r>
                  <a:rPr kumimoji="1" lang="en-US" altLang="ja-JP" sz="2400" dirty="0"/>
                  <a:t>mV</a:t>
                </a:r>
                <a:endParaRPr kumimoji="1" lang="ja-JP" altLang="en-US" sz="2400" dirty="0"/>
              </a:p>
            </p:txBody>
          </p:sp>
        </mc:Choice>
        <mc:Fallback xmlns="">
          <p:sp>
            <p:nvSpPr>
              <p:cNvPr id="5" name="テキスト ボックス 4">
                <a:extLst>
                  <a:ext uri="{FF2B5EF4-FFF2-40B4-BE49-F238E27FC236}">
                    <a16:creationId xmlns:a16="http://schemas.microsoft.com/office/drawing/2014/main" id="{832EBA16-EF83-D5FE-E936-D8E69B78DE7A}"/>
                  </a:ext>
                </a:extLst>
              </p:cNvPr>
              <p:cNvSpPr txBox="1">
                <a:spLocks noRot="1" noChangeAspect="1" noMove="1" noResize="1" noEditPoints="1" noAdjustHandles="1" noChangeArrowheads="1" noChangeShapeType="1" noTextEdit="1"/>
              </p:cNvSpPr>
              <p:nvPr/>
            </p:nvSpPr>
            <p:spPr>
              <a:xfrm>
                <a:off x="8976719" y="645952"/>
                <a:ext cx="3095538" cy="461665"/>
              </a:xfrm>
              <a:prstGeom prst="rect">
                <a:avLst/>
              </a:prstGeom>
              <a:blipFill>
                <a:blip r:embed="rId3"/>
                <a:stretch>
                  <a:fillRect l="-592" t="-10526" b="-2894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05045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4FAA4B-D025-DDBC-8385-A5264AB11FF2}"/>
              </a:ext>
            </a:extLst>
          </p:cNvPr>
          <p:cNvSpPr>
            <a:spLocks noGrp="1"/>
          </p:cNvSpPr>
          <p:nvPr>
            <p:ph type="title"/>
          </p:nvPr>
        </p:nvSpPr>
        <p:spPr/>
        <p:txBody>
          <a:bodyPr/>
          <a:lstStyle/>
          <a:p>
            <a:r>
              <a:rPr lang="en-US" altLang="ja-JP" dirty="0"/>
              <a:t>1.</a:t>
            </a:r>
            <a:r>
              <a:rPr lang="ja-JP" altLang="en-US" dirty="0"/>
              <a:t>背景</a:t>
            </a:r>
            <a:endParaRPr kumimoji="1" lang="ja-JP" altLang="en-US" dirty="0"/>
          </a:p>
        </p:txBody>
      </p:sp>
      <p:sp>
        <p:nvSpPr>
          <p:cNvPr id="3" name="コンテンツ プレースホルダー 2">
            <a:extLst>
              <a:ext uri="{FF2B5EF4-FFF2-40B4-BE49-F238E27FC236}">
                <a16:creationId xmlns:a16="http://schemas.microsoft.com/office/drawing/2014/main" id="{94256C01-17CA-295B-354D-4C8CBA5437DC}"/>
              </a:ext>
            </a:extLst>
          </p:cNvPr>
          <p:cNvSpPr>
            <a:spLocks noGrp="1"/>
          </p:cNvSpPr>
          <p:nvPr>
            <p:ph idx="1"/>
          </p:nvPr>
        </p:nvSpPr>
        <p:spPr/>
        <p:txBody>
          <a:bodyPr>
            <a:normAutofit lnSpcReduction="10000"/>
          </a:bodyPr>
          <a:lstStyle/>
          <a:p>
            <a:pPr marL="0" indent="0">
              <a:buNone/>
            </a:pPr>
            <a:r>
              <a:rPr lang="ja-JP" altLang="en-US" dirty="0"/>
              <a:t>・光リザーバの出力はそのままでは利用できない</a:t>
            </a:r>
            <a:endParaRPr lang="en-US" altLang="ja-JP" dirty="0"/>
          </a:p>
          <a:p>
            <a:pPr marL="0" indent="0">
              <a:buNone/>
            </a:pPr>
            <a:endParaRPr lang="en-US" altLang="ja-JP" dirty="0"/>
          </a:p>
          <a:p>
            <a:pPr marL="0" indent="0">
              <a:buNone/>
            </a:pPr>
            <a:r>
              <a:rPr lang="ja-JP" altLang="en-US" dirty="0"/>
              <a:t>・複数の出力の重み付け和</a:t>
            </a:r>
            <a:r>
              <a:rPr lang="en-US" altLang="ja-JP" dirty="0"/>
              <a:t>(</a:t>
            </a:r>
            <a:r>
              <a:rPr lang="ja-JP" altLang="en-US" dirty="0"/>
              <a:t>積和演算</a:t>
            </a:r>
            <a:r>
              <a:rPr lang="en-US" altLang="ja-JP" dirty="0"/>
              <a:t>)</a:t>
            </a:r>
            <a:r>
              <a:rPr lang="ja-JP" altLang="en-US" dirty="0"/>
              <a:t>で特徴量を抽出</a:t>
            </a:r>
            <a:endParaRPr lang="en-US" altLang="ja-JP" dirty="0"/>
          </a:p>
          <a:p>
            <a:pPr marL="0" indent="0">
              <a:buNone/>
            </a:pPr>
            <a:endParaRPr lang="en-US" altLang="ja-JP" dirty="0"/>
          </a:p>
          <a:p>
            <a:pPr marL="0" indent="0">
              <a:buNone/>
            </a:pPr>
            <a:r>
              <a:rPr kumimoji="1" lang="ja-JP" altLang="en-US" dirty="0"/>
              <a:t>・光での積和演算は困難</a:t>
            </a:r>
            <a:endParaRPr kumimoji="1" lang="en-US" altLang="ja-JP" dirty="0"/>
          </a:p>
          <a:p>
            <a:pPr marL="0" indent="0">
              <a:buNone/>
            </a:pPr>
            <a:endParaRPr lang="en-US" altLang="ja-JP" dirty="0"/>
          </a:p>
          <a:p>
            <a:pPr marL="0" indent="0">
              <a:buNone/>
            </a:pPr>
            <a:r>
              <a:rPr kumimoji="1" lang="ja-JP" altLang="en-US" dirty="0"/>
              <a:t>・リアルタイム性が求められるためアナログ集積回路で演算</a:t>
            </a:r>
            <a:endParaRPr kumimoji="1" lang="en-US" altLang="ja-JP" dirty="0"/>
          </a:p>
          <a:p>
            <a:pPr marL="0" indent="0">
              <a:buNone/>
            </a:pPr>
            <a:endParaRPr kumimoji="1" lang="en-US" altLang="ja-JP" dirty="0"/>
          </a:p>
          <a:p>
            <a:pPr marL="0" indent="0">
              <a:buNone/>
            </a:pPr>
            <a:r>
              <a:rPr lang="ja-JP" altLang="en-US" dirty="0"/>
              <a:t>・まず</a:t>
            </a:r>
            <a:r>
              <a:rPr lang="en-US" altLang="ja-JP" dirty="0"/>
              <a:t>1</a:t>
            </a:r>
            <a:r>
              <a:rPr lang="ja-JP" altLang="en-US" dirty="0"/>
              <a:t>入力の積和演算</a:t>
            </a:r>
            <a:r>
              <a:rPr lang="en-US" altLang="ja-JP" dirty="0"/>
              <a:t>(</a:t>
            </a:r>
            <a:r>
              <a:rPr lang="ja-JP" altLang="en-US" dirty="0"/>
              <a:t>乗算器</a:t>
            </a:r>
            <a:r>
              <a:rPr lang="en-US" altLang="ja-JP" dirty="0"/>
              <a:t>)</a:t>
            </a:r>
            <a:r>
              <a:rPr lang="ja-JP" altLang="en-US" dirty="0"/>
              <a:t>を設計し今後それを多入力化</a:t>
            </a:r>
            <a:endParaRPr kumimoji="1" lang="ja-JP" altLang="en-US" dirty="0"/>
          </a:p>
        </p:txBody>
      </p:sp>
      <p:sp>
        <p:nvSpPr>
          <p:cNvPr id="4" name="スライド番号プレースホルダー 3">
            <a:extLst>
              <a:ext uri="{FF2B5EF4-FFF2-40B4-BE49-F238E27FC236}">
                <a16:creationId xmlns:a16="http://schemas.microsoft.com/office/drawing/2014/main" id="{12C2BBEE-4188-1E8F-29D4-DB8DF57905EE}"/>
              </a:ext>
            </a:extLst>
          </p:cNvPr>
          <p:cNvSpPr>
            <a:spLocks noGrp="1"/>
          </p:cNvSpPr>
          <p:nvPr>
            <p:ph type="sldNum" sz="quarter" idx="12"/>
          </p:nvPr>
        </p:nvSpPr>
        <p:spPr/>
        <p:txBody>
          <a:bodyPr/>
          <a:lstStyle/>
          <a:p>
            <a:fld id="{FB3BD0F6-ED93-4B53-8AD2-35C03B8427B6}" type="slidenum">
              <a:rPr kumimoji="1" lang="ja-JP" altLang="en-US" smtClean="0"/>
              <a:t>2</a:t>
            </a:fld>
            <a:endParaRPr kumimoji="1" lang="ja-JP" altLang="en-US"/>
          </a:p>
        </p:txBody>
      </p:sp>
    </p:spTree>
    <p:extLst>
      <p:ext uri="{BB962C8B-B14F-4D97-AF65-F5344CB8AC3E}">
        <p14:creationId xmlns:p14="http://schemas.microsoft.com/office/powerpoint/2010/main" val="1982595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C4AC5263-EA88-EF35-C126-2B5219EB8236}"/>
              </a:ext>
            </a:extLst>
          </p:cNvPr>
          <p:cNvPicPr>
            <a:picLocks noChangeAspect="1"/>
          </p:cNvPicPr>
          <p:nvPr/>
        </p:nvPicPr>
        <p:blipFill>
          <a:blip r:embed="rId2"/>
          <a:stretch>
            <a:fillRect/>
          </a:stretch>
        </p:blipFill>
        <p:spPr>
          <a:xfrm>
            <a:off x="0" y="1539491"/>
            <a:ext cx="7784833" cy="5169675"/>
          </a:xfrm>
          <a:prstGeom prst="rect">
            <a:avLst/>
          </a:prstGeom>
        </p:spPr>
      </p:pic>
      <p:sp>
        <p:nvSpPr>
          <p:cNvPr id="2" name="タイトル 1">
            <a:extLst>
              <a:ext uri="{FF2B5EF4-FFF2-40B4-BE49-F238E27FC236}">
                <a16:creationId xmlns:a16="http://schemas.microsoft.com/office/drawing/2014/main" id="{2BC7B4CE-99C9-C64F-EFE4-C9C7027B8D93}"/>
              </a:ext>
            </a:extLst>
          </p:cNvPr>
          <p:cNvSpPr>
            <a:spLocks noGrp="1"/>
          </p:cNvSpPr>
          <p:nvPr>
            <p:ph type="title"/>
          </p:nvPr>
        </p:nvSpPr>
        <p:spPr/>
        <p:txBody>
          <a:bodyPr/>
          <a:lstStyle/>
          <a:p>
            <a:r>
              <a:rPr lang="en-US" altLang="ja-JP" dirty="0"/>
              <a:t>5</a:t>
            </a:r>
            <a:r>
              <a:rPr kumimoji="1" lang="en-US" altLang="ja-JP" dirty="0"/>
              <a:t>.5.1Tran</a:t>
            </a:r>
            <a:r>
              <a:rPr kumimoji="1" lang="ja-JP" altLang="en-US" dirty="0"/>
              <a:t>解析</a:t>
            </a:r>
          </a:p>
        </p:txBody>
      </p:sp>
      <p:sp>
        <p:nvSpPr>
          <p:cNvPr id="12" name="テキスト ボックス 11">
            <a:extLst>
              <a:ext uri="{FF2B5EF4-FFF2-40B4-BE49-F238E27FC236}">
                <a16:creationId xmlns:a16="http://schemas.microsoft.com/office/drawing/2014/main" id="{08C667A2-ABC7-759F-5A2E-EF8E1BDAC130}"/>
              </a:ext>
            </a:extLst>
          </p:cNvPr>
          <p:cNvSpPr txBox="1"/>
          <p:nvPr/>
        </p:nvSpPr>
        <p:spPr>
          <a:xfrm>
            <a:off x="7528327" y="3113869"/>
            <a:ext cx="4378433" cy="1938992"/>
          </a:xfrm>
          <a:prstGeom prst="rect">
            <a:avLst/>
          </a:prstGeom>
          <a:noFill/>
        </p:spPr>
        <p:txBody>
          <a:bodyPr wrap="square" rtlCol="0">
            <a:spAutoFit/>
          </a:bodyPr>
          <a:lstStyle/>
          <a:p>
            <a:r>
              <a:rPr lang="ja-JP" altLang="en-US" sz="2400" dirty="0"/>
              <a:t>・出力は</a:t>
            </a:r>
            <a:r>
              <a:rPr lang="en-US" altLang="ja-JP" sz="2400" dirty="0"/>
              <a:t>1.8</a:t>
            </a:r>
            <a:r>
              <a:rPr lang="ja-JP" altLang="en-US" sz="2400" dirty="0"/>
              <a:t>倍に満たない</a:t>
            </a:r>
            <a:endParaRPr lang="en-US" altLang="ja-JP" sz="2400" dirty="0"/>
          </a:p>
          <a:p>
            <a:endParaRPr lang="en-US" altLang="ja-JP" sz="2400" dirty="0"/>
          </a:p>
          <a:p>
            <a:r>
              <a:rPr lang="ja-JP" altLang="en-US" sz="2400" dirty="0"/>
              <a:t>・波形の歪は見られなかった。</a:t>
            </a:r>
            <a:endParaRPr lang="en-US" altLang="ja-JP" sz="2400" dirty="0"/>
          </a:p>
          <a:p>
            <a:endParaRPr lang="en-US" altLang="ja-JP" sz="2400" dirty="0"/>
          </a:p>
          <a:p>
            <a:r>
              <a:rPr lang="ja-JP" altLang="en-US" sz="2400" dirty="0"/>
              <a:t>・遅れも見られなかった。</a:t>
            </a:r>
            <a:endParaRPr lang="en-US" altLang="ja-JP" sz="2400" dirty="0"/>
          </a:p>
        </p:txBody>
      </p:sp>
      <p:sp>
        <p:nvSpPr>
          <p:cNvPr id="3" name="スライド番号プレースホルダー 2">
            <a:extLst>
              <a:ext uri="{FF2B5EF4-FFF2-40B4-BE49-F238E27FC236}">
                <a16:creationId xmlns:a16="http://schemas.microsoft.com/office/drawing/2014/main" id="{5300816C-3DB4-F0A1-2575-CE73103B9454}"/>
              </a:ext>
            </a:extLst>
          </p:cNvPr>
          <p:cNvSpPr>
            <a:spLocks noGrp="1"/>
          </p:cNvSpPr>
          <p:nvPr>
            <p:ph type="sldNum" sz="quarter" idx="12"/>
          </p:nvPr>
        </p:nvSpPr>
        <p:spPr/>
        <p:txBody>
          <a:bodyPr/>
          <a:lstStyle/>
          <a:p>
            <a:fld id="{FB3BD0F6-ED93-4B53-8AD2-35C03B8427B6}" type="slidenum">
              <a:rPr kumimoji="1" lang="ja-JP" altLang="en-US" smtClean="0"/>
              <a:t>20</a:t>
            </a:fld>
            <a:endParaRPr kumimoji="1" lang="ja-JP" altLang="en-US"/>
          </a:p>
        </p:txBody>
      </p:sp>
    </p:spTree>
    <p:extLst>
      <p:ext uri="{BB962C8B-B14F-4D97-AF65-F5344CB8AC3E}">
        <p14:creationId xmlns:p14="http://schemas.microsoft.com/office/powerpoint/2010/main" val="1613401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44967A-196B-6775-1C4A-BC2CE8FEF701}"/>
              </a:ext>
            </a:extLst>
          </p:cNvPr>
          <p:cNvSpPr>
            <a:spLocks noGrp="1"/>
          </p:cNvSpPr>
          <p:nvPr>
            <p:ph type="title"/>
          </p:nvPr>
        </p:nvSpPr>
        <p:spPr/>
        <p:txBody>
          <a:bodyPr/>
          <a:lstStyle/>
          <a:p>
            <a:r>
              <a:rPr lang="en-US" altLang="ja-JP" dirty="0"/>
              <a:t>5</a:t>
            </a:r>
            <a:r>
              <a:rPr kumimoji="1" lang="en-US" altLang="ja-JP" dirty="0"/>
              <a:t>.5.2Tran</a:t>
            </a:r>
            <a:r>
              <a:rPr kumimoji="1" lang="ja-JP" altLang="en-US" dirty="0"/>
              <a:t>解析の</a:t>
            </a:r>
            <a:r>
              <a:rPr kumimoji="1" lang="en-US" altLang="ja-JP" dirty="0"/>
              <a:t>FFT</a:t>
            </a:r>
            <a:endParaRPr kumimoji="1" lang="ja-JP" altLang="en-US" dirty="0"/>
          </a:p>
        </p:txBody>
      </p:sp>
      <p:pic>
        <p:nvPicPr>
          <p:cNvPr id="18" name="図 17">
            <a:extLst>
              <a:ext uri="{FF2B5EF4-FFF2-40B4-BE49-F238E27FC236}">
                <a16:creationId xmlns:a16="http://schemas.microsoft.com/office/drawing/2014/main" id="{0A7C3CDF-3F04-D249-A9EF-2657BA777E50}"/>
              </a:ext>
            </a:extLst>
          </p:cNvPr>
          <p:cNvPicPr>
            <a:picLocks noChangeAspect="1"/>
          </p:cNvPicPr>
          <p:nvPr/>
        </p:nvPicPr>
        <p:blipFill>
          <a:blip r:embed="rId2"/>
          <a:stretch>
            <a:fillRect/>
          </a:stretch>
        </p:blipFill>
        <p:spPr>
          <a:xfrm>
            <a:off x="98457" y="1190625"/>
            <a:ext cx="6657975" cy="5667375"/>
          </a:xfrm>
          <a:prstGeom prst="rect">
            <a:avLst/>
          </a:prstGeom>
        </p:spPr>
      </p:pic>
      <p:pic>
        <p:nvPicPr>
          <p:cNvPr id="20" name="図 19">
            <a:extLst>
              <a:ext uri="{FF2B5EF4-FFF2-40B4-BE49-F238E27FC236}">
                <a16:creationId xmlns:a16="http://schemas.microsoft.com/office/drawing/2014/main" id="{C9313E7A-20B7-2FE5-7B46-D0D499095865}"/>
              </a:ext>
            </a:extLst>
          </p:cNvPr>
          <p:cNvPicPr>
            <a:picLocks noChangeAspect="1"/>
          </p:cNvPicPr>
          <p:nvPr/>
        </p:nvPicPr>
        <p:blipFill>
          <a:blip r:embed="rId3"/>
          <a:stretch>
            <a:fillRect/>
          </a:stretch>
        </p:blipFill>
        <p:spPr>
          <a:xfrm>
            <a:off x="6096000" y="1190624"/>
            <a:ext cx="6638925" cy="5667375"/>
          </a:xfrm>
          <a:prstGeom prst="rect">
            <a:avLst/>
          </a:prstGeom>
        </p:spPr>
      </p:pic>
      <p:sp>
        <p:nvSpPr>
          <p:cNvPr id="3" name="スライド番号プレースホルダー 2">
            <a:extLst>
              <a:ext uri="{FF2B5EF4-FFF2-40B4-BE49-F238E27FC236}">
                <a16:creationId xmlns:a16="http://schemas.microsoft.com/office/drawing/2014/main" id="{2C8B1A04-60EE-45E3-06ED-560E280C18D6}"/>
              </a:ext>
            </a:extLst>
          </p:cNvPr>
          <p:cNvSpPr>
            <a:spLocks noGrp="1"/>
          </p:cNvSpPr>
          <p:nvPr>
            <p:ph type="sldNum" sz="quarter" idx="12"/>
          </p:nvPr>
        </p:nvSpPr>
        <p:spPr/>
        <p:txBody>
          <a:bodyPr/>
          <a:lstStyle/>
          <a:p>
            <a:fld id="{FB3BD0F6-ED93-4B53-8AD2-35C03B8427B6}" type="slidenum">
              <a:rPr kumimoji="1" lang="ja-JP" altLang="en-US" smtClean="0"/>
              <a:t>21</a:t>
            </a:fld>
            <a:endParaRPr kumimoji="1" lang="ja-JP" altLang="en-US"/>
          </a:p>
        </p:txBody>
      </p:sp>
    </p:spTree>
    <p:extLst>
      <p:ext uri="{BB962C8B-B14F-4D97-AF65-F5344CB8AC3E}">
        <p14:creationId xmlns:p14="http://schemas.microsoft.com/office/powerpoint/2010/main" val="1411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4AD0B695-5D1F-7A65-5306-ECE765DD988D}"/>
              </a:ext>
            </a:extLst>
          </p:cNvPr>
          <p:cNvPicPr>
            <a:picLocks noChangeAspect="1"/>
          </p:cNvPicPr>
          <p:nvPr/>
        </p:nvPicPr>
        <p:blipFill>
          <a:blip r:embed="rId2"/>
          <a:stretch>
            <a:fillRect/>
          </a:stretch>
        </p:blipFill>
        <p:spPr>
          <a:xfrm>
            <a:off x="0" y="1190625"/>
            <a:ext cx="6638925" cy="5667375"/>
          </a:xfrm>
          <a:prstGeom prst="rect">
            <a:avLst/>
          </a:prstGeom>
        </p:spPr>
      </p:pic>
      <p:pic>
        <p:nvPicPr>
          <p:cNvPr id="7" name="図 6">
            <a:extLst>
              <a:ext uri="{FF2B5EF4-FFF2-40B4-BE49-F238E27FC236}">
                <a16:creationId xmlns:a16="http://schemas.microsoft.com/office/drawing/2014/main" id="{87FCA118-74DB-C4C0-EAC3-142A217046B0}"/>
              </a:ext>
            </a:extLst>
          </p:cNvPr>
          <p:cNvPicPr>
            <a:picLocks noChangeAspect="1"/>
          </p:cNvPicPr>
          <p:nvPr/>
        </p:nvPicPr>
        <p:blipFill>
          <a:blip r:embed="rId3"/>
          <a:stretch>
            <a:fillRect/>
          </a:stretch>
        </p:blipFill>
        <p:spPr>
          <a:xfrm>
            <a:off x="6235666" y="1190624"/>
            <a:ext cx="6667500" cy="5667375"/>
          </a:xfrm>
          <a:prstGeom prst="rect">
            <a:avLst/>
          </a:prstGeom>
        </p:spPr>
      </p:pic>
      <p:sp>
        <p:nvSpPr>
          <p:cNvPr id="2" name="タイトル 1">
            <a:extLst>
              <a:ext uri="{FF2B5EF4-FFF2-40B4-BE49-F238E27FC236}">
                <a16:creationId xmlns:a16="http://schemas.microsoft.com/office/drawing/2014/main" id="{B6EA7EB6-DB53-03FC-E681-FE597B9A1EBE}"/>
              </a:ext>
            </a:extLst>
          </p:cNvPr>
          <p:cNvSpPr>
            <a:spLocks noGrp="1"/>
          </p:cNvSpPr>
          <p:nvPr>
            <p:ph type="title"/>
          </p:nvPr>
        </p:nvSpPr>
        <p:spPr/>
        <p:txBody>
          <a:bodyPr/>
          <a:lstStyle/>
          <a:p>
            <a:r>
              <a:rPr lang="en-US" altLang="ja-JP" dirty="0"/>
              <a:t>5</a:t>
            </a:r>
            <a:r>
              <a:rPr kumimoji="1" lang="en-US" altLang="ja-JP" dirty="0"/>
              <a:t>.5.2Tran</a:t>
            </a:r>
            <a:r>
              <a:rPr kumimoji="1" lang="ja-JP" altLang="en-US" dirty="0"/>
              <a:t>解析の</a:t>
            </a:r>
            <a:r>
              <a:rPr kumimoji="1" lang="en-US" altLang="ja-JP" dirty="0"/>
              <a:t>FFT</a:t>
            </a:r>
            <a:endParaRPr kumimoji="1" lang="ja-JP" altLang="en-US" dirty="0"/>
          </a:p>
        </p:txBody>
      </p:sp>
      <p:sp>
        <p:nvSpPr>
          <p:cNvPr id="11" name="テキスト ボックス 10">
            <a:extLst>
              <a:ext uri="{FF2B5EF4-FFF2-40B4-BE49-F238E27FC236}">
                <a16:creationId xmlns:a16="http://schemas.microsoft.com/office/drawing/2014/main" id="{30ADD3B4-60C1-271D-BB8C-44F635339D4E}"/>
              </a:ext>
            </a:extLst>
          </p:cNvPr>
          <p:cNvSpPr txBox="1"/>
          <p:nvPr/>
        </p:nvSpPr>
        <p:spPr>
          <a:xfrm>
            <a:off x="8279612" y="959792"/>
            <a:ext cx="2313992" cy="461665"/>
          </a:xfrm>
          <a:prstGeom prst="rect">
            <a:avLst/>
          </a:prstGeom>
          <a:solidFill>
            <a:schemeClr val="bg1"/>
          </a:solidFill>
        </p:spPr>
        <p:txBody>
          <a:bodyPr wrap="square" rtlCol="0">
            <a:spAutoFit/>
          </a:bodyPr>
          <a:lstStyle/>
          <a:p>
            <a:pPr algn="ctr"/>
            <a:r>
              <a:rPr lang="en-US" altLang="ja-JP" sz="2400" dirty="0"/>
              <a:t>1 kHz/100 mV</a:t>
            </a:r>
            <a:endParaRPr kumimoji="1" lang="ja-JP" altLang="en-US" sz="2400" dirty="0"/>
          </a:p>
        </p:txBody>
      </p:sp>
      <p:sp>
        <p:nvSpPr>
          <p:cNvPr id="12" name="テキスト ボックス 11">
            <a:extLst>
              <a:ext uri="{FF2B5EF4-FFF2-40B4-BE49-F238E27FC236}">
                <a16:creationId xmlns:a16="http://schemas.microsoft.com/office/drawing/2014/main" id="{EF6B2578-55D8-8893-53EA-D131BE395AD2}"/>
              </a:ext>
            </a:extLst>
          </p:cNvPr>
          <p:cNvSpPr txBox="1"/>
          <p:nvPr/>
        </p:nvSpPr>
        <p:spPr>
          <a:xfrm>
            <a:off x="2327379" y="1790044"/>
            <a:ext cx="3421260" cy="830997"/>
          </a:xfrm>
          <a:prstGeom prst="rect">
            <a:avLst/>
          </a:prstGeom>
          <a:solidFill>
            <a:schemeClr val="bg1"/>
          </a:solidFill>
          <a:ln>
            <a:solidFill>
              <a:schemeClr val="tx1"/>
            </a:solidFill>
          </a:ln>
        </p:spPr>
        <p:txBody>
          <a:bodyPr wrap="square" rtlCol="0">
            <a:spAutoFit/>
          </a:bodyPr>
          <a:lstStyle/>
          <a:p>
            <a:r>
              <a:rPr kumimoji="1" lang="ja-JP" altLang="en-US" sz="2400" dirty="0"/>
              <a:t>基本周波数の奇数倍が大きく出ている。</a:t>
            </a:r>
          </a:p>
        </p:txBody>
      </p:sp>
      <p:sp>
        <p:nvSpPr>
          <p:cNvPr id="3" name="スライド番号プレースホルダー 2">
            <a:extLst>
              <a:ext uri="{FF2B5EF4-FFF2-40B4-BE49-F238E27FC236}">
                <a16:creationId xmlns:a16="http://schemas.microsoft.com/office/drawing/2014/main" id="{7D7BCC7E-970D-D41E-3749-C6692184D81B}"/>
              </a:ext>
            </a:extLst>
          </p:cNvPr>
          <p:cNvSpPr>
            <a:spLocks noGrp="1"/>
          </p:cNvSpPr>
          <p:nvPr>
            <p:ph type="sldNum" sz="quarter" idx="12"/>
          </p:nvPr>
        </p:nvSpPr>
        <p:spPr/>
        <p:txBody>
          <a:bodyPr/>
          <a:lstStyle/>
          <a:p>
            <a:fld id="{FB3BD0F6-ED93-4B53-8AD2-35C03B8427B6}" type="slidenum">
              <a:rPr kumimoji="1" lang="ja-JP" altLang="en-US" smtClean="0"/>
              <a:t>22</a:t>
            </a:fld>
            <a:endParaRPr kumimoji="1" lang="ja-JP" altLang="en-US"/>
          </a:p>
        </p:txBody>
      </p:sp>
    </p:spTree>
    <p:extLst>
      <p:ext uri="{BB962C8B-B14F-4D97-AF65-F5344CB8AC3E}">
        <p14:creationId xmlns:p14="http://schemas.microsoft.com/office/powerpoint/2010/main" val="42349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279810-0DCC-53C9-296D-C6E6B53E9E42}"/>
              </a:ext>
            </a:extLst>
          </p:cNvPr>
          <p:cNvSpPr>
            <a:spLocks noGrp="1"/>
          </p:cNvSpPr>
          <p:nvPr>
            <p:ph type="title"/>
          </p:nvPr>
        </p:nvSpPr>
        <p:spPr/>
        <p:txBody>
          <a:bodyPr/>
          <a:lstStyle/>
          <a:p>
            <a:r>
              <a:rPr kumimoji="1" lang="ja-JP" altLang="en-US" dirty="0"/>
              <a:t>まとめ・今後の課題</a:t>
            </a:r>
          </a:p>
        </p:txBody>
      </p:sp>
      <p:sp>
        <p:nvSpPr>
          <p:cNvPr id="3" name="コンテンツ プレースホルダー 2">
            <a:extLst>
              <a:ext uri="{FF2B5EF4-FFF2-40B4-BE49-F238E27FC236}">
                <a16:creationId xmlns:a16="http://schemas.microsoft.com/office/drawing/2014/main" id="{0B61416E-3B34-4A98-88BB-47E572CDEA20}"/>
              </a:ext>
            </a:extLst>
          </p:cNvPr>
          <p:cNvSpPr>
            <a:spLocks noGrp="1"/>
          </p:cNvSpPr>
          <p:nvPr>
            <p:ph idx="1"/>
          </p:nvPr>
        </p:nvSpPr>
        <p:spPr/>
        <p:txBody>
          <a:bodyPr/>
          <a:lstStyle/>
          <a:p>
            <a:r>
              <a:rPr kumimoji="1" lang="ja-JP" altLang="en-US" dirty="0"/>
              <a:t>乗算器を設計する際の手順や手法、注意するべきことなどが確認することができ、プロセスが変わっても迅速に設計を行えるようになったと考えられる。</a:t>
            </a:r>
            <a:endParaRPr kumimoji="1" lang="en-US" altLang="ja-JP" dirty="0"/>
          </a:p>
          <a:p>
            <a:endParaRPr lang="en-US" altLang="ja-JP" dirty="0"/>
          </a:p>
          <a:p>
            <a:r>
              <a:rPr lang="ja-JP" altLang="en-US" dirty="0"/>
              <a:t>出力が線形な領域を拡大する</a:t>
            </a:r>
            <a:endParaRPr lang="en-US" altLang="ja-JP" dirty="0"/>
          </a:p>
          <a:p>
            <a:r>
              <a:rPr lang="ja-JP" altLang="en-US" dirty="0"/>
              <a:t>入力部分の設計</a:t>
            </a:r>
            <a:endParaRPr lang="en-US" altLang="ja-JP" dirty="0"/>
          </a:p>
          <a:p>
            <a:r>
              <a:rPr kumimoji="1" lang="ja-JP" altLang="en-US" dirty="0"/>
              <a:t>多入力化</a:t>
            </a:r>
            <a:endParaRPr kumimoji="1" lang="en-US" altLang="ja-JP"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0ED5B562-C0CC-8BD5-3952-778C97C48BFC}"/>
              </a:ext>
            </a:extLst>
          </p:cNvPr>
          <p:cNvSpPr>
            <a:spLocks noGrp="1"/>
          </p:cNvSpPr>
          <p:nvPr>
            <p:ph type="sldNum" sz="quarter" idx="12"/>
          </p:nvPr>
        </p:nvSpPr>
        <p:spPr/>
        <p:txBody>
          <a:bodyPr/>
          <a:lstStyle/>
          <a:p>
            <a:fld id="{FB3BD0F6-ED93-4B53-8AD2-35C03B8427B6}" type="slidenum">
              <a:rPr kumimoji="1" lang="ja-JP" altLang="en-US" smtClean="0"/>
              <a:t>23</a:t>
            </a:fld>
            <a:endParaRPr kumimoji="1" lang="ja-JP" altLang="en-US"/>
          </a:p>
        </p:txBody>
      </p:sp>
    </p:spTree>
    <p:extLst>
      <p:ext uri="{BB962C8B-B14F-4D97-AF65-F5344CB8AC3E}">
        <p14:creationId xmlns:p14="http://schemas.microsoft.com/office/powerpoint/2010/main" val="2830793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光 が含まれている画像&#10;&#10;自動的に生成された説明">
            <a:extLst>
              <a:ext uri="{FF2B5EF4-FFF2-40B4-BE49-F238E27FC236}">
                <a16:creationId xmlns:a16="http://schemas.microsoft.com/office/drawing/2014/main" id="{D242424B-821A-DAC5-1CB8-CA6B4516A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664" y="2110996"/>
            <a:ext cx="6453501" cy="3792848"/>
          </a:xfrm>
          <a:prstGeom prst="rect">
            <a:avLst/>
          </a:prstGeom>
        </p:spPr>
      </p:pic>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CB6F608-2C60-33CC-EADD-68A37C0DA033}"/>
                  </a:ext>
                </a:extLst>
              </p:cNvPr>
              <p:cNvSpPr txBox="1"/>
              <p:nvPr/>
            </p:nvSpPr>
            <p:spPr>
              <a:xfrm>
                <a:off x="9624406" y="2350120"/>
                <a:ext cx="2294313" cy="461665"/>
              </a:xfrm>
              <a:prstGeom prst="rect">
                <a:avLst/>
              </a:prstGeom>
              <a:noFill/>
            </p:spPr>
            <p:txBody>
              <a:bodyPr wrap="square" rtlCol="0">
                <a:spAutoFit/>
              </a:bodyPr>
              <a:lstStyle/>
              <a:p>
                <a:r>
                  <a:rPr kumimoji="1" lang="en-US" altLang="ja-JP" sz="2400" b="0" dirty="0"/>
                  <a:t>(</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𝐺𝑆</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𝐺</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𝑆</m:t>
                        </m:r>
                      </m:sub>
                    </m:sSub>
                  </m:oMath>
                </a14:m>
                <a:r>
                  <a:rPr kumimoji="1" lang="en-US" altLang="ja-JP" sz="2400" dirty="0"/>
                  <a:t>)</a:t>
                </a:r>
                <a:endParaRPr kumimoji="1" lang="ja-JP" altLang="en-US" sz="2400" dirty="0"/>
              </a:p>
            </p:txBody>
          </p:sp>
        </mc:Choice>
        <mc:Fallback xmlns="">
          <p:sp>
            <p:nvSpPr>
              <p:cNvPr id="9" name="テキスト ボックス 8">
                <a:extLst>
                  <a:ext uri="{FF2B5EF4-FFF2-40B4-BE49-F238E27FC236}">
                    <a16:creationId xmlns:a16="http://schemas.microsoft.com/office/drawing/2014/main" id="{CCB6F608-2C60-33CC-EADD-68A37C0DA033}"/>
                  </a:ext>
                </a:extLst>
              </p:cNvPr>
              <p:cNvSpPr txBox="1">
                <a:spLocks noRot="1" noChangeAspect="1" noMove="1" noResize="1" noEditPoints="1" noAdjustHandles="1" noChangeArrowheads="1" noChangeShapeType="1" noTextEdit="1"/>
              </p:cNvSpPr>
              <p:nvPr/>
            </p:nvSpPr>
            <p:spPr>
              <a:xfrm>
                <a:off x="9624406" y="2350120"/>
                <a:ext cx="2294313" cy="461665"/>
              </a:xfrm>
              <a:prstGeom prst="rect">
                <a:avLst/>
              </a:prstGeom>
              <a:blipFill>
                <a:blip r:embed="rId3"/>
                <a:stretch>
                  <a:fillRect l="-4255" t="-10667" r="-266" b="-30667"/>
                </a:stretch>
              </a:blipFill>
            </p:spPr>
            <p:txBody>
              <a:bodyPr/>
              <a:lstStyle/>
              <a:p>
                <a:r>
                  <a:rPr lang="ja-JP" altLang="en-US">
                    <a:noFill/>
                  </a:rPr>
                  <a:t> </a:t>
                </a:r>
              </a:p>
            </p:txBody>
          </p:sp>
        </mc:Fallback>
      </mc:AlternateContent>
      <p:grpSp>
        <p:nvGrpSpPr>
          <p:cNvPr id="17" name="グループ化 16">
            <a:extLst>
              <a:ext uri="{FF2B5EF4-FFF2-40B4-BE49-F238E27FC236}">
                <a16:creationId xmlns:a16="http://schemas.microsoft.com/office/drawing/2014/main" id="{E166D756-A3BE-CE3C-B4CE-28F4FBCD80A4}"/>
              </a:ext>
            </a:extLst>
          </p:cNvPr>
          <p:cNvGrpSpPr/>
          <p:nvPr/>
        </p:nvGrpSpPr>
        <p:grpSpPr>
          <a:xfrm>
            <a:off x="5636377" y="1445856"/>
            <a:ext cx="5818910" cy="879842"/>
            <a:chOff x="6206837" y="668740"/>
            <a:chExt cx="5818910" cy="879842"/>
          </a:xfrm>
        </p:grpSpPr>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84EC7AA-4F6A-4553-3F3A-DA3B217DD6A8}"/>
                    </a:ext>
                  </a:extLst>
                </p:cNvPr>
                <p:cNvSpPr txBox="1"/>
                <p:nvPr/>
              </p:nvSpPr>
              <p:spPr>
                <a:xfrm>
                  <a:off x="6206837" y="693163"/>
                  <a:ext cx="5818910" cy="830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𝐾</m:t>
                        </m:r>
                        <m:sSup>
                          <m:sSupPr>
                            <m:ctrlPr>
                              <a:rPr kumimoji="1" lang="en-US" altLang="ja-JP" sz="2400" b="0" i="1" smtClean="0">
                                <a:latin typeface="Cambria Math" panose="02040503050406030204" pitchFamily="18" charset="0"/>
                              </a:rPr>
                            </m:ctrlPr>
                          </m:sSupPr>
                          <m:e>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𝐺𝑆</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1</m:t>
                                    </m:r>
                                  </m:sub>
                                </m:sSub>
                              </m:e>
                            </m:d>
                          </m:e>
                          <m:sup>
                            <m:r>
                              <a:rPr kumimoji="1" lang="en-US" altLang="ja-JP" sz="2400" b="0" i="1" smtClean="0">
                                <a:latin typeface="Cambria Math" panose="02040503050406030204" pitchFamily="18" charset="0"/>
                              </a:rPr>
                              <m:t>2</m:t>
                            </m:r>
                          </m:sup>
                        </m:sSup>
                      </m:oMath>
                    </m:oMathPara>
                  </a14:m>
                  <a:endParaRPr kumimoji="1" lang="en-US" altLang="ja-JP" sz="2400" b="0" dirty="0"/>
                </a:p>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2</m:t>
                            </m:r>
                          </m:sub>
                        </m:sSub>
                        <m:r>
                          <a:rPr lang="en-US" altLang="ja-JP" sz="2400" i="1">
                            <a:latin typeface="Cambria Math" panose="02040503050406030204" pitchFamily="18" charset="0"/>
                          </a:rPr>
                          <m:t>=</m:t>
                        </m:r>
                        <m:r>
                          <a:rPr lang="en-US" altLang="ja-JP" sz="2400" i="1">
                            <a:latin typeface="Cambria Math" panose="02040503050406030204" pitchFamily="18" charset="0"/>
                          </a:rPr>
                          <m:t>𝐾</m:t>
                        </m:r>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𝐺𝑆</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𝑡h</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𝑣</m:t>
                                    </m:r>
                                  </m:e>
                                  <m:sub>
                                    <m:r>
                                      <a:rPr lang="en-US" altLang="ja-JP" sz="2400" b="0" i="1" smtClean="0">
                                        <a:latin typeface="Cambria Math" panose="02040503050406030204" pitchFamily="18" charset="0"/>
                                      </a:rPr>
                                      <m:t>2</m:t>
                                    </m:r>
                                  </m:sub>
                                </m:sSub>
                              </m:e>
                            </m:d>
                          </m:e>
                          <m:sup>
                            <m:r>
                              <a:rPr lang="en-US" altLang="ja-JP" sz="2400" i="1">
                                <a:latin typeface="Cambria Math" panose="02040503050406030204" pitchFamily="18" charset="0"/>
                              </a:rPr>
                              <m:t>2</m:t>
                            </m:r>
                          </m:sup>
                        </m:sSup>
                      </m:oMath>
                    </m:oMathPara>
                  </a14:m>
                  <a:endParaRPr kumimoji="1" lang="ja-JP" altLang="en-US" sz="2400" dirty="0"/>
                </a:p>
              </p:txBody>
            </p:sp>
          </mc:Choice>
          <mc:Fallback xmlns="">
            <p:sp>
              <p:nvSpPr>
                <p:cNvPr id="10" name="テキスト ボックス 9">
                  <a:extLst>
                    <a:ext uri="{FF2B5EF4-FFF2-40B4-BE49-F238E27FC236}">
                      <a16:creationId xmlns:a16="http://schemas.microsoft.com/office/drawing/2014/main" id="{684EC7AA-4F6A-4553-3F3A-DA3B217DD6A8}"/>
                    </a:ext>
                  </a:extLst>
                </p:cNvPr>
                <p:cNvSpPr txBox="1">
                  <a:spLocks noRot="1" noChangeAspect="1" noMove="1" noResize="1" noEditPoints="1" noAdjustHandles="1" noChangeArrowheads="1" noChangeShapeType="1" noTextEdit="1"/>
                </p:cNvSpPr>
                <p:nvPr/>
              </p:nvSpPr>
              <p:spPr>
                <a:xfrm>
                  <a:off x="6206837" y="693163"/>
                  <a:ext cx="5818910" cy="830997"/>
                </a:xfrm>
                <a:prstGeom prst="rect">
                  <a:avLst/>
                </a:prstGeom>
                <a:blipFill>
                  <a:blip r:embed="rId4"/>
                  <a:stretch>
                    <a:fillRect b="-730"/>
                  </a:stretch>
                </a:blipFill>
              </p:spPr>
              <p:txBody>
                <a:bodyPr/>
                <a:lstStyle/>
                <a:p>
                  <a:r>
                    <a:rPr lang="ja-JP" altLang="en-US">
                      <a:noFill/>
                    </a:rPr>
                    <a:t> </a:t>
                  </a:r>
                </a:p>
              </p:txBody>
            </p:sp>
          </mc:Fallback>
        </mc:AlternateContent>
        <p:sp>
          <p:nvSpPr>
            <p:cNvPr id="12" name="左中かっこ 11">
              <a:extLst>
                <a:ext uri="{FF2B5EF4-FFF2-40B4-BE49-F238E27FC236}">
                  <a16:creationId xmlns:a16="http://schemas.microsoft.com/office/drawing/2014/main" id="{404F52C6-4D69-FE1F-79C8-2501E2BB8090}"/>
                </a:ext>
              </a:extLst>
            </p:cNvPr>
            <p:cNvSpPr/>
            <p:nvPr/>
          </p:nvSpPr>
          <p:spPr>
            <a:xfrm>
              <a:off x="7083774" y="668740"/>
              <a:ext cx="374073" cy="879842"/>
            </a:xfrm>
            <a:prstGeom prst="leftBrace">
              <a:avLst>
                <a:gd name="adj1" fmla="val 19444"/>
                <a:gd name="adj2" fmla="val 50945"/>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gr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AB71E337-5570-2840-9990-910486EFC7FD}"/>
                  </a:ext>
                </a:extLst>
              </p:cNvPr>
              <p:cNvSpPr txBox="1"/>
              <p:nvPr/>
            </p:nvSpPr>
            <p:spPr>
              <a:xfrm>
                <a:off x="6372225" y="2668466"/>
                <a:ext cx="4731154" cy="219374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400" b="0" i="0" smtClean="0">
                          <a:latin typeface="Cambria Math" panose="02040503050406030204" pitchFamily="18" charset="0"/>
                        </a:rPr>
                        <m:t>Δ</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𝐷</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𝑆</m:t>
                              </m:r>
                            </m:sub>
                          </m:sSub>
                        </m:num>
                        <m:den>
                          <m:r>
                            <a:rPr kumimoji="1" lang="en-US" altLang="ja-JP" sz="2400" b="0" i="1" smtClean="0">
                              <a:latin typeface="Cambria Math" panose="02040503050406030204" pitchFamily="18" charset="0"/>
                            </a:rPr>
                            <m:t>2</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𝑆</m:t>
                              </m:r>
                            </m:sub>
                          </m:sSub>
                        </m:num>
                        <m:den>
                          <m:r>
                            <a:rPr kumimoji="1" lang="en-US" altLang="ja-JP" sz="2400" b="0" i="1" smtClean="0">
                              <a:latin typeface="Cambria Math" panose="02040503050406030204" pitchFamily="18" charset="0"/>
                            </a:rPr>
                            <m:t>2</m:t>
                          </m:r>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2</m:t>
                          </m:r>
                        </m:sub>
                      </m:sSub>
                    </m:oMath>
                  </m:oMathPara>
                </a14:m>
                <a:endParaRPr kumimoji="1" lang="en-US" altLang="ja-JP" sz="240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𝑆</m:t>
                              </m:r>
                            </m:sub>
                          </m:sSub>
                        </m:num>
                        <m:den>
                          <m:r>
                            <a:rPr kumimoji="1" lang="en-US" altLang="ja-JP" sz="2400" b="0" i="1" smtClean="0">
                              <a:latin typeface="Cambria Math" panose="02040503050406030204" pitchFamily="18" charset="0"/>
                            </a:rPr>
                            <m:t>2</m:t>
                          </m:r>
                        </m:den>
                      </m:f>
                      <m:r>
                        <a:rPr kumimoji="1" lang="en-US" altLang="ja-JP" sz="2400" b="0" i="1" smtClean="0">
                          <a:latin typeface="Cambria Math" panose="02040503050406030204" pitchFamily="18" charset="0"/>
                        </a:rPr>
                        <m:t>+</m:t>
                      </m:r>
                      <m:r>
                        <m:rPr>
                          <m:sty m:val="p"/>
                        </m:rPr>
                        <a:rPr kumimoji="1" lang="en-US" altLang="ja-JP" sz="2400" b="0" i="0" smtClean="0">
                          <a:latin typeface="Cambria Math" panose="02040503050406030204" pitchFamily="18" charset="0"/>
                        </a:rPr>
                        <m:t>Δ</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𝐷</m:t>
                          </m:r>
                        </m:sub>
                      </m:sSub>
                    </m:oMath>
                  </m:oMathPara>
                </a14:m>
                <a:endParaRPr kumimoji="1" lang="en-US" altLang="ja-JP" sz="2400" b="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𝑆</m:t>
                              </m:r>
                            </m:sub>
                          </m:sSub>
                        </m:num>
                        <m:den>
                          <m:r>
                            <a:rPr kumimoji="1" lang="en-US" altLang="ja-JP" sz="2400" b="0" i="1" smtClean="0">
                              <a:latin typeface="Cambria Math" panose="02040503050406030204" pitchFamily="18" charset="0"/>
                            </a:rPr>
                            <m:t>2</m:t>
                          </m:r>
                        </m:den>
                      </m:f>
                      <m:r>
                        <a:rPr kumimoji="1" lang="en-US" altLang="ja-JP" sz="2400" b="0" i="1" smtClean="0">
                          <a:latin typeface="Cambria Math" panose="02040503050406030204" pitchFamily="18" charset="0"/>
                        </a:rPr>
                        <m:t>−</m:t>
                      </m:r>
                      <m:r>
                        <m:rPr>
                          <m:sty m:val="p"/>
                        </m:rPr>
                        <a:rPr kumimoji="1" lang="en-US" altLang="ja-JP" sz="2400" b="0" i="0" smtClean="0">
                          <a:latin typeface="Cambria Math" panose="02040503050406030204" pitchFamily="18" charset="0"/>
                        </a:rPr>
                        <m:t>Δ</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𝐷</m:t>
                          </m:r>
                        </m:sub>
                      </m:sSub>
                    </m:oMath>
                  </m:oMathPara>
                </a14:m>
                <a:endParaRPr kumimoji="1" lang="ja-JP" altLang="en-US" sz="2400" dirty="0"/>
              </a:p>
            </p:txBody>
          </p:sp>
        </mc:Choice>
        <mc:Fallback xmlns="">
          <p:sp>
            <p:nvSpPr>
              <p:cNvPr id="13" name="テキスト ボックス 12">
                <a:extLst>
                  <a:ext uri="{FF2B5EF4-FFF2-40B4-BE49-F238E27FC236}">
                    <a16:creationId xmlns:a16="http://schemas.microsoft.com/office/drawing/2014/main" id="{AB71E337-5570-2840-9990-910486EFC7FD}"/>
                  </a:ext>
                </a:extLst>
              </p:cNvPr>
              <p:cNvSpPr txBox="1">
                <a:spLocks noRot="1" noChangeAspect="1" noMove="1" noResize="1" noEditPoints="1" noAdjustHandles="1" noChangeArrowheads="1" noChangeShapeType="1" noTextEdit="1"/>
              </p:cNvSpPr>
              <p:nvPr/>
            </p:nvSpPr>
            <p:spPr>
              <a:xfrm>
                <a:off x="6372225" y="2668466"/>
                <a:ext cx="4731154" cy="2193742"/>
              </a:xfrm>
              <a:prstGeom prst="rect">
                <a:avLst/>
              </a:prstGeom>
              <a:blipFill>
                <a:blip r:embed="rId5"/>
                <a:stretch>
                  <a:fillRect/>
                </a:stretch>
              </a:blipFill>
            </p:spPr>
            <p:txBody>
              <a:bodyPr/>
              <a:lstStyle/>
              <a:p>
                <a:r>
                  <a:rPr lang="ja-JP" altLang="en-US">
                    <a:noFill/>
                  </a:rPr>
                  <a:t> </a:t>
                </a:r>
              </a:p>
            </p:txBody>
          </p:sp>
        </mc:Fallback>
      </mc:AlternateContent>
      <p:sp>
        <p:nvSpPr>
          <p:cNvPr id="14" name="矢印: 右 13">
            <a:extLst>
              <a:ext uri="{FF2B5EF4-FFF2-40B4-BE49-F238E27FC236}">
                <a16:creationId xmlns:a16="http://schemas.microsoft.com/office/drawing/2014/main" id="{FDFDD513-2A26-1E2C-D349-C89004D3E0C5}"/>
              </a:ext>
            </a:extLst>
          </p:cNvPr>
          <p:cNvSpPr/>
          <p:nvPr/>
        </p:nvSpPr>
        <p:spPr>
          <a:xfrm>
            <a:off x="5338531" y="5628408"/>
            <a:ext cx="595692" cy="37407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583B862C-F138-DDB4-E4E1-967DC02DC6A2}"/>
                  </a:ext>
                </a:extLst>
              </p:cNvPr>
              <p:cNvSpPr txBox="1"/>
              <p:nvPr/>
            </p:nvSpPr>
            <p:spPr>
              <a:xfrm>
                <a:off x="6206837" y="4886630"/>
                <a:ext cx="5818910" cy="1630767"/>
              </a:xfrm>
              <a:prstGeom prst="rect">
                <a:avLst/>
              </a:prstGeom>
              <a:noFill/>
            </p:spPr>
            <p:txBody>
              <a:bodyPr wrap="square" rtlCol="0">
                <a:spAutoFit/>
              </a:bodyPr>
              <a:lstStyle/>
              <a:p>
                <a:r>
                  <a:rPr kumimoji="1" lang="en-US" altLang="ja-JP" sz="2400" b="0" dirty="0"/>
                  <a:t> </a:t>
                </a:r>
                <a14:m>
                  <m:oMath xmlns:m="http://schemas.openxmlformats.org/officeDocument/2006/math">
                    <m:rad>
                      <m:radPr>
                        <m:degHide m:val="on"/>
                        <m:ctrlPr>
                          <a:rPr kumimoji="1" lang="en-US" altLang="ja-JP" sz="2400" b="0" i="1" smtClean="0">
                            <a:latin typeface="Cambria Math" panose="02040503050406030204" pitchFamily="18" charset="0"/>
                          </a:rPr>
                        </m:ctrlPr>
                      </m:radPr>
                      <m:deg/>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𝑑</m:t>
                            </m:r>
                            <m:r>
                              <a:rPr lang="en-US" altLang="ja-JP" sz="2400" i="1">
                                <a:latin typeface="Cambria Math" panose="02040503050406030204" pitchFamily="18" charset="0"/>
                              </a:rPr>
                              <m:t>1</m:t>
                            </m:r>
                          </m:sub>
                        </m:sSub>
                      </m:e>
                    </m:rad>
                    <m:r>
                      <a:rPr kumimoji="1" lang="en-US" altLang="ja-JP" sz="2400" b="0" i="1" smtClean="0">
                        <a:latin typeface="Cambria Math" panose="02040503050406030204" pitchFamily="18" charset="0"/>
                      </a:rPr>
                      <m:t>−</m:t>
                    </m:r>
                    <m:rad>
                      <m:radPr>
                        <m:degHide m:val="on"/>
                        <m:ctrlPr>
                          <a:rPr kumimoji="1" lang="en-US" altLang="ja-JP" sz="2400" b="0" i="1" smtClean="0">
                            <a:latin typeface="Cambria Math" panose="02040503050406030204" pitchFamily="18" charset="0"/>
                          </a:rPr>
                        </m:ctrlPr>
                      </m:radPr>
                      <m:deg/>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𝑑</m:t>
                            </m:r>
                            <m:r>
                              <a:rPr lang="en-US" altLang="ja-JP" sz="2400" i="1">
                                <a:latin typeface="Cambria Math" panose="02040503050406030204" pitchFamily="18" charset="0"/>
                              </a:rPr>
                              <m:t>2</m:t>
                            </m:r>
                          </m:sub>
                        </m:sSub>
                      </m:e>
                    </m:rad>
                  </m:oMath>
                </a14:m>
                <a:endParaRPr kumimoji="1" lang="en-US" altLang="ja-JP"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rad>
                        <m:radPr>
                          <m:degHide m:val="on"/>
                          <m:ctrlPr>
                            <a:rPr kumimoji="1" lang="en-US" altLang="ja-JP" sz="2400" b="0" i="1" smtClean="0">
                              <a:latin typeface="Cambria Math" panose="02040503050406030204" pitchFamily="18" charset="0"/>
                            </a:rPr>
                          </m:ctrlPr>
                        </m:radPr>
                        <m:deg/>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2</m:t>
                              </m:r>
                            </m:den>
                          </m:f>
                          <m:r>
                            <a:rPr lang="en-US" altLang="ja-JP" sz="2400" i="1">
                              <a:latin typeface="Cambria Math" panose="02040503050406030204" pitchFamily="18" charset="0"/>
                            </a:rPr>
                            <m:t>+</m:t>
                          </m:r>
                          <m:r>
                            <m:rPr>
                              <m:sty m:val="p"/>
                            </m:rPr>
                            <a:rPr lang="en-US" altLang="ja-JP" sz="2400">
                              <a:latin typeface="Cambria Math" panose="02040503050406030204" pitchFamily="18" charset="0"/>
                            </a:rPr>
                            <m:t>Δ</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𝐷</m:t>
                              </m:r>
                            </m:sub>
                          </m:sSub>
                        </m:e>
                      </m:rad>
                      <m:r>
                        <a:rPr kumimoji="1" lang="en-US" altLang="ja-JP" sz="2400" b="0" i="1" smtClean="0">
                          <a:latin typeface="Cambria Math" panose="02040503050406030204" pitchFamily="18" charset="0"/>
                        </a:rPr>
                        <m:t>−</m:t>
                      </m:r>
                      <m:rad>
                        <m:radPr>
                          <m:degHide m:val="on"/>
                          <m:ctrlPr>
                            <a:rPr kumimoji="1" lang="en-US" altLang="ja-JP" sz="2400" b="0" i="1" smtClean="0">
                              <a:latin typeface="Cambria Math" panose="02040503050406030204" pitchFamily="18" charset="0"/>
                            </a:rPr>
                          </m:ctrlPr>
                        </m:radPr>
                        <m:deg/>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2</m:t>
                              </m:r>
                            </m:den>
                          </m:f>
                          <m:r>
                            <a:rPr lang="en-US" altLang="ja-JP" sz="2400" b="0" i="1" smtClean="0">
                              <a:latin typeface="Cambria Math" panose="02040503050406030204" pitchFamily="18" charset="0"/>
                            </a:rPr>
                            <m:t>−</m:t>
                          </m:r>
                          <m:r>
                            <m:rPr>
                              <m:sty m:val="p"/>
                            </m:rPr>
                            <a:rPr lang="en-US" altLang="ja-JP" sz="2400">
                              <a:latin typeface="Cambria Math" panose="02040503050406030204" pitchFamily="18" charset="0"/>
                            </a:rPr>
                            <m:t>Δ</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𝐷</m:t>
                              </m:r>
                            </m:sub>
                          </m:sSub>
                        </m:e>
                      </m:rad>
                      <m:r>
                        <a:rPr kumimoji="1" lang="en-US" altLang="ja-JP" sz="2400" b="0" i="1" smtClean="0">
                          <a:latin typeface="Cambria Math" panose="02040503050406030204" pitchFamily="18" charset="0"/>
                        </a:rPr>
                        <m:t>=</m:t>
                      </m:r>
                      <m:rad>
                        <m:radPr>
                          <m:degHide m:val="on"/>
                          <m:ctrlPr>
                            <a:rPr kumimoji="1" lang="en-US" altLang="ja-JP" sz="2400" b="0" i="1" smtClean="0">
                              <a:latin typeface="Cambria Math" panose="02040503050406030204" pitchFamily="18" charset="0"/>
                            </a:rPr>
                          </m:ctrlPr>
                        </m:radPr>
                        <m:deg/>
                        <m:e>
                          <m:r>
                            <a:rPr kumimoji="1" lang="en-US" altLang="ja-JP" sz="2400" b="0" i="1" smtClean="0">
                              <a:latin typeface="Cambria Math" panose="02040503050406030204" pitchFamily="18" charset="0"/>
                            </a:rPr>
                            <m:t>𝐾</m:t>
                          </m:r>
                        </m:e>
                      </m:rad>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m:t>
                      </m:r>
                    </m:oMath>
                  </m:oMathPara>
                </a14:m>
                <a:endParaRPr kumimoji="1" lang="ja-JP" altLang="en-US" sz="2400" dirty="0"/>
              </a:p>
            </p:txBody>
          </p:sp>
        </mc:Choice>
        <mc:Fallback xmlns="">
          <p:sp>
            <p:nvSpPr>
              <p:cNvPr id="15" name="テキスト ボックス 14">
                <a:extLst>
                  <a:ext uri="{FF2B5EF4-FFF2-40B4-BE49-F238E27FC236}">
                    <a16:creationId xmlns:a16="http://schemas.microsoft.com/office/drawing/2014/main" id="{583B862C-F138-DDB4-E4E1-967DC02DC6A2}"/>
                  </a:ext>
                </a:extLst>
              </p:cNvPr>
              <p:cNvSpPr txBox="1">
                <a:spLocks noRot="1" noChangeAspect="1" noMove="1" noResize="1" noEditPoints="1" noAdjustHandles="1" noChangeArrowheads="1" noChangeShapeType="1" noTextEdit="1"/>
              </p:cNvSpPr>
              <p:nvPr/>
            </p:nvSpPr>
            <p:spPr>
              <a:xfrm>
                <a:off x="6206837" y="4886630"/>
                <a:ext cx="5818910" cy="1630767"/>
              </a:xfrm>
              <a:prstGeom prst="rect">
                <a:avLst/>
              </a:prstGeom>
              <a:blipFill>
                <a:blip r:embed="rId6"/>
                <a:stretch>
                  <a:fillRect/>
                </a:stretch>
              </a:blipFill>
            </p:spPr>
            <p:txBody>
              <a:bodyPr/>
              <a:lstStyle/>
              <a:p>
                <a:r>
                  <a:rPr lang="ja-JP" altLang="en-US">
                    <a:noFill/>
                  </a:rPr>
                  <a:t> </a:t>
                </a:r>
              </a:p>
            </p:txBody>
          </p:sp>
        </mc:Fallback>
      </mc:AlternateContent>
      <p:sp>
        <p:nvSpPr>
          <p:cNvPr id="18" name="タイトル 1">
            <a:extLst>
              <a:ext uri="{FF2B5EF4-FFF2-40B4-BE49-F238E27FC236}">
                <a16:creationId xmlns:a16="http://schemas.microsoft.com/office/drawing/2014/main" id="{76033B7D-292A-4D3B-76AD-13E2DE890190}"/>
              </a:ext>
            </a:extLst>
          </p:cNvPr>
          <p:cNvSpPr txBox="1">
            <a:spLocks/>
          </p:cNvSpPr>
          <p:nvPr/>
        </p:nvSpPr>
        <p:spPr>
          <a:xfrm>
            <a:off x="328353" y="454589"/>
            <a:ext cx="10515600" cy="90573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4400" dirty="0"/>
              <a:t>ギルバート乗算回路の出力 </a:t>
            </a:r>
            <a:r>
              <a:rPr lang="en-US" altLang="ja-JP" sz="4400" dirty="0"/>
              <a:t>: </a:t>
            </a:r>
            <a:r>
              <a:rPr lang="ja-JP" altLang="en-US" sz="4400" dirty="0"/>
              <a:t>差動対</a:t>
            </a:r>
            <a:endParaRPr lang="ja-JP" altLang="en-US" dirty="0"/>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E48DF976-1D1A-D86F-046B-A6E57D4FCAA2}"/>
                  </a:ext>
                </a:extLst>
              </p:cNvPr>
              <p:cNvSpPr txBox="1"/>
              <p:nvPr/>
            </p:nvSpPr>
            <p:spPr>
              <a:xfrm>
                <a:off x="4380547" y="2569830"/>
                <a:ext cx="2352675" cy="78380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2</m:t>
                          </m:r>
                        </m:den>
                      </m:f>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𝜇</m:t>
                          </m:r>
                        </m:e>
                        <m:sub>
                          <m:r>
                            <a:rPr kumimoji="1" lang="en-US" altLang="ja-JP" sz="2400" b="0" i="1" smtClean="0">
                              <a:latin typeface="Cambria Math" panose="02040503050406030204" pitchFamily="18" charset="0"/>
                            </a:rPr>
                            <m:t>𝑛</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𝐶</m:t>
                          </m:r>
                        </m:e>
                        <m:sub>
                          <m:r>
                            <a:rPr kumimoji="1" lang="en-US" altLang="ja-JP" sz="2400" b="0" i="1" smtClean="0">
                              <a:latin typeface="Cambria Math" panose="02040503050406030204" pitchFamily="18" charset="0"/>
                            </a:rPr>
                            <m:t>𝑜𝑥</m:t>
                          </m:r>
                        </m:sub>
                      </m:sSub>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𝑊</m:t>
                          </m:r>
                        </m:num>
                        <m:den>
                          <m:r>
                            <a:rPr kumimoji="1" lang="en-US" altLang="ja-JP" sz="2400" b="0" i="1" smtClean="0">
                              <a:latin typeface="Cambria Math" panose="02040503050406030204" pitchFamily="18" charset="0"/>
                            </a:rPr>
                            <m:t>𝐿</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𝐾</m:t>
                      </m:r>
                    </m:oMath>
                  </m:oMathPara>
                </a14:m>
                <a:endParaRPr kumimoji="1" lang="ja-JP" altLang="en-US" sz="2400" dirty="0"/>
              </a:p>
            </p:txBody>
          </p:sp>
        </mc:Choice>
        <mc:Fallback xmlns="">
          <p:sp>
            <p:nvSpPr>
              <p:cNvPr id="19" name="テキスト ボックス 18">
                <a:extLst>
                  <a:ext uri="{FF2B5EF4-FFF2-40B4-BE49-F238E27FC236}">
                    <a16:creationId xmlns:a16="http://schemas.microsoft.com/office/drawing/2014/main" id="{E48DF976-1D1A-D86F-046B-A6E57D4FCAA2}"/>
                  </a:ext>
                </a:extLst>
              </p:cNvPr>
              <p:cNvSpPr txBox="1">
                <a:spLocks noRot="1" noChangeAspect="1" noMove="1" noResize="1" noEditPoints="1" noAdjustHandles="1" noChangeArrowheads="1" noChangeShapeType="1" noTextEdit="1"/>
              </p:cNvSpPr>
              <p:nvPr/>
            </p:nvSpPr>
            <p:spPr>
              <a:xfrm>
                <a:off x="4380547" y="2569830"/>
                <a:ext cx="2352675" cy="783804"/>
              </a:xfrm>
              <a:prstGeom prst="rect">
                <a:avLst/>
              </a:prstGeom>
              <a:blipFill>
                <a:blip r:embed="rId7"/>
                <a:stretch>
                  <a:fillRect/>
                </a:stretch>
              </a:blipFill>
            </p:spPr>
            <p:txBody>
              <a:bodyPr/>
              <a:lstStyle/>
              <a:p>
                <a:r>
                  <a:rPr lang="ja-JP" altLang="en-US">
                    <a:noFill/>
                  </a:rPr>
                  <a:t> </a:t>
                </a:r>
              </a:p>
            </p:txBody>
          </p:sp>
        </mc:Fallback>
      </mc:AlternateContent>
      <p:sp>
        <p:nvSpPr>
          <p:cNvPr id="2" name="スライド番号プレースホルダー 1">
            <a:extLst>
              <a:ext uri="{FF2B5EF4-FFF2-40B4-BE49-F238E27FC236}">
                <a16:creationId xmlns:a16="http://schemas.microsoft.com/office/drawing/2014/main" id="{106EEA75-25CE-12DC-D3A7-7632693943CB}"/>
              </a:ext>
            </a:extLst>
          </p:cNvPr>
          <p:cNvSpPr>
            <a:spLocks noGrp="1"/>
          </p:cNvSpPr>
          <p:nvPr>
            <p:ph type="sldNum" sz="quarter" idx="12"/>
          </p:nvPr>
        </p:nvSpPr>
        <p:spPr/>
        <p:txBody>
          <a:bodyPr/>
          <a:lstStyle/>
          <a:p>
            <a:fld id="{FB3BD0F6-ED93-4B53-8AD2-35C03B8427B6}" type="slidenum">
              <a:rPr kumimoji="1" lang="ja-JP" altLang="en-US" smtClean="0"/>
              <a:t>24</a:t>
            </a:fld>
            <a:endParaRPr kumimoji="1" lang="ja-JP" altLang="en-US"/>
          </a:p>
        </p:txBody>
      </p:sp>
    </p:spTree>
    <p:extLst>
      <p:ext uri="{BB962C8B-B14F-4D97-AF65-F5344CB8AC3E}">
        <p14:creationId xmlns:p14="http://schemas.microsoft.com/office/powerpoint/2010/main" val="2888963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197A346-2731-0904-8965-46BBAA7F02ED}"/>
                  </a:ext>
                </a:extLst>
              </p:cNvPr>
              <p:cNvSpPr txBox="1"/>
              <p:nvPr/>
            </p:nvSpPr>
            <p:spPr>
              <a:xfrm>
                <a:off x="-237086" y="1510609"/>
                <a:ext cx="6097384" cy="51744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ad>
                        <m:radPr>
                          <m:degHide m:val="on"/>
                          <m:ctrlPr>
                            <a:rPr kumimoji="1" lang="en-US" altLang="ja-JP" sz="2400" b="0" i="1" smtClean="0">
                              <a:latin typeface="Cambria Math" panose="02040503050406030204" pitchFamily="18" charset="0"/>
                            </a:rPr>
                          </m:ctrlPr>
                        </m:radPr>
                        <m:deg/>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2</m:t>
                              </m:r>
                            </m:den>
                          </m:f>
                          <m:r>
                            <a:rPr lang="en-US" altLang="ja-JP" sz="2400" i="1">
                              <a:latin typeface="Cambria Math" panose="02040503050406030204" pitchFamily="18" charset="0"/>
                            </a:rPr>
                            <m:t>+</m:t>
                          </m:r>
                          <m:r>
                            <m:rPr>
                              <m:sty m:val="p"/>
                            </m:rPr>
                            <a:rPr lang="en-US" altLang="ja-JP" sz="2400">
                              <a:latin typeface="Cambria Math" panose="02040503050406030204" pitchFamily="18" charset="0"/>
                            </a:rPr>
                            <m:t>Δ</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𝐷</m:t>
                              </m:r>
                            </m:sub>
                          </m:sSub>
                        </m:e>
                      </m:rad>
                      <m:r>
                        <a:rPr kumimoji="1" lang="en-US" altLang="ja-JP" sz="2400" b="0" i="1" smtClean="0">
                          <a:latin typeface="Cambria Math" panose="02040503050406030204" pitchFamily="18" charset="0"/>
                        </a:rPr>
                        <m:t>−</m:t>
                      </m:r>
                      <m:rad>
                        <m:radPr>
                          <m:degHide m:val="on"/>
                          <m:ctrlPr>
                            <a:rPr kumimoji="1" lang="en-US" altLang="ja-JP" sz="2400" b="0" i="1" smtClean="0">
                              <a:latin typeface="Cambria Math" panose="02040503050406030204" pitchFamily="18" charset="0"/>
                            </a:rPr>
                          </m:ctrlPr>
                        </m:radPr>
                        <m:deg/>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2</m:t>
                              </m:r>
                            </m:den>
                          </m:f>
                          <m:r>
                            <a:rPr lang="en-US" altLang="ja-JP" sz="2400" b="0" i="1" smtClean="0">
                              <a:latin typeface="Cambria Math" panose="02040503050406030204" pitchFamily="18" charset="0"/>
                            </a:rPr>
                            <m:t>−</m:t>
                          </m:r>
                          <m:r>
                            <m:rPr>
                              <m:sty m:val="p"/>
                            </m:rPr>
                            <a:rPr lang="en-US" altLang="ja-JP" sz="2400">
                              <a:latin typeface="Cambria Math" panose="02040503050406030204" pitchFamily="18" charset="0"/>
                            </a:rPr>
                            <m:t>Δ</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𝐷</m:t>
                              </m:r>
                            </m:sub>
                          </m:sSub>
                        </m:e>
                      </m:rad>
                      <m:r>
                        <a:rPr kumimoji="1" lang="en-US" altLang="ja-JP" sz="2400" b="0" i="1" smtClean="0">
                          <a:latin typeface="Cambria Math" panose="02040503050406030204" pitchFamily="18" charset="0"/>
                        </a:rPr>
                        <m:t>=</m:t>
                      </m:r>
                      <m:rad>
                        <m:radPr>
                          <m:degHide m:val="on"/>
                          <m:ctrlPr>
                            <a:rPr kumimoji="1" lang="en-US" altLang="ja-JP" sz="2400" b="0" i="1" smtClean="0">
                              <a:latin typeface="Cambria Math" panose="02040503050406030204" pitchFamily="18" charset="0"/>
                            </a:rPr>
                          </m:ctrlPr>
                        </m:radPr>
                        <m:deg/>
                        <m:e>
                          <m:r>
                            <a:rPr kumimoji="1" lang="en-US" altLang="ja-JP" sz="2400" b="0" i="1" smtClean="0">
                              <a:latin typeface="Cambria Math" panose="02040503050406030204" pitchFamily="18" charset="0"/>
                            </a:rPr>
                            <m:t>𝐾</m:t>
                          </m:r>
                        </m:e>
                      </m:rad>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2</m:t>
                              </m:r>
                            </m:sub>
                          </m:sSub>
                        </m:e>
                      </m:d>
                    </m:oMath>
                  </m:oMathPara>
                </a14:m>
                <a:endParaRPr kumimoji="1" lang="en-US" altLang="ja-JP" sz="2400" b="0" dirty="0"/>
              </a:p>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r>
                        <a:rPr lang="en-US" altLang="ja-JP" sz="2400" b="0" i="1" smtClean="0">
                          <a:latin typeface="Cambria Math" panose="02040503050406030204" pitchFamily="18" charset="0"/>
                        </a:rPr>
                        <m:t>−2</m:t>
                      </m:r>
                      <m:rad>
                        <m:radPr>
                          <m:degHide m:val="on"/>
                          <m:ctrlPr>
                            <a:rPr lang="en-US" altLang="ja-JP" sz="2400" b="0" i="1" smtClean="0">
                              <a:latin typeface="Cambria Math" panose="02040503050406030204" pitchFamily="18" charset="0"/>
                            </a:rPr>
                          </m:ctrlPr>
                        </m:radPr>
                        <m:deg/>
                        <m:e>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f>
                                        <m:fPr>
                                          <m:ctrlPr>
                                            <a:rPr lang="en-US" altLang="ja-JP" sz="2400" b="0" i="1" smtClean="0">
                                              <a:latin typeface="Cambria Math" panose="02040503050406030204" pitchFamily="18" charset="0"/>
                                            </a:rPr>
                                          </m:ctrlPr>
                                        </m:fPr>
                                        <m:num>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𝑠</m:t>
                                              </m:r>
                                            </m:sub>
                                          </m:sSub>
                                        </m:num>
                                        <m:den>
                                          <m:r>
                                            <a:rPr lang="en-US" altLang="ja-JP" sz="2400" b="0" i="1" smtClean="0">
                                              <a:latin typeface="Cambria Math" panose="02040503050406030204" pitchFamily="18" charset="0"/>
                                            </a:rPr>
                                            <m:t>2</m:t>
                                          </m:r>
                                        </m:den>
                                      </m:f>
                                    </m:e>
                                  </m:d>
                                </m:e>
                              </m:d>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Δ</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𝐷</m:t>
                                          </m:r>
                                        </m:sub>
                                      </m:sSub>
                                    </m:e>
                                  </m:d>
                                </m:e>
                              </m:d>
                            </m:e>
                            <m:sup>
                              <m:r>
                                <a:rPr lang="en-US" altLang="ja-JP" sz="2400" b="0" i="1" smtClean="0">
                                  <a:latin typeface="Cambria Math" panose="02040503050406030204" pitchFamily="18" charset="0"/>
                                </a:rPr>
                                <m:t>2</m:t>
                              </m:r>
                            </m:sup>
                          </m:sSup>
                        </m:e>
                      </m:ra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𝐾</m:t>
                      </m:r>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e>
                              </m:d>
                            </m:e>
                          </m:d>
                        </m:e>
                        <m:sup>
                          <m:r>
                            <a:rPr lang="en-US" altLang="ja-JP" sz="2400" b="0" i="1" smtClean="0">
                              <a:latin typeface="Cambria Math" panose="02040503050406030204" pitchFamily="18" charset="0"/>
                            </a:rPr>
                            <m:t>2</m:t>
                          </m:r>
                        </m:sup>
                      </m:sSup>
                    </m:oMath>
                  </m:oMathPara>
                </a14:m>
                <a:endParaRPr lang="en-US" altLang="ja-JP" sz="2400" b="0" dirty="0"/>
              </a:p>
              <a:p>
                <a:pPr/>
                <a14:m>
                  <m:oMathPara xmlns:m="http://schemas.openxmlformats.org/officeDocument/2006/math">
                    <m:oMathParaPr>
                      <m:jc m:val="centerGroup"/>
                    </m:oMathParaPr>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2</m:t>
                          </m:r>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f>
                                            <m:fPr>
                                              <m:ctrlPr>
                                                <a:rPr lang="en-US" altLang="ja-JP" sz="2400" b="0" i="1" smtClean="0">
                                                  <a:latin typeface="Cambria Math" panose="02040503050406030204" pitchFamily="18" charset="0"/>
                                                </a:rPr>
                                              </m:ctrlPr>
                                            </m:fPr>
                                            <m:num>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num>
                                            <m:den>
                                              <m:r>
                                                <a:rPr lang="en-US" altLang="ja-JP" sz="2400" b="0" i="1" smtClean="0">
                                                  <a:latin typeface="Cambria Math" panose="02040503050406030204" pitchFamily="18" charset="0"/>
                                                </a:rPr>
                                                <m:t>2</m:t>
                                              </m:r>
                                            </m:den>
                                          </m:f>
                                        </m:e>
                                      </m:d>
                                    </m:e>
                                  </m:d>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Δ</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𝐷</m:t>
                                              </m:r>
                                            </m:sub>
                                          </m:sSub>
                                        </m:e>
                                      </m:d>
                                    </m:e>
                                  </m:d>
                                </m:e>
                                <m:sup>
                                  <m:r>
                                    <a:rPr lang="en-US" altLang="ja-JP" sz="2400" b="0" i="1" smtClean="0">
                                      <a:latin typeface="Cambria Math" panose="02040503050406030204" pitchFamily="18" charset="0"/>
                                    </a:rPr>
                                    <m:t>2</m:t>
                                  </m:r>
                                </m:sup>
                              </m:sSup>
                            </m:e>
                          </m:d>
                        </m:e>
                      </m:d>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𝐾</m:t>
                                  </m:r>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e>
                              </m:d>
                            </m:e>
                          </m:d>
                        </m:e>
                        <m:sup>
                          <m:r>
                            <a:rPr lang="en-US" altLang="ja-JP" sz="2400" b="0" i="1" smtClean="0">
                              <a:latin typeface="Cambria Math" panose="02040503050406030204" pitchFamily="18" charset="0"/>
                            </a:rPr>
                            <m:t>2</m:t>
                          </m:r>
                        </m:sup>
                      </m:sSup>
                    </m:oMath>
                  </m:oMathPara>
                </a14:m>
                <a:endParaRPr lang="en-US" altLang="ja-JP" sz="2400" dirty="0"/>
              </a:p>
              <a:p>
                <a:pPr/>
                <a14:m>
                  <m:oMathPara xmlns:m="http://schemas.openxmlformats.org/officeDocument/2006/math">
                    <m:oMathParaPr>
                      <m:jc m:val="centerGroup"/>
                    </m:oMathParaPr>
                    <m:oMath xmlns:m="http://schemas.openxmlformats.org/officeDocument/2006/math">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Δ</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𝐷</m:t>
                                      </m:r>
                                    </m:sub>
                                  </m:sSub>
                                </m:e>
                              </m:d>
                            </m:e>
                          </m:d>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r>
                            <a:rPr lang="en-US" altLang="ja-JP" sz="2400" b="0" i="1" smtClean="0">
                              <a:latin typeface="Cambria Math" panose="02040503050406030204" pitchFamily="18" charset="0"/>
                            </a:rPr>
                            <m:t>𝐾</m:t>
                          </m:r>
                        </m:num>
                        <m:den>
                          <m:r>
                            <a:rPr lang="en-US" altLang="ja-JP" sz="2400" b="0" i="1" smtClean="0">
                              <a:latin typeface="Cambria Math" panose="02040503050406030204" pitchFamily="18" charset="0"/>
                            </a:rPr>
                            <m:t>2</m:t>
                          </m:r>
                        </m:den>
                      </m:f>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e>
                              </m:d>
                            </m:e>
                          </m:d>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𝐾</m:t>
                                      </m:r>
                                    </m:num>
                                    <m:den>
                                      <m:r>
                                        <a:rPr lang="en-US" altLang="ja-JP" sz="2400" b="0" i="1" smtClean="0">
                                          <a:latin typeface="Cambria Math" panose="02040503050406030204" pitchFamily="18" charset="0"/>
                                        </a:rPr>
                                        <m:t>2</m:t>
                                      </m:r>
                                    </m:den>
                                  </m:f>
                                </m:e>
                              </m:d>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e>
                                      </m:d>
                                    </m:e>
                                  </m:d>
                                </m:e>
                                <m:sup>
                                  <m:r>
                                    <a:rPr lang="en-US" altLang="ja-JP" sz="2400" b="0" i="1" smtClean="0">
                                      <a:latin typeface="Cambria Math" panose="02040503050406030204" pitchFamily="18" charset="0"/>
                                    </a:rPr>
                                    <m:t>2</m:t>
                                  </m:r>
                                </m:sup>
                              </m:sSup>
                            </m:e>
                          </m:d>
                        </m:e>
                        <m:sup>
                          <m:r>
                            <a:rPr lang="en-US" altLang="ja-JP" sz="2400" b="0" i="1" smtClean="0">
                              <a:latin typeface="Cambria Math" panose="02040503050406030204" pitchFamily="18" charset="0"/>
                            </a:rPr>
                            <m:t>2</m:t>
                          </m:r>
                        </m:sup>
                      </m:sSup>
                    </m:oMath>
                  </m:oMathPara>
                </a14:m>
                <a:endParaRPr lang="en-US" altLang="ja-JP" sz="2400" b="0" dirty="0"/>
              </a:p>
              <a:p>
                <a:pPr/>
                <a14:m>
                  <m:oMathPara xmlns:m="http://schemas.openxmlformats.org/officeDocument/2006/math">
                    <m:oMathParaPr>
                      <m:jc m:val="centerGroup"/>
                    </m:oMathParaPr>
                    <m:oMath xmlns:m="http://schemas.openxmlformats.org/officeDocument/2006/math">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Δ</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𝐷</m:t>
                                      </m:r>
                                    </m:sub>
                                  </m:sSub>
                                </m:e>
                              </m:d>
                            </m:e>
                          </m:d>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f>
                                <m:fPr>
                                  <m:ctrlPr>
                                    <a:rPr lang="en-US" altLang="ja-JP" sz="2400" b="0" i="1" smtClean="0">
                                      <a:latin typeface="Cambria Math" panose="02040503050406030204" pitchFamily="18" charset="0"/>
                                    </a:rPr>
                                  </m:ctrlPr>
                                </m:fPr>
                                <m:num>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r>
                                    <a:rPr lang="en-US" altLang="ja-JP" sz="2400" b="0" i="1" smtClean="0">
                                      <a:latin typeface="Cambria Math" panose="02040503050406030204" pitchFamily="18" charset="0"/>
                                    </a:rPr>
                                    <m:t>𝐾</m:t>
                                  </m:r>
                                </m:num>
                                <m:den>
                                  <m:r>
                                    <a:rPr lang="en-US" altLang="ja-JP" sz="2400" b="0" i="1" smtClean="0">
                                      <a:latin typeface="Cambria Math" panose="02040503050406030204" pitchFamily="18" charset="0"/>
                                    </a:rPr>
                                    <m:t>2</m:t>
                                  </m:r>
                                </m:den>
                              </m:f>
                            </m:e>
                          </m:d>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e>
                                  </m:d>
                                </m:e>
                              </m:d>
                            </m:e>
                            <m:sup>
                              <m:r>
                                <a:rPr lang="en-US" altLang="ja-JP" sz="2400" b="0" i="1" smtClean="0">
                                  <a:latin typeface="Cambria Math" panose="02040503050406030204" pitchFamily="18" charset="0"/>
                                </a:rPr>
                                <m:t>2</m:t>
                              </m:r>
                            </m:sup>
                          </m:sSup>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𝐾</m:t>
                              </m:r>
                            </m:num>
                            <m:den>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e>
                                  </m:d>
                                </m:e>
                              </m:d>
                            </m:e>
                            <m:sup>
                              <m:r>
                                <a:rPr lang="en-US" altLang="ja-JP" sz="2400" b="0" i="1" smtClean="0">
                                  <a:latin typeface="Cambria Math" panose="02040503050406030204" pitchFamily="18" charset="0"/>
                                </a:rPr>
                                <m:t>2</m:t>
                              </m:r>
                            </m:sup>
                          </m:sSup>
                        </m:e>
                      </m:d>
                    </m:oMath>
                  </m:oMathPara>
                </a14:m>
                <a:endParaRPr lang="ja-JP" altLang="en-US" sz="2400" dirty="0"/>
              </a:p>
            </p:txBody>
          </p:sp>
        </mc:Choice>
        <mc:Fallback xmlns="">
          <p:sp>
            <p:nvSpPr>
              <p:cNvPr id="5" name="テキスト ボックス 4">
                <a:extLst>
                  <a:ext uri="{FF2B5EF4-FFF2-40B4-BE49-F238E27FC236}">
                    <a16:creationId xmlns:a16="http://schemas.microsoft.com/office/drawing/2014/main" id="{4197A346-2731-0904-8965-46BBAA7F02ED}"/>
                  </a:ext>
                </a:extLst>
              </p:cNvPr>
              <p:cNvSpPr txBox="1">
                <a:spLocks noRot="1" noChangeAspect="1" noMove="1" noResize="1" noEditPoints="1" noAdjustHandles="1" noChangeArrowheads="1" noChangeShapeType="1" noTextEdit="1"/>
              </p:cNvSpPr>
              <p:nvPr/>
            </p:nvSpPr>
            <p:spPr>
              <a:xfrm>
                <a:off x="-237086" y="1510609"/>
                <a:ext cx="6097384" cy="517443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E739580-1743-F8EE-723E-62E1F22E47C6}"/>
                  </a:ext>
                </a:extLst>
              </p:cNvPr>
              <p:cNvSpPr txBox="1"/>
              <p:nvPr/>
            </p:nvSpPr>
            <p:spPr>
              <a:xfrm>
                <a:off x="3848100" y="3429000"/>
                <a:ext cx="2247900" cy="461665"/>
              </a:xfrm>
              <a:prstGeom prst="rect">
                <a:avLst/>
              </a:prstGeom>
              <a:noFill/>
            </p:spPr>
            <p:txBody>
              <a:bodyPr wrap="square" rtlCol="0">
                <a:spAutoFit/>
              </a:bodyPr>
              <a:lstStyle/>
              <a:p>
                <a:r>
                  <a:rPr kumimoji="1" lang="en-US" altLang="ja-JP" sz="2400" b="0" dirty="0"/>
                  <a:t>(</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m:t>
                    </m:r>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𝑣</m:t>
                    </m:r>
                  </m:oMath>
                </a14:m>
                <a:r>
                  <a:rPr kumimoji="1" lang="en-US" altLang="ja-JP" sz="2400" dirty="0"/>
                  <a:t>)</a:t>
                </a:r>
                <a:endParaRPr kumimoji="1" lang="ja-JP" altLang="en-US" sz="2400" dirty="0"/>
              </a:p>
            </p:txBody>
          </p:sp>
        </mc:Choice>
        <mc:Fallback xmlns="">
          <p:sp>
            <p:nvSpPr>
              <p:cNvPr id="6" name="テキスト ボックス 5">
                <a:extLst>
                  <a:ext uri="{FF2B5EF4-FFF2-40B4-BE49-F238E27FC236}">
                    <a16:creationId xmlns:a16="http://schemas.microsoft.com/office/drawing/2014/main" id="{8E739580-1743-F8EE-723E-62E1F22E47C6}"/>
                  </a:ext>
                </a:extLst>
              </p:cNvPr>
              <p:cNvSpPr txBox="1">
                <a:spLocks noRot="1" noChangeAspect="1" noMove="1" noResize="1" noEditPoints="1" noAdjustHandles="1" noChangeArrowheads="1" noChangeShapeType="1" noTextEdit="1"/>
              </p:cNvSpPr>
              <p:nvPr/>
            </p:nvSpPr>
            <p:spPr>
              <a:xfrm>
                <a:off x="3848100" y="3429000"/>
                <a:ext cx="2247900" cy="461665"/>
              </a:xfrm>
              <a:prstGeom prst="rect">
                <a:avLst/>
              </a:prstGeom>
              <a:blipFill>
                <a:blip r:embed="rId3"/>
                <a:stretch>
                  <a:fillRect l="-4065" t="-10667" b="-29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3A2BCC12-0B47-8E26-A975-05912442FC53}"/>
                  </a:ext>
                </a:extLst>
              </p:cNvPr>
              <p:cNvSpPr txBox="1"/>
              <p:nvPr/>
            </p:nvSpPr>
            <p:spPr>
              <a:xfrm>
                <a:off x="6331704" y="5468872"/>
                <a:ext cx="4838700" cy="12161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400" b="0" i="0" smtClean="0">
                          <a:latin typeface="Cambria Math" panose="02040503050406030204" pitchFamily="18" charset="0"/>
                        </a:rPr>
                        <m:t>Δ</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𝐷</m:t>
                          </m:r>
                        </m:sub>
                      </m:sSub>
                      <m:r>
                        <a:rPr kumimoji="1" lang="en-US" altLang="ja-JP" sz="2400" b="0" i="1" smtClean="0">
                          <a:latin typeface="Cambria Math" panose="02040503050406030204" pitchFamily="18" charset="0"/>
                        </a:rPr>
                        <m:t>=</m:t>
                      </m:r>
                      <m:rad>
                        <m:radPr>
                          <m:degHide m:val="on"/>
                          <m:ctrlPr>
                            <a:rPr kumimoji="1" lang="en-US" altLang="ja-JP" sz="2400" b="0" i="1" smtClean="0">
                              <a:latin typeface="Cambria Math" panose="02040503050406030204" pitchFamily="18" charset="0"/>
                            </a:rPr>
                          </m:ctrlPr>
                        </m:radPr>
                        <m:deg/>
                        <m:e>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𝑆</m:t>
                                  </m:r>
                                </m:sub>
                              </m:sSub>
                              <m:r>
                                <a:rPr kumimoji="1" lang="en-US" altLang="ja-JP" sz="2400" b="0" i="1" smtClean="0">
                                  <a:latin typeface="Cambria Math" panose="02040503050406030204" pitchFamily="18" charset="0"/>
                                </a:rPr>
                                <m:t>𝐾</m:t>
                              </m:r>
                            </m:num>
                            <m:den>
                              <m:r>
                                <a:rPr kumimoji="1" lang="en-US" altLang="ja-JP" sz="2400" b="0" i="1" smtClean="0">
                                  <a:latin typeface="Cambria Math" panose="02040503050406030204" pitchFamily="18" charset="0"/>
                                </a:rPr>
                                <m:t>2</m:t>
                              </m:r>
                            </m:den>
                          </m:f>
                        </m:e>
                      </m:rad>
                      <m:r>
                        <a:rPr kumimoji="1" lang="en-US" altLang="ja-JP" sz="2400" b="0" i="1" smtClean="0">
                          <a:latin typeface="Cambria Math" panose="02040503050406030204" pitchFamily="18" charset="0"/>
                        </a:rPr>
                        <m:t>⋅</m:t>
                      </m:r>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𝑣</m:t>
                      </m:r>
                      <m:r>
                        <a:rPr kumimoji="1" lang="en-US" altLang="ja-JP" sz="2400" b="0" i="1" smtClean="0">
                          <a:latin typeface="Cambria Math" panose="02040503050406030204" pitchFamily="18" charset="0"/>
                        </a:rPr>
                        <m:t>⋅</m:t>
                      </m:r>
                      <m:rad>
                        <m:radPr>
                          <m:degHide m:val="on"/>
                          <m:ctrlPr>
                            <a:rPr kumimoji="1" lang="en-US" altLang="ja-JP" sz="2400" b="0" i="1" smtClean="0">
                              <a:latin typeface="Cambria Math" panose="02040503050406030204" pitchFamily="18" charset="0"/>
                            </a:rPr>
                          </m:ctrlPr>
                        </m:radPr>
                        <m:deg/>
                        <m:e>
                          <m:r>
                            <a:rPr kumimoji="1" lang="en-US" altLang="ja-JP" sz="2400" b="0" i="1" smtClean="0">
                              <a:latin typeface="Cambria Math" panose="02040503050406030204" pitchFamily="18" charset="0"/>
                            </a:rPr>
                            <m:t>1−</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𝐾</m:t>
                              </m:r>
                            </m:num>
                            <m:den>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e>
                                  </m:d>
                                </m:e>
                              </m:d>
                            </m:e>
                            <m:sup>
                              <m:r>
                                <a:rPr lang="en-US" altLang="ja-JP" sz="2400" b="0" i="1" smtClean="0">
                                  <a:latin typeface="Cambria Math" panose="02040503050406030204" pitchFamily="18" charset="0"/>
                                </a:rPr>
                                <m:t>2</m:t>
                              </m:r>
                            </m:sup>
                          </m:sSup>
                        </m:e>
                      </m:rad>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3A2BCC12-0B47-8E26-A975-05912442FC53}"/>
                  </a:ext>
                </a:extLst>
              </p:cNvPr>
              <p:cNvSpPr txBox="1">
                <a:spLocks noRot="1" noChangeAspect="1" noMove="1" noResize="1" noEditPoints="1" noAdjustHandles="1" noChangeArrowheads="1" noChangeShapeType="1" noTextEdit="1"/>
              </p:cNvSpPr>
              <p:nvPr/>
            </p:nvSpPr>
            <p:spPr>
              <a:xfrm>
                <a:off x="6331704" y="5468872"/>
                <a:ext cx="4838700" cy="1216167"/>
              </a:xfrm>
              <a:prstGeom prst="rect">
                <a:avLst/>
              </a:prstGeom>
              <a:blipFill>
                <a:blip r:embed="rId4"/>
                <a:stretch>
                  <a:fillRect/>
                </a:stretch>
              </a:blipFill>
            </p:spPr>
            <p:txBody>
              <a:bodyPr/>
              <a:lstStyle/>
              <a:p>
                <a:r>
                  <a:rPr lang="ja-JP" altLang="en-US">
                    <a:noFill/>
                  </a:rPr>
                  <a:t> </a:t>
                </a:r>
              </a:p>
            </p:txBody>
          </p:sp>
        </mc:Fallback>
      </mc:AlternateContent>
      <p:pic>
        <p:nvPicPr>
          <p:cNvPr id="8" name="図 7" descr="光 が含まれている画像&#10;&#10;自動的に生成された説明">
            <a:extLst>
              <a:ext uri="{FF2B5EF4-FFF2-40B4-BE49-F238E27FC236}">
                <a16:creationId xmlns:a16="http://schemas.microsoft.com/office/drawing/2014/main" id="{A4B5CFB9-4F72-2F12-C4CE-C2E62AF469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0298" y="1659835"/>
            <a:ext cx="5976928" cy="3512757"/>
          </a:xfrm>
          <a:prstGeom prst="rect">
            <a:avLst/>
          </a:prstGeom>
        </p:spPr>
      </p:pic>
      <p:sp>
        <p:nvSpPr>
          <p:cNvPr id="9" name="タイトル 8">
            <a:extLst>
              <a:ext uri="{FF2B5EF4-FFF2-40B4-BE49-F238E27FC236}">
                <a16:creationId xmlns:a16="http://schemas.microsoft.com/office/drawing/2014/main" id="{75B13B12-5311-1A5E-661C-7495811319FF}"/>
              </a:ext>
            </a:extLst>
          </p:cNvPr>
          <p:cNvSpPr>
            <a:spLocks noGrp="1"/>
          </p:cNvSpPr>
          <p:nvPr>
            <p:ph type="title"/>
          </p:nvPr>
        </p:nvSpPr>
        <p:spPr/>
        <p:txBody>
          <a:bodyPr/>
          <a:lstStyle/>
          <a:p>
            <a:r>
              <a:rPr lang="ja-JP" altLang="en-US" sz="4400" dirty="0"/>
              <a:t>ギルバート乗算回路の出力 </a:t>
            </a:r>
            <a:r>
              <a:rPr lang="en-US" altLang="ja-JP" sz="4400" dirty="0"/>
              <a:t>: </a:t>
            </a:r>
            <a:r>
              <a:rPr lang="ja-JP" altLang="en-US" sz="4400" dirty="0"/>
              <a:t>差動対</a:t>
            </a:r>
            <a:endParaRPr lang="ja-JP" altLang="en-US" dirty="0"/>
          </a:p>
        </p:txBody>
      </p:sp>
      <p:sp>
        <p:nvSpPr>
          <p:cNvPr id="2" name="スライド番号プレースホルダー 1">
            <a:extLst>
              <a:ext uri="{FF2B5EF4-FFF2-40B4-BE49-F238E27FC236}">
                <a16:creationId xmlns:a16="http://schemas.microsoft.com/office/drawing/2014/main" id="{6A6EBD80-5CAA-E95E-5A03-B62296FBDADB}"/>
              </a:ext>
            </a:extLst>
          </p:cNvPr>
          <p:cNvSpPr>
            <a:spLocks noGrp="1"/>
          </p:cNvSpPr>
          <p:nvPr>
            <p:ph type="sldNum" sz="quarter" idx="12"/>
          </p:nvPr>
        </p:nvSpPr>
        <p:spPr/>
        <p:txBody>
          <a:bodyPr/>
          <a:lstStyle/>
          <a:p>
            <a:fld id="{FB3BD0F6-ED93-4B53-8AD2-35C03B8427B6}" type="slidenum">
              <a:rPr kumimoji="1" lang="ja-JP" altLang="en-US" smtClean="0"/>
              <a:t>25</a:t>
            </a:fld>
            <a:endParaRPr kumimoji="1" lang="ja-JP" altLang="en-US"/>
          </a:p>
        </p:txBody>
      </p:sp>
    </p:spTree>
    <p:extLst>
      <p:ext uri="{BB962C8B-B14F-4D97-AF65-F5344CB8AC3E}">
        <p14:creationId xmlns:p14="http://schemas.microsoft.com/office/powerpoint/2010/main" val="2063519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36EDC4-4ECA-0285-B49C-8C085C726636}"/>
              </a:ext>
            </a:extLst>
          </p:cNvPr>
          <p:cNvSpPr>
            <a:spLocks noGrp="1"/>
          </p:cNvSpPr>
          <p:nvPr>
            <p:ph type="title"/>
          </p:nvPr>
        </p:nvSpPr>
        <p:spPr/>
        <p:txBody>
          <a:bodyPr/>
          <a:lstStyle/>
          <a:p>
            <a:r>
              <a:rPr lang="ja-JP" altLang="en-US" sz="4400" dirty="0"/>
              <a:t>ギルバート乗算回路の出力 </a:t>
            </a:r>
            <a:r>
              <a:rPr lang="en-US" altLang="ja-JP" sz="4400" dirty="0"/>
              <a:t>: </a:t>
            </a:r>
            <a:r>
              <a:rPr lang="ja-JP" altLang="en-US" sz="4400" dirty="0"/>
              <a:t>差動対</a:t>
            </a: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89F0C6D-F528-2EED-CC39-437BE66BFE4F}"/>
                  </a:ext>
                </a:extLst>
              </p:cNvPr>
              <p:cNvSpPr txBox="1"/>
              <p:nvPr/>
            </p:nvSpPr>
            <p:spPr>
              <a:xfrm>
                <a:off x="266700" y="1509713"/>
                <a:ext cx="7258050" cy="42024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𝑆</m:t>
                              </m:r>
                            </m:sub>
                          </m:sSub>
                        </m:num>
                        <m:den>
                          <m:r>
                            <a:rPr kumimoji="1" lang="en-US" altLang="ja-JP" sz="2400" b="0" i="1" smtClean="0">
                              <a:latin typeface="Cambria Math" panose="02040503050406030204" pitchFamily="18" charset="0"/>
                            </a:rPr>
                            <m:t>2</m:t>
                          </m:r>
                        </m:den>
                      </m:f>
                      <m:r>
                        <a:rPr kumimoji="1" lang="en-US" altLang="ja-JP" sz="2400" b="0" i="1" smtClean="0">
                          <a:latin typeface="Cambria Math" panose="02040503050406030204" pitchFamily="18" charset="0"/>
                        </a:rPr>
                        <m:t>+</m:t>
                      </m:r>
                      <m:r>
                        <m:rPr>
                          <m:sty m:val="p"/>
                        </m:rPr>
                        <a:rPr kumimoji="1" lang="en-US" altLang="ja-JP" sz="2400" b="0" i="0" smtClean="0">
                          <a:latin typeface="Cambria Math" panose="02040503050406030204" pitchFamily="18" charset="0"/>
                        </a:rPr>
                        <m:t>Δ</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𝐷</m:t>
                          </m:r>
                        </m:sub>
                      </m:sSub>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𝑆</m:t>
                              </m:r>
                            </m:sub>
                          </m:sSub>
                        </m:num>
                        <m:den>
                          <m:r>
                            <a:rPr kumimoji="1" lang="en-US" altLang="ja-JP" sz="2400" b="0" i="1" smtClean="0">
                              <a:latin typeface="Cambria Math" panose="02040503050406030204" pitchFamily="18" charset="0"/>
                            </a:rPr>
                            <m:t>2</m:t>
                          </m:r>
                        </m:den>
                      </m:f>
                      <m:r>
                        <a:rPr kumimoji="1" lang="en-US" altLang="ja-JP" sz="2400" b="0" i="1" smtClean="0">
                          <a:latin typeface="Cambria Math" panose="02040503050406030204" pitchFamily="18" charset="0"/>
                        </a:rPr>
                        <m:t>+</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𝐾</m:t>
                              </m:r>
                            </m:num>
                            <m:den>
                              <m:r>
                                <a:rPr lang="en-US" altLang="ja-JP" sz="2400" i="1">
                                  <a:latin typeface="Cambria Math" panose="02040503050406030204" pitchFamily="18" charset="0"/>
                                </a:rPr>
                                <m:t>2</m:t>
                              </m:r>
                            </m:den>
                          </m:f>
                        </m:e>
                      </m:rad>
                      <m:r>
                        <a:rPr lang="en-US" altLang="ja-JP" sz="2400" i="1">
                          <a:latin typeface="Cambria Math" panose="02040503050406030204" pitchFamily="18" charset="0"/>
                        </a:rPr>
                        <m:t>⋅</m:t>
                      </m:r>
                      <m:r>
                        <m:rPr>
                          <m:sty m:val="p"/>
                        </m:rPr>
                        <a:rPr lang="en-US" altLang="ja-JP" sz="2400">
                          <a:latin typeface="Cambria Math" panose="02040503050406030204" pitchFamily="18" charset="0"/>
                        </a:rPr>
                        <m:t>Δ</m:t>
                      </m:r>
                      <m:r>
                        <a:rPr lang="en-US" altLang="ja-JP" sz="2400" i="1">
                          <a:latin typeface="Cambria Math" panose="02040503050406030204" pitchFamily="18" charset="0"/>
                        </a:rPr>
                        <m:t>𝑣</m:t>
                      </m:r>
                      <m:r>
                        <a:rPr lang="en-US" altLang="ja-JP" sz="2400" i="1">
                          <a:latin typeface="Cambria Math" panose="02040503050406030204" pitchFamily="18" charset="0"/>
                        </a:rPr>
                        <m:t>⋅</m:t>
                      </m:r>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1−</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𝐾</m:t>
                              </m:r>
                            </m:num>
                            <m:den>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e>
                                  </m:d>
                                </m:e>
                              </m:d>
                            </m:e>
                            <m:sup>
                              <m:r>
                                <a:rPr lang="en-US" altLang="ja-JP" sz="2400" b="0" i="1" smtClean="0">
                                  <a:latin typeface="Cambria Math" panose="02040503050406030204" pitchFamily="18" charset="0"/>
                                </a:rPr>
                                <m:t>2</m:t>
                              </m:r>
                            </m:sup>
                          </m:sSup>
                        </m:e>
                      </m:rad>
                    </m:oMath>
                  </m:oMathPara>
                </a14:m>
                <a:endParaRPr lang="en-US" altLang="ja-JP" sz="2400" b="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2</m:t>
                          </m:r>
                        </m:den>
                      </m:f>
                      <m:r>
                        <a:rPr lang="en-US" altLang="ja-JP" sz="2400" b="0" i="1" smtClean="0">
                          <a:latin typeface="Cambria Math" panose="02040503050406030204" pitchFamily="18" charset="0"/>
                        </a:rPr>
                        <m:t>−</m:t>
                      </m:r>
                      <m:r>
                        <m:rPr>
                          <m:sty m:val="p"/>
                        </m:rPr>
                        <a:rPr lang="en-US" altLang="ja-JP" sz="2400">
                          <a:latin typeface="Cambria Math" panose="02040503050406030204" pitchFamily="18" charset="0"/>
                        </a:rPr>
                        <m:t>Δ</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𝐷</m:t>
                          </m:r>
                        </m:sub>
                      </m:sSub>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2</m:t>
                          </m:r>
                        </m:den>
                      </m:f>
                      <m:r>
                        <a:rPr lang="en-US" altLang="ja-JP" sz="2400" b="0" i="1" smtClean="0">
                          <a:latin typeface="Cambria Math" panose="02040503050406030204" pitchFamily="18" charset="0"/>
                        </a:rPr>
                        <m:t>−</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𝐾</m:t>
                              </m:r>
                            </m:num>
                            <m:den>
                              <m:r>
                                <a:rPr lang="en-US" altLang="ja-JP" sz="2400" i="1">
                                  <a:latin typeface="Cambria Math" panose="02040503050406030204" pitchFamily="18" charset="0"/>
                                </a:rPr>
                                <m:t>2</m:t>
                              </m:r>
                            </m:den>
                          </m:f>
                        </m:e>
                      </m:rad>
                      <m:r>
                        <a:rPr lang="en-US" altLang="ja-JP" sz="2400" i="1">
                          <a:latin typeface="Cambria Math" panose="02040503050406030204" pitchFamily="18" charset="0"/>
                        </a:rPr>
                        <m:t>⋅</m:t>
                      </m:r>
                      <m:r>
                        <m:rPr>
                          <m:sty m:val="p"/>
                        </m:rPr>
                        <a:rPr lang="en-US" altLang="ja-JP" sz="2400">
                          <a:latin typeface="Cambria Math" panose="02040503050406030204" pitchFamily="18" charset="0"/>
                        </a:rPr>
                        <m:t>Δ</m:t>
                      </m:r>
                      <m:r>
                        <a:rPr lang="en-US" altLang="ja-JP" sz="2400" i="1">
                          <a:latin typeface="Cambria Math" panose="02040503050406030204" pitchFamily="18" charset="0"/>
                        </a:rPr>
                        <m:t>𝑣</m:t>
                      </m:r>
                      <m:r>
                        <a:rPr lang="en-US" altLang="ja-JP" sz="2400" i="1">
                          <a:latin typeface="Cambria Math" panose="02040503050406030204" pitchFamily="18" charset="0"/>
                        </a:rPr>
                        <m:t>⋅</m:t>
                      </m:r>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1−</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𝐾</m:t>
                              </m:r>
                            </m:num>
                            <m:den>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e>
                                  </m:d>
                                </m:e>
                              </m:d>
                            </m:e>
                            <m:sup>
                              <m:r>
                                <a:rPr lang="en-US" altLang="ja-JP" sz="2400" b="0" i="1" smtClean="0">
                                  <a:latin typeface="Cambria Math" panose="02040503050406030204" pitchFamily="18" charset="0"/>
                                </a:rPr>
                                <m:t>2</m:t>
                              </m:r>
                            </m:sup>
                          </m:sSup>
                        </m:e>
                      </m:rad>
                    </m:oMath>
                  </m:oMathPara>
                </a14:m>
                <a:endParaRPr kumimoji="1" lang="en-US" altLang="ja-JP" sz="2400" dirty="0"/>
              </a:p>
              <a:p>
                <a:pPr/>
                <a14:m>
                  <m:oMathPara xmlns:m="http://schemas.openxmlformats.org/officeDocument/2006/math">
                    <m:oMathParaPr>
                      <m:jc m:val="centerGroup"/>
                    </m:oMathParaPr>
                    <m:oMath xmlns:m="http://schemas.openxmlformats.org/officeDocument/2006/math">
                      <m:f>
                        <m:fPr>
                          <m:ctrlPr>
                            <a:rPr lang="en-US" altLang="ja-JP" sz="2400" i="1" smtClean="0">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2</m:t>
                          </m:r>
                        </m:den>
                      </m:f>
                      <m:r>
                        <a:rPr lang="en-US" altLang="ja-JP" sz="2400" i="1">
                          <a:latin typeface="Cambria Math" panose="02040503050406030204" pitchFamily="18" charset="0"/>
                        </a:rPr>
                        <m:t>+</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𝐾</m:t>
                              </m:r>
                            </m:num>
                            <m:den>
                              <m:r>
                                <a:rPr lang="en-US" altLang="ja-JP" sz="2400" i="1">
                                  <a:latin typeface="Cambria Math" panose="02040503050406030204" pitchFamily="18" charset="0"/>
                                </a:rPr>
                                <m:t>2</m:t>
                              </m:r>
                            </m:den>
                          </m:f>
                        </m:e>
                      </m:rad>
                      <m:r>
                        <a:rPr lang="en-US" altLang="ja-JP" sz="2400" i="1">
                          <a:latin typeface="Cambria Math" panose="02040503050406030204" pitchFamily="18" charset="0"/>
                        </a:rPr>
                        <m:t>⋅</m:t>
                      </m:r>
                      <m:r>
                        <m:rPr>
                          <m:sty m:val="p"/>
                        </m:rPr>
                        <a:rPr lang="en-US" altLang="ja-JP" sz="2400">
                          <a:latin typeface="Cambria Math" panose="02040503050406030204" pitchFamily="18" charset="0"/>
                        </a:rPr>
                        <m:t>Δ</m:t>
                      </m:r>
                      <m:r>
                        <a:rPr lang="en-US" altLang="ja-JP" sz="2400" i="1">
                          <a:latin typeface="Cambria Math" panose="02040503050406030204" pitchFamily="18" charset="0"/>
                        </a:rPr>
                        <m:t>𝑣</m:t>
                      </m:r>
                      <m:r>
                        <a:rPr lang="en-US" altLang="ja-JP" sz="2400" i="1">
                          <a:latin typeface="Cambria Math" panose="02040503050406030204" pitchFamily="18" charset="0"/>
                        </a:rPr>
                        <m:t>⋅</m:t>
                      </m:r>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1−</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𝐾</m:t>
                              </m:r>
                            </m:num>
                            <m:den>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e>
                                  </m:d>
                                </m:e>
                              </m:d>
                            </m:e>
                            <m:sup>
                              <m:r>
                                <a:rPr lang="en-US" altLang="ja-JP" sz="2400" b="0" i="1" smtClean="0">
                                  <a:latin typeface="Cambria Math" panose="02040503050406030204" pitchFamily="18" charset="0"/>
                                </a:rPr>
                                <m:t>2</m:t>
                              </m:r>
                            </m:sup>
                          </m:sSup>
                        </m:e>
                      </m:ra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𝐾</m:t>
                          </m:r>
                        </m:e>
                      </m:d>
                    </m:oMath>
                  </m:oMathPara>
                </a14:m>
                <a:endParaRPr lang="en-US" altLang="ja-JP" sz="2400" b="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𝑓</m:t>
                      </m:r>
                      <m:d>
                        <m:dPr>
                          <m:ctrlPr>
                            <a:rPr kumimoji="1" lang="en-US" altLang="ja-JP" sz="2400" b="0" i="1" smtClean="0">
                              <a:latin typeface="Cambria Math" panose="02040503050406030204" pitchFamily="18" charset="0"/>
                            </a:rPr>
                          </m:ctrlPr>
                        </m:dPr>
                        <m:e>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𝑣</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𝑆</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𝐾</m:t>
                          </m:r>
                        </m:e>
                      </m:d>
                    </m:oMath>
                  </m:oMathPara>
                </a14:m>
                <a:endParaRPr kumimoji="1" lang="en-US" altLang="ja-JP" sz="2400" b="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𝑣</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𝑆</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𝐾</m:t>
                      </m:r>
                      <m:r>
                        <a:rPr kumimoji="1" lang="en-US" altLang="ja-JP" sz="2400" b="0" i="1" smtClean="0">
                          <a:latin typeface="Cambria Math" panose="02040503050406030204" pitchFamily="18" charset="0"/>
                        </a:rPr>
                        <m:t>)</m:t>
                      </m:r>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089F0C6D-F528-2EED-CC39-437BE66BFE4F}"/>
                  </a:ext>
                </a:extLst>
              </p:cNvPr>
              <p:cNvSpPr txBox="1">
                <a:spLocks noRot="1" noChangeAspect="1" noMove="1" noResize="1" noEditPoints="1" noAdjustHandles="1" noChangeArrowheads="1" noChangeShapeType="1" noTextEdit="1"/>
              </p:cNvSpPr>
              <p:nvPr/>
            </p:nvSpPr>
            <p:spPr>
              <a:xfrm>
                <a:off x="266700" y="1509713"/>
                <a:ext cx="7258050" cy="4202497"/>
              </a:xfrm>
              <a:prstGeom prst="rect">
                <a:avLst/>
              </a:prstGeom>
              <a:blipFill>
                <a:blip r:embed="rId2"/>
                <a:stretch>
                  <a:fillRect b="-1016"/>
                </a:stretch>
              </a:blipFill>
            </p:spPr>
            <p:txBody>
              <a:bodyPr/>
              <a:lstStyle/>
              <a:p>
                <a:r>
                  <a:rPr lang="ja-JP" altLang="en-US">
                    <a:noFill/>
                  </a:rPr>
                  <a:t> </a:t>
                </a:r>
              </a:p>
            </p:txBody>
          </p:sp>
        </mc:Fallback>
      </mc:AlternateContent>
      <p:pic>
        <p:nvPicPr>
          <p:cNvPr id="5" name="図 4" descr="光 が含まれている画像&#10;&#10;自動的に生成された説明">
            <a:extLst>
              <a:ext uri="{FF2B5EF4-FFF2-40B4-BE49-F238E27FC236}">
                <a16:creationId xmlns:a16="http://schemas.microsoft.com/office/drawing/2014/main" id="{118DEB0F-07A8-3EA0-68BB-EDA2C352F6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750" y="1509713"/>
            <a:ext cx="4473932" cy="2629417"/>
          </a:xfrm>
          <a:prstGeom prst="rect">
            <a:avLst/>
          </a:prstGeom>
        </p:spPr>
      </p:pic>
      <p:sp>
        <p:nvSpPr>
          <p:cNvPr id="3" name="スライド番号プレースホルダー 2">
            <a:extLst>
              <a:ext uri="{FF2B5EF4-FFF2-40B4-BE49-F238E27FC236}">
                <a16:creationId xmlns:a16="http://schemas.microsoft.com/office/drawing/2014/main" id="{035BAC69-FD6D-3B69-1510-9C20B6792E45}"/>
              </a:ext>
            </a:extLst>
          </p:cNvPr>
          <p:cNvSpPr>
            <a:spLocks noGrp="1"/>
          </p:cNvSpPr>
          <p:nvPr>
            <p:ph type="sldNum" sz="quarter" idx="12"/>
          </p:nvPr>
        </p:nvSpPr>
        <p:spPr/>
        <p:txBody>
          <a:bodyPr/>
          <a:lstStyle/>
          <a:p>
            <a:fld id="{FB3BD0F6-ED93-4B53-8AD2-35C03B8427B6}" type="slidenum">
              <a:rPr kumimoji="1" lang="ja-JP" altLang="en-US" smtClean="0"/>
              <a:t>26</a:t>
            </a:fld>
            <a:endParaRPr kumimoji="1" lang="ja-JP" altLang="en-US"/>
          </a:p>
        </p:txBody>
      </p:sp>
    </p:spTree>
    <p:extLst>
      <p:ext uri="{BB962C8B-B14F-4D97-AF65-F5344CB8AC3E}">
        <p14:creationId xmlns:p14="http://schemas.microsoft.com/office/powerpoint/2010/main" val="3443298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750FA6-8548-A085-AB2D-2C7AFB8F5AE0}"/>
              </a:ext>
            </a:extLst>
          </p:cNvPr>
          <p:cNvSpPr>
            <a:spLocks noGrp="1"/>
          </p:cNvSpPr>
          <p:nvPr>
            <p:ph type="title"/>
          </p:nvPr>
        </p:nvSpPr>
        <p:spPr/>
        <p:txBody>
          <a:bodyPr/>
          <a:lstStyle/>
          <a:p>
            <a:r>
              <a:rPr lang="ja-JP" altLang="en-US" sz="4400" dirty="0"/>
              <a:t>ギルバート乗算回路の出力 </a:t>
            </a:r>
            <a:r>
              <a:rPr lang="en-US" altLang="ja-JP" sz="4400" dirty="0"/>
              <a:t>: </a:t>
            </a:r>
            <a:r>
              <a:rPr lang="ja-JP" altLang="en-US" sz="4400" dirty="0"/>
              <a:t>差動対</a:t>
            </a:r>
            <a:endParaRPr kumimoji="1"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E44A9EB-8776-A689-DA36-F8D39356AE89}"/>
                  </a:ext>
                </a:extLst>
              </p:cNvPr>
              <p:cNvSpPr txBox="1"/>
              <p:nvPr/>
            </p:nvSpPr>
            <p:spPr>
              <a:xfrm>
                <a:off x="571500" y="1476375"/>
                <a:ext cx="10515600" cy="4858831"/>
              </a:xfrm>
              <a:prstGeom prst="rect">
                <a:avLst/>
              </a:prstGeom>
              <a:noFill/>
            </p:spPr>
            <p:txBody>
              <a:bodyPr wrap="square" rtlCol="0">
                <a:spAutoFit/>
              </a:bodyPr>
              <a:lstStyle/>
              <a:p>
                <a14:m>
                  <m:oMath xmlns:m="http://schemas.openxmlformats.org/officeDocument/2006/math">
                    <m:r>
                      <a:rPr kumimoji="1" lang="en-US" altLang="ja-JP" sz="2400" b="0" i="1" smtClean="0">
                        <a:latin typeface="Cambria Math" panose="02040503050406030204" pitchFamily="18" charset="0"/>
                      </a:rPr>
                      <m:t>𝑓</m:t>
                    </m:r>
                    <m:d>
                      <m:dPr>
                        <m:ctrlPr>
                          <a:rPr kumimoji="1" lang="en-US" altLang="ja-JP" sz="2400" b="0" i="1" smtClean="0">
                            <a:latin typeface="Cambria Math" panose="02040503050406030204" pitchFamily="18" charset="0"/>
                          </a:rPr>
                        </m:ctrlPr>
                      </m:dPr>
                      <m:e>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𝑣</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𝑆</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𝐾</m:t>
                        </m:r>
                      </m:e>
                    </m:d>
                    <m:r>
                      <a:rPr lang="ja-JP" altLang="en-US" sz="2400" i="1">
                        <a:latin typeface="Cambria Math" panose="02040503050406030204" pitchFamily="18" charset="0"/>
                      </a:rPr>
                      <m:t>の</m:t>
                    </m:r>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=0</m:t>
                    </m:r>
                    <m:r>
                      <a:rPr lang="ja-JP" altLang="en-US" sz="2400" i="1">
                        <a:latin typeface="Cambria Math" panose="02040503050406030204" pitchFamily="18" charset="0"/>
                      </a:rPr>
                      <m:t>付近</m:t>
                    </m:r>
                    <m:r>
                      <a:rPr lang="ja-JP" altLang="en-US" sz="2400" i="1" smtClean="0">
                        <a:latin typeface="Cambria Math" panose="02040503050406030204" pitchFamily="18" charset="0"/>
                      </a:rPr>
                      <m:t>に</m:t>
                    </m:r>
                  </m:oMath>
                </a14:m>
                <a:r>
                  <a:rPr kumimoji="1" lang="ja-JP" altLang="en-US" sz="2400" dirty="0"/>
                  <a:t>おける１次近似</a:t>
                </a:r>
                <a:endParaRPr kumimoji="1" lang="en-US" altLang="ja-JP" sz="2400" dirty="0"/>
              </a:p>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d>
                        <m:dPr>
                          <m:ctrlPr>
                            <a:rPr kumimoji="1" lang="en-US" altLang="ja-JP" sz="2400" b="0" i="1" smtClean="0">
                              <a:latin typeface="Cambria Math" panose="02040503050406030204" pitchFamily="18" charset="0"/>
                            </a:rPr>
                          </m:ctrlPr>
                        </m:dPr>
                        <m:e>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𝑣</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𝑆</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𝐾</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𝑓</m:t>
                      </m:r>
                      <m:d>
                        <m:dPr>
                          <m:begChr m:val=""/>
                          <m:ctrlPr>
                            <a:rPr kumimoji="1" lang="en-US" altLang="ja-JP" sz="2400" b="0" i="1" smtClean="0">
                              <a:latin typeface="Cambria Math" panose="02040503050406030204" pitchFamily="18" charset="0"/>
                            </a:rPr>
                          </m:ctrlPr>
                        </m:dPr>
                        <m:e>
                          <m:d>
                            <m:dPr>
                              <m:endChr m:val=""/>
                              <m:ctrlPr>
                                <a:rPr kumimoji="1" lang="en-US" altLang="ja-JP" sz="2400" b="0" i="1" smtClean="0">
                                  <a:latin typeface="Cambria Math" panose="02040503050406030204" pitchFamily="18" charset="0"/>
                                </a:rPr>
                              </m:ctrlPr>
                            </m:dPr>
                            <m:e>
                              <m:r>
                                <a:rPr kumimoji="1" lang="en-US" altLang="ja-JP" sz="2400" b="0" i="0" smtClean="0">
                                  <a:latin typeface="Cambria Math" panose="02040503050406030204" pitchFamily="18" charset="0"/>
                                </a:rPr>
                                <m:t>0</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𝑆</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𝐾</m:t>
                              </m:r>
                            </m:e>
                          </m:d>
                        </m:e>
                      </m:d>
                      <m:r>
                        <a:rPr kumimoji="1" lang="en-US" altLang="ja-JP" sz="2400" b="0" i="1" smtClean="0">
                          <a:latin typeface="Cambria Math" panose="02040503050406030204" pitchFamily="18" charset="0"/>
                        </a:rPr>
                        <m:t>+ </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𝑓</m:t>
                          </m:r>
                        </m:num>
                        <m:den>
                          <m:r>
                            <a:rPr kumimoji="1" lang="en-US" altLang="ja-JP" sz="2400" b="0" i="1" smtClean="0">
                              <a:latin typeface="Cambria Math" panose="02040503050406030204" pitchFamily="18" charset="0"/>
                            </a:rPr>
                            <m:t>𝜕</m:t>
                          </m:r>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𝑣</m:t>
                          </m:r>
                        </m:den>
                      </m:f>
                      <m:d>
                        <m:dPr>
                          <m:begChr m:val=""/>
                          <m:ctrlPr>
                            <a:rPr kumimoji="1" lang="en-US" altLang="ja-JP" sz="2400" b="0" i="1" smtClean="0">
                              <a:latin typeface="Cambria Math" panose="02040503050406030204" pitchFamily="18" charset="0"/>
                            </a:rPr>
                          </m:ctrlPr>
                        </m:dPr>
                        <m:e>
                          <m:d>
                            <m:dPr>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𝑆</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𝐾</m:t>
                              </m:r>
                            </m:e>
                          </m:d>
                        </m:e>
                      </m:d>
                      <m:r>
                        <a:rPr kumimoji="1" lang="en-US" altLang="ja-JP" sz="2400" b="0" i="1" smtClean="0">
                          <a:latin typeface="Cambria Math" panose="02040503050406030204" pitchFamily="18" charset="0"/>
                        </a:rPr>
                        <m:t>⋅</m:t>
                      </m:r>
                      <m:d>
                        <m:dPr>
                          <m:begChr m:val=""/>
                          <m:ctrlPr>
                            <a:rPr kumimoji="1" lang="en-US" altLang="ja-JP" sz="2400" b="0" i="1" smtClean="0">
                              <a:latin typeface="Cambria Math" panose="02040503050406030204" pitchFamily="18" charset="0"/>
                            </a:rPr>
                          </m:ctrlPr>
                        </m:dPr>
                        <m:e>
                          <m:d>
                            <m:dPr>
                              <m:endChr m:val=""/>
                              <m:ctrlPr>
                                <a:rPr kumimoji="1" lang="en-US" altLang="ja-JP" sz="2400" b="0" i="1" smtClean="0">
                                  <a:latin typeface="Cambria Math" panose="02040503050406030204" pitchFamily="18" charset="0"/>
                                </a:rPr>
                              </m:ctrlPr>
                            </m:dPr>
                            <m:e>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𝑣</m:t>
                              </m:r>
                              <m:r>
                                <a:rPr kumimoji="1" lang="en-US" altLang="ja-JP" sz="2400" b="0" i="1" smtClean="0">
                                  <a:latin typeface="Cambria Math" panose="02040503050406030204" pitchFamily="18" charset="0"/>
                                </a:rPr>
                                <m:t>−0</m:t>
                              </m:r>
                            </m:e>
                          </m:d>
                        </m:e>
                      </m:d>
                    </m:oMath>
                  </m:oMathPara>
                </a14:m>
                <a:endParaRPr kumimoji="1" lang="en-US" altLang="ja-JP" sz="2400" dirty="0"/>
              </a:p>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𝑓</m:t>
                          </m:r>
                        </m:num>
                        <m:den>
                          <m:r>
                            <a:rPr kumimoji="1" lang="en-US" altLang="ja-JP" sz="2400" b="0" i="1" smtClean="0">
                              <a:latin typeface="Cambria Math" panose="02040503050406030204" pitchFamily="18" charset="0"/>
                            </a:rPr>
                            <m:t>𝜕</m:t>
                          </m:r>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𝑣</m:t>
                          </m:r>
                        </m:den>
                      </m:f>
                      <m:d>
                        <m:dPr>
                          <m:begChr m:val=""/>
                          <m:ctrlPr>
                            <a:rPr kumimoji="1" lang="en-US" altLang="ja-JP" sz="2400" b="0" i="1" smtClean="0">
                              <a:latin typeface="Cambria Math" panose="02040503050406030204" pitchFamily="18" charset="0"/>
                            </a:rPr>
                          </m:ctrlPr>
                        </m:dPr>
                        <m:e>
                          <m:d>
                            <m:dPr>
                              <m:endChr m:val=""/>
                              <m:ctrlPr>
                                <a:rPr kumimoji="1" lang="en-US" altLang="ja-JP" sz="2400" b="0" i="1" smtClean="0">
                                  <a:latin typeface="Cambria Math" panose="02040503050406030204" pitchFamily="18" charset="0"/>
                                </a:rPr>
                              </m:ctrlPr>
                            </m:dPr>
                            <m:e>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𝑣</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𝑆</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𝐾</m:t>
                              </m:r>
                            </m:e>
                          </m:d>
                        </m:e>
                      </m:d>
                      <m:r>
                        <a:rPr kumimoji="1"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num>
                        <m:den>
                          <m:r>
                            <a:rPr lang="en-US" altLang="ja-JP" sz="2400" i="1">
                              <a:latin typeface="Cambria Math" panose="02040503050406030204" pitchFamily="18" charset="0"/>
                            </a:rPr>
                            <m:t>𝜕</m:t>
                          </m:r>
                          <m:r>
                            <m:rPr>
                              <m:sty m:val="p"/>
                            </m:rPr>
                            <a:rPr lang="en-US" altLang="ja-JP" sz="2400">
                              <a:latin typeface="Cambria Math" panose="02040503050406030204" pitchFamily="18" charset="0"/>
                            </a:rPr>
                            <m:t>Δ</m:t>
                          </m:r>
                          <m:r>
                            <a:rPr lang="en-US" altLang="ja-JP" sz="2400" i="1">
                              <a:latin typeface="Cambria Math" panose="02040503050406030204" pitchFamily="18" charset="0"/>
                            </a:rPr>
                            <m:t>𝑣</m:t>
                          </m:r>
                        </m:den>
                      </m:f>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f>
                                <m:fPr>
                                  <m:ctrlPr>
                                    <a:rPr lang="en-US" altLang="ja-JP" sz="2400" i="1" smtClean="0">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2</m:t>
                                  </m:r>
                                </m:den>
                              </m:f>
                              <m:r>
                                <a:rPr lang="en-US" altLang="ja-JP" sz="2400" i="1">
                                  <a:latin typeface="Cambria Math" panose="02040503050406030204" pitchFamily="18" charset="0"/>
                                </a:rPr>
                                <m:t>+</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𝐾</m:t>
                                      </m:r>
                                    </m:num>
                                    <m:den>
                                      <m:r>
                                        <a:rPr lang="en-US" altLang="ja-JP" sz="2400" i="1">
                                          <a:latin typeface="Cambria Math" panose="02040503050406030204" pitchFamily="18" charset="0"/>
                                        </a:rPr>
                                        <m:t>2</m:t>
                                      </m:r>
                                    </m:den>
                                  </m:f>
                                </m:e>
                              </m:rad>
                              <m:r>
                                <a:rPr lang="en-US" altLang="ja-JP" sz="2400" i="1">
                                  <a:latin typeface="Cambria Math" panose="02040503050406030204" pitchFamily="18" charset="0"/>
                                </a:rPr>
                                <m:t>⋅</m:t>
                              </m:r>
                              <m:r>
                                <m:rPr>
                                  <m:sty m:val="p"/>
                                </m:rPr>
                                <a:rPr lang="en-US" altLang="ja-JP" sz="2400">
                                  <a:latin typeface="Cambria Math" panose="02040503050406030204" pitchFamily="18" charset="0"/>
                                </a:rPr>
                                <m:t>Δ</m:t>
                              </m:r>
                              <m:r>
                                <a:rPr lang="en-US" altLang="ja-JP" sz="2400" i="1">
                                  <a:latin typeface="Cambria Math" panose="02040503050406030204" pitchFamily="18" charset="0"/>
                                </a:rPr>
                                <m:t>𝑣</m:t>
                              </m:r>
                              <m:r>
                                <a:rPr lang="en-US" altLang="ja-JP" sz="2400" i="1">
                                  <a:latin typeface="Cambria Math" panose="02040503050406030204" pitchFamily="18" charset="0"/>
                                </a:rPr>
                                <m:t>⋅</m:t>
                              </m:r>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1−</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𝐾</m:t>
                                      </m:r>
                                    </m:num>
                                    <m:den>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e>
                                          </m:d>
                                        </m:e>
                                      </m:d>
                                    </m:e>
                                    <m:sup>
                                      <m:r>
                                        <a:rPr lang="en-US" altLang="ja-JP" sz="2400" b="0" i="1" smtClean="0">
                                          <a:latin typeface="Cambria Math" panose="02040503050406030204" pitchFamily="18" charset="0"/>
                                        </a:rPr>
                                        <m:t>2</m:t>
                                      </m:r>
                                    </m:sup>
                                  </m:sSup>
                                </m:e>
                              </m:rad>
                            </m:e>
                          </m:d>
                        </m:e>
                      </m:d>
                    </m:oMath>
                  </m:oMathPara>
                </a14:m>
                <a:endParaRPr kumimoji="1" lang="en-US" altLang="ja-JP" sz="2400" dirty="0"/>
              </a:p>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rad>
                        <m:radPr>
                          <m:degHide m:val="on"/>
                          <m:ctrlPr>
                            <a:rPr lang="en-US" altLang="ja-JP" sz="2400" i="1" smtClean="0">
                              <a:latin typeface="Cambria Math" panose="02040503050406030204" pitchFamily="18" charset="0"/>
                            </a:rPr>
                          </m:ctrlPr>
                        </m:radPr>
                        <m:deg/>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𝐾</m:t>
                              </m:r>
                            </m:num>
                            <m:den>
                              <m:r>
                                <a:rPr lang="en-US" altLang="ja-JP" sz="2400" i="1">
                                  <a:latin typeface="Cambria Math" panose="02040503050406030204" pitchFamily="18" charset="0"/>
                                </a:rPr>
                                <m:t>2</m:t>
                              </m:r>
                            </m:den>
                          </m:f>
                        </m:e>
                      </m:rad>
                      <m:f>
                        <m:fPr>
                          <m:ctrlPr>
                            <a:rPr lang="en-US" altLang="ja-JP" sz="2400" i="1" smtClean="0">
                              <a:latin typeface="Cambria Math" panose="02040503050406030204" pitchFamily="18" charset="0"/>
                            </a:rPr>
                          </m:ctrlPr>
                        </m:fPr>
                        <m:num>
                          <m:r>
                            <a:rPr lang="en-US" altLang="ja-JP" sz="2400" i="1">
                              <a:latin typeface="Cambria Math" panose="02040503050406030204" pitchFamily="18" charset="0"/>
                            </a:rPr>
                            <m:t>𝜕</m:t>
                          </m:r>
                        </m:num>
                        <m:den>
                          <m:r>
                            <a:rPr lang="en-US" altLang="ja-JP" sz="2400" i="1">
                              <a:latin typeface="Cambria Math" panose="02040503050406030204" pitchFamily="18" charset="0"/>
                            </a:rPr>
                            <m:t>𝜕</m:t>
                          </m:r>
                          <m:r>
                            <m:rPr>
                              <m:sty m:val="p"/>
                            </m:rPr>
                            <a:rPr lang="en-US" altLang="ja-JP" sz="2400">
                              <a:latin typeface="Cambria Math" panose="02040503050406030204" pitchFamily="18" charset="0"/>
                            </a:rPr>
                            <m:t>Δ</m:t>
                          </m:r>
                          <m:r>
                            <a:rPr lang="en-US" altLang="ja-JP" sz="2400" i="1">
                              <a:latin typeface="Cambria Math" panose="02040503050406030204" pitchFamily="18" charset="0"/>
                            </a:rPr>
                            <m:t>𝑣</m:t>
                          </m:r>
                        </m:den>
                      </m:f>
                      <m:r>
                        <m:rPr>
                          <m:sty m:val="p"/>
                        </m:rPr>
                        <a:rPr lang="en-US" altLang="ja-JP" sz="2400" smtClean="0">
                          <a:latin typeface="Cambria Math" panose="02040503050406030204" pitchFamily="18" charset="0"/>
                        </a:rPr>
                        <m:t>Δ</m:t>
                      </m:r>
                      <m:r>
                        <a:rPr lang="en-US" altLang="ja-JP" sz="2400" i="1">
                          <a:latin typeface="Cambria Math" panose="02040503050406030204" pitchFamily="18" charset="0"/>
                        </a:rPr>
                        <m:t>𝑣</m:t>
                      </m:r>
                      <m:r>
                        <a:rPr lang="en-US" altLang="ja-JP" sz="2400" i="1">
                          <a:latin typeface="Cambria Math" panose="02040503050406030204" pitchFamily="18" charset="0"/>
                        </a:rPr>
                        <m:t>⋅</m:t>
                      </m:r>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1−</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𝐾</m:t>
                              </m:r>
                            </m:num>
                            <m:den>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e>
                                  </m:d>
                                </m:e>
                              </m:d>
                            </m:e>
                            <m:sup>
                              <m:r>
                                <a:rPr lang="en-US" altLang="ja-JP" sz="2400" b="0" i="1" smtClean="0">
                                  <a:latin typeface="Cambria Math" panose="02040503050406030204" pitchFamily="18" charset="0"/>
                                </a:rPr>
                                <m:t>2</m:t>
                              </m:r>
                            </m:sup>
                          </m:sSup>
                        </m:e>
                      </m:rad>
                    </m:oMath>
                  </m:oMathPara>
                </a14:m>
                <a:endParaRPr kumimoji="1" lang="en-US" altLang="ja-JP" sz="2400" dirty="0"/>
              </a:p>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rad>
                        <m:radPr>
                          <m:degHide m:val="on"/>
                          <m:ctrlPr>
                            <a:rPr lang="en-US" altLang="ja-JP" sz="2400" i="1" smtClean="0">
                              <a:latin typeface="Cambria Math" panose="02040503050406030204" pitchFamily="18" charset="0"/>
                            </a:rPr>
                          </m:ctrlPr>
                        </m:radPr>
                        <m:deg/>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𝐾</m:t>
                              </m:r>
                            </m:num>
                            <m:den>
                              <m:r>
                                <a:rPr lang="en-US" altLang="ja-JP" sz="2400" i="1">
                                  <a:latin typeface="Cambria Math" panose="02040503050406030204" pitchFamily="18" charset="0"/>
                                </a:rPr>
                                <m:t>2</m:t>
                              </m:r>
                            </m:den>
                          </m:f>
                        </m:e>
                      </m:rad>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rad>
                                <m:radPr>
                                  <m:degHide m:val="on"/>
                                  <m:ctrlPr>
                                    <a:rPr lang="en-US" altLang="ja-JP" sz="2400" i="1" smtClean="0">
                                      <a:latin typeface="Cambria Math" panose="02040503050406030204" pitchFamily="18" charset="0"/>
                                    </a:rPr>
                                  </m:ctrlPr>
                                </m:radPr>
                                <m:deg/>
                                <m:e>
                                  <m:r>
                                    <a:rPr lang="en-US" altLang="ja-JP" sz="2400" i="1">
                                      <a:latin typeface="Cambria Math" panose="02040503050406030204" pitchFamily="18" charset="0"/>
                                    </a:rPr>
                                    <m:t>1−</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𝐾</m:t>
                                      </m:r>
                                    </m:num>
                                    <m:den>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e>
                                          </m:d>
                                        </m:e>
                                      </m:d>
                                    </m:e>
                                    <m:sup>
                                      <m:r>
                                        <a:rPr lang="en-US" altLang="ja-JP" sz="2400" b="0" i="1" smtClean="0">
                                          <a:latin typeface="Cambria Math" panose="02040503050406030204" pitchFamily="18" charset="0"/>
                                        </a:rPr>
                                        <m:t>2</m:t>
                                      </m:r>
                                    </m:sup>
                                  </m:sSup>
                                </m:e>
                              </m:rad>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0" smtClean="0">
                                      <a:latin typeface="Cambria Math" panose="02040503050406030204" pitchFamily="18" charset="0"/>
                                    </a:rPr>
                                    <m:t>1</m:t>
                                  </m:r>
                                </m:num>
                                <m:den>
                                  <m:r>
                                    <a:rPr lang="en-US" altLang="ja-JP" sz="2400" b="0" i="1" smtClean="0">
                                      <a:latin typeface="Cambria Math" panose="02040503050406030204" pitchFamily="18" charset="0"/>
                                    </a:rPr>
                                    <m:t>2</m:t>
                                  </m:r>
                                </m:den>
                              </m:f>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𝐾</m:t>
                                              </m:r>
                                            </m:num>
                                            <m:den>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e>
                                                  </m:d>
                                                </m:e>
                                              </m:d>
                                            </m:e>
                                            <m:sup>
                                              <m:r>
                                                <a:rPr lang="en-US" altLang="ja-JP" sz="2400" b="0" i="1" smtClean="0">
                                                  <a:latin typeface="Cambria Math" panose="02040503050406030204" pitchFamily="18" charset="0"/>
                                                </a:rPr>
                                                <m:t>2</m:t>
                                              </m:r>
                                            </m:sup>
                                          </m:sSup>
                                        </m:e>
                                      </m:d>
                                    </m:e>
                                  </m:d>
                                </m:e>
                                <m:sup>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sup>
                              </m:sSup>
                              <m:r>
                                <a:rPr lang="en-US" altLang="ja-JP" sz="2400" b="0" i="1" smtClean="0">
                                  <a:latin typeface="Cambria Math" panose="02040503050406030204" pitchFamily="18" charset="0"/>
                                </a:rPr>
                                <m:t>⋅</m:t>
                              </m:r>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𝐾</m:t>
                                          </m:r>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e>
                                  </m:d>
                                </m:e>
                              </m:d>
                            </m:e>
                          </m:d>
                        </m:e>
                      </m:d>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9E44A9EB-8776-A689-DA36-F8D39356AE89}"/>
                  </a:ext>
                </a:extLst>
              </p:cNvPr>
              <p:cNvSpPr txBox="1">
                <a:spLocks noRot="1" noChangeAspect="1" noMove="1" noResize="1" noEditPoints="1" noAdjustHandles="1" noChangeArrowheads="1" noChangeShapeType="1" noTextEdit="1"/>
              </p:cNvSpPr>
              <p:nvPr/>
            </p:nvSpPr>
            <p:spPr>
              <a:xfrm>
                <a:off x="571500" y="1476375"/>
                <a:ext cx="10515600" cy="4858831"/>
              </a:xfrm>
              <a:prstGeom prst="rect">
                <a:avLst/>
              </a:prstGeom>
              <a:blipFill>
                <a:blip r:embed="rId2"/>
                <a:stretch>
                  <a:fillRect l="-522" t="-1004"/>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ADE8D912-6322-C7D4-BB5B-4387669901F4}"/>
              </a:ext>
            </a:extLst>
          </p:cNvPr>
          <p:cNvSpPr>
            <a:spLocks noGrp="1"/>
          </p:cNvSpPr>
          <p:nvPr>
            <p:ph type="sldNum" sz="quarter" idx="12"/>
          </p:nvPr>
        </p:nvSpPr>
        <p:spPr/>
        <p:txBody>
          <a:bodyPr/>
          <a:lstStyle/>
          <a:p>
            <a:fld id="{FB3BD0F6-ED93-4B53-8AD2-35C03B8427B6}" type="slidenum">
              <a:rPr kumimoji="1" lang="ja-JP" altLang="en-US" smtClean="0"/>
              <a:t>27</a:t>
            </a:fld>
            <a:endParaRPr kumimoji="1" lang="ja-JP" altLang="en-US"/>
          </a:p>
        </p:txBody>
      </p:sp>
    </p:spTree>
    <p:extLst>
      <p:ext uri="{BB962C8B-B14F-4D97-AF65-F5344CB8AC3E}">
        <p14:creationId xmlns:p14="http://schemas.microsoft.com/office/powerpoint/2010/main" val="53617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5B9261-68C3-05F3-369F-3134EB4949F8}"/>
              </a:ext>
            </a:extLst>
          </p:cNvPr>
          <p:cNvSpPr>
            <a:spLocks noGrp="1"/>
          </p:cNvSpPr>
          <p:nvPr>
            <p:ph type="title"/>
          </p:nvPr>
        </p:nvSpPr>
        <p:spPr/>
        <p:txBody>
          <a:bodyPr/>
          <a:lstStyle/>
          <a:p>
            <a:r>
              <a:rPr lang="ja-JP" altLang="en-US" sz="4400" dirty="0"/>
              <a:t>ギルバート乗算回路の出力 </a:t>
            </a:r>
            <a:r>
              <a:rPr lang="en-US" altLang="ja-JP" sz="4400" dirty="0"/>
              <a:t>: </a:t>
            </a:r>
            <a:r>
              <a:rPr lang="ja-JP" altLang="en-US" sz="4400" dirty="0"/>
              <a:t>差動対</a:t>
            </a:r>
            <a:endParaRPr kumimoji="1"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4188A36-630B-B7F0-45DE-F8D6DB4ED45A}"/>
                  </a:ext>
                </a:extLst>
              </p:cNvPr>
              <p:cNvSpPr txBox="1"/>
              <p:nvPr/>
            </p:nvSpPr>
            <p:spPr>
              <a:xfrm>
                <a:off x="342899" y="1917055"/>
                <a:ext cx="11287125" cy="3552896"/>
              </a:xfrm>
              <a:prstGeom prst="rect">
                <a:avLst/>
              </a:prstGeom>
              <a:noFill/>
            </p:spPr>
            <p:txBody>
              <a:bodyPr wrap="square">
                <a:spAutoFit/>
              </a:bodyPr>
              <a:lstStyle/>
              <a:p>
                <a14:m>
                  <m:oMath xmlns:m="http://schemas.openxmlformats.org/officeDocument/2006/math">
                    <m:r>
                      <a:rPr kumimoji="1" lang="en-US" altLang="ja-JP" sz="2400" b="0" i="1" smtClean="0">
                        <a:latin typeface="Cambria Math" panose="02040503050406030204" pitchFamily="18" charset="0"/>
                      </a:rPr>
                      <m:t>𝑓</m:t>
                    </m:r>
                    <m:d>
                      <m:dPr>
                        <m:ctrlPr>
                          <a:rPr kumimoji="1" lang="en-US" altLang="ja-JP" sz="2400" b="0" i="1" smtClean="0">
                            <a:latin typeface="Cambria Math" panose="02040503050406030204" pitchFamily="18" charset="0"/>
                          </a:rPr>
                        </m:ctrlPr>
                      </m:dPr>
                      <m:e>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𝑣</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𝑆</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𝐾</m:t>
                        </m:r>
                      </m:e>
                    </m:d>
                    <m:r>
                      <a:rPr lang="ja-JP" altLang="en-US" sz="2400" i="1">
                        <a:latin typeface="Cambria Math" panose="02040503050406030204" pitchFamily="18" charset="0"/>
                      </a:rPr>
                      <m:t>の</m:t>
                    </m:r>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=0</m:t>
                    </m:r>
                    <m:r>
                      <a:rPr lang="ja-JP" altLang="en-US" sz="2400" i="1">
                        <a:latin typeface="Cambria Math" panose="02040503050406030204" pitchFamily="18" charset="0"/>
                      </a:rPr>
                      <m:t>付近</m:t>
                    </m:r>
                    <m:r>
                      <a:rPr lang="ja-JP" altLang="en-US" sz="2400" i="1" smtClean="0">
                        <a:latin typeface="Cambria Math" panose="02040503050406030204" pitchFamily="18" charset="0"/>
                      </a:rPr>
                      <m:t>に</m:t>
                    </m:r>
                  </m:oMath>
                </a14:m>
                <a:r>
                  <a:rPr kumimoji="1" lang="ja-JP" altLang="en-US" sz="2400" dirty="0"/>
                  <a:t>おける１次近似</a:t>
                </a:r>
                <a:endParaRPr kumimoji="1" lang="en-US" altLang="ja-JP" sz="2400" dirty="0"/>
              </a:p>
              <a:p>
                <a14:m>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𝑓</m:t>
                        </m:r>
                      </m:num>
                      <m:den>
                        <m:r>
                          <a:rPr kumimoji="1" lang="en-US" altLang="ja-JP" sz="2400" b="0" i="1" smtClean="0">
                            <a:latin typeface="Cambria Math" panose="02040503050406030204" pitchFamily="18" charset="0"/>
                          </a:rPr>
                          <m:t>𝜕</m:t>
                        </m:r>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𝑣</m:t>
                        </m:r>
                      </m:den>
                    </m:f>
                    <m:d>
                      <m:dPr>
                        <m:begChr m:val=""/>
                        <m:ctrlPr>
                          <a:rPr kumimoji="1" lang="en-US" altLang="ja-JP" sz="2400" b="0" i="1" smtClean="0">
                            <a:latin typeface="Cambria Math" panose="02040503050406030204" pitchFamily="18" charset="0"/>
                          </a:rPr>
                        </m:ctrlPr>
                      </m:dPr>
                      <m:e>
                        <m:d>
                          <m:dPr>
                            <m:endChr m:val=""/>
                            <m:ctrlPr>
                              <a:rPr kumimoji="1" lang="en-US" altLang="ja-JP" sz="2400" b="0" i="1" smtClean="0">
                                <a:latin typeface="Cambria Math" panose="02040503050406030204" pitchFamily="18" charset="0"/>
                              </a:rPr>
                            </m:ctrlPr>
                          </m:dPr>
                          <m:e>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𝑣</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𝑆</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𝐾</m:t>
                            </m:r>
                          </m:e>
                        </m:d>
                      </m:e>
                    </m:d>
                  </m:oMath>
                </a14:m>
                <a:r>
                  <a:rPr lang="en-US" altLang="ja-JP" sz="2400" dirty="0"/>
                  <a:t> </a:t>
                </a:r>
                <a14:m>
                  <m:oMath xmlns:m="http://schemas.openxmlformats.org/officeDocument/2006/math">
                    <m:r>
                      <a:rPr lang="en-US" altLang="ja-JP" sz="2400" b="0" i="0" smtClean="0">
                        <a:latin typeface="Cambria Math" panose="02040503050406030204" pitchFamily="18" charset="0"/>
                      </a:rPr>
                      <m:t>=</m:t>
                    </m:r>
                    <m:rad>
                      <m:radPr>
                        <m:degHide m:val="on"/>
                        <m:ctrlPr>
                          <a:rPr lang="en-US" altLang="ja-JP" sz="2400" i="1" smtClean="0">
                            <a:latin typeface="Cambria Math" panose="02040503050406030204" pitchFamily="18" charset="0"/>
                          </a:rPr>
                        </m:ctrlPr>
                      </m:radPr>
                      <m:deg/>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𝐾</m:t>
                            </m:r>
                          </m:num>
                          <m:den>
                            <m:r>
                              <a:rPr lang="en-US" altLang="ja-JP" sz="2400" i="1">
                                <a:latin typeface="Cambria Math" panose="02040503050406030204" pitchFamily="18" charset="0"/>
                              </a:rPr>
                              <m:t>2</m:t>
                            </m:r>
                          </m:den>
                        </m:f>
                      </m:e>
                    </m:rad>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rad>
                              <m:radPr>
                                <m:degHide m:val="on"/>
                                <m:ctrlPr>
                                  <a:rPr lang="en-US" altLang="ja-JP" sz="2400" i="1" smtClean="0">
                                    <a:latin typeface="Cambria Math" panose="02040503050406030204" pitchFamily="18" charset="0"/>
                                  </a:rPr>
                                </m:ctrlPr>
                              </m:radPr>
                              <m:deg/>
                              <m:e>
                                <m:r>
                                  <a:rPr lang="en-US" altLang="ja-JP" sz="2400" i="1">
                                    <a:latin typeface="Cambria Math" panose="02040503050406030204" pitchFamily="18" charset="0"/>
                                  </a:rPr>
                                  <m:t>1−</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𝐾</m:t>
                                    </m:r>
                                  </m:num>
                                  <m:den>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e>
                                        </m:d>
                                      </m:e>
                                    </m:d>
                                  </m:e>
                                  <m:sup>
                                    <m:r>
                                      <a:rPr lang="en-US" altLang="ja-JP" sz="2400" b="0" i="1" smtClean="0">
                                        <a:latin typeface="Cambria Math" panose="02040503050406030204" pitchFamily="18" charset="0"/>
                                      </a:rPr>
                                      <m:t>2</m:t>
                                    </m:r>
                                  </m:sup>
                                </m:sSup>
                              </m:e>
                            </m:rad>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0" smtClean="0">
                                    <a:latin typeface="Cambria Math" panose="02040503050406030204" pitchFamily="18" charset="0"/>
                                  </a:rPr>
                                  <m:t>1</m:t>
                                </m:r>
                              </m:num>
                              <m:den>
                                <m:r>
                                  <a:rPr lang="en-US" altLang="ja-JP" sz="2400" b="0" i="1" smtClean="0">
                                    <a:latin typeface="Cambria Math" panose="02040503050406030204" pitchFamily="18" charset="0"/>
                                  </a:rPr>
                                  <m:t>2</m:t>
                                </m:r>
                              </m:den>
                            </m:f>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𝐾</m:t>
                                            </m:r>
                                          </m:num>
                                          <m:den>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e>
                                                </m:d>
                                              </m:e>
                                            </m:d>
                                          </m:e>
                                          <m:sup>
                                            <m:r>
                                              <a:rPr lang="en-US" altLang="ja-JP" sz="2400" b="0" i="1" smtClean="0">
                                                <a:latin typeface="Cambria Math" panose="02040503050406030204" pitchFamily="18" charset="0"/>
                                              </a:rPr>
                                              <m:t>2</m:t>
                                            </m:r>
                                          </m:sup>
                                        </m:sSup>
                                      </m:e>
                                    </m:d>
                                  </m:e>
                                </m:d>
                              </m:e>
                              <m:sup>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sup>
                            </m:sSup>
                            <m:r>
                              <a:rPr lang="en-US" altLang="ja-JP" sz="2400" b="0" i="1" smtClean="0">
                                <a:latin typeface="Cambria Math" panose="02040503050406030204" pitchFamily="18" charset="0"/>
                              </a:rPr>
                              <m:t>⋅</m:t>
                            </m:r>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𝐾</m:t>
                                        </m:r>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e>
                                </m:d>
                              </m:e>
                            </m:d>
                          </m:e>
                        </m:d>
                      </m:e>
                    </m:d>
                  </m:oMath>
                </a14:m>
                <a:endParaRPr kumimoji="1" lang="en-US" altLang="ja-JP" sz="2400" dirty="0"/>
              </a:p>
              <a:p>
                <a14:m>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𝑓</m:t>
                        </m:r>
                      </m:num>
                      <m:den>
                        <m:r>
                          <a:rPr kumimoji="1" lang="en-US" altLang="ja-JP" sz="2400" b="0" i="1" smtClean="0">
                            <a:latin typeface="Cambria Math" panose="02040503050406030204" pitchFamily="18" charset="0"/>
                          </a:rPr>
                          <m:t>𝜕</m:t>
                        </m:r>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𝑣</m:t>
                        </m:r>
                      </m:den>
                    </m:f>
                    <m:d>
                      <m:dPr>
                        <m:begChr m:val=""/>
                        <m:ctrlPr>
                          <a:rPr kumimoji="1" lang="en-US" altLang="ja-JP" sz="2400" b="0" i="1" smtClean="0">
                            <a:latin typeface="Cambria Math" panose="02040503050406030204" pitchFamily="18" charset="0"/>
                          </a:rPr>
                        </m:ctrlPr>
                      </m:dPr>
                      <m:e>
                        <m:d>
                          <m:dPr>
                            <m:endChr m:val=""/>
                            <m:ctrlPr>
                              <a:rPr kumimoji="1" lang="en-US" altLang="ja-JP" sz="2400" b="0" i="1" smtClean="0">
                                <a:latin typeface="Cambria Math" panose="02040503050406030204" pitchFamily="18" charset="0"/>
                              </a:rPr>
                            </m:ctrlPr>
                          </m:dPr>
                          <m:e>
                            <m:r>
                              <a:rPr kumimoji="1" lang="en-US" altLang="ja-JP" sz="2400" b="0" i="0" smtClean="0">
                                <a:latin typeface="Cambria Math" panose="02040503050406030204" pitchFamily="18" charset="0"/>
                              </a:rPr>
                              <m:t>0</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𝑆</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𝐾</m:t>
                            </m:r>
                          </m:e>
                        </m:d>
                      </m:e>
                    </m:d>
                    <m:r>
                      <a:rPr kumimoji="1" lang="en-US" altLang="ja-JP" sz="2400" b="0" i="1" smtClean="0">
                        <a:latin typeface="Cambria Math" panose="02040503050406030204" pitchFamily="18" charset="0"/>
                      </a:rPr>
                      <m:t>=</m:t>
                    </m:r>
                  </m:oMath>
                </a14:m>
                <a:r>
                  <a:rPr lang="en-US" altLang="ja-JP" sz="2400" dirty="0"/>
                  <a:t> </a:t>
                </a:r>
                <a14:m>
                  <m:oMath xmlns:m="http://schemas.openxmlformats.org/officeDocument/2006/math">
                    <m:rad>
                      <m:radPr>
                        <m:degHide m:val="on"/>
                        <m:ctrlPr>
                          <a:rPr lang="en-US" altLang="ja-JP" sz="2400" i="1" smtClean="0">
                            <a:latin typeface="Cambria Math" panose="02040503050406030204" pitchFamily="18" charset="0"/>
                          </a:rPr>
                        </m:ctrlPr>
                      </m:radPr>
                      <m:deg/>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𝐾</m:t>
                            </m:r>
                          </m:num>
                          <m:den>
                            <m:r>
                              <a:rPr lang="en-US" altLang="ja-JP" sz="2400" i="1">
                                <a:latin typeface="Cambria Math" panose="02040503050406030204" pitchFamily="18" charset="0"/>
                              </a:rPr>
                              <m:t>2</m:t>
                            </m:r>
                          </m:den>
                        </m:f>
                      </m:e>
                    </m:rad>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rad>
                              <m:radPr>
                                <m:degHide m:val="on"/>
                                <m:ctrlPr>
                                  <a:rPr lang="en-US" altLang="ja-JP" sz="2400" i="1" smtClean="0">
                                    <a:latin typeface="Cambria Math" panose="02040503050406030204" pitchFamily="18" charset="0"/>
                                  </a:rPr>
                                </m:ctrlPr>
                              </m:radPr>
                              <m:deg/>
                              <m:e>
                                <m:r>
                                  <a:rPr lang="en-US" altLang="ja-JP" sz="2400" i="1">
                                    <a:latin typeface="Cambria Math" panose="02040503050406030204" pitchFamily="18" charset="0"/>
                                  </a:rPr>
                                  <m:t>1−</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𝐾</m:t>
                                    </m:r>
                                  </m:num>
                                  <m:den>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0" smtClean="0">
                                                <a:latin typeface="Cambria Math" panose="02040503050406030204" pitchFamily="18" charset="0"/>
                                              </a:rPr>
                                              <m:t>0</m:t>
                                            </m:r>
                                          </m:e>
                                        </m:d>
                                      </m:e>
                                    </m:d>
                                  </m:e>
                                  <m:sup>
                                    <m:r>
                                      <a:rPr lang="en-US" altLang="ja-JP" sz="2400" b="0" i="1" smtClean="0">
                                        <a:latin typeface="Cambria Math" panose="02040503050406030204" pitchFamily="18" charset="0"/>
                                      </a:rPr>
                                      <m:t>2</m:t>
                                    </m:r>
                                  </m:sup>
                                </m:sSup>
                              </m:e>
                            </m:rad>
                            <m:r>
                              <a:rPr lang="en-US" altLang="ja-JP" sz="2400" b="0" i="1" smtClean="0">
                                <a:latin typeface="Cambria Math" panose="02040503050406030204" pitchFamily="18" charset="0"/>
                              </a:rPr>
                              <m:t>+</m:t>
                            </m:r>
                            <m:r>
                              <a:rPr lang="en-US" altLang="ja-JP" sz="2400" b="0" i="0" smtClean="0">
                                <a:latin typeface="Cambria Math" panose="02040503050406030204" pitchFamily="18" charset="0"/>
                              </a:rPr>
                              <m:t>0</m:t>
                            </m:r>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0" smtClean="0">
                                    <a:latin typeface="Cambria Math" panose="02040503050406030204" pitchFamily="18" charset="0"/>
                                  </a:rPr>
                                  <m:t>1</m:t>
                                </m:r>
                              </m:num>
                              <m:den>
                                <m:r>
                                  <a:rPr lang="en-US" altLang="ja-JP" sz="2400" b="0" i="1" smtClean="0">
                                    <a:latin typeface="Cambria Math" panose="02040503050406030204" pitchFamily="18" charset="0"/>
                                  </a:rPr>
                                  <m:t>2</m:t>
                                </m:r>
                              </m:den>
                            </m:f>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𝐾</m:t>
                                            </m:r>
                                          </m:num>
                                          <m:den>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0" smtClean="0">
                                                        <a:latin typeface="Cambria Math" panose="02040503050406030204" pitchFamily="18" charset="0"/>
                                                      </a:rPr>
                                                      <m:t>0</m:t>
                                                    </m:r>
                                                  </m:e>
                                                </m:d>
                                              </m:e>
                                            </m:d>
                                          </m:e>
                                          <m:sup>
                                            <m:r>
                                              <a:rPr lang="en-US" altLang="ja-JP" sz="2400" b="0" i="1" smtClean="0">
                                                <a:latin typeface="Cambria Math" panose="02040503050406030204" pitchFamily="18" charset="0"/>
                                              </a:rPr>
                                              <m:t>2</m:t>
                                            </m:r>
                                          </m:sup>
                                        </m:sSup>
                                      </m:e>
                                    </m:d>
                                  </m:e>
                                </m:d>
                              </m:e>
                              <m:sup>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sup>
                            </m:sSup>
                            <m:r>
                              <a:rPr lang="en-US" altLang="ja-JP" sz="2400" b="0" i="1" smtClean="0">
                                <a:latin typeface="Cambria Math" panose="02040503050406030204" pitchFamily="18" charset="0"/>
                              </a:rPr>
                              <m:t>⋅</m:t>
                            </m:r>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𝐾</m:t>
                                        </m:r>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e>
                                </m:d>
                              </m:e>
                            </m:d>
                          </m:e>
                        </m:d>
                      </m:e>
                    </m:d>
                  </m:oMath>
                </a14:m>
                <a:endParaRPr kumimoji="1" lang="en-US" altLang="ja-JP" sz="2400" dirty="0"/>
              </a:p>
              <a:p>
                <a:pPr/>
                <a14:m>
                  <m:oMathPara xmlns:m="http://schemas.openxmlformats.org/officeDocument/2006/math">
                    <m:oMathParaPr>
                      <m:jc m:val="centerGroup"/>
                    </m:oMathParaPr>
                    <m:oMath xmlns:m="http://schemas.openxmlformats.org/officeDocument/2006/math">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𝑓</m:t>
                          </m:r>
                        </m:num>
                        <m:den>
                          <m:r>
                            <a:rPr lang="en-US" altLang="ja-JP" sz="2400" i="1">
                              <a:latin typeface="Cambria Math" panose="02040503050406030204" pitchFamily="18" charset="0"/>
                            </a:rPr>
                            <m:t>𝜕</m:t>
                          </m:r>
                          <m:r>
                            <m:rPr>
                              <m:sty m:val="p"/>
                            </m:rPr>
                            <a:rPr lang="en-US" altLang="ja-JP" sz="2400">
                              <a:latin typeface="Cambria Math" panose="02040503050406030204" pitchFamily="18" charset="0"/>
                            </a:rPr>
                            <m:t>Δ</m:t>
                          </m:r>
                          <m:r>
                            <a:rPr lang="en-US" altLang="ja-JP" sz="2400" i="1">
                              <a:latin typeface="Cambria Math" panose="02040503050406030204" pitchFamily="18" charset="0"/>
                            </a:rPr>
                            <m:t>𝑣</m:t>
                          </m:r>
                        </m:den>
                      </m:f>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r>
                                <a:rPr lang="en-US" altLang="ja-JP" sz="2400">
                                  <a:latin typeface="Cambria Math" panose="02040503050406030204" pitchFamily="18" charset="0"/>
                                </a:rPr>
                                <m:t>0</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m:t>
                              </m:r>
                              <m:r>
                                <a:rPr lang="en-US" altLang="ja-JP" sz="2400" i="1">
                                  <a:latin typeface="Cambria Math" panose="02040503050406030204" pitchFamily="18" charset="0"/>
                                </a:rPr>
                                <m:t>𝐾</m:t>
                              </m:r>
                            </m:e>
                          </m:d>
                        </m:e>
                      </m:d>
                      <m:r>
                        <a:rPr lang="en-US" altLang="ja-JP" sz="2400" i="1">
                          <a:latin typeface="Cambria Math" panose="02040503050406030204" pitchFamily="18" charset="0"/>
                        </a:rPr>
                        <m:t> </m:t>
                      </m:r>
                      <m:r>
                        <a:rPr kumimoji="1" lang="en-US" altLang="ja-JP" sz="2400" b="0" i="1" smtClean="0">
                          <a:latin typeface="Cambria Math" panose="02040503050406030204" pitchFamily="18" charset="0"/>
                        </a:rPr>
                        <m:t>=</m:t>
                      </m:r>
                      <m:rad>
                        <m:radPr>
                          <m:degHide m:val="on"/>
                          <m:ctrlPr>
                            <a:rPr lang="en-US" altLang="ja-JP" sz="2400" i="1" smtClean="0">
                              <a:latin typeface="Cambria Math" panose="02040503050406030204" pitchFamily="18" charset="0"/>
                            </a:rPr>
                          </m:ctrlPr>
                        </m:radPr>
                        <m:deg/>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𝐾</m:t>
                              </m:r>
                            </m:num>
                            <m:den>
                              <m:r>
                                <a:rPr lang="en-US" altLang="ja-JP" sz="2400" i="1">
                                  <a:latin typeface="Cambria Math" panose="02040503050406030204" pitchFamily="18" charset="0"/>
                                </a:rPr>
                                <m:t>2</m:t>
                              </m:r>
                            </m:den>
                          </m:f>
                        </m:e>
                      </m:rad>
                    </m:oMath>
                  </m:oMathPara>
                </a14:m>
                <a:endParaRPr kumimoji="1" lang="en-US" altLang="ja-JP" sz="2400" dirty="0"/>
              </a:p>
            </p:txBody>
          </p:sp>
        </mc:Choice>
        <mc:Fallback xmlns="">
          <p:sp>
            <p:nvSpPr>
              <p:cNvPr id="5" name="テキスト ボックス 4">
                <a:extLst>
                  <a:ext uri="{FF2B5EF4-FFF2-40B4-BE49-F238E27FC236}">
                    <a16:creationId xmlns:a16="http://schemas.microsoft.com/office/drawing/2014/main" id="{A4188A36-630B-B7F0-45DE-F8D6DB4ED45A}"/>
                  </a:ext>
                </a:extLst>
              </p:cNvPr>
              <p:cNvSpPr txBox="1">
                <a:spLocks noRot="1" noChangeAspect="1" noMove="1" noResize="1" noEditPoints="1" noAdjustHandles="1" noChangeArrowheads="1" noChangeShapeType="1" noTextEdit="1"/>
              </p:cNvSpPr>
              <p:nvPr/>
            </p:nvSpPr>
            <p:spPr>
              <a:xfrm>
                <a:off x="342899" y="1917055"/>
                <a:ext cx="11287125" cy="3552896"/>
              </a:xfrm>
              <a:prstGeom prst="rect">
                <a:avLst/>
              </a:prstGeom>
              <a:blipFill>
                <a:blip r:embed="rId2"/>
                <a:stretch>
                  <a:fillRect l="-432" t="-1372"/>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05012A87-91A5-9F06-2FFD-CDE294C3968B}"/>
              </a:ext>
            </a:extLst>
          </p:cNvPr>
          <p:cNvSpPr>
            <a:spLocks noGrp="1"/>
          </p:cNvSpPr>
          <p:nvPr>
            <p:ph type="sldNum" sz="quarter" idx="12"/>
          </p:nvPr>
        </p:nvSpPr>
        <p:spPr/>
        <p:txBody>
          <a:bodyPr/>
          <a:lstStyle/>
          <a:p>
            <a:fld id="{FB3BD0F6-ED93-4B53-8AD2-35C03B8427B6}" type="slidenum">
              <a:rPr kumimoji="1" lang="ja-JP" altLang="en-US" smtClean="0"/>
              <a:t>28</a:t>
            </a:fld>
            <a:endParaRPr kumimoji="1" lang="ja-JP" altLang="en-US"/>
          </a:p>
        </p:txBody>
      </p:sp>
    </p:spTree>
    <p:extLst>
      <p:ext uri="{BB962C8B-B14F-4D97-AF65-F5344CB8AC3E}">
        <p14:creationId xmlns:p14="http://schemas.microsoft.com/office/powerpoint/2010/main" val="33344613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369C02-58DD-1B67-1A85-114CD25A4DD6}"/>
              </a:ext>
            </a:extLst>
          </p:cNvPr>
          <p:cNvSpPr>
            <a:spLocks noGrp="1"/>
          </p:cNvSpPr>
          <p:nvPr>
            <p:ph type="title"/>
          </p:nvPr>
        </p:nvSpPr>
        <p:spPr/>
        <p:txBody>
          <a:bodyPr/>
          <a:lstStyle/>
          <a:p>
            <a:r>
              <a:rPr lang="ja-JP" altLang="en-US" sz="4400" dirty="0"/>
              <a:t>ギルバート乗算回路の出力 </a:t>
            </a:r>
            <a:r>
              <a:rPr lang="en-US" altLang="ja-JP" sz="4400" dirty="0"/>
              <a:t>: </a:t>
            </a:r>
            <a:r>
              <a:rPr lang="ja-JP" altLang="en-US" sz="4400" dirty="0"/>
              <a:t>差動対</a:t>
            </a:r>
            <a:endParaRPr kumimoji="1"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BDAA2B5-0D08-06D2-EE78-D2473BDF04FD}"/>
                  </a:ext>
                </a:extLst>
              </p:cNvPr>
              <p:cNvSpPr txBox="1"/>
              <p:nvPr/>
            </p:nvSpPr>
            <p:spPr>
              <a:xfrm>
                <a:off x="990599" y="1690688"/>
                <a:ext cx="9439275" cy="442204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𝐾</m:t>
                          </m:r>
                        </m:e>
                      </m:d>
                      <m:r>
                        <a:rPr lang="en-US" altLang="ja-JP" sz="2400" b="0" i="1" smtClean="0">
                          <a:latin typeface="Cambria Math" panose="02040503050406030204" pitchFamily="18" charset="0"/>
                        </a:rPr>
                        <m:t>=</m:t>
                      </m:r>
                      <m:f>
                        <m:fPr>
                          <m:ctrlPr>
                            <a:rPr lang="en-US" altLang="ja-JP" sz="2400" i="1" smtClean="0">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2</m:t>
                          </m:r>
                        </m:den>
                      </m:f>
                      <m:r>
                        <a:rPr lang="en-US" altLang="ja-JP" sz="2400" i="1">
                          <a:latin typeface="Cambria Math" panose="02040503050406030204" pitchFamily="18" charset="0"/>
                        </a:rPr>
                        <m:t>+</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𝐾</m:t>
                              </m:r>
                            </m:num>
                            <m:den>
                              <m:r>
                                <a:rPr lang="en-US" altLang="ja-JP" sz="2400" i="1">
                                  <a:latin typeface="Cambria Math" panose="02040503050406030204" pitchFamily="18" charset="0"/>
                                </a:rPr>
                                <m:t>2</m:t>
                              </m:r>
                            </m:den>
                          </m:f>
                        </m:e>
                      </m:rad>
                      <m:r>
                        <a:rPr lang="en-US" altLang="ja-JP" sz="2400" i="1">
                          <a:latin typeface="Cambria Math" panose="02040503050406030204" pitchFamily="18" charset="0"/>
                        </a:rPr>
                        <m:t>⋅</m:t>
                      </m:r>
                      <m:r>
                        <m:rPr>
                          <m:sty m:val="p"/>
                        </m:rPr>
                        <a:rPr lang="en-US" altLang="ja-JP" sz="2400">
                          <a:latin typeface="Cambria Math" panose="02040503050406030204" pitchFamily="18" charset="0"/>
                        </a:rPr>
                        <m:t>Δ</m:t>
                      </m:r>
                      <m:r>
                        <a:rPr lang="en-US" altLang="ja-JP" sz="2400" i="1">
                          <a:latin typeface="Cambria Math" panose="02040503050406030204" pitchFamily="18" charset="0"/>
                        </a:rPr>
                        <m:t>𝑣</m:t>
                      </m:r>
                      <m:r>
                        <a:rPr lang="en-US" altLang="ja-JP" sz="2400" i="1">
                          <a:latin typeface="Cambria Math" panose="02040503050406030204" pitchFamily="18" charset="0"/>
                        </a:rPr>
                        <m:t>⋅</m:t>
                      </m:r>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1−</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𝐾</m:t>
                              </m:r>
                            </m:num>
                            <m:den>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e>
                                  </m:d>
                                </m:e>
                              </m:d>
                            </m:e>
                            <m:sup>
                              <m:r>
                                <a:rPr lang="en-US" altLang="ja-JP" sz="2400" b="0" i="1" smtClean="0">
                                  <a:latin typeface="Cambria Math" panose="02040503050406030204" pitchFamily="18" charset="0"/>
                                </a:rPr>
                                <m:t>2</m:t>
                              </m:r>
                            </m:sup>
                          </m:sSup>
                        </m:e>
                      </m:rad>
                    </m:oMath>
                  </m:oMathPara>
                </a14:m>
                <a:endParaRPr kumimoji="1" lang="en-US" altLang="ja-JP" sz="2400" dirty="0"/>
              </a:p>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0" smtClean="0">
                              <a:latin typeface="Cambria Math" panose="02040503050406030204" pitchFamily="18" charset="0"/>
                            </a:rPr>
                            <m:t>0</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𝐾</m:t>
                          </m:r>
                        </m:e>
                      </m:d>
                      <m:r>
                        <a:rPr lang="en-US" altLang="ja-JP" sz="2400" b="0" i="1" smtClean="0">
                          <a:latin typeface="Cambria Math" panose="02040503050406030204" pitchFamily="18" charset="0"/>
                        </a:rPr>
                        <m:t>=</m:t>
                      </m:r>
                      <m:f>
                        <m:fPr>
                          <m:ctrlPr>
                            <a:rPr lang="en-US" altLang="ja-JP" sz="2400" i="1" smtClean="0">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2</m:t>
                          </m:r>
                        </m:den>
                      </m:f>
                      <m:r>
                        <a:rPr lang="en-US" altLang="ja-JP" sz="2400" i="1">
                          <a:latin typeface="Cambria Math" panose="02040503050406030204" pitchFamily="18" charset="0"/>
                        </a:rPr>
                        <m:t>+</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𝐾</m:t>
                              </m:r>
                            </m:num>
                            <m:den>
                              <m:r>
                                <a:rPr lang="en-US" altLang="ja-JP" sz="2400" i="1">
                                  <a:latin typeface="Cambria Math" panose="02040503050406030204" pitchFamily="18" charset="0"/>
                                </a:rPr>
                                <m:t>2</m:t>
                              </m:r>
                            </m:den>
                          </m:f>
                        </m:e>
                      </m:rad>
                      <m:r>
                        <a:rPr lang="en-US" altLang="ja-JP" sz="2400" i="1">
                          <a:latin typeface="Cambria Math" panose="02040503050406030204" pitchFamily="18" charset="0"/>
                        </a:rPr>
                        <m:t>⋅</m:t>
                      </m:r>
                      <m:r>
                        <a:rPr lang="en-US" altLang="ja-JP" sz="2400" b="0" i="0" smtClean="0">
                          <a:latin typeface="Cambria Math" panose="02040503050406030204" pitchFamily="18" charset="0"/>
                        </a:rPr>
                        <m:t>0</m:t>
                      </m:r>
                      <m:r>
                        <a:rPr lang="en-US" altLang="ja-JP" sz="2400" i="1">
                          <a:latin typeface="Cambria Math" panose="02040503050406030204" pitchFamily="18" charset="0"/>
                        </a:rPr>
                        <m:t>⋅</m:t>
                      </m:r>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1−</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𝐾</m:t>
                              </m:r>
                            </m:num>
                            <m:den>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0" smtClean="0">
                                          <a:latin typeface="Cambria Math" panose="02040503050406030204" pitchFamily="18" charset="0"/>
                                        </a:rPr>
                                        <m:t>0</m:t>
                                      </m:r>
                                    </m:e>
                                  </m:d>
                                </m:e>
                              </m:d>
                            </m:e>
                            <m:sup>
                              <m:r>
                                <a:rPr lang="en-US" altLang="ja-JP" sz="2400" b="0" i="1" smtClean="0">
                                  <a:latin typeface="Cambria Math" panose="02040503050406030204" pitchFamily="18" charset="0"/>
                                </a:rPr>
                                <m:t>2</m:t>
                              </m:r>
                            </m:sup>
                          </m:sSup>
                        </m:e>
                      </m:rad>
                      <m:r>
                        <a:rPr lang="en-US" altLang="ja-JP" sz="2400" b="0" i="1" smtClean="0">
                          <a:latin typeface="Cambria Math" panose="02040503050406030204" pitchFamily="18" charset="0"/>
                        </a:rPr>
                        <m:t>=</m:t>
                      </m:r>
                      <m:f>
                        <m:fPr>
                          <m:ctrlPr>
                            <a:rPr lang="en-US" altLang="ja-JP" sz="2400" i="1" smtClean="0">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2</m:t>
                          </m:r>
                        </m:den>
                      </m:f>
                    </m:oMath>
                  </m:oMathPara>
                </a14:m>
                <a:endParaRPr kumimoji="1" lang="en-US" altLang="ja-JP" sz="2400" dirty="0"/>
              </a:p>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𝑓</m:t>
                      </m:r>
                      <m:d>
                        <m:dPr>
                          <m:ctrlPr>
                            <a:rPr lang="en-US" altLang="ja-JP" sz="2400" i="1">
                              <a:latin typeface="Cambria Math" panose="02040503050406030204" pitchFamily="18" charset="0"/>
                            </a:rPr>
                          </m:ctrlPr>
                        </m:dPr>
                        <m:e>
                          <m:r>
                            <m:rPr>
                              <m:sty m:val="p"/>
                            </m:rPr>
                            <a:rPr lang="en-US" altLang="ja-JP" sz="2400">
                              <a:latin typeface="Cambria Math" panose="02040503050406030204" pitchFamily="18" charset="0"/>
                            </a:rPr>
                            <m:t>Δ</m:t>
                          </m:r>
                          <m:r>
                            <a:rPr lang="en-US" altLang="ja-JP" sz="2400" i="1">
                              <a:latin typeface="Cambria Math" panose="02040503050406030204" pitchFamily="18" charset="0"/>
                            </a:rPr>
                            <m:t>𝑣</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m:t>
                          </m:r>
                          <m:r>
                            <a:rPr lang="en-US" altLang="ja-JP" sz="2400" i="1">
                              <a:latin typeface="Cambria Math" panose="02040503050406030204" pitchFamily="18" charset="0"/>
                            </a:rPr>
                            <m:t>𝐾</m:t>
                          </m:r>
                        </m:e>
                      </m:d>
                      <m:r>
                        <a:rPr lang="en-US" altLang="ja-JP" sz="2400" i="1">
                          <a:latin typeface="Cambria Math" panose="02040503050406030204" pitchFamily="18" charset="0"/>
                        </a:rPr>
                        <m:t>≈</m:t>
                      </m:r>
                      <m:r>
                        <a:rPr lang="en-US" altLang="ja-JP" sz="2400" i="1">
                          <a:latin typeface="Cambria Math" panose="02040503050406030204" pitchFamily="18" charset="0"/>
                        </a:rPr>
                        <m:t>𝑓</m:t>
                      </m:r>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r>
                                <a:rPr lang="en-US" altLang="ja-JP" sz="2400">
                                  <a:latin typeface="Cambria Math" panose="02040503050406030204" pitchFamily="18" charset="0"/>
                                </a:rPr>
                                <m:t>0</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m:t>
                              </m:r>
                              <m:r>
                                <a:rPr lang="en-US" altLang="ja-JP" sz="2400" i="1">
                                  <a:latin typeface="Cambria Math" panose="02040503050406030204" pitchFamily="18" charset="0"/>
                                </a:rPr>
                                <m:t>𝐾</m:t>
                              </m:r>
                            </m:e>
                          </m:d>
                        </m:e>
                      </m:d>
                      <m:r>
                        <a:rPr lang="en-US" altLang="ja-JP" sz="2400" i="1">
                          <a:latin typeface="Cambria Math" panose="02040503050406030204" pitchFamily="18" charset="0"/>
                        </a:rPr>
                        <m:t>+ </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𝑓</m:t>
                          </m:r>
                        </m:num>
                        <m:den>
                          <m:r>
                            <a:rPr lang="en-US" altLang="ja-JP" sz="2400" i="1">
                              <a:latin typeface="Cambria Math" panose="02040503050406030204" pitchFamily="18" charset="0"/>
                            </a:rPr>
                            <m:t>𝜕</m:t>
                          </m:r>
                          <m:r>
                            <m:rPr>
                              <m:sty m:val="p"/>
                            </m:rPr>
                            <a:rPr lang="en-US" altLang="ja-JP" sz="2400">
                              <a:latin typeface="Cambria Math" panose="02040503050406030204" pitchFamily="18" charset="0"/>
                            </a:rPr>
                            <m:t>Δ</m:t>
                          </m:r>
                          <m:r>
                            <a:rPr lang="en-US" altLang="ja-JP" sz="2400" i="1">
                              <a:latin typeface="Cambria Math" panose="02040503050406030204" pitchFamily="18" charset="0"/>
                            </a:rPr>
                            <m:t>𝑣</m:t>
                          </m:r>
                        </m:den>
                      </m:f>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m:t>
                              </m:r>
                              <m:r>
                                <a:rPr lang="en-US" altLang="ja-JP" sz="2400" i="1">
                                  <a:latin typeface="Cambria Math" panose="02040503050406030204" pitchFamily="18" charset="0"/>
                                </a:rPr>
                                <m:t>𝐾</m:t>
                              </m:r>
                            </m:e>
                          </m:d>
                        </m:e>
                      </m:d>
                      <m:r>
                        <a:rPr lang="en-US" altLang="ja-JP" sz="2400" i="1">
                          <a:latin typeface="Cambria Math" panose="02040503050406030204" pitchFamily="18" charset="0"/>
                        </a:rPr>
                        <m:t>⋅</m:t>
                      </m:r>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r>
                                <m:rPr>
                                  <m:sty m:val="p"/>
                                </m:rPr>
                                <a:rPr lang="en-US" altLang="ja-JP" sz="2400">
                                  <a:latin typeface="Cambria Math" panose="02040503050406030204" pitchFamily="18" charset="0"/>
                                </a:rPr>
                                <m:t>Δ</m:t>
                              </m:r>
                              <m:r>
                                <a:rPr lang="en-US" altLang="ja-JP" sz="2400" i="1">
                                  <a:latin typeface="Cambria Math" panose="02040503050406030204" pitchFamily="18" charset="0"/>
                                </a:rPr>
                                <m:t>𝑣</m:t>
                              </m:r>
                              <m:r>
                                <a:rPr lang="en-US" altLang="ja-JP" sz="2400" i="1">
                                  <a:latin typeface="Cambria Math" panose="02040503050406030204" pitchFamily="18" charset="0"/>
                                </a:rPr>
                                <m:t>−0</m:t>
                              </m:r>
                            </m:e>
                          </m:d>
                        </m:e>
                      </m:d>
                    </m:oMath>
                  </m:oMathPara>
                </a14:m>
                <a:endParaRPr kumimoji="1" lang="en-US" altLang="ja-JP" sz="2400" dirty="0"/>
              </a:p>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lang="en-US" altLang="ja-JP" sz="2400" i="1" smtClean="0">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2</m:t>
                          </m:r>
                        </m:den>
                      </m:f>
                      <m:r>
                        <a:rPr lang="en-US" altLang="ja-JP" sz="2400" b="0" i="0" smtClean="0">
                          <a:latin typeface="Cambria Math" panose="02040503050406030204" pitchFamily="18" charset="0"/>
                        </a:rPr>
                        <m:t>+</m:t>
                      </m:r>
                      <m:rad>
                        <m:radPr>
                          <m:degHide m:val="on"/>
                          <m:ctrlPr>
                            <a:rPr lang="en-US" altLang="ja-JP" sz="2400" i="1" smtClean="0">
                              <a:latin typeface="Cambria Math" panose="02040503050406030204" pitchFamily="18" charset="0"/>
                            </a:rPr>
                          </m:ctrlPr>
                        </m:radPr>
                        <m:deg/>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𝐾</m:t>
                              </m:r>
                            </m:num>
                            <m:den>
                              <m:r>
                                <a:rPr lang="en-US" altLang="ja-JP" sz="2400" i="1">
                                  <a:latin typeface="Cambria Math" panose="02040503050406030204" pitchFamily="18" charset="0"/>
                                </a:rPr>
                                <m:t>2</m:t>
                              </m:r>
                            </m:den>
                          </m:f>
                        </m:e>
                      </m:rad>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m:t>
                      </m:r>
                      <m:f>
                        <m:fPr>
                          <m:ctrlPr>
                            <a:rPr lang="en-US" altLang="ja-JP" sz="2400" i="1" smtClean="0">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2</m:t>
                          </m:r>
                        </m:den>
                      </m:f>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m:t>
                              </m:r>
                              <m:rad>
                                <m:radPr>
                                  <m:degHide m:val="on"/>
                                  <m:ctrlPr>
                                    <a:rPr lang="en-US" altLang="ja-JP" sz="2400" b="0" i="1" smtClean="0">
                                      <a:latin typeface="Cambria Math" panose="02040503050406030204" pitchFamily="18" charset="0"/>
                                    </a:rPr>
                                  </m:ctrlPr>
                                </m:radPr>
                                <m:deg/>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2</m:t>
                                      </m:r>
                                      <m:r>
                                        <a:rPr lang="en-US" altLang="ja-JP" sz="2400" b="0" i="1" smtClean="0">
                                          <a:latin typeface="Cambria Math" panose="02040503050406030204" pitchFamily="18" charset="0"/>
                                        </a:rPr>
                                        <m:t>𝐾</m:t>
                                      </m:r>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e>
                              </m:rad>
                            </m:e>
                          </m:d>
                        </m:e>
                      </m:d>
                    </m:oMath>
                  </m:oMathPara>
                </a14:m>
                <a:endParaRPr kumimoji="1" lang="en-US" altLang="ja-JP" sz="2400" dirty="0"/>
              </a:p>
            </p:txBody>
          </p:sp>
        </mc:Choice>
        <mc:Fallback xmlns="">
          <p:sp>
            <p:nvSpPr>
              <p:cNvPr id="5" name="テキスト ボックス 4">
                <a:extLst>
                  <a:ext uri="{FF2B5EF4-FFF2-40B4-BE49-F238E27FC236}">
                    <a16:creationId xmlns:a16="http://schemas.microsoft.com/office/drawing/2014/main" id="{0BDAA2B5-0D08-06D2-EE78-D2473BDF04FD}"/>
                  </a:ext>
                </a:extLst>
              </p:cNvPr>
              <p:cNvSpPr txBox="1">
                <a:spLocks noRot="1" noChangeAspect="1" noMove="1" noResize="1" noEditPoints="1" noAdjustHandles="1" noChangeArrowheads="1" noChangeShapeType="1" noTextEdit="1"/>
              </p:cNvSpPr>
              <p:nvPr/>
            </p:nvSpPr>
            <p:spPr>
              <a:xfrm>
                <a:off x="990599" y="1690688"/>
                <a:ext cx="9439275" cy="4422044"/>
              </a:xfrm>
              <a:prstGeom prst="rect">
                <a:avLst/>
              </a:prstGeom>
              <a:blipFill>
                <a:blip r:embed="rId2"/>
                <a:stretch>
                  <a:fillRect/>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7BB8D7EC-9861-D9AD-D3FE-47FFF2A33EC9}"/>
              </a:ext>
            </a:extLst>
          </p:cNvPr>
          <p:cNvSpPr>
            <a:spLocks noGrp="1"/>
          </p:cNvSpPr>
          <p:nvPr>
            <p:ph type="sldNum" sz="quarter" idx="12"/>
          </p:nvPr>
        </p:nvSpPr>
        <p:spPr/>
        <p:txBody>
          <a:bodyPr/>
          <a:lstStyle/>
          <a:p>
            <a:fld id="{FB3BD0F6-ED93-4B53-8AD2-35C03B8427B6}" type="slidenum">
              <a:rPr kumimoji="1" lang="ja-JP" altLang="en-US" smtClean="0"/>
              <a:t>29</a:t>
            </a:fld>
            <a:endParaRPr kumimoji="1" lang="ja-JP" altLang="en-US"/>
          </a:p>
        </p:txBody>
      </p:sp>
    </p:spTree>
    <p:extLst>
      <p:ext uri="{BB962C8B-B14F-4D97-AF65-F5344CB8AC3E}">
        <p14:creationId xmlns:p14="http://schemas.microsoft.com/office/powerpoint/2010/main" val="2275701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827B26-47B2-36EA-6852-92D935F3149C}"/>
              </a:ext>
            </a:extLst>
          </p:cNvPr>
          <p:cNvSpPr>
            <a:spLocks noGrp="1"/>
          </p:cNvSpPr>
          <p:nvPr>
            <p:ph type="title"/>
          </p:nvPr>
        </p:nvSpPr>
        <p:spPr/>
        <p:txBody>
          <a:bodyPr/>
          <a:lstStyle/>
          <a:p>
            <a:r>
              <a:rPr kumimoji="1" lang="en-US" altLang="ja-JP" dirty="0"/>
              <a:t>2.</a:t>
            </a:r>
            <a:r>
              <a:rPr kumimoji="1" lang="ja-JP" altLang="en-US" dirty="0"/>
              <a:t>目的</a:t>
            </a:r>
          </a:p>
        </p:txBody>
      </p:sp>
      <p:sp>
        <p:nvSpPr>
          <p:cNvPr id="3" name="コンテンツ プレースホルダー 2">
            <a:extLst>
              <a:ext uri="{FF2B5EF4-FFF2-40B4-BE49-F238E27FC236}">
                <a16:creationId xmlns:a16="http://schemas.microsoft.com/office/drawing/2014/main" id="{9C2B2DA8-A138-5D42-A2C2-459A42257DC3}"/>
              </a:ext>
            </a:extLst>
          </p:cNvPr>
          <p:cNvSpPr>
            <a:spLocks noGrp="1"/>
          </p:cNvSpPr>
          <p:nvPr>
            <p:ph idx="1"/>
          </p:nvPr>
        </p:nvSpPr>
        <p:spPr>
          <a:xfrm>
            <a:off x="838200" y="2272994"/>
            <a:ext cx="10515600" cy="919508"/>
          </a:xfrm>
        </p:spPr>
        <p:txBody>
          <a:bodyPr/>
          <a:lstStyle/>
          <a:p>
            <a:r>
              <a:rPr kumimoji="1" lang="ja-JP" altLang="en-US" dirty="0"/>
              <a:t>使用するプロセスが</a:t>
            </a:r>
            <a:r>
              <a:rPr lang="ja-JP" altLang="en-US" dirty="0"/>
              <a:t>変わってしまった</a:t>
            </a:r>
            <a:r>
              <a:rPr kumimoji="1" lang="ja-JP" altLang="en-US" dirty="0"/>
              <a:t>ため、今回は乗算器の設計手順を確認することを目的とした。</a:t>
            </a:r>
          </a:p>
        </p:txBody>
      </p:sp>
      <p:sp>
        <p:nvSpPr>
          <p:cNvPr id="4" name="テキスト ボックス 3">
            <a:extLst>
              <a:ext uri="{FF2B5EF4-FFF2-40B4-BE49-F238E27FC236}">
                <a16:creationId xmlns:a16="http://schemas.microsoft.com/office/drawing/2014/main" id="{4DA8E366-1FD1-105E-995F-6A33C29B673B}"/>
              </a:ext>
            </a:extLst>
          </p:cNvPr>
          <p:cNvSpPr txBox="1"/>
          <p:nvPr/>
        </p:nvSpPr>
        <p:spPr>
          <a:xfrm>
            <a:off x="3797728" y="3815219"/>
            <a:ext cx="4596543" cy="2677656"/>
          </a:xfrm>
          <a:prstGeom prst="rect">
            <a:avLst/>
          </a:prstGeom>
          <a:noFill/>
        </p:spPr>
        <p:txBody>
          <a:bodyPr wrap="square" rtlCol="0">
            <a:spAutoFit/>
          </a:bodyPr>
          <a:lstStyle/>
          <a:p>
            <a:pPr marL="457200" indent="-457200">
              <a:buFont typeface="+mj-lt"/>
              <a:buAutoNum type="arabicPeriod"/>
            </a:pPr>
            <a:r>
              <a:rPr lang="ja-JP" altLang="en-US" sz="2400" dirty="0"/>
              <a:t>背景</a:t>
            </a:r>
            <a:endParaRPr lang="en-US" altLang="ja-JP" sz="2400" dirty="0"/>
          </a:p>
          <a:p>
            <a:pPr marL="457200" indent="-457200">
              <a:buFont typeface="+mj-lt"/>
              <a:buAutoNum type="arabicPeriod"/>
            </a:pPr>
            <a:r>
              <a:rPr lang="ja-JP" altLang="en-US" sz="2400" dirty="0"/>
              <a:t>目的</a:t>
            </a:r>
            <a:endParaRPr lang="en-US" altLang="ja-JP" sz="2400" dirty="0"/>
          </a:p>
          <a:p>
            <a:pPr marL="457200" indent="-457200">
              <a:buFont typeface="+mj-lt"/>
              <a:buAutoNum type="arabicPeriod"/>
            </a:pPr>
            <a:r>
              <a:rPr lang="ja-JP" altLang="en-US" sz="2400" dirty="0"/>
              <a:t>ギルバート乗算器について</a:t>
            </a:r>
            <a:endParaRPr lang="en-US" altLang="ja-JP" sz="2400" dirty="0"/>
          </a:p>
          <a:p>
            <a:pPr marL="457200" indent="-457200">
              <a:buFont typeface="+mj-lt"/>
              <a:buAutoNum type="arabicPeriod"/>
            </a:pPr>
            <a:r>
              <a:rPr lang="ja-JP" altLang="en-US" sz="2400" dirty="0"/>
              <a:t>設計の流れ</a:t>
            </a:r>
            <a:endParaRPr lang="en-US" altLang="ja-JP" sz="2400" dirty="0"/>
          </a:p>
          <a:p>
            <a:pPr marL="457200" indent="-457200">
              <a:buFont typeface="+mj-lt"/>
              <a:buAutoNum type="arabicPeriod"/>
            </a:pPr>
            <a:r>
              <a:rPr lang="ja-JP" altLang="en-US" sz="2400" dirty="0"/>
              <a:t>設計内容</a:t>
            </a:r>
            <a:endParaRPr lang="en-US" altLang="ja-JP" sz="2400" dirty="0"/>
          </a:p>
          <a:p>
            <a:pPr marL="457200" indent="-457200">
              <a:buFont typeface="+mj-lt"/>
              <a:buAutoNum type="arabicPeriod"/>
            </a:pPr>
            <a:r>
              <a:rPr lang="ja-JP" altLang="en-US" sz="2400" dirty="0"/>
              <a:t>シミュレーション結果</a:t>
            </a:r>
            <a:endParaRPr lang="en-US" altLang="ja-JP" sz="2400" dirty="0"/>
          </a:p>
          <a:p>
            <a:r>
              <a:rPr lang="ja-JP" altLang="en-US" sz="2400" dirty="0"/>
              <a:t>参考ギルバート乗算回路の利得</a:t>
            </a:r>
            <a:endParaRPr lang="en-US" altLang="ja-JP" sz="2400" dirty="0"/>
          </a:p>
        </p:txBody>
      </p:sp>
      <p:sp>
        <p:nvSpPr>
          <p:cNvPr id="5" name="スライド番号プレースホルダー 4">
            <a:extLst>
              <a:ext uri="{FF2B5EF4-FFF2-40B4-BE49-F238E27FC236}">
                <a16:creationId xmlns:a16="http://schemas.microsoft.com/office/drawing/2014/main" id="{CB9F337E-9DF2-D862-A94D-8C3A434E4F7A}"/>
              </a:ext>
            </a:extLst>
          </p:cNvPr>
          <p:cNvSpPr>
            <a:spLocks noGrp="1"/>
          </p:cNvSpPr>
          <p:nvPr>
            <p:ph type="sldNum" sz="quarter" idx="12"/>
          </p:nvPr>
        </p:nvSpPr>
        <p:spPr/>
        <p:txBody>
          <a:bodyPr/>
          <a:lstStyle/>
          <a:p>
            <a:fld id="{FB3BD0F6-ED93-4B53-8AD2-35C03B8427B6}" type="slidenum">
              <a:rPr kumimoji="1" lang="ja-JP" altLang="en-US" smtClean="0"/>
              <a:t>3</a:t>
            </a:fld>
            <a:endParaRPr kumimoji="1" lang="ja-JP" altLang="en-US"/>
          </a:p>
        </p:txBody>
      </p:sp>
    </p:spTree>
    <p:extLst>
      <p:ext uri="{BB962C8B-B14F-4D97-AF65-F5344CB8AC3E}">
        <p14:creationId xmlns:p14="http://schemas.microsoft.com/office/powerpoint/2010/main" val="700588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4174D7-AF51-6E18-9ECC-978B833D5C78}"/>
              </a:ext>
            </a:extLst>
          </p:cNvPr>
          <p:cNvSpPr>
            <a:spLocks noGrp="1"/>
          </p:cNvSpPr>
          <p:nvPr>
            <p:ph type="title"/>
          </p:nvPr>
        </p:nvSpPr>
        <p:spPr>
          <a:xfrm>
            <a:off x="57150" y="365125"/>
            <a:ext cx="12077700" cy="1325563"/>
          </a:xfrm>
        </p:spPr>
        <p:txBody>
          <a:bodyPr/>
          <a:lstStyle/>
          <a:p>
            <a:r>
              <a:rPr lang="ja-JP" altLang="en-US" sz="4400" dirty="0"/>
              <a:t>ギルバート乗算回路の出力 </a:t>
            </a:r>
            <a:r>
              <a:rPr lang="en-US" altLang="ja-JP" sz="4400" dirty="0"/>
              <a:t>: </a:t>
            </a:r>
            <a:r>
              <a:rPr lang="ja-JP" altLang="en-US" sz="4400" dirty="0"/>
              <a:t>差動対</a:t>
            </a:r>
            <a:endParaRPr kumimoji="1"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C0A03F3-E945-2ECA-1E6F-6321DBB5942D}"/>
                  </a:ext>
                </a:extLst>
              </p:cNvPr>
              <p:cNvSpPr txBox="1"/>
              <p:nvPr/>
            </p:nvSpPr>
            <p:spPr>
              <a:xfrm>
                <a:off x="6724650" y="2626842"/>
                <a:ext cx="6096000" cy="42311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𝑓</m:t>
                      </m:r>
                      <m:d>
                        <m:dPr>
                          <m:ctrlPr>
                            <a:rPr lang="en-US" altLang="ja-JP" sz="2400" i="1">
                              <a:latin typeface="Cambria Math" panose="02040503050406030204" pitchFamily="18" charset="0"/>
                            </a:rPr>
                          </m:ctrlPr>
                        </m:dPr>
                        <m:e>
                          <m:r>
                            <m:rPr>
                              <m:sty m:val="p"/>
                            </m:rPr>
                            <a:rPr lang="en-US" altLang="ja-JP" sz="2400">
                              <a:latin typeface="Cambria Math" panose="02040503050406030204" pitchFamily="18" charset="0"/>
                            </a:rPr>
                            <m:t>Δ</m:t>
                          </m:r>
                          <m:r>
                            <a:rPr lang="en-US" altLang="ja-JP" sz="2400" i="1">
                              <a:latin typeface="Cambria Math" panose="02040503050406030204" pitchFamily="18" charset="0"/>
                            </a:rPr>
                            <m:t>𝑣</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m:t>
                          </m:r>
                          <m:r>
                            <a:rPr lang="en-US" altLang="ja-JP" sz="2400" i="1">
                              <a:latin typeface="Cambria Math" panose="02040503050406030204" pitchFamily="18" charset="0"/>
                            </a:rPr>
                            <m:t>𝐾</m:t>
                          </m:r>
                        </m:e>
                      </m:d>
                      <m:r>
                        <a:rPr lang="en-US" altLang="ja-JP" sz="2400" b="0" i="1" smtClean="0">
                          <a:latin typeface="Cambria Math" panose="02040503050406030204" pitchFamily="18" charset="0"/>
                        </a:rPr>
                        <m:t>≈</m:t>
                      </m:r>
                      <m:f>
                        <m:fPr>
                          <m:ctrlPr>
                            <a:rPr lang="en-US" altLang="ja-JP" sz="2400" i="1" smtClean="0">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2</m:t>
                          </m:r>
                        </m:den>
                      </m:f>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r>
                                <m:rPr>
                                  <m:sty m:val="p"/>
                                </m:rPr>
                                <a:rPr lang="en-US" altLang="ja-JP" sz="2400" b="0" i="0" smtClean="0">
                                  <a:latin typeface="Cambria Math" panose="02040503050406030204" pitchFamily="18" charset="0"/>
                                </a:rPr>
                                <m:t>Δ</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m:t>
                              </m:r>
                              <m:r>
                                <m:rPr>
                                  <m:nor/>
                                </m:rPr>
                                <a:rPr lang="en-US" altLang="ja-JP" sz="2400" b="0" i="1" dirty="0">
                                  <a:latin typeface="Cambria Math" panose="02040503050406030204" pitchFamily="18" charset="0"/>
                                </a:rPr>
                                <m:t> </m:t>
                              </m:r>
                              <m:rad>
                                <m:radPr>
                                  <m:degHide m:val="on"/>
                                  <m:ctrlPr>
                                    <a:rPr lang="en-US" altLang="ja-JP" sz="2400" b="0" i="1" smtClean="0">
                                      <a:latin typeface="Cambria Math" panose="02040503050406030204" pitchFamily="18" charset="0"/>
                                    </a:rPr>
                                  </m:ctrlPr>
                                </m:radPr>
                                <m:deg/>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2</m:t>
                                      </m:r>
                                      <m:r>
                                        <a:rPr lang="en-US" altLang="ja-JP" sz="2400" b="0" i="1" smtClean="0">
                                          <a:latin typeface="Cambria Math" panose="02040503050406030204" pitchFamily="18" charset="0"/>
                                        </a:rPr>
                                        <m:t>𝐾</m:t>
                                      </m:r>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e>
                              </m:rad>
                            </m:e>
                          </m:d>
                        </m:e>
                      </m:d>
                    </m:oMath>
                  </m:oMathPara>
                </a14:m>
                <a:endParaRPr lang="en-US" altLang="ja-JP"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f>
                        <m:fPr>
                          <m:ctrlPr>
                            <a:rPr lang="en-US" altLang="ja-JP" sz="2400" i="1" smtClean="0">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2</m:t>
                          </m:r>
                        </m:den>
                      </m:f>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𝑣</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𝑣</m:t>
                                          </m:r>
                                        </m:e>
                                        <m:sub>
                                          <m:r>
                                            <a:rPr lang="en-US" altLang="ja-JP" sz="2400" b="0" i="1" smtClean="0">
                                              <a:latin typeface="Cambria Math" panose="02040503050406030204" pitchFamily="18" charset="0"/>
                                            </a:rPr>
                                            <m:t>2</m:t>
                                          </m:r>
                                        </m:sub>
                                      </m:sSub>
                                    </m:e>
                                  </m:d>
                                </m:e>
                              </m:d>
                              <m:r>
                                <a:rPr lang="en-US" altLang="ja-JP" sz="2400" b="0" i="1" smtClean="0">
                                  <a:latin typeface="Cambria Math" panose="02040503050406030204" pitchFamily="18" charset="0"/>
                                </a:rPr>
                                <m:t>⋅</m:t>
                              </m:r>
                              <m:rad>
                                <m:radPr>
                                  <m:degHide m:val="on"/>
                                  <m:ctrlPr>
                                    <a:rPr lang="en-US" altLang="ja-JP" sz="2400" b="0" i="1" smtClean="0">
                                      <a:latin typeface="Cambria Math" panose="02040503050406030204" pitchFamily="18" charset="0"/>
                                    </a:rPr>
                                  </m:ctrlPr>
                                </m:radPr>
                                <m:deg/>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2</m:t>
                                      </m:r>
                                      <m:r>
                                        <a:rPr lang="en-US" altLang="ja-JP" sz="2400" b="0" i="1" smtClean="0">
                                          <a:latin typeface="Cambria Math" panose="02040503050406030204" pitchFamily="18" charset="0"/>
                                        </a:rPr>
                                        <m:t>𝐾</m:t>
                                      </m:r>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e>
                              </m:rad>
                            </m:e>
                          </m:d>
                        </m:e>
                      </m:d>
                    </m:oMath>
                  </m:oMathPara>
                </a14:m>
                <a:endParaRPr lang="en-US" altLang="ja-JP" sz="2400" b="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m:t>
                      </m:r>
                      <m:f>
                        <m:fPr>
                          <m:ctrlPr>
                            <a:rPr lang="en-US" altLang="ja-JP" sz="2400" i="1" smtClean="0">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2</m:t>
                          </m:r>
                        </m:den>
                      </m:f>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𝑣</m:t>
                                          </m:r>
                                        </m:e>
                                        <m:sub>
                                          <m:r>
                                            <a:rPr lang="en-US" altLang="ja-JP" sz="2400" b="0" i="1" smtClean="0">
                                              <a:latin typeface="Cambria Math" panose="02040503050406030204" pitchFamily="18" charset="0"/>
                                            </a:rPr>
                                            <m:t>2</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𝑣</m:t>
                                          </m:r>
                                        </m:e>
                                        <m:sub>
                                          <m:r>
                                            <a:rPr lang="en-US" altLang="ja-JP" sz="2400" b="0" i="1" smtClean="0">
                                              <a:latin typeface="Cambria Math" panose="02040503050406030204" pitchFamily="18" charset="0"/>
                                            </a:rPr>
                                            <m:t>1</m:t>
                                          </m:r>
                                        </m:sub>
                                      </m:sSub>
                                    </m:e>
                                  </m:d>
                                </m:e>
                              </m:d>
                              <m:r>
                                <a:rPr lang="en-US" altLang="ja-JP" sz="2400" b="0" i="1" smtClean="0">
                                  <a:latin typeface="Cambria Math" panose="02040503050406030204" pitchFamily="18" charset="0"/>
                                </a:rPr>
                                <m:t>⋅</m:t>
                              </m:r>
                              <m:rad>
                                <m:radPr>
                                  <m:degHide m:val="on"/>
                                  <m:ctrlPr>
                                    <a:rPr lang="en-US" altLang="ja-JP" sz="2400" b="0" i="1" smtClean="0">
                                      <a:latin typeface="Cambria Math" panose="02040503050406030204" pitchFamily="18" charset="0"/>
                                    </a:rPr>
                                  </m:ctrlPr>
                                </m:radPr>
                                <m:deg/>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2</m:t>
                                      </m:r>
                                      <m:r>
                                        <a:rPr lang="en-US" altLang="ja-JP" sz="2400" b="0" i="1" smtClean="0">
                                          <a:latin typeface="Cambria Math" panose="02040503050406030204" pitchFamily="18" charset="0"/>
                                        </a:rPr>
                                        <m:t>𝐾</m:t>
                                      </m:r>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e>
                              </m:rad>
                            </m:e>
                          </m:d>
                        </m:e>
                      </m:d>
                    </m:oMath>
                  </m:oMathPara>
                </a14:m>
                <a:endParaRPr kumimoji="1" lang="en-US" altLang="ja-JP" sz="2400" dirty="0"/>
              </a:p>
            </p:txBody>
          </p:sp>
        </mc:Choice>
        <mc:Fallback xmlns="">
          <p:sp>
            <p:nvSpPr>
              <p:cNvPr id="6" name="テキスト ボックス 5">
                <a:extLst>
                  <a:ext uri="{FF2B5EF4-FFF2-40B4-BE49-F238E27FC236}">
                    <a16:creationId xmlns:a16="http://schemas.microsoft.com/office/drawing/2014/main" id="{8C0A03F3-E945-2ECA-1E6F-6321DBB5942D}"/>
                  </a:ext>
                </a:extLst>
              </p:cNvPr>
              <p:cNvSpPr txBox="1">
                <a:spLocks noRot="1" noChangeAspect="1" noMove="1" noResize="1" noEditPoints="1" noAdjustHandles="1" noChangeArrowheads="1" noChangeShapeType="1" noTextEdit="1"/>
              </p:cNvSpPr>
              <p:nvPr/>
            </p:nvSpPr>
            <p:spPr>
              <a:xfrm>
                <a:off x="6724650" y="2626842"/>
                <a:ext cx="6096000" cy="4231158"/>
              </a:xfrm>
              <a:prstGeom prst="rect">
                <a:avLst/>
              </a:prstGeom>
              <a:blipFill>
                <a:blip r:embed="rId3"/>
                <a:stretch>
                  <a:fillRect/>
                </a:stretch>
              </a:blipFill>
            </p:spPr>
            <p:txBody>
              <a:bodyPr/>
              <a:lstStyle/>
              <a:p>
                <a:r>
                  <a:rPr lang="ja-JP" altLang="en-US">
                    <a:noFill/>
                  </a:rPr>
                  <a:t> </a:t>
                </a:r>
              </a:p>
            </p:txBody>
          </p:sp>
        </mc:Fallback>
      </mc:AlternateContent>
      <p:pic>
        <p:nvPicPr>
          <p:cNvPr id="16" name="図 15">
            <a:extLst>
              <a:ext uri="{FF2B5EF4-FFF2-40B4-BE49-F238E27FC236}">
                <a16:creationId xmlns:a16="http://schemas.microsoft.com/office/drawing/2014/main" id="{47C9CE02-04A5-A8FC-D900-F9A864091BCE}"/>
              </a:ext>
            </a:extLst>
          </p:cNvPr>
          <p:cNvPicPr>
            <a:picLocks noChangeAspect="1"/>
          </p:cNvPicPr>
          <p:nvPr/>
        </p:nvPicPr>
        <p:blipFill>
          <a:blip r:embed="rId4"/>
          <a:stretch>
            <a:fillRect/>
          </a:stretch>
        </p:blipFill>
        <p:spPr>
          <a:xfrm>
            <a:off x="57150" y="1414463"/>
            <a:ext cx="7458075" cy="5202736"/>
          </a:xfrm>
          <a:prstGeom prst="rect">
            <a:avLst/>
          </a:prstGeom>
        </p:spPr>
      </p:pic>
      <p:sp>
        <p:nvSpPr>
          <p:cNvPr id="3" name="スライド番号プレースホルダー 2">
            <a:extLst>
              <a:ext uri="{FF2B5EF4-FFF2-40B4-BE49-F238E27FC236}">
                <a16:creationId xmlns:a16="http://schemas.microsoft.com/office/drawing/2014/main" id="{3AB8CA78-4BC4-3DC9-885A-65ADFB234934}"/>
              </a:ext>
            </a:extLst>
          </p:cNvPr>
          <p:cNvSpPr>
            <a:spLocks noGrp="1"/>
          </p:cNvSpPr>
          <p:nvPr>
            <p:ph type="sldNum" sz="quarter" idx="12"/>
          </p:nvPr>
        </p:nvSpPr>
        <p:spPr/>
        <p:txBody>
          <a:bodyPr/>
          <a:lstStyle/>
          <a:p>
            <a:fld id="{FB3BD0F6-ED93-4B53-8AD2-35C03B8427B6}" type="slidenum">
              <a:rPr kumimoji="1" lang="ja-JP" altLang="en-US" smtClean="0"/>
              <a:t>30</a:t>
            </a:fld>
            <a:endParaRPr kumimoji="1" lang="ja-JP" altLang="en-US"/>
          </a:p>
        </p:txBody>
      </p:sp>
    </p:spTree>
    <p:extLst>
      <p:ext uri="{BB962C8B-B14F-4D97-AF65-F5344CB8AC3E}">
        <p14:creationId xmlns:p14="http://schemas.microsoft.com/office/powerpoint/2010/main" val="31607178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421FA2-CB08-1C62-BA13-B5CFFC177CEA}"/>
              </a:ext>
            </a:extLst>
          </p:cNvPr>
          <p:cNvSpPr>
            <a:spLocks noGrp="1"/>
          </p:cNvSpPr>
          <p:nvPr>
            <p:ph type="title"/>
          </p:nvPr>
        </p:nvSpPr>
        <p:spPr>
          <a:xfrm>
            <a:off x="596759" y="316484"/>
            <a:ext cx="10998481" cy="1325563"/>
          </a:xfrm>
        </p:spPr>
        <p:txBody>
          <a:bodyPr/>
          <a:lstStyle/>
          <a:p>
            <a:r>
              <a:rPr kumimoji="1" lang="ja-JP" altLang="en-US" sz="4400" dirty="0"/>
              <a:t>ギルバート乗算回路の出力 </a:t>
            </a:r>
            <a:r>
              <a:rPr lang="en-US" altLang="ja-JP" dirty="0"/>
              <a:t>: </a:t>
            </a:r>
            <a:r>
              <a:rPr lang="ja-JP" altLang="en-US" dirty="0"/>
              <a:t>全体の利得</a:t>
            </a:r>
            <a:endParaRPr kumimoji="1" lang="ja-JP" altLang="en-US" dirty="0"/>
          </a:p>
        </p:txBody>
      </p:sp>
      <p:pic>
        <p:nvPicPr>
          <p:cNvPr id="7" name="図 6" descr="アイコン が含まれている画像&#10;&#10;自動的に生成された説明">
            <a:extLst>
              <a:ext uri="{FF2B5EF4-FFF2-40B4-BE49-F238E27FC236}">
                <a16:creationId xmlns:a16="http://schemas.microsoft.com/office/drawing/2014/main" id="{432FB3BE-1F6C-BB5E-D0F4-1C42CCA9EF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 y="1489847"/>
            <a:ext cx="5829300" cy="5003028"/>
          </a:xfrm>
          <a:prstGeom prst="rect">
            <a:avLst/>
          </a:prstGeom>
        </p:spPr>
      </p:pic>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48D11F2-2532-8DCA-4F93-E3B934C71F80}"/>
                  </a:ext>
                </a:extLst>
              </p:cNvPr>
              <p:cNvSpPr txBox="1"/>
              <p:nvPr/>
            </p:nvSpPr>
            <p:spPr>
              <a:xfrm>
                <a:off x="4471987" y="1801537"/>
                <a:ext cx="8029575" cy="4888261"/>
              </a:xfrm>
              <a:prstGeom prst="rect">
                <a:avLst/>
              </a:prstGeom>
              <a:noFill/>
            </p:spPr>
            <p:txBody>
              <a:bodyPr wrap="square" rtlCol="0">
                <a:spAutoFit/>
              </a:bodyPr>
              <a:lstStyle/>
              <a:p>
                <a:endParaRPr kumimoji="1" lang="en-US" altLang="ja-JP" sz="240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1</m:t>
                          </m:r>
                        </m:sub>
                      </m:sSub>
                      <m:r>
                        <a:rPr lang="en-US" altLang="ja-JP" sz="2400" i="1">
                          <a:latin typeface="Cambria Math" panose="02040503050406030204" pitchFamily="18" charset="0"/>
                        </a:rPr>
                        <m:t>=</m:t>
                      </m:r>
                      <m:r>
                        <a:rPr lang="en-US" altLang="ja-JP" sz="2400" i="1">
                          <a:latin typeface="Cambria Math" panose="02040503050406030204" pitchFamily="18" charset="0"/>
                        </a:rPr>
                        <m:t>𝑓</m:t>
                      </m:r>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𝐴</m:t>
                                  </m:r>
                                </m:sub>
                              </m:sSub>
                            </m:e>
                          </m:d>
                        </m:e>
                      </m:d>
                    </m:oMath>
                  </m:oMathPara>
                </a14:m>
                <a:endParaRPr kumimoji="1" lang="en-US" altLang="ja-JP" sz="240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2</m:t>
                          </m:r>
                        </m:sub>
                      </m:sSub>
                      <m:r>
                        <a:rPr lang="en-US" altLang="ja-JP" sz="2400" i="1">
                          <a:latin typeface="Cambria Math" panose="02040503050406030204" pitchFamily="18" charset="0"/>
                        </a:rPr>
                        <m:t>=</m:t>
                      </m:r>
                      <m:r>
                        <a:rPr lang="en-US" altLang="ja-JP" sz="2400" i="1">
                          <a:latin typeface="Cambria Math" panose="02040503050406030204" pitchFamily="18" charset="0"/>
                        </a:rPr>
                        <m:t>𝑓</m:t>
                      </m:r>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𝐴</m:t>
                                  </m:r>
                                </m:sub>
                              </m:sSub>
                            </m:e>
                          </m:d>
                        </m:e>
                      </m:d>
                    </m:oMath>
                  </m:oMathPara>
                </a14:m>
                <a:endParaRPr kumimoji="1" lang="en-US" altLang="ja-JP" sz="2400" b="1"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3</m:t>
                          </m:r>
                        </m:sub>
                      </m:sSub>
                      <m:r>
                        <a:rPr lang="en-US" altLang="ja-JP" sz="2400" i="1">
                          <a:latin typeface="Cambria Math" panose="02040503050406030204" pitchFamily="18" charset="0"/>
                        </a:rPr>
                        <m:t>=</m:t>
                      </m:r>
                      <m:r>
                        <a:rPr lang="en-US" altLang="ja-JP" sz="2400" i="1">
                          <a:latin typeface="Cambria Math" panose="02040503050406030204" pitchFamily="18" charset="0"/>
                        </a:rPr>
                        <m:t>𝑓</m:t>
                      </m:r>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2</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𝐴</m:t>
                                  </m:r>
                                </m:sub>
                              </m:sSub>
                            </m:e>
                          </m:d>
                        </m:e>
                      </m:d>
                    </m:oMath>
                  </m:oMathPara>
                </a14:m>
                <a:endParaRPr kumimoji="1" lang="en-US" altLang="ja-JP" sz="2400" b="1"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4</m:t>
                          </m:r>
                        </m:sub>
                      </m:sSub>
                      <m:r>
                        <a:rPr lang="en-US" altLang="ja-JP" sz="2400" i="1">
                          <a:latin typeface="Cambria Math" panose="02040503050406030204" pitchFamily="18" charset="0"/>
                        </a:rPr>
                        <m:t>=</m:t>
                      </m:r>
                      <m:r>
                        <a:rPr lang="en-US" altLang="ja-JP" sz="2400" i="1">
                          <a:latin typeface="Cambria Math" panose="02040503050406030204" pitchFamily="18" charset="0"/>
                        </a:rPr>
                        <m:t>𝑓</m:t>
                      </m:r>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2</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𝐴</m:t>
                                  </m:r>
                                </m:sub>
                              </m:sSub>
                            </m:e>
                          </m:d>
                        </m:e>
                      </m:d>
                    </m:oMath>
                  </m:oMathPara>
                </a14:m>
                <a:endParaRPr lang="en-US" altLang="ja-JP"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𝐵</m:t>
                          </m:r>
                          <m:r>
                            <a:rPr lang="en-US" altLang="ja-JP" sz="2400" i="1">
                              <a:latin typeface="Cambria Math" panose="02040503050406030204" pitchFamily="18" charset="0"/>
                            </a:rPr>
                            <m:t>1</m:t>
                          </m:r>
                        </m:sub>
                      </m:sSub>
                      <m:r>
                        <a:rPr lang="en-US" altLang="ja-JP" sz="2400" i="1">
                          <a:latin typeface="Cambria Math" panose="02040503050406030204" pitchFamily="18" charset="0"/>
                        </a:rPr>
                        <m:t>=</m:t>
                      </m:r>
                      <m:r>
                        <a:rPr lang="en-US" altLang="ja-JP" sz="2400" i="1">
                          <a:latin typeface="Cambria Math" panose="02040503050406030204" pitchFamily="18" charset="0"/>
                        </a:rPr>
                        <m:t>𝑓</m:t>
                      </m:r>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2</m:t>
                              </m:r>
                              <m:r>
                                <a:rPr lang="en-US" altLang="ja-JP" sz="2400" i="1">
                                  <a:latin typeface="Cambria Math" panose="02040503050406030204" pitchFamily="18" charset="0"/>
                                </a:rPr>
                                <m:t>𝑣</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e>
                          </m:d>
                        </m:e>
                      </m: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2</m:t>
                          </m:r>
                        </m:den>
                      </m:f>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1+2</m:t>
                              </m:r>
                              <m:r>
                                <a:rPr lang="en-US" altLang="ja-JP" sz="2400" i="1">
                                  <a:latin typeface="Cambria Math" panose="02040503050406030204" pitchFamily="18" charset="0"/>
                                </a:rPr>
                                <m:t>𝑣</m:t>
                              </m:r>
                              <m:r>
                                <a:rPr lang="en-US" altLang="ja-JP" sz="2400" i="1">
                                  <a:latin typeface="Cambria Math" panose="02040503050406030204" pitchFamily="18" charset="0"/>
                                </a:rPr>
                                <m:t>⋅</m:t>
                              </m:r>
                              <m:r>
                                <m:rPr>
                                  <m:nor/>
                                </m:rPr>
                                <a:rPr lang="en-US" altLang="ja-JP" sz="2400" dirty="0"/>
                                <m:t> </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e>
                              </m:rad>
                            </m:e>
                          </m:d>
                        </m:e>
                      </m:d>
                    </m:oMath>
                  </m:oMathPara>
                </a14:m>
                <a:endParaRPr lang="en-US" altLang="ja-JP" sz="2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𝐵</m:t>
                          </m:r>
                          <m:r>
                            <a:rPr lang="en-US" altLang="ja-JP" sz="2400" i="1">
                              <a:latin typeface="Cambria Math" panose="02040503050406030204" pitchFamily="18" charset="0"/>
                            </a:rPr>
                            <m:t>2</m:t>
                          </m:r>
                        </m:sub>
                      </m:sSub>
                      <m:r>
                        <a:rPr lang="en-US" altLang="ja-JP" sz="2400" i="1">
                          <a:latin typeface="Cambria Math" panose="02040503050406030204" pitchFamily="18" charset="0"/>
                        </a:rPr>
                        <m:t>=</m:t>
                      </m:r>
                      <m:r>
                        <a:rPr lang="en-US" altLang="ja-JP" sz="2400" i="1">
                          <a:latin typeface="Cambria Math" panose="02040503050406030204" pitchFamily="18" charset="0"/>
                        </a:rPr>
                        <m:t>𝑓</m:t>
                      </m:r>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−2</m:t>
                              </m:r>
                              <m:r>
                                <a:rPr lang="en-US" altLang="ja-JP" sz="2400" i="1">
                                  <a:latin typeface="Cambria Math" panose="02040503050406030204" pitchFamily="18" charset="0"/>
                                </a:rPr>
                                <m:t>𝑣</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e>
                          </m:d>
                        </m:e>
                      </m: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2</m:t>
                          </m:r>
                        </m:den>
                      </m:f>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1−2</m:t>
                              </m:r>
                              <m:r>
                                <a:rPr lang="en-US" altLang="ja-JP" sz="2400" i="1">
                                  <a:latin typeface="Cambria Math" panose="02040503050406030204" pitchFamily="18" charset="0"/>
                                </a:rPr>
                                <m:t>𝑣</m:t>
                              </m:r>
                              <m:r>
                                <a:rPr lang="en-US" altLang="ja-JP" sz="2400" i="1">
                                  <a:latin typeface="Cambria Math" panose="02040503050406030204" pitchFamily="18" charset="0"/>
                                </a:rPr>
                                <m:t>⋅</m:t>
                              </m:r>
                              <m:r>
                                <m:rPr>
                                  <m:nor/>
                                </m:rPr>
                                <a:rPr lang="en-US" altLang="ja-JP" sz="2400" dirty="0"/>
                                <m:t> </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e>
                              </m:rad>
                            </m:e>
                          </m:d>
                        </m:e>
                      </m:d>
                    </m:oMath>
                  </m:oMathPara>
                </a14:m>
                <a:endParaRPr kumimoji="1" lang="ja-JP" altLang="en-US" sz="2400" b="1" dirty="0"/>
              </a:p>
            </p:txBody>
          </p:sp>
        </mc:Choice>
        <mc:Fallback xmlns="">
          <p:sp>
            <p:nvSpPr>
              <p:cNvPr id="8" name="テキスト ボックス 7">
                <a:extLst>
                  <a:ext uri="{FF2B5EF4-FFF2-40B4-BE49-F238E27FC236}">
                    <a16:creationId xmlns:a16="http://schemas.microsoft.com/office/drawing/2014/main" id="{148D11F2-2532-8DCA-4F93-E3B934C71F80}"/>
                  </a:ext>
                </a:extLst>
              </p:cNvPr>
              <p:cNvSpPr txBox="1">
                <a:spLocks noRot="1" noChangeAspect="1" noMove="1" noResize="1" noEditPoints="1" noAdjustHandles="1" noChangeArrowheads="1" noChangeShapeType="1" noTextEdit="1"/>
              </p:cNvSpPr>
              <p:nvPr/>
            </p:nvSpPr>
            <p:spPr>
              <a:xfrm>
                <a:off x="4471987" y="1801537"/>
                <a:ext cx="8029575" cy="488826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EE19353-EF04-246D-75B4-58815DA316F5}"/>
                  </a:ext>
                </a:extLst>
              </p:cNvPr>
              <p:cNvSpPr txBox="1"/>
              <p:nvPr/>
            </p:nvSpPr>
            <p:spPr>
              <a:xfrm>
                <a:off x="5438775" y="1489282"/>
                <a:ext cx="6096000" cy="5091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𝑜𝑢𝑡</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𝑅</m:t>
                      </m:r>
                      <m:d>
                        <m:dPr>
                          <m:begChr m:val=""/>
                          <m:ctrlPr>
                            <a:rPr kumimoji="1" lang="en-US" altLang="ja-JP" sz="2400" b="0" i="1" smtClean="0">
                              <a:latin typeface="Cambria Math" panose="02040503050406030204" pitchFamily="18" charset="0"/>
                            </a:rPr>
                          </m:ctrlPr>
                        </m:dPr>
                        <m:e>
                          <m:d>
                            <m:dPr>
                              <m:endChr m:val=""/>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3</m:t>
                                  </m:r>
                                </m:sub>
                              </m:sSub>
                            </m:e>
                          </m:d>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𝑅</m:t>
                      </m:r>
                      <m:d>
                        <m:dPr>
                          <m:begChr m:val=""/>
                          <m:ctrlPr>
                            <a:rPr kumimoji="1" lang="en-US" altLang="ja-JP" sz="2400" b="0" i="1" smtClean="0">
                              <a:latin typeface="Cambria Math" panose="02040503050406030204" pitchFamily="18" charset="0"/>
                            </a:rPr>
                          </m:ctrlPr>
                        </m:dPr>
                        <m:e>
                          <m:d>
                            <m:dPr>
                              <m:endChr m:val=""/>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𝐴</m:t>
                                  </m:r>
                                  <m:r>
                                    <a:rPr lang="en-US" altLang="ja-JP" sz="2400" b="0" i="1" smtClean="0">
                                      <a:latin typeface="Cambria Math" panose="02040503050406030204" pitchFamily="18" charset="0"/>
                                    </a:rPr>
                                    <m:t>2</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𝐴</m:t>
                                  </m:r>
                                  <m:r>
                                    <a:rPr lang="en-US" altLang="ja-JP" sz="2400" b="0" i="1" smtClean="0">
                                      <a:latin typeface="Cambria Math" panose="02040503050406030204" pitchFamily="18" charset="0"/>
                                    </a:rPr>
                                    <m:t>4</m:t>
                                  </m:r>
                                </m:sub>
                              </m:sSub>
                            </m:e>
                          </m:d>
                        </m:e>
                      </m:d>
                    </m:oMath>
                  </m:oMathPara>
                </a14:m>
                <a:endParaRPr lang="ja-JP" altLang="en-US" sz="2400" dirty="0"/>
              </a:p>
            </p:txBody>
          </p:sp>
        </mc:Choice>
        <mc:Fallback xmlns="">
          <p:sp>
            <p:nvSpPr>
              <p:cNvPr id="10" name="テキスト ボックス 9">
                <a:extLst>
                  <a:ext uri="{FF2B5EF4-FFF2-40B4-BE49-F238E27FC236}">
                    <a16:creationId xmlns:a16="http://schemas.microsoft.com/office/drawing/2014/main" id="{9EE19353-EF04-246D-75B4-58815DA316F5}"/>
                  </a:ext>
                </a:extLst>
              </p:cNvPr>
              <p:cNvSpPr txBox="1">
                <a:spLocks noRot="1" noChangeAspect="1" noMove="1" noResize="1" noEditPoints="1" noAdjustHandles="1" noChangeArrowheads="1" noChangeShapeType="1" noTextEdit="1"/>
              </p:cNvSpPr>
              <p:nvPr/>
            </p:nvSpPr>
            <p:spPr>
              <a:xfrm>
                <a:off x="5438775" y="1489282"/>
                <a:ext cx="6096000" cy="50917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97D9C4F-0477-23ED-8A1F-11DFBD3694A8}"/>
                  </a:ext>
                </a:extLst>
              </p:cNvPr>
              <p:cNvSpPr txBox="1"/>
              <p:nvPr/>
            </p:nvSpPr>
            <p:spPr>
              <a:xfrm>
                <a:off x="2826326" y="3483700"/>
                <a:ext cx="134943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a:rPr kumimoji="1" lang="en-US" altLang="ja-JP" b="0" i="1" smtClean="0">
                              <a:latin typeface="Cambria Math" panose="02040503050406030204" pitchFamily="18" charset="0"/>
                            </a:rPr>
                            <m:t>𝐴</m:t>
                          </m:r>
                        </m:sub>
                      </m:sSub>
                    </m:oMath>
                  </m:oMathPara>
                </a14:m>
                <a:endParaRPr kumimoji="1" lang="ja-JP" altLang="en-US" dirty="0"/>
              </a:p>
            </p:txBody>
          </p:sp>
        </mc:Choice>
        <mc:Fallback xmlns="">
          <p:sp>
            <p:nvSpPr>
              <p:cNvPr id="3" name="テキスト ボックス 2">
                <a:extLst>
                  <a:ext uri="{FF2B5EF4-FFF2-40B4-BE49-F238E27FC236}">
                    <a16:creationId xmlns:a16="http://schemas.microsoft.com/office/drawing/2014/main" id="{C97D9C4F-0477-23ED-8A1F-11DFBD3694A8}"/>
                  </a:ext>
                </a:extLst>
              </p:cNvPr>
              <p:cNvSpPr txBox="1">
                <a:spLocks noRot="1" noChangeAspect="1" noMove="1" noResize="1" noEditPoints="1" noAdjustHandles="1" noChangeArrowheads="1" noChangeShapeType="1" noTextEdit="1"/>
              </p:cNvSpPr>
              <p:nvPr/>
            </p:nvSpPr>
            <p:spPr>
              <a:xfrm>
                <a:off x="2826326" y="3483700"/>
                <a:ext cx="1349433"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0469B7E-A1B1-4454-FE37-638BF7C0F162}"/>
                  </a:ext>
                </a:extLst>
              </p:cNvPr>
              <p:cNvSpPr txBox="1"/>
              <p:nvPr/>
            </p:nvSpPr>
            <p:spPr>
              <a:xfrm>
                <a:off x="1366058" y="3483700"/>
                <a:ext cx="134943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a:rPr kumimoji="1" lang="en-US" altLang="ja-JP" b="0" i="1" smtClean="0">
                              <a:latin typeface="Cambria Math" panose="02040503050406030204" pitchFamily="18" charset="0"/>
                            </a:rPr>
                            <m:t>𝐴</m:t>
                          </m:r>
                        </m:sub>
                      </m:sSub>
                    </m:oMath>
                  </m:oMathPara>
                </a14:m>
                <a:endParaRPr kumimoji="1" lang="ja-JP" altLang="en-US" dirty="0"/>
              </a:p>
            </p:txBody>
          </p:sp>
        </mc:Choice>
        <mc:Fallback xmlns="">
          <p:sp>
            <p:nvSpPr>
              <p:cNvPr id="4" name="テキスト ボックス 3">
                <a:extLst>
                  <a:ext uri="{FF2B5EF4-FFF2-40B4-BE49-F238E27FC236}">
                    <a16:creationId xmlns:a16="http://schemas.microsoft.com/office/drawing/2014/main" id="{90469B7E-A1B1-4454-FE37-638BF7C0F162}"/>
                  </a:ext>
                </a:extLst>
              </p:cNvPr>
              <p:cNvSpPr txBox="1">
                <a:spLocks noRot="1" noChangeAspect="1" noMove="1" noResize="1" noEditPoints="1" noAdjustHandles="1" noChangeArrowheads="1" noChangeShapeType="1" noTextEdit="1"/>
              </p:cNvSpPr>
              <p:nvPr/>
            </p:nvSpPr>
            <p:spPr>
              <a:xfrm>
                <a:off x="1366058" y="3483700"/>
                <a:ext cx="1349433"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63879EC-405A-A6A4-B519-BD5159CC4E24}"/>
                  </a:ext>
                </a:extLst>
              </p:cNvPr>
              <p:cNvSpPr txBox="1"/>
              <p:nvPr/>
            </p:nvSpPr>
            <p:spPr>
              <a:xfrm>
                <a:off x="1569590" y="4793088"/>
                <a:ext cx="134943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a:rPr kumimoji="1" lang="en-US" altLang="ja-JP" b="0" i="1" smtClean="0">
                              <a:latin typeface="Cambria Math" panose="02040503050406030204" pitchFamily="18" charset="0"/>
                            </a:rPr>
                            <m:t>𝐵</m:t>
                          </m:r>
                        </m:sub>
                      </m:sSub>
                    </m:oMath>
                  </m:oMathPara>
                </a14:m>
                <a:endParaRPr kumimoji="1" lang="ja-JP" altLang="en-US" dirty="0"/>
              </a:p>
            </p:txBody>
          </p:sp>
        </mc:Choice>
        <mc:Fallback xmlns="">
          <p:sp>
            <p:nvSpPr>
              <p:cNvPr id="5" name="テキスト ボックス 4">
                <a:extLst>
                  <a:ext uri="{FF2B5EF4-FFF2-40B4-BE49-F238E27FC236}">
                    <a16:creationId xmlns:a16="http://schemas.microsoft.com/office/drawing/2014/main" id="{E63879EC-405A-A6A4-B519-BD5159CC4E24}"/>
                  </a:ext>
                </a:extLst>
              </p:cNvPr>
              <p:cNvSpPr txBox="1">
                <a:spLocks noRot="1" noChangeAspect="1" noMove="1" noResize="1" noEditPoints="1" noAdjustHandles="1" noChangeArrowheads="1" noChangeShapeType="1" noTextEdit="1"/>
              </p:cNvSpPr>
              <p:nvPr/>
            </p:nvSpPr>
            <p:spPr>
              <a:xfrm>
                <a:off x="1569590" y="4793088"/>
                <a:ext cx="1349433"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F22BE5E-F1D6-4FDA-461D-083715F238BD}"/>
                  </a:ext>
                </a:extLst>
              </p:cNvPr>
              <p:cNvSpPr txBox="1"/>
              <p:nvPr/>
            </p:nvSpPr>
            <p:spPr>
              <a:xfrm>
                <a:off x="2636390" y="4793088"/>
                <a:ext cx="134943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a:rPr kumimoji="1" lang="en-US" altLang="ja-JP" b="0" i="1" smtClean="0">
                              <a:latin typeface="Cambria Math" panose="02040503050406030204" pitchFamily="18" charset="0"/>
                            </a:rPr>
                            <m:t>𝐵</m:t>
                          </m:r>
                        </m:sub>
                      </m:sSub>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DF22BE5E-F1D6-4FDA-461D-083715F238BD}"/>
                  </a:ext>
                </a:extLst>
              </p:cNvPr>
              <p:cNvSpPr txBox="1">
                <a:spLocks noRot="1" noChangeAspect="1" noMove="1" noResize="1" noEditPoints="1" noAdjustHandles="1" noChangeArrowheads="1" noChangeShapeType="1" noTextEdit="1"/>
              </p:cNvSpPr>
              <p:nvPr/>
            </p:nvSpPr>
            <p:spPr>
              <a:xfrm>
                <a:off x="2636390" y="4793088"/>
                <a:ext cx="1349433" cy="369332"/>
              </a:xfrm>
              <a:prstGeom prst="rect">
                <a:avLst/>
              </a:prstGeom>
              <a:blipFill>
                <a:blip r:embed="rId7"/>
                <a:stretch>
                  <a:fillRect/>
                </a:stretch>
              </a:blipFill>
            </p:spPr>
            <p:txBody>
              <a:bodyPr/>
              <a:lstStyle/>
              <a:p>
                <a:r>
                  <a:rPr lang="ja-JP" altLang="en-US">
                    <a:noFill/>
                  </a:rPr>
                  <a:t> </a:t>
                </a:r>
              </a:p>
            </p:txBody>
          </p:sp>
        </mc:Fallback>
      </mc:AlternateContent>
      <p:sp>
        <p:nvSpPr>
          <p:cNvPr id="9" name="スライド番号プレースホルダー 8">
            <a:extLst>
              <a:ext uri="{FF2B5EF4-FFF2-40B4-BE49-F238E27FC236}">
                <a16:creationId xmlns:a16="http://schemas.microsoft.com/office/drawing/2014/main" id="{454D5EFC-E51A-FDAE-1025-E30147E87DD9}"/>
              </a:ext>
            </a:extLst>
          </p:cNvPr>
          <p:cNvSpPr>
            <a:spLocks noGrp="1"/>
          </p:cNvSpPr>
          <p:nvPr>
            <p:ph type="sldNum" sz="quarter" idx="12"/>
          </p:nvPr>
        </p:nvSpPr>
        <p:spPr/>
        <p:txBody>
          <a:bodyPr/>
          <a:lstStyle/>
          <a:p>
            <a:fld id="{FB3BD0F6-ED93-4B53-8AD2-35C03B8427B6}" type="slidenum">
              <a:rPr kumimoji="1" lang="ja-JP" altLang="en-US" smtClean="0"/>
              <a:t>31</a:t>
            </a:fld>
            <a:endParaRPr kumimoji="1" lang="ja-JP" altLang="en-US"/>
          </a:p>
        </p:txBody>
      </p:sp>
    </p:spTree>
    <p:extLst>
      <p:ext uri="{BB962C8B-B14F-4D97-AF65-F5344CB8AC3E}">
        <p14:creationId xmlns:p14="http://schemas.microsoft.com/office/powerpoint/2010/main" val="29459321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E48B5BC-A319-14BA-D50A-A1DE38E164FB}"/>
                  </a:ext>
                </a:extLst>
              </p:cNvPr>
              <p:cNvSpPr txBox="1"/>
              <p:nvPr/>
            </p:nvSpPr>
            <p:spPr>
              <a:xfrm>
                <a:off x="246017" y="1584415"/>
                <a:ext cx="9229725" cy="4908460"/>
              </a:xfrm>
              <a:prstGeom prst="rect">
                <a:avLst/>
              </a:prstGeom>
              <a:noFill/>
            </p:spPr>
            <p:txBody>
              <a:bodyPr wrap="square">
                <a:spAutoFit/>
              </a:bodyPr>
              <a:lstStyle/>
              <a:p>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1</m:t>
                        </m:r>
                      </m:sub>
                    </m:sSub>
                    <m:r>
                      <a:rPr lang="en-US" altLang="ja-JP" sz="2400" i="1">
                        <a:latin typeface="Cambria Math" panose="02040503050406030204" pitchFamily="18" charset="0"/>
                      </a:rPr>
                      <m:t>=</m:t>
                    </m:r>
                    <m:r>
                      <a:rPr lang="en-US" altLang="ja-JP" sz="2400" i="1">
                        <a:latin typeface="Cambria Math" panose="02040503050406030204" pitchFamily="18" charset="0"/>
                      </a:rPr>
                      <m:t>𝑓</m:t>
                    </m:r>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𝐴</m:t>
                                </m:r>
                              </m:sub>
                            </m:sSub>
                          </m:e>
                        </m:d>
                      </m:e>
                    </m:d>
                    <m:r>
                      <a:rPr lang="en-US" altLang="ja-JP" sz="2400" b="0" i="1" smtClean="0">
                        <a:latin typeface="Cambria Math" panose="02040503050406030204" pitchFamily="18" charset="0"/>
                      </a:rPr>
                      <m:t>≈</m:t>
                    </m:r>
                  </m:oMath>
                </a14:m>
                <a:r>
                  <a:rPr lang="en-US" altLang="ja-JP" sz="2400" dirty="0"/>
                  <a:t> </a:t>
                </a:r>
                <a14:m>
                  <m:oMath xmlns:m="http://schemas.openxmlformats.org/officeDocument/2006/math">
                    <m:f>
                      <m:fPr>
                        <m:ctrlPr>
                          <a:rPr lang="en-US" altLang="ja-JP" sz="2400" i="1" smtClean="0">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1</m:t>
                            </m:r>
                          </m:sub>
                        </m:sSub>
                      </m:num>
                      <m:den>
                        <m:r>
                          <a:rPr lang="en-US" altLang="ja-JP" sz="2400" i="1">
                            <a:latin typeface="Cambria Math" panose="02040503050406030204" pitchFamily="18" charset="0"/>
                          </a:rPr>
                          <m:t>2</m:t>
                        </m:r>
                      </m:den>
                    </m:f>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r>
                              <a:rPr lang="en-US" altLang="ja-JP" sz="2400" b="0" i="0" smtClean="0">
                                <a:latin typeface="Cambria Math" panose="02040503050406030204" pitchFamily="18" charset="0"/>
                              </a:rPr>
                              <m:t>2</m:t>
                            </m:r>
                            <m:sSub>
                              <m:sSubPr>
                                <m:ctrlPr>
                                  <a:rPr lang="en-US" altLang="ja-JP" sz="2400" b="0" i="1" smtClean="0">
                                    <a:latin typeface="Cambria Math" panose="02040503050406030204" pitchFamily="18" charset="0"/>
                                  </a:rPr>
                                </m:ctrlPr>
                              </m:sSubPr>
                              <m:e>
                                <m:r>
                                  <m:rPr>
                                    <m:sty m:val="p"/>
                                  </m:rPr>
                                  <a:rPr lang="en-US" altLang="ja-JP" sz="2400" b="0" i="0" smtClean="0">
                                    <a:latin typeface="Cambria Math" panose="02040503050406030204" pitchFamily="18" charset="0"/>
                                  </a:rPr>
                                  <m:t>V</m:t>
                                </m:r>
                              </m:e>
                              <m:sub>
                                <m:r>
                                  <m:rPr>
                                    <m:sty m:val="p"/>
                                  </m:rPr>
                                  <a:rPr lang="en-US" altLang="ja-JP" sz="2400" b="0" i="0" smtClean="0">
                                    <a:latin typeface="Cambria Math" panose="02040503050406030204" pitchFamily="18" charset="0"/>
                                  </a:rPr>
                                  <m:t>CTRL</m:t>
                                </m:r>
                              </m:sub>
                            </m:sSub>
                            <m:r>
                              <a:rPr lang="en-US" altLang="ja-JP" sz="2400" b="0" i="1" smtClean="0">
                                <a:latin typeface="Cambria Math" panose="02040503050406030204" pitchFamily="18" charset="0"/>
                              </a:rPr>
                              <m:t>⋅</m:t>
                            </m:r>
                            <m:rad>
                              <m:radPr>
                                <m:degHide m:val="on"/>
                                <m:ctrlPr>
                                  <a:rPr lang="en-US" altLang="ja-JP" sz="2400" b="0" i="1" smtClean="0">
                                    <a:latin typeface="Cambria Math" panose="02040503050406030204" pitchFamily="18" charset="0"/>
                                  </a:rPr>
                                </m:ctrlPr>
                              </m:radPr>
                              <m:deg/>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𝐴</m:t>
                                        </m:r>
                                      </m:sub>
                                    </m:sSub>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1</m:t>
                                        </m:r>
                                      </m:sub>
                                    </m:sSub>
                                  </m:den>
                                </m:f>
                              </m:e>
                            </m:rad>
                          </m:e>
                        </m:d>
                      </m:e>
                    </m:d>
                  </m:oMath>
                </a14:m>
                <a:endParaRPr kumimoji="1" lang="en-US" altLang="ja-JP"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m:t>
                      </m:r>
                      <m:f>
                        <m:fPr>
                          <m:ctrlPr>
                            <a:rPr lang="en-US" altLang="ja-JP" sz="2400" i="1" smtClean="0">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b="0" i="1" smtClean="0">
                              <a:latin typeface="Cambria Math" panose="02040503050406030204" pitchFamily="18" charset="0"/>
                            </a:rPr>
                            <m:t>4</m:t>
                          </m:r>
                        </m:den>
                      </m:f>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r>
                                <a:rPr lang="en-US" altLang="ja-JP" sz="2400" i="1">
                                  <a:latin typeface="Cambria Math" panose="02040503050406030204" pitchFamily="18" charset="0"/>
                                </a:rPr>
                                <m:t>2</m:t>
                              </m:r>
                              <m:r>
                                <a:rPr lang="en-US" altLang="ja-JP" sz="2400" i="1">
                                  <a:latin typeface="Cambria Math" panose="02040503050406030204" pitchFamily="18" charset="0"/>
                                </a:rPr>
                                <m:t>𝑣</m:t>
                              </m:r>
                              <m:r>
                                <a:rPr lang="en-US" altLang="ja-JP" sz="2400" i="1">
                                  <a:latin typeface="Cambria Math" panose="02040503050406030204" pitchFamily="18" charset="0"/>
                                </a:rPr>
                                <m:t>⋅</m:t>
                              </m:r>
                              <m:rad>
                                <m:radPr>
                                  <m:degHide m:val="on"/>
                                  <m:ctrlPr>
                                    <a:rPr lang="en-US" altLang="ja-JP" sz="2400" b="0" i="1" smtClean="0">
                                      <a:latin typeface="Cambria Math" panose="02040503050406030204" pitchFamily="18" charset="0"/>
                                    </a:rPr>
                                  </m:ctrlPr>
                                </m:radPr>
                                <m:deg/>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𝐵</m:t>
                                          </m:r>
                                        </m:sub>
                                      </m:sSub>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e>
                              </m:rad>
                            </m:e>
                          </m:d>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e>
                              </m:rad>
                            </m:e>
                          </m:d>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1</m:t>
                                          </m:r>
                                        </m:sub>
                                      </m:sSub>
                                    </m:e>
                                  </m:d>
                                </m:e>
                              </m:d>
                            </m:e>
                            <m:sup>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sup>
                          </m:sSup>
                        </m:e>
                      </m:d>
                    </m:oMath>
                  </m:oMathPara>
                </a14:m>
                <a:endParaRPr lang="en-US" altLang="ja-JP"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𝐵</m:t>
                                      </m:r>
                                      <m:r>
                                        <a:rPr lang="en-US" altLang="ja-JP" sz="2400" i="1">
                                          <a:latin typeface="Cambria Math" panose="02040503050406030204" pitchFamily="18" charset="0"/>
                                        </a:rPr>
                                        <m:t>1</m:t>
                                      </m:r>
                                    </m:sub>
                                  </m:sSub>
                                </m:e>
                              </m:d>
                            </m:e>
                          </m:d>
                        </m:e>
                        <m:sup>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𝑔</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oMath>
                  </m:oMathPara>
                </a14:m>
                <a:endParaRPr lang="en-US" altLang="ja-JP"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𝑔</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𝑔</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m:t>
                          </m:r>
                        </m:e>
                      </m:d>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𝑔</m:t>
                          </m:r>
                        </m:e>
                        <m:sup>
                          <m:r>
                            <a:rPr lang="en-US" altLang="ja-JP" sz="2400" b="0" i="1" smtClean="0">
                              <a:latin typeface="Cambria Math" panose="02040503050406030204" pitchFamily="18" charset="0"/>
                            </a:rPr>
                            <m:t>′</m:t>
                          </m:r>
                        </m:sup>
                      </m:sSup>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m:t>
                          </m:r>
                        </m:e>
                      </m:d>
                      <m:r>
                        <a:rPr lang="en-US" altLang="ja-JP" sz="2400" b="0" i="1" smtClean="0">
                          <a:latin typeface="Cambria Math" panose="02040503050406030204" pitchFamily="18" charset="0"/>
                        </a:rPr>
                        <m:t>𝑣</m:t>
                      </m:r>
                    </m:oMath>
                  </m:oMathPara>
                </a14:m>
                <a:endParaRPr lang="en-US" altLang="ja-JP"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𝑔</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m:t>
                          </m:r>
                        </m:e>
                      </m:d>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2</m:t>
                                      </m:r>
                                    </m:den>
                                  </m:f>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1+2</m:t>
                                          </m:r>
                                          <m:r>
                                            <a:rPr lang="en-US" altLang="ja-JP" sz="2400" b="0" i="1" smtClean="0">
                                              <a:latin typeface="Cambria Math" panose="02040503050406030204" pitchFamily="18" charset="0"/>
                                            </a:rPr>
                                            <m:t>⋅0</m:t>
                                          </m:r>
                                          <m:r>
                                            <a:rPr lang="en-US" altLang="ja-JP" sz="2400" i="1">
                                              <a:latin typeface="Cambria Math" panose="02040503050406030204" pitchFamily="18" charset="0"/>
                                            </a:rPr>
                                            <m:t>⋅</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e>
                                          </m:rad>
                                        </m:e>
                                      </m:d>
                                    </m:e>
                                  </m:d>
                                </m:e>
                              </m:d>
                            </m:e>
                          </m:d>
                        </m:e>
                        <m:sup>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sup>
                      </m:sSup>
                      <m:r>
                        <a:rPr lang="en-US" altLang="ja-JP" sz="2400" b="0" i="1" smtClean="0">
                          <a:latin typeface="Cambria Math" panose="02040503050406030204" pitchFamily="18" charset="0"/>
                        </a:rPr>
                        <m:t>=</m:t>
                      </m:r>
                      <m:rad>
                        <m:radPr>
                          <m:degHide m:val="on"/>
                          <m:ctrlPr>
                            <a:rPr lang="en-US" altLang="ja-JP" sz="2400" b="0" i="1" smtClean="0">
                              <a:latin typeface="Cambria Math" panose="02040503050406030204" pitchFamily="18" charset="0"/>
                            </a:rPr>
                          </m:ctrlPr>
                        </m:radPr>
                        <m:deg/>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2</m:t>
                              </m:r>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e>
                      </m:rad>
                    </m:oMath>
                  </m:oMathPara>
                </a14:m>
                <a:endParaRPr lang="en-US" altLang="ja-JP" sz="2400" i="1" dirty="0">
                  <a:latin typeface="Cambria Math" panose="02040503050406030204" pitchFamily="18" charset="0"/>
                </a:endParaRPr>
              </a:p>
            </p:txBody>
          </p:sp>
        </mc:Choice>
        <mc:Fallback xmlns="">
          <p:sp>
            <p:nvSpPr>
              <p:cNvPr id="8" name="テキスト ボックス 7">
                <a:extLst>
                  <a:ext uri="{FF2B5EF4-FFF2-40B4-BE49-F238E27FC236}">
                    <a16:creationId xmlns:a16="http://schemas.microsoft.com/office/drawing/2014/main" id="{5E48B5BC-A319-14BA-D50A-A1DE38E164FB}"/>
                  </a:ext>
                </a:extLst>
              </p:cNvPr>
              <p:cNvSpPr txBox="1">
                <a:spLocks noRot="1" noChangeAspect="1" noMove="1" noResize="1" noEditPoints="1" noAdjustHandles="1" noChangeArrowheads="1" noChangeShapeType="1" noTextEdit="1"/>
              </p:cNvSpPr>
              <p:nvPr/>
            </p:nvSpPr>
            <p:spPr>
              <a:xfrm>
                <a:off x="246017" y="1584415"/>
                <a:ext cx="9229725" cy="490846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C36EBF43-91AC-EBBA-C289-F058BE760D13}"/>
                  </a:ext>
                </a:extLst>
              </p:cNvPr>
              <p:cNvSpPr txBox="1"/>
              <p:nvPr/>
            </p:nvSpPr>
            <p:spPr>
              <a:xfrm>
                <a:off x="7181850" y="2013706"/>
                <a:ext cx="6215062" cy="11269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800" i="1" smtClean="0">
                          <a:latin typeface="Cambria Math" panose="02040503050406030204" pitchFamily="18" charset="0"/>
                        </a:rPr>
                        <m:t>𝑓</m:t>
                      </m:r>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Δ</m:t>
                          </m:r>
                          <m:r>
                            <a:rPr lang="en-US" altLang="ja-JP" sz="1800" i="1">
                              <a:latin typeface="Cambria Math" panose="02040503050406030204" pitchFamily="18" charset="0"/>
                            </a:rPr>
                            <m:t>𝑣</m:t>
                          </m:r>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𝐼</m:t>
                              </m:r>
                            </m:e>
                            <m:sub>
                              <m:r>
                                <a:rPr lang="en-US" altLang="ja-JP" sz="1800" i="1">
                                  <a:latin typeface="Cambria Math" panose="02040503050406030204" pitchFamily="18" charset="0"/>
                                </a:rPr>
                                <m:t>𝑆</m:t>
                              </m:r>
                            </m:sub>
                          </m:sSub>
                          <m:r>
                            <a:rPr lang="en-US" altLang="ja-JP" sz="1800" i="1">
                              <a:latin typeface="Cambria Math" panose="02040503050406030204" pitchFamily="18" charset="0"/>
                            </a:rPr>
                            <m:t>,</m:t>
                          </m:r>
                          <m:r>
                            <a:rPr lang="en-US" altLang="ja-JP" sz="1800" i="1">
                              <a:latin typeface="Cambria Math" panose="02040503050406030204" pitchFamily="18" charset="0"/>
                            </a:rPr>
                            <m:t>𝐾</m:t>
                          </m:r>
                        </m:e>
                      </m:d>
                      <m:r>
                        <a:rPr lang="en-US" altLang="ja-JP" sz="1800" b="0" i="1" smtClean="0">
                          <a:latin typeface="Cambria Math" panose="02040503050406030204" pitchFamily="18" charset="0"/>
                        </a:rPr>
                        <m:t>≈</m:t>
                      </m:r>
                      <m:f>
                        <m:fPr>
                          <m:ctrlPr>
                            <a:rPr lang="en-US" altLang="ja-JP" sz="1800" i="1" smtClean="0">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𝐼</m:t>
                              </m:r>
                            </m:e>
                            <m:sub>
                              <m:r>
                                <a:rPr lang="en-US" altLang="ja-JP" sz="1800" i="1">
                                  <a:latin typeface="Cambria Math" panose="02040503050406030204" pitchFamily="18" charset="0"/>
                                </a:rPr>
                                <m:t>𝑆</m:t>
                              </m:r>
                            </m:sub>
                          </m:sSub>
                        </m:num>
                        <m:den>
                          <m:r>
                            <a:rPr lang="en-US" altLang="ja-JP" sz="1800" i="1">
                              <a:latin typeface="Cambria Math" panose="02040503050406030204" pitchFamily="18" charset="0"/>
                            </a:rPr>
                            <m:t>2</m:t>
                          </m:r>
                        </m:den>
                      </m:f>
                      <m:d>
                        <m:dPr>
                          <m:begChr m:val=""/>
                          <m:ctrlPr>
                            <a:rPr lang="en-US" altLang="ja-JP" sz="1800" b="0" i="1" smtClean="0">
                              <a:latin typeface="Cambria Math" panose="02040503050406030204" pitchFamily="18" charset="0"/>
                            </a:rPr>
                          </m:ctrlPr>
                        </m:dPr>
                        <m:e>
                          <m:d>
                            <m:dPr>
                              <m:endChr m:val=""/>
                              <m:ctrlPr>
                                <a:rPr lang="en-US" altLang="ja-JP" sz="1800" b="0" i="1" smtClean="0">
                                  <a:latin typeface="Cambria Math" panose="02040503050406030204" pitchFamily="18" charset="0"/>
                                </a:rPr>
                              </m:ctrlPr>
                            </m:dPr>
                            <m:e>
                              <m:r>
                                <a:rPr lang="en-US" altLang="ja-JP" sz="1800" b="0" i="1" smtClean="0">
                                  <a:latin typeface="Cambria Math" panose="02040503050406030204" pitchFamily="18" charset="0"/>
                                </a:rPr>
                                <m:t>1+</m:t>
                              </m:r>
                              <m:r>
                                <m:rPr>
                                  <m:sty m:val="p"/>
                                </m:rPr>
                                <a:rPr lang="en-US" altLang="ja-JP">
                                  <a:latin typeface="Cambria Math" panose="02040503050406030204" pitchFamily="18" charset="0"/>
                                </a:rPr>
                                <m:t>Δ</m:t>
                              </m:r>
                              <m:r>
                                <a:rPr lang="en-US" altLang="ja-JP" i="1">
                                  <a:latin typeface="Cambria Math" panose="02040503050406030204" pitchFamily="18" charset="0"/>
                                </a:rPr>
                                <m:t>𝑣</m:t>
                              </m:r>
                              <m:r>
                                <a:rPr lang="en-US" altLang="ja-JP" i="1">
                                  <a:latin typeface="Cambria Math" panose="02040503050406030204" pitchFamily="18" charset="0"/>
                                </a:rPr>
                                <m:t>⋅</m:t>
                              </m:r>
                              <m:rad>
                                <m:radPr>
                                  <m:degHide m:val="on"/>
                                  <m:ctrlPr>
                                    <a:rPr lang="en-US" altLang="ja-JP" sz="1800" b="0" i="1" smtClean="0">
                                      <a:latin typeface="Cambria Math" panose="02040503050406030204" pitchFamily="18" charset="0"/>
                                    </a:rPr>
                                  </m:ctrlPr>
                                </m:radPr>
                                <m:deg/>
                                <m:e>
                                  <m:f>
                                    <m:fPr>
                                      <m:ctrlPr>
                                        <a:rPr lang="en-US" altLang="ja-JP" sz="1800" b="0" i="1" smtClean="0">
                                          <a:latin typeface="Cambria Math" panose="02040503050406030204" pitchFamily="18" charset="0"/>
                                        </a:rPr>
                                      </m:ctrlPr>
                                    </m:fPr>
                                    <m:num>
                                      <m:r>
                                        <a:rPr lang="en-US" altLang="ja-JP" sz="1800" b="0" i="1" smtClean="0">
                                          <a:latin typeface="Cambria Math" panose="02040503050406030204" pitchFamily="18" charset="0"/>
                                        </a:rPr>
                                        <m:t>2</m:t>
                                      </m:r>
                                      <m:r>
                                        <a:rPr lang="en-US" altLang="ja-JP" sz="1800" b="0" i="1" smtClean="0">
                                          <a:latin typeface="Cambria Math" panose="02040503050406030204" pitchFamily="18" charset="0"/>
                                        </a:rPr>
                                        <m:t>𝐾</m:t>
                                      </m:r>
                                    </m:num>
                                    <m:den>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𝐼</m:t>
                                          </m:r>
                                        </m:e>
                                        <m:sub>
                                          <m:r>
                                            <a:rPr lang="en-US" altLang="ja-JP" sz="1800" b="0" i="1" smtClean="0">
                                              <a:latin typeface="Cambria Math" panose="02040503050406030204" pitchFamily="18" charset="0"/>
                                            </a:rPr>
                                            <m:t>𝑆</m:t>
                                          </m:r>
                                        </m:sub>
                                      </m:sSub>
                                    </m:den>
                                  </m:f>
                                </m:e>
                              </m:rad>
                            </m:e>
                          </m:d>
                        </m:e>
                      </m:d>
                    </m:oMath>
                  </m:oMathPara>
                </a14:m>
                <a:endParaRPr lang="en-US" altLang="ja-JP" sz="1800" b="0" i="1" dirty="0">
                  <a:latin typeface="Cambria Math" panose="02040503050406030204" pitchFamily="18" charset="0"/>
                </a:endParaRPr>
              </a:p>
            </p:txBody>
          </p:sp>
        </mc:Choice>
        <mc:Fallback xmlns="">
          <p:sp>
            <p:nvSpPr>
              <p:cNvPr id="10" name="テキスト ボックス 9">
                <a:extLst>
                  <a:ext uri="{FF2B5EF4-FFF2-40B4-BE49-F238E27FC236}">
                    <a16:creationId xmlns:a16="http://schemas.microsoft.com/office/drawing/2014/main" id="{C36EBF43-91AC-EBBA-C289-F058BE760D13}"/>
                  </a:ext>
                </a:extLst>
              </p:cNvPr>
              <p:cNvSpPr txBox="1">
                <a:spLocks noRot="1" noChangeAspect="1" noMove="1" noResize="1" noEditPoints="1" noAdjustHandles="1" noChangeArrowheads="1" noChangeShapeType="1" noTextEdit="1"/>
              </p:cNvSpPr>
              <p:nvPr/>
            </p:nvSpPr>
            <p:spPr>
              <a:xfrm>
                <a:off x="7181850" y="2013706"/>
                <a:ext cx="6215062" cy="11269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94D29166-D406-F76E-B645-E0DC279CFF81}"/>
                  </a:ext>
                </a:extLst>
              </p:cNvPr>
              <p:cNvSpPr txBox="1"/>
              <p:nvPr/>
            </p:nvSpPr>
            <p:spPr>
              <a:xfrm>
                <a:off x="6838950" y="3309230"/>
                <a:ext cx="6557962" cy="11269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a:rPr kumimoji="1" lang="en-US" altLang="ja-JP" sz="1800" b="0" i="1" smtClean="0">
                              <a:latin typeface="Cambria Math" panose="02040503050406030204" pitchFamily="18" charset="0"/>
                            </a:rPr>
                            <m:t>𝐵</m:t>
                          </m:r>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𝑓</m:t>
                      </m:r>
                      <m:d>
                        <m:dPr>
                          <m:begChr m:val=""/>
                          <m:ctrlPr>
                            <a:rPr lang="en-US" altLang="ja-JP" sz="1800" b="0" i="1" smtClean="0">
                              <a:latin typeface="Cambria Math" panose="02040503050406030204" pitchFamily="18" charset="0"/>
                            </a:rPr>
                          </m:ctrlPr>
                        </m:dPr>
                        <m:e>
                          <m:d>
                            <m:dPr>
                              <m:endChr m:val=""/>
                              <m:ctrlPr>
                                <a:rPr lang="en-US" altLang="ja-JP" sz="1800" b="0" i="1" smtClean="0">
                                  <a:latin typeface="Cambria Math" panose="02040503050406030204" pitchFamily="18" charset="0"/>
                                </a:rPr>
                              </m:ctrlPr>
                            </m:dPr>
                            <m:e>
                              <m:r>
                                <a:rPr lang="en-US" altLang="ja-JP" sz="1800" b="0" i="1" smtClean="0">
                                  <a:latin typeface="Cambria Math" panose="02040503050406030204" pitchFamily="18" charset="0"/>
                                </a:rPr>
                                <m:t>2</m:t>
                              </m:r>
                              <m:r>
                                <a:rPr lang="en-US" altLang="ja-JP" sz="1800" b="0" i="1" smtClean="0">
                                  <a:latin typeface="Cambria Math" panose="02040503050406030204" pitchFamily="18" charset="0"/>
                                </a:rPr>
                                <m:t>𝑣</m:t>
                              </m:r>
                              <m:r>
                                <a:rPr lang="en-US" altLang="ja-JP" sz="1800" b="0" i="1" smtClean="0">
                                  <a:latin typeface="Cambria Math" panose="02040503050406030204" pitchFamily="18" charset="0"/>
                                </a:rPr>
                                <m:t>,</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𝐼</m:t>
                                  </m:r>
                                </m:e>
                                <m:sub>
                                  <m:r>
                                    <a:rPr lang="en-US" altLang="ja-JP" sz="1800" b="0" i="1" smtClean="0">
                                      <a:latin typeface="Cambria Math" panose="02040503050406030204" pitchFamily="18" charset="0"/>
                                    </a:rPr>
                                    <m:t>𝑆</m:t>
                                  </m:r>
                                </m:sub>
                              </m:sSub>
                              <m:r>
                                <a:rPr lang="en-US" altLang="ja-JP" sz="1800" b="0" i="1" smtClean="0">
                                  <a:latin typeface="Cambria Math" panose="02040503050406030204" pitchFamily="18" charset="0"/>
                                </a:rPr>
                                <m:t>,</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𝐾</m:t>
                                  </m:r>
                                </m:e>
                                <m:sub>
                                  <m:r>
                                    <a:rPr lang="en-US" altLang="ja-JP" sz="1800" b="0" i="1" smtClean="0">
                                      <a:latin typeface="Cambria Math" panose="02040503050406030204" pitchFamily="18" charset="0"/>
                                    </a:rPr>
                                    <m:t>𝐵</m:t>
                                  </m:r>
                                </m:sub>
                              </m:sSub>
                            </m:e>
                          </m:d>
                        </m:e>
                      </m:d>
                      <m:r>
                        <a:rPr lang="en-US" altLang="ja-JP" sz="1800" b="0" i="1" smtClean="0">
                          <a:latin typeface="Cambria Math" panose="02040503050406030204" pitchFamily="18" charset="0"/>
                        </a:rPr>
                        <m:t>=</m:t>
                      </m:r>
                      <m:f>
                        <m:fPr>
                          <m:ctrlPr>
                            <a:rPr lang="en-US" altLang="ja-JP" sz="1800" i="1" smtClean="0">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𝐼</m:t>
                              </m:r>
                            </m:e>
                            <m:sub>
                              <m:r>
                                <a:rPr lang="en-US" altLang="ja-JP" sz="1800" i="1">
                                  <a:latin typeface="Cambria Math" panose="02040503050406030204" pitchFamily="18" charset="0"/>
                                </a:rPr>
                                <m:t>𝑆</m:t>
                              </m:r>
                            </m:sub>
                          </m:sSub>
                        </m:num>
                        <m:den>
                          <m:r>
                            <a:rPr lang="en-US" altLang="ja-JP" sz="1800" i="1">
                              <a:latin typeface="Cambria Math" panose="02040503050406030204" pitchFamily="18" charset="0"/>
                            </a:rPr>
                            <m:t>2</m:t>
                          </m:r>
                        </m:den>
                      </m:f>
                      <m:d>
                        <m:dPr>
                          <m:begChr m:val=""/>
                          <m:ctrlPr>
                            <a:rPr lang="en-US" altLang="ja-JP" sz="1800" b="0" i="1" smtClean="0">
                              <a:latin typeface="Cambria Math" panose="02040503050406030204" pitchFamily="18" charset="0"/>
                            </a:rPr>
                          </m:ctrlPr>
                        </m:dPr>
                        <m:e>
                          <m:d>
                            <m:dPr>
                              <m:endChr m:val=""/>
                              <m:ctrlPr>
                                <a:rPr lang="en-US" altLang="ja-JP" sz="1800" b="0" i="1" smtClean="0">
                                  <a:latin typeface="Cambria Math" panose="02040503050406030204" pitchFamily="18" charset="0"/>
                                </a:rPr>
                              </m:ctrlPr>
                            </m:dPr>
                            <m:e>
                              <m:r>
                                <a:rPr lang="en-US" altLang="ja-JP" sz="1800" b="0" i="1" smtClean="0">
                                  <a:latin typeface="Cambria Math" panose="02040503050406030204" pitchFamily="18" charset="0"/>
                                </a:rPr>
                                <m:t>1+</m:t>
                              </m:r>
                              <m:r>
                                <a:rPr lang="en-US" altLang="ja-JP" i="1">
                                  <a:latin typeface="Cambria Math" panose="02040503050406030204" pitchFamily="18" charset="0"/>
                                </a:rPr>
                                <m:t>2</m:t>
                              </m:r>
                              <m:r>
                                <a:rPr lang="en-US" altLang="ja-JP" i="1">
                                  <a:latin typeface="Cambria Math" panose="02040503050406030204" pitchFamily="18" charset="0"/>
                                </a:rPr>
                                <m:t>𝑣</m:t>
                              </m:r>
                              <m:r>
                                <a:rPr lang="en-US" altLang="ja-JP" i="1">
                                  <a:latin typeface="Cambria Math" panose="02040503050406030204" pitchFamily="18" charset="0"/>
                                </a:rPr>
                                <m:t>⋅</m:t>
                              </m:r>
                              <m:rad>
                                <m:radPr>
                                  <m:degHide m:val="on"/>
                                  <m:ctrlPr>
                                    <a:rPr lang="en-US" altLang="ja-JP" sz="1800" b="0" i="1" smtClean="0">
                                      <a:latin typeface="Cambria Math" panose="02040503050406030204" pitchFamily="18" charset="0"/>
                                    </a:rPr>
                                  </m:ctrlPr>
                                </m:radPr>
                                <m:deg/>
                                <m:e>
                                  <m:f>
                                    <m:fPr>
                                      <m:ctrlPr>
                                        <a:rPr lang="en-US" altLang="ja-JP" sz="1800" b="0" i="1" smtClean="0">
                                          <a:latin typeface="Cambria Math" panose="02040503050406030204" pitchFamily="18" charset="0"/>
                                        </a:rPr>
                                      </m:ctrlPr>
                                    </m:fPr>
                                    <m:num>
                                      <m:r>
                                        <a:rPr lang="en-US" altLang="ja-JP" sz="1800" b="0" i="1" smtClean="0">
                                          <a:latin typeface="Cambria Math" panose="02040503050406030204" pitchFamily="18" charset="0"/>
                                        </a:rPr>
                                        <m:t>2</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𝐾</m:t>
                                          </m:r>
                                        </m:e>
                                        <m:sub>
                                          <m:r>
                                            <a:rPr lang="en-US" altLang="ja-JP" sz="1800" b="0" i="1" smtClean="0">
                                              <a:latin typeface="Cambria Math" panose="02040503050406030204" pitchFamily="18" charset="0"/>
                                            </a:rPr>
                                            <m:t>𝐵</m:t>
                                          </m:r>
                                        </m:sub>
                                      </m:sSub>
                                    </m:num>
                                    <m:den>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𝐼</m:t>
                                          </m:r>
                                        </m:e>
                                        <m:sub>
                                          <m:r>
                                            <a:rPr lang="en-US" altLang="ja-JP" sz="1800" b="0" i="1" smtClean="0">
                                              <a:latin typeface="Cambria Math" panose="02040503050406030204" pitchFamily="18" charset="0"/>
                                            </a:rPr>
                                            <m:t>𝑆</m:t>
                                          </m:r>
                                        </m:sub>
                                      </m:sSub>
                                    </m:den>
                                  </m:f>
                                </m:e>
                              </m:rad>
                            </m:e>
                          </m:d>
                        </m:e>
                      </m:d>
                    </m:oMath>
                  </m:oMathPara>
                </a14:m>
                <a:endParaRPr lang="ja-JP" altLang="en-US" dirty="0"/>
              </a:p>
            </p:txBody>
          </p:sp>
        </mc:Choice>
        <mc:Fallback xmlns="">
          <p:sp>
            <p:nvSpPr>
              <p:cNvPr id="12" name="テキスト ボックス 11">
                <a:extLst>
                  <a:ext uri="{FF2B5EF4-FFF2-40B4-BE49-F238E27FC236}">
                    <a16:creationId xmlns:a16="http://schemas.microsoft.com/office/drawing/2014/main" id="{94D29166-D406-F76E-B645-E0DC279CFF81}"/>
                  </a:ext>
                </a:extLst>
              </p:cNvPr>
              <p:cNvSpPr txBox="1">
                <a:spLocks noRot="1" noChangeAspect="1" noMove="1" noResize="1" noEditPoints="1" noAdjustHandles="1" noChangeArrowheads="1" noChangeShapeType="1" noTextEdit="1"/>
              </p:cNvSpPr>
              <p:nvPr/>
            </p:nvSpPr>
            <p:spPr>
              <a:xfrm>
                <a:off x="6838950" y="3309230"/>
                <a:ext cx="6557962" cy="1126975"/>
              </a:xfrm>
              <a:prstGeom prst="rect">
                <a:avLst/>
              </a:prstGeom>
              <a:blipFill>
                <a:blip r:embed="rId4"/>
                <a:stretch>
                  <a:fillRect/>
                </a:stretch>
              </a:blipFill>
            </p:spPr>
            <p:txBody>
              <a:bodyPr/>
              <a:lstStyle/>
              <a:p>
                <a:r>
                  <a:rPr lang="ja-JP" altLang="en-US">
                    <a:noFill/>
                  </a:rPr>
                  <a:t> </a:t>
                </a:r>
              </a:p>
            </p:txBody>
          </p:sp>
        </mc:Fallback>
      </mc:AlternateContent>
      <p:sp>
        <p:nvSpPr>
          <p:cNvPr id="7" name="タイトル 1">
            <a:extLst>
              <a:ext uri="{FF2B5EF4-FFF2-40B4-BE49-F238E27FC236}">
                <a16:creationId xmlns:a16="http://schemas.microsoft.com/office/drawing/2014/main" id="{903AE4ED-C24E-7DAA-BC75-22D9F045AD91}"/>
              </a:ext>
            </a:extLst>
          </p:cNvPr>
          <p:cNvSpPr>
            <a:spLocks noGrp="1"/>
          </p:cNvSpPr>
          <p:nvPr>
            <p:ph type="title"/>
          </p:nvPr>
        </p:nvSpPr>
        <p:spPr>
          <a:xfrm>
            <a:off x="596759" y="316484"/>
            <a:ext cx="10998481" cy="1325563"/>
          </a:xfrm>
        </p:spPr>
        <p:txBody>
          <a:bodyPr/>
          <a:lstStyle/>
          <a:p>
            <a:r>
              <a:rPr kumimoji="1" lang="ja-JP" altLang="en-US" sz="4400" dirty="0"/>
              <a:t>ギルバート乗算回路の出力 </a:t>
            </a:r>
            <a:r>
              <a:rPr lang="en-US" altLang="ja-JP" dirty="0"/>
              <a:t>: </a:t>
            </a:r>
            <a:r>
              <a:rPr lang="ja-JP" altLang="en-US" dirty="0"/>
              <a:t>全体の利得</a:t>
            </a:r>
            <a:endParaRPr kumimoji="1" lang="ja-JP" altLang="en-US" dirty="0"/>
          </a:p>
        </p:txBody>
      </p:sp>
      <p:sp>
        <p:nvSpPr>
          <p:cNvPr id="2" name="スライド番号プレースホルダー 1">
            <a:extLst>
              <a:ext uri="{FF2B5EF4-FFF2-40B4-BE49-F238E27FC236}">
                <a16:creationId xmlns:a16="http://schemas.microsoft.com/office/drawing/2014/main" id="{458E05C0-C739-06E8-9913-16B1CC69094D}"/>
              </a:ext>
            </a:extLst>
          </p:cNvPr>
          <p:cNvSpPr>
            <a:spLocks noGrp="1"/>
          </p:cNvSpPr>
          <p:nvPr>
            <p:ph type="sldNum" sz="quarter" idx="12"/>
          </p:nvPr>
        </p:nvSpPr>
        <p:spPr/>
        <p:txBody>
          <a:bodyPr/>
          <a:lstStyle/>
          <a:p>
            <a:fld id="{FB3BD0F6-ED93-4B53-8AD2-35C03B8427B6}" type="slidenum">
              <a:rPr kumimoji="1" lang="ja-JP" altLang="en-US" smtClean="0"/>
              <a:t>32</a:t>
            </a:fld>
            <a:endParaRPr kumimoji="1" lang="ja-JP" altLang="en-US"/>
          </a:p>
        </p:txBody>
      </p:sp>
    </p:spTree>
    <p:extLst>
      <p:ext uri="{BB962C8B-B14F-4D97-AF65-F5344CB8AC3E}">
        <p14:creationId xmlns:p14="http://schemas.microsoft.com/office/powerpoint/2010/main" val="37520509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0723B8C-5446-1133-05AD-A7BE47FC0660}"/>
                  </a:ext>
                </a:extLst>
              </p:cNvPr>
              <p:cNvSpPr txBox="1"/>
              <p:nvPr/>
            </p:nvSpPr>
            <p:spPr>
              <a:xfrm>
                <a:off x="139337" y="1589614"/>
                <a:ext cx="11765280" cy="5094215"/>
              </a:xfrm>
              <a:prstGeom prst="rect">
                <a:avLst/>
              </a:prstGeom>
              <a:noFill/>
            </p:spPr>
            <p:txBody>
              <a:bodyPr wrap="square" rtlCol="0">
                <a:spAutoFit/>
              </a:bodyPr>
              <a:lstStyle/>
              <a:p>
                <a14:m>
                  <m:oMath xmlns:m="http://schemas.openxmlformats.org/officeDocument/2006/math">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𝑔</m:t>
                        </m:r>
                      </m:e>
                      <m:sup>
                        <m:r>
                          <a:rPr kumimoji="1" lang="en-US" altLang="ja-JP" sz="2400" b="0" i="1" smtClean="0">
                            <a:latin typeface="Cambria Math" panose="02040503050406030204" pitchFamily="18" charset="0"/>
                          </a:rPr>
                          <m:t>′</m:t>
                        </m:r>
                      </m:sup>
                    </m:sSup>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𝑣</m:t>
                        </m:r>
                      </m:e>
                    </m:d>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m:t>
                        </m:r>
                      </m:num>
                      <m:den>
                        <m:r>
                          <a:rPr kumimoji="1" lang="en-US" altLang="ja-JP" sz="2400" b="0" i="1" smtClean="0">
                            <a:latin typeface="Cambria Math" panose="02040503050406030204" pitchFamily="18" charset="0"/>
                          </a:rPr>
                          <m:t>𝑑𝑣</m:t>
                        </m:r>
                      </m:den>
                    </m:f>
                    <m:sSup>
                      <m:sSupPr>
                        <m:ctrlPr>
                          <a:rPr kumimoji="1" lang="en-US" altLang="ja-JP" sz="2400" b="0" i="1" smtClean="0">
                            <a:latin typeface="Cambria Math" panose="02040503050406030204" pitchFamily="18" charset="0"/>
                          </a:rPr>
                        </m:ctrlPr>
                      </m:sSupPr>
                      <m:e>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2</m:t>
                                    </m:r>
                                  </m:den>
                                </m:f>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1+2</m:t>
                                        </m:r>
                                        <m:r>
                                          <a:rPr lang="en-US" altLang="ja-JP" sz="2400" i="1">
                                            <a:latin typeface="Cambria Math" panose="02040503050406030204" pitchFamily="18" charset="0"/>
                                          </a:rPr>
                                          <m:t>𝑣</m:t>
                                        </m:r>
                                        <m:r>
                                          <a:rPr lang="en-US" altLang="ja-JP" sz="2400" i="1">
                                            <a:latin typeface="Cambria Math" panose="02040503050406030204" pitchFamily="18" charset="0"/>
                                          </a:rPr>
                                          <m:t>⋅</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e>
                                        </m:rad>
                                      </m:e>
                                    </m:d>
                                  </m:e>
                                </m:d>
                              </m:e>
                            </m:d>
                          </m:e>
                        </m:d>
                      </m:e>
                      <m:sup>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2</m:t>
                            </m:r>
                          </m:den>
                        </m:f>
                      </m:sup>
                    </m:sSup>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2</m:t>
                        </m:r>
                      </m:den>
                    </m:f>
                  </m:oMath>
                </a14:m>
                <a:r>
                  <a:rPr lang="en-US" altLang="ja-JP" sz="2400" dirty="0"/>
                  <a:t> </a:t>
                </a:r>
                <a14:m>
                  <m:oMath xmlns:m="http://schemas.openxmlformats.org/officeDocument/2006/math">
                    <m:sSup>
                      <m:sSupPr>
                        <m:ctrlPr>
                          <a:rPr lang="en-US" altLang="ja-JP" sz="2400" b="0" i="1" smtClean="0">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2</m:t>
                                    </m:r>
                                  </m:den>
                                </m:f>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1+2</m:t>
                                        </m:r>
                                        <m:r>
                                          <a:rPr lang="en-US" altLang="ja-JP" sz="2400" i="1">
                                            <a:latin typeface="Cambria Math" panose="02040503050406030204" pitchFamily="18" charset="0"/>
                                          </a:rPr>
                                          <m:t>𝑣</m:t>
                                        </m:r>
                                        <m:r>
                                          <a:rPr lang="en-US" altLang="ja-JP" sz="2400" i="1">
                                            <a:latin typeface="Cambria Math" panose="02040503050406030204" pitchFamily="18" charset="0"/>
                                          </a:rPr>
                                          <m:t>⋅</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e>
                                        </m:rad>
                                      </m:e>
                                    </m:d>
                                  </m:e>
                                </m:d>
                              </m:e>
                            </m:d>
                          </m:e>
                        </m:d>
                      </m:e>
                      <m:sup>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3</m:t>
                            </m:r>
                          </m:num>
                          <m:den>
                            <m:r>
                              <a:rPr lang="en-US" altLang="ja-JP" sz="2400" b="0" i="1" smtClean="0">
                                <a:latin typeface="Cambria Math" panose="02040503050406030204" pitchFamily="18" charset="0"/>
                              </a:rPr>
                              <m:t>2</m:t>
                            </m:r>
                          </m:den>
                        </m:f>
                      </m:sup>
                    </m:sSup>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b="0" i="1" smtClean="0">
                            <a:latin typeface="Cambria Math" panose="02040503050406030204" pitchFamily="18" charset="0"/>
                          </a:rPr>
                          <m:t>𝑑</m:t>
                        </m:r>
                      </m:num>
                      <m:den>
                        <m:r>
                          <a:rPr lang="en-US" altLang="ja-JP" sz="2400" b="0" i="1" smtClean="0">
                            <a:latin typeface="Cambria Math" panose="02040503050406030204" pitchFamily="18" charset="0"/>
                          </a:rPr>
                          <m:t>𝑑</m:t>
                        </m:r>
                        <m:r>
                          <a:rPr lang="en-US" altLang="ja-JP" sz="2400" i="1">
                            <a:latin typeface="Cambria Math" panose="02040503050406030204" pitchFamily="18" charset="0"/>
                          </a:rPr>
                          <m:t>𝑣</m:t>
                        </m:r>
                      </m:den>
                    </m:f>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2</m:t>
                                </m:r>
                              </m:den>
                            </m:f>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1+2</m:t>
                                    </m:r>
                                    <m:r>
                                      <a:rPr lang="en-US" altLang="ja-JP" sz="2400" i="1">
                                        <a:latin typeface="Cambria Math" panose="02040503050406030204" pitchFamily="18" charset="0"/>
                                      </a:rPr>
                                      <m:t>𝑣</m:t>
                                    </m:r>
                                    <m:r>
                                      <a:rPr lang="en-US" altLang="ja-JP" sz="2400" i="1">
                                        <a:latin typeface="Cambria Math" panose="02040503050406030204" pitchFamily="18" charset="0"/>
                                      </a:rPr>
                                      <m:t>⋅</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e>
                                    </m:rad>
                                  </m:e>
                                </m:d>
                              </m:e>
                            </m:d>
                          </m:e>
                        </m:d>
                      </m:e>
                    </m:d>
                  </m:oMath>
                </a14:m>
                <a:endParaRPr kumimoji="1" lang="en-US" altLang="ja-JP" sz="2400" dirty="0"/>
              </a:p>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r>
                        <m:rPr>
                          <m:nor/>
                        </m:rPr>
                        <a:rPr lang="en-US" altLang="ja-JP" sz="2400" dirty="0"/>
                        <m:t> </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2</m:t>
                                      </m:r>
                                    </m:den>
                                  </m:f>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1+2</m:t>
                                          </m:r>
                                          <m:r>
                                            <a:rPr lang="en-US" altLang="ja-JP" sz="2400" i="1">
                                              <a:latin typeface="Cambria Math" panose="02040503050406030204" pitchFamily="18" charset="0"/>
                                            </a:rPr>
                                            <m:t>𝑣</m:t>
                                          </m:r>
                                          <m:r>
                                            <a:rPr lang="en-US" altLang="ja-JP" sz="2400" i="1">
                                              <a:latin typeface="Cambria Math" panose="02040503050406030204" pitchFamily="18" charset="0"/>
                                            </a:rPr>
                                            <m:t>⋅</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e>
                                          </m:rad>
                                        </m:e>
                                      </m:d>
                                    </m:e>
                                  </m:d>
                                </m:e>
                              </m:d>
                            </m:e>
                          </m:d>
                        </m:e>
                        <m:sup>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3</m:t>
                              </m:r>
                            </m:num>
                            <m:den>
                              <m:r>
                                <a:rPr lang="en-US" altLang="ja-JP" sz="2400" i="1">
                                  <a:latin typeface="Cambria Math" panose="02040503050406030204" pitchFamily="18" charset="0"/>
                                </a:rPr>
                                <m:t>2</m:t>
                              </m:r>
                            </m:den>
                          </m:f>
                        </m:sup>
                      </m:sSup>
                      <m:r>
                        <a:rPr lang="en-US" altLang="ja-JP" sz="2400" b="0" i="1" smtClean="0">
                          <a:latin typeface="Cambria Math" panose="02040503050406030204" pitchFamily="18" charset="0"/>
                        </a:rPr>
                        <m:t>⋅</m:t>
                      </m:r>
                      <m:rad>
                        <m:radPr>
                          <m:degHide m:val="on"/>
                          <m:ctrlPr>
                            <a:rPr lang="en-US" altLang="ja-JP" sz="2400" b="0" i="1" smtClean="0">
                              <a:latin typeface="Cambria Math" panose="02040503050406030204" pitchFamily="18" charset="0"/>
                            </a:rPr>
                          </m:ctrlPr>
                        </m:radPr>
                        <m:deg/>
                        <m:e>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𝐵</m:t>
                              </m:r>
                            </m:sub>
                          </m:sSub>
                        </m:e>
                      </m:rad>
                    </m:oMath>
                  </m:oMathPara>
                </a14:m>
                <a:endParaRPr lang="en-US" altLang="ja-JP" sz="2400" b="0" dirty="0"/>
              </a:p>
              <a:p>
                <a:pPr/>
                <a14:m>
                  <m:oMathPara xmlns:m="http://schemas.openxmlformats.org/officeDocument/2006/math">
                    <m:oMathParaPr>
                      <m:jc m:val="centerGroup"/>
                    </m:oMathParaPr>
                    <m:oMath xmlns:m="http://schemas.openxmlformats.org/officeDocument/2006/math">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𝑔</m:t>
                          </m:r>
                        </m:e>
                        <m:sup>
                          <m:r>
                            <a:rPr kumimoji="1" lang="en-US" altLang="ja-JP" sz="2400" b="0" i="1" smtClean="0">
                              <a:latin typeface="Cambria Math" panose="02040503050406030204" pitchFamily="18" charset="0"/>
                            </a:rPr>
                            <m:t>′</m:t>
                          </m:r>
                        </m:sup>
                      </m:sSup>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2</m:t>
                          </m:r>
                        </m:den>
                      </m:f>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d>
                            <m:dPr>
                              <m:begChr m:val=""/>
                              <m:ctrlPr>
                                <a:rPr kumimoji="1" lang="en-US" altLang="ja-JP" sz="2400" b="0" i="1" smtClean="0">
                                  <a:latin typeface="Cambria Math" panose="02040503050406030204" pitchFamily="18" charset="0"/>
                                </a:rPr>
                              </m:ctrlPr>
                            </m:dPr>
                            <m:e>
                              <m:d>
                                <m:dPr>
                                  <m:endChr m:val=""/>
                                  <m:ctrlPr>
                                    <a:rPr kumimoji="1" lang="en-US" altLang="ja-JP" sz="2400" b="0" i="1" smtClean="0">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2</m:t>
                                      </m:r>
                                    </m:den>
                                  </m:f>
                                </m:e>
                              </m:d>
                            </m:e>
                          </m:d>
                        </m:e>
                        <m:sup>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3</m:t>
                              </m:r>
                            </m:num>
                            <m:den>
                              <m:r>
                                <a:rPr kumimoji="1" lang="en-US" altLang="ja-JP" sz="2400" b="0" i="1" smtClean="0">
                                  <a:latin typeface="Cambria Math" panose="02040503050406030204" pitchFamily="18" charset="0"/>
                                </a:rPr>
                                <m:t>2</m:t>
                              </m:r>
                            </m:den>
                          </m:f>
                        </m:sup>
                      </m:sSup>
                      <m:r>
                        <a:rPr lang="en-US" altLang="ja-JP" sz="2400" i="1">
                          <a:latin typeface="Cambria Math" panose="02040503050406030204" pitchFamily="18" charset="0"/>
                        </a:rPr>
                        <m:t>⋅</m:t>
                      </m:r>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e>
                      </m:rad>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2</m:t>
                          </m:r>
                          <m:rad>
                            <m:radPr>
                              <m:degHide m:val="on"/>
                              <m:ctrlPr>
                                <a:rPr lang="en-US" altLang="ja-JP" sz="2400" b="0" i="1" smtClean="0">
                                  <a:latin typeface="Cambria Math" panose="02040503050406030204" pitchFamily="18" charset="0"/>
                                </a:rPr>
                              </m:ctrlPr>
                            </m:radPr>
                            <m:deg/>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𝐵</m:t>
                                  </m:r>
                                </m:sub>
                              </m:sSub>
                            </m:e>
                          </m:rad>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oMath>
                  </m:oMathPara>
                </a14:m>
                <a:endParaRPr kumimoji="1" lang="en-US" altLang="ja-JP" sz="2400" dirty="0"/>
              </a:p>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𝑔</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𝑣</m:t>
                          </m:r>
                        </m:e>
                      </m:d>
                      <m:r>
                        <a:rPr kumimoji="1" lang="en-US" altLang="ja-JP" sz="2400" b="0" i="1" smtClean="0">
                          <a:latin typeface="Cambria Math" panose="02040503050406030204" pitchFamily="18" charset="0"/>
                        </a:rPr>
                        <m:t>≈</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2</m:t>
                              </m:r>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e>
                      </m:rad>
                      <m:r>
                        <a:rPr lang="en-US" altLang="ja-JP" sz="2400" b="0" i="0"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b="0" i="1" smtClean="0">
                              <a:latin typeface="Cambria Math" panose="02040503050406030204" pitchFamily="18" charset="0"/>
                            </a:rPr>
                            <m:t>2</m:t>
                          </m:r>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e>
                          </m:rad>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m:t>
                      </m:r>
                      <m:rad>
                        <m:radPr>
                          <m:degHide m:val="on"/>
                          <m:ctrlPr>
                            <a:rPr lang="en-US" altLang="ja-JP" sz="2400" b="0" i="1" smtClean="0">
                              <a:latin typeface="Cambria Math" panose="02040503050406030204" pitchFamily="18" charset="0"/>
                            </a:rPr>
                          </m:ctrlPr>
                        </m:radPr>
                        <m:deg/>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2</m:t>
                              </m:r>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e>
                      </m:rad>
                      <m:r>
                        <a:rPr lang="en-US" altLang="ja-JP" sz="2400" b="0" i="1" smtClean="0">
                          <a:latin typeface="Cambria Math" panose="02040503050406030204" pitchFamily="18" charset="0"/>
                        </a:rPr>
                        <m:t>⋅</m:t>
                      </m:r>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rad>
                                <m:radPr>
                                  <m:degHide m:val="on"/>
                                  <m:ctrlPr>
                                    <a:rPr lang="en-US" altLang="ja-JP" sz="2400" b="0" i="1" smtClean="0">
                                      <a:latin typeface="Cambria Math" panose="02040503050406030204" pitchFamily="18" charset="0"/>
                                    </a:rPr>
                                  </m:ctrlPr>
                                </m:radPr>
                                <m:deg/>
                                <m:e>
                                  <m:f>
                                    <m:fPr>
                                      <m:ctrlPr>
                                        <a:rPr lang="en-US" altLang="ja-JP" sz="2400" b="0" i="1" smtClean="0">
                                          <a:latin typeface="Cambria Math" panose="02040503050406030204" pitchFamily="18" charset="0"/>
                                        </a:rPr>
                                      </m:ctrlPr>
                                    </m:fPr>
                                    <m:num>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2</m:t>
                                          </m:r>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𝐵</m:t>
                                          </m:r>
                                        </m:sub>
                                      </m:sSub>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e>
                              </m:ra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e>
                      </m:d>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40723B8C-5446-1133-05AD-A7BE47FC0660}"/>
                  </a:ext>
                </a:extLst>
              </p:cNvPr>
              <p:cNvSpPr txBox="1">
                <a:spLocks noRot="1" noChangeAspect="1" noMove="1" noResize="1" noEditPoints="1" noAdjustHandles="1" noChangeArrowheads="1" noChangeShapeType="1" noTextEdit="1"/>
              </p:cNvSpPr>
              <p:nvPr/>
            </p:nvSpPr>
            <p:spPr>
              <a:xfrm>
                <a:off x="139337" y="1589614"/>
                <a:ext cx="11765280" cy="5094215"/>
              </a:xfrm>
              <a:prstGeom prst="rect">
                <a:avLst/>
              </a:prstGeom>
              <a:blipFill>
                <a:blip r:embed="rId2"/>
                <a:stretch>
                  <a:fillRect/>
                </a:stretch>
              </a:blipFill>
            </p:spPr>
            <p:txBody>
              <a:bodyPr/>
              <a:lstStyle/>
              <a:p>
                <a:r>
                  <a:rPr lang="ja-JP" altLang="en-US">
                    <a:noFill/>
                  </a:rPr>
                  <a:t> </a:t>
                </a:r>
              </a:p>
            </p:txBody>
          </p:sp>
        </mc:Fallback>
      </mc:AlternateContent>
      <p:sp>
        <p:nvSpPr>
          <p:cNvPr id="6" name="タイトル 1">
            <a:extLst>
              <a:ext uri="{FF2B5EF4-FFF2-40B4-BE49-F238E27FC236}">
                <a16:creationId xmlns:a16="http://schemas.microsoft.com/office/drawing/2014/main" id="{872599E1-5495-D93E-914B-2E5D54E10B09}"/>
              </a:ext>
            </a:extLst>
          </p:cNvPr>
          <p:cNvSpPr>
            <a:spLocks noGrp="1"/>
          </p:cNvSpPr>
          <p:nvPr>
            <p:ph type="title"/>
          </p:nvPr>
        </p:nvSpPr>
        <p:spPr>
          <a:xfrm>
            <a:off x="596759" y="316484"/>
            <a:ext cx="10998481" cy="1325563"/>
          </a:xfrm>
        </p:spPr>
        <p:txBody>
          <a:bodyPr/>
          <a:lstStyle/>
          <a:p>
            <a:r>
              <a:rPr kumimoji="1" lang="ja-JP" altLang="en-US" sz="4400" dirty="0"/>
              <a:t>ギルバート乗算回路の出力 </a:t>
            </a:r>
            <a:r>
              <a:rPr lang="en-US" altLang="ja-JP" dirty="0"/>
              <a:t>: </a:t>
            </a:r>
            <a:r>
              <a:rPr lang="ja-JP" altLang="en-US" dirty="0"/>
              <a:t>全体の利得</a:t>
            </a:r>
            <a:endParaRPr kumimoji="1" lang="ja-JP" altLang="en-US" dirty="0"/>
          </a:p>
        </p:txBody>
      </p:sp>
      <p:sp>
        <p:nvSpPr>
          <p:cNvPr id="2" name="スライド番号プレースホルダー 1">
            <a:extLst>
              <a:ext uri="{FF2B5EF4-FFF2-40B4-BE49-F238E27FC236}">
                <a16:creationId xmlns:a16="http://schemas.microsoft.com/office/drawing/2014/main" id="{7AE69384-8728-2394-D32B-FF7F8C1F1BFC}"/>
              </a:ext>
            </a:extLst>
          </p:cNvPr>
          <p:cNvSpPr>
            <a:spLocks noGrp="1"/>
          </p:cNvSpPr>
          <p:nvPr>
            <p:ph type="sldNum" sz="quarter" idx="12"/>
          </p:nvPr>
        </p:nvSpPr>
        <p:spPr/>
        <p:txBody>
          <a:bodyPr/>
          <a:lstStyle/>
          <a:p>
            <a:fld id="{FB3BD0F6-ED93-4B53-8AD2-35C03B8427B6}" type="slidenum">
              <a:rPr kumimoji="1" lang="ja-JP" altLang="en-US" smtClean="0"/>
              <a:t>33</a:t>
            </a:fld>
            <a:endParaRPr kumimoji="1" lang="ja-JP" altLang="en-US"/>
          </a:p>
        </p:txBody>
      </p:sp>
    </p:spTree>
    <p:extLst>
      <p:ext uri="{BB962C8B-B14F-4D97-AF65-F5344CB8AC3E}">
        <p14:creationId xmlns:p14="http://schemas.microsoft.com/office/powerpoint/2010/main" val="37782374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468D92DD-5F00-8FBD-EBF4-D8151DF1BC61}"/>
              </a:ext>
            </a:extLst>
          </p:cNvPr>
          <p:cNvSpPr txBox="1"/>
          <p:nvPr/>
        </p:nvSpPr>
        <p:spPr>
          <a:xfrm>
            <a:off x="0" y="1807284"/>
            <a:ext cx="12068175" cy="830997"/>
          </a:xfrm>
          <a:prstGeom prst="rect">
            <a:avLst/>
          </a:prstGeom>
          <a:noFill/>
        </p:spPr>
        <p:txBody>
          <a:bodyPr wrap="square">
            <a:spAutoFit/>
          </a:bodyPr>
          <a:lstStyle/>
          <a:p>
            <a:endParaRPr lang="en-US" altLang="ja-JP" sz="2400" b="0" dirty="0"/>
          </a:p>
          <a:p>
            <a:endParaRPr lang="ja-JP" altLang="en-US" sz="24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3FFF5383-8F3B-7C88-672D-DFF4328C367D}"/>
                  </a:ext>
                </a:extLst>
              </p:cNvPr>
              <p:cNvSpPr txBox="1"/>
              <p:nvPr/>
            </p:nvSpPr>
            <p:spPr>
              <a:xfrm>
                <a:off x="6823076" y="1287089"/>
                <a:ext cx="6096000" cy="12813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𝐵</m:t>
                                      </m:r>
                                      <m:r>
                                        <a:rPr lang="en-US" altLang="ja-JP" sz="2400" i="1">
                                          <a:latin typeface="Cambria Math" panose="02040503050406030204" pitchFamily="18" charset="0"/>
                                        </a:rPr>
                                        <m:t>1</m:t>
                                      </m:r>
                                    </m:sub>
                                  </m:sSub>
                                </m:e>
                              </m:d>
                            </m:e>
                          </m:d>
                        </m:e>
                        <m:sup>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r>
                        <a:rPr lang="en-US" altLang="ja-JP" sz="2400" b="0" i="1" smtClean="0">
                          <a:latin typeface="Cambria Math" panose="02040503050406030204" pitchFamily="18" charset="0"/>
                        </a:rPr>
                        <m:t>≈</m:t>
                      </m:r>
                      <m:rad>
                        <m:radPr>
                          <m:degHide m:val="on"/>
                          <m:ctrlPr>
                            <a:rPr lang="en-US" altLang="ja-JP" sz="2400" b="0" i="1" smtClean="0">
                              <a:latin typeface="Cambria Math" panose="02040503050406030204" pitchFamily="18" charset="0"/>
                            </a:rPr>
                          </m:ctrlPr>
                        </m:radPr>
                        <m:deg/>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2</m:t>
                              </m:r>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e>
                      </m:rad>
                      <m:r>
                        <a:rPr lang="en-US" altLang="ja-JP" sz="2400" b="0" i="1" smtClean="0">
                          <a:latin typeface="Cambria Math" panose="02040503050406030204" pitchFamily="18" charset="0"/>
                        </a:rPr>
                        <m:t>⋅</m:t>
                      </m:r>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rad>
                                <m:radPr>
                                  <m:degHide m:val="on"/>
                                  <m:ctrlPr>
                                    <a:rPr lang="en-US" altLang="ja-JP" sz="2400" b="0" i="1" smtClean="0">
                                      <a:latin typeface="Cambria Math" panose="02040503050406030204" pitchFamily="18" charset="0"/>
                                    </a:rPr>
                                  </m:ctrlPr>
                                </m:radPr>
                                <m:deg/>
                                <m:e>
                                  <m:f>
                                    <m:fPr>
                                      <m:ctrlPr>
                                        <a:rPr lang="en-US" altLang="ja-JP" sz="2400" b="0" i="1" smtClean="0">
                                          <a:latin typeface="Cambria Math" panose="02040503050406030204" pitchFamily="18" charset="0"/>
                                        </a:rPr>
                                      </m:ctrlPr>
                                    </m:fPr>
                                    <m:num>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𝐵</m:t>
                                          </m:r>
                                        </m:sub>
                                      </m:sSub>
                                    </m:num>
                                    <m:den>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e>
                              </m:ra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e>
                      </m:d>
                    </m:oMath>
                  </m:oMathPara>
                </a14:m>
                <a:endParaRPr lang="ja-JP" altLang="en-US" sz="2400" dirty="0"/>
              </a:p>
            </p:txBody>
          </p:sp>
        </mc:Choice>
        <mc:Fallback xmlns="">
          <p:sp>
            <p:nvSpPr>
              <p:cNvPr id="7" name="テキスト ボックス 6">
                <a:extLst>
                  <a:ext uri="{FF2B5EF4-FFF2-40B4-BE49-F238E27FC236}">
                    <a16:creationId xmlns:a16="http://schemas.microsoft.com/office/drawing/2014/main" id="{3FFF5383-8F3B-7C88-672D-DFF4328C367D}"/>
                  </a:ext>
                </a:extLst>
              </p:cNvPr>
              <p:cNvSpPr txBox="1">
                <a:spLocks noRot="1" noChangeAspect="1" noMove="1" noResize="1" noEditPoints="1" noAdjustHandles="1" noChangeArrowheads="1" noChangeShapeType="1" noTextEdit="1"/>
              </p:cNvSpPr>
              <p:nvPr/>
            </p:nvSpPr>
            <p:spPr>
              <a:xfrm>
                <a:off x="6823076" y="1287089"/>
                <a:ext cx="6096000" cy="128137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B0785D6-62EE-D21C-7A4C-1D899B317CB3}"/>
                  </a:ext>
                </a:extLst>
              </p:cNvPr>
              <p:cNvSpPr txBox="1"/>
              <p:nvPr/>
            </p:nvSpPr>
            <p:spPr>
              <a:xfrm>
                <a:off x="123825" y="1927777"/>
                <a:ext cx="11944350" cy="3681392"/>
              </a:xfrm>
              <a:prstGeom prst="rect">
                <a:avLst/>
              </a:prstGeom>
              <a:noFill/>
            </p:spPr>
            <p:txBody>
              <a:bodyPr wrap="square">
                <a:spAutoFit/>
              </a:bodyPr>
              <a:lstStyle/>
              <a:p>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𝐴</m:t>
                        </m:r>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f>
                      <m:fPr>
                        <m:ctrlPr>
                          <a:rPr lang="en-US" altLang="ja-JP" sz="2400" i="1" smtClean="0">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b="0" i="1" smtClean="0">
                            <a:latin typeface="Cambria Math" panose="02040503050406030204" pitchFamily="18" charset="0"/>
                          </a:rPr>
                          <m:t>4</m:t>
                        </m:r>
                      </m:den>
                    </m:f>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r>
                              <a:rPr lang="en-US" altLang="ja-JP" sz="2400" i="1">
                                <a:latin typeface="Cambria Math" panose="02040503050406030204" pitchFamily="18" charset="0"/>
                              </a:rPr>
                              <m:t>2</m:t>
                            </m:r>
                            <m:r>
                              <a:rPr lang="en-US" altLang="ja-JP" sz="2400" i="1">
                                <a:latin typeface="Cambria Math" panose="02040503050406030204" pitchFamily="18" charset="0"/>
                              </a:rPr>
                              <m:t>𝑣</m:t>
                            </m:r>
                            <m:r>
                              <a:rPr lang="en-US" altLang="ja-JP" sz="2400" i="1">
                                <a:latin typeface="Cambria Math" panose="02040503050406030204" pitchFamily="18" charset="0"/>
                              </a:rPr>
                              <m:t>⋅</m:t>
                            </m:r>
                            <m:rad>
                              <m:radPr>
                                <m:degHide m:val="on"/>
                                <m:ctrlPr>
                                  <a:rPr lang="en-US" altLang="ja-JP" sz="2400" b="0" i="1" smtClean="0">
                                    <a:latin typeface="Cambria Math" panose="02040503050406030204" pitchFamily="18" charset="0"/>
                                  </a:rPr>
                                </m:ctrlPr>
                              </m:radPr>
                              <m:deg/>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𝐵</m:t>
                                        </m:r>
                                      </m:sub>
                                    </m:sSub>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e>
                            </m:rad>
                          </m:e>
                        </m:d>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e>
                            </m:rad>
                          </m:e>
                        </m:d>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1</m:t>
                                        </m:r>
                                      </m:sub>
                                    </m:sSub>
                                  </m:e>
                                </m:d>
                              </m:e>
                            </m:d>
                          </m:e>
                          <m:sup>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sup>
                        </m:sSup>
                      </m:e>
                    </m:d>
                  </m:oMath>
                </a14:m>
                <a:r>
                  <a:rPr lang="en-US" altLang="ja-JP" sz="2400" b="0" i="1" dirty="0">
                    <a:latin typeface="Cambria Math" panose="02040503050406030204" pitchFamily="18" charset="0"/>
                  </a:rPr>
                  <a:t> </a:t>
                </a:r>
              </a:p>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4</m:t>
                          </m:r>
                        </m:den>
                      </m:f>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1+2</m:t>
                              </m:r>
                              <m:r>
                                <a:rPr lang="en-US" altLang="ja-JP" sz="2400" i="1">
                                  <a:latin typeface="Cambria Math" panose="02040503050406030204" pitchFamily="18" charset="0"/>
                                </a:rPr>
                                <m:t>𝑣</m:t>
                              </m:r>
                              <m:r>
                                <a:rPr lang="en-US" altLang="ja-JP" sz="2400" i="1">
                                  <a:latin typeface="Cambria Math" panose="02040503050406030204" pitchFamily="18" charset="0"/>
                                </a:rPr>
                                <m:t>⋅</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e>
                              </m:rad>
                            </m:e>
                          </m:d>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e>
                              </m:rad>
                            </m:e>
                          </m:d>
                          <m:r>
                            <a:rPr lang="en-US" altLang="ja-JP" sz="2400" b="0" i="1" smtClean="0">
                              <a:latin typeface="Cambria Math" panose="02040503050406030204" pitchFamily="18" charset="0"/>
                            </a:rPr>
                            <m:t>⋅</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2</m:t>
                                  </m:r>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e>
                          </m:rad>
                          <m:r>
                            <a:rPr lang="en-US" altLang="ja-JP" sz="2400" i="1">
                              <a:latin typeface="Cambria Math" panose="02040503050406030204" pitchFamily="18" charset="0"/>
                            </a:rPr>
                            <m:t>⋅</m:t>
                          </m:r>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r>
                                            <a:rPr lang="en-US" altLang="ja-JP" sz="2400" b="0" i="1" smtClean="0">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e>
                                  </m:rad>
                                  <m:r>
                                    <a:rPr lang="en-US" altLang="ja-JP" sz="2400" i="1">
                                      <a:latin typeface="Cambria Math" panose="02040503050406030204" pitchFamily="18" charset="0"/>
                                    </a:rPr>
                                    <m:t>⋅</m:t>
                                  </m:r>
                                  <m:r>
                                    <a:rPr lang="en-US" altLang="ja-JP" sz="2400" i="1">
                                      <a:latin typeface="Cambria Math" panose="02040503050406030204" pitchFamily="18" charset="0"/>
                                    </a:rPr>
                                    <m:t>𝑣</m:t>
                                  </m:r>
                                </m:e>
                              </m:d>
                            </m:e>
                          </m:d>
                        </m:e>
                      </m:d>
                    </m:oMath>
                  </m:oMathPara>
                </a14:m>
                <a:endParaRPr lang="en-US" altLang="ja-JP"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4</m:t>
                          </m:r>
                        </m:den>
                      </m:f>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1+2</m:t>
                              </m:r>
                              <m:r>
                                <a:rPr lang="en-US" altLang="ja-JP" sz="2400" i="1">
                                  <a:latin typeface="Cambria Math" panose="02040503050406030204" pitchFamily="18" charset="0"/>
                                </a:rPr>
                                <m:t>𝑣</m:t>
                              </m:r>
                              <m:r>
                                <a:rPr lang="en-US" altLang="ja-JP" sz="2400" i="1">
                                  <a:latin typeface="Cambria Math" panose="02040503050406030204" pitchFamily="18" charset="0"/>
                                </a:rPr>
                                <m:t>⋅</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e>
                              </m:rad>
                            </m:e>
                          </m:d>
                        </m:e>
                      </m:d>
                      <m:r>
                        <a:rPr lang="en-US" altLang="ja-JP" sz="2400" b="0" i="1" smtClean="0">
                          <a:latin typeface="Cambria Math" panose="02040503050406030204" pitchFamily="18" charset="0"/>
                        </a:rPr>
                        <m:t>⋅</m:t>
                      </m:r>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1+4</m:t>
                              </m:r>
                              <m:rad>
                                <m:radPr>
                                  <m:degHide m:val="on"/>
                                  <m:ctrlPr>
                                    <a:rPr lang="en-US" altLang="ja-JP" sz="2400" b="0" i="1" smtClean="0">
                                      <a:latin typeface="Cambria Math" panose="02040503050406030204" pitchFamily="18" charset="0"/>
                                    </a:rPr>
                                  </m:ctrlPr>
                                </m:radPr>
                                <m:deg/>
                                <m:e>
                                  <m:f>
                                    <m:fPr>
                                      <m:ctrlPr>
                                        <a:rPr lang="en-US" altLang="ja-JP" sz="2400" b="0" i="1" smtClean="0">
                                          <a:latin typeface="Cambria Math" panose="02040503050406030204" pitchFamily="18" charset="0"/>
                                        </a:rPr>
                                      </m:ctrlPr>
                                    </m:fPr>
                                    <m:num>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𝐴</m:t>
                                          </m:r>
                                        </m:sub>
                                      </m:sSub>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e>
                              </m:rad>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4</m:t>
                                  </m:r>
                                  <m:rad>
                                    <m:radPr>
                                      <m:degHide m:val="on"/>
                                      <m:ctrlPr>
                                        <a:rPr lang="en-US" altLang="ja-JP" sz="2400" b="0" i="1" smtClean="0">
                                          <a:latin typeface="Cambria Math" panose="02040503050406030204" pitchFamily="18" charset="0"/>
                                        </a:rPr>
                                      </m:ctrlPr>
                                    </m:radPr>
                                    <m:deg/>
                                    <m:e>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𝐴</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𝐵</m:t>
                                          </m:r>
                                        </m:sub>
                                      </m:sSub>
                                    </m:e>
                                  </m:rad>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h</m:t>
                      </m:r>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𝐴</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𝐵</m:t>
                                  </m:r>
                                </m:sub>
                              </m:sSub>
                            </m:e>
                          </m:d>
                        </m:e>
                      </m:d>
                    </m:oMath>
                  </m:oMathPara>
                </a14:m>
                <a:endParaRPr lang="en-US" altLang="ja-JP" sz="2400" b="0" i="1" dirty="0">
                  <a:latin typeface="Cambria Math" panose="02040503050406030204" pitchFamily="18" charset="0"/>
                </a:endParaRPr>
              </a:p>
            </p:txBody>
          </p:sp>
        </mc:Choice>
        <mc:Fallback xmlns="">
          <p:sp>
            <p:nvSpPr>
              <p:cNvPr id="9" name="テキスト ボックス 8">
                <a:extLst>
                  <a:ext uri="{FF2B5EF4-FFF2-40B4-BE49-F238E27FC236}">
                    <a16:creationId xmlns:a16="http://schemas.microsoft.com/office/drawing/2014/main" id="{CB0785D6-62EE-D21C-7A4C-1D899B317CB3}"/>
                  </a:ext>
                </a:extLst>
              </p:cNvPr>
              <p:cNvSpPr txBox="1">
                <a:spLocks noRot="1" noChangeAspect="1" noMove="1" noResize="1" noEditPoints="1" noAdjustHandles="1" noChangeArrowheads="1" noChangeShapeType="1" noTextEdit="1"/>
              </p:cNvSpPr>
              <p:nvPr/>
            </p:nvSpPr>
            <p:spPr>
              <a:xfrm>
                <a:off x="123825" y="1927777"/>
                <a:ext cx="11944350" cy="3681392"/>
              </a:xfrm>
              <a:prstGeom prst="rect">
                <a:avLst/>
              </a:prstGeom>
              <a:blipFill>
                <a:blip r:embed="rId3"/>
                <a:stretch>
                  <a:fillRect/>
                </a:stretch>
              </a:blipFill>
            </p:spPr>
            <p:txBody>
              <a:bodyPr/>
              <a:lstStyle/>
              <a:p>
                <a:r>
                  <a:rPr lang="ja-JP" altLang="en-US">
                    <a:noFill/>
                  </a:rPr>
                  <a:t> </a:t>
                </a:r>
              </a:p>
            </p:txBody>
          </p:sp>
        </mc:Fallback>
      </mc:AlternateContent>
      <p:sp>
        <p:nvSpPr>
          <p:cNvPr id="6" name="タイトル 1">
            <a:extLst>
              <a:ext uri="{FF2B5EF4-FFF2-40B4-BE49-F238E27FC236}">
                <a16:creationId xmlns:a16="http://schemas.microsoft.com/office/drawing/2014/main" id="{BAB5CBEE-603B-98B4-13A8-AB725DC5B832}"/>
              </a:ext>
            </a:extLst>
          </p:cNvPr>
          <p:cNvSpPr>
            <a:spLocks noGrp="1"/>
          </p:cNvSpPr>
          <p:nvPr>
            <p:ph type="title"/>
          </p:nvPr>
        </p:nvSpPr>
        <p:spPr>
          <a:xfrm>
            <a:off x="596759" y="316484"/>
            <a:ext cx="10998481" cy="1325563"/>
          </a:xfrm>
        </p:spPr>
        <p:txBody>
          <a:bodyPr/>
          <a:lstStyle/>
          <a:p>
            <a:r>
              <a:rPr kumimoji="1" lang="ja-JP" altLang="en-US" sz="4400" dirty="0"/>
              <a:t>ギルバート乗算回路の出力 </a:t>
            </a:r>
            <a:r>
              <a:rPr lang="en-US" altLang="ja-JP" dirty="0"/>
              <a:t>: </a:t>
            </a:r>
            <a:r>
              <a:rPr lang="ja-JP" altLang="en-US" dirty="0"/>
              <a:t>全体の利得</a:t>
            </a:r>
            <a:endParaRPr kumimoji="1" lang="ja-JP" altLang="en-US" dirty="0"/>
          </a:p>
        </p:txBody>
      </p:sp>
      <p:sp>
        <p:nvSpPr>
          <p:cNvPr id="2" name="スライド番号プレースホルダー 1">
            <a:extLst>
              <a:ext uri="{FF2B5EF4-FFF2-40B4-BE49-F238E27FC236}">
                <a16:creationId xmlns:a16="http://schemas.microsoft.com/office/drawing/2014/main" id="{CCBBC8C3-FDA6-3411-7A65-FB9411C6AB98}"/>
              </a:ext>
            </a:extLst>
          </p:cNvPr>
          <p:cNvSpPr>
            <a:spLocks noGrp="1"/>
          </p:cNvSpPr>
          <p:nvPr>
            <p:ph type="sldNum" sz="quarter" idx="12"/>
          </p:nvPr>
        </p:nvSpPr>
        <p:spPr/>
        <p:txBody>
          <a:bodyPr/>
          <a:lstStyle/>
          <a:p>
            <a:fld id="{FB3BD0F6-ED93-4B53-8AD2-35C03B8427B6}" type="slidenum">
              <a:rPr kumimoji="1" lang="ja-JP" altLang="en-US" smtClean="0"/>
              <a:t>34</a:t>
            </a:fld>
            <a:endParaRPr kumimoji="1" lang="ja-JP" altLang="en-US"/>
          </a:p>
        </p:txBody>
      </p:sp>
    </p:spTree>
    <p:extLst>
      <p:ext uri="{BB962C8B-B14F-4D97-AF65-F5344CB8AC3E}">
        <p14:creationId xmlns:p14="http://schemas.microsoft.com/office/powerpoint/2010/main" val="893637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7F337BA8-082E-F518-98CD-AF107EB9EF0A}"/>
                  </a:ext>
                </a:extLst>
              </p:cNvPr>
              <p:cNvSpPr txBox="1"/>
              <p:nvPr/>
            </p:nvSpPr>
            <p:spPr>
              <a:xfrm>
                <a:off x="378822" y="1166133"/>
                <a:ext cx="11434355" cy="26650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h</m:t>
                      </m:r>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r>
                                <a:rPr lang="en-US" altLang="ja-JP" sz="2400" i="1">
                                  <a:latin typeface="Cambria Math" panose="02040503050406030204" pitchFamily="18" charset="0"/>
                                </a:rPr>
                                <m:t>,</m:t>
                              </m:r>
                              <m:r>
                                <a:rPr lang="en-US" altLang="ja-JP" sz="2400" i="1">
                                  <a:latin typeface="Cambria Math" panose="02040503050406030204" pitchFamily="18" charset="0"/>
                                </a:rPr>
                                <m:t>𝑣</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e>
                          </m:d>
                        </m:e>
                      </m:d>
                      <m:r>
                        <a:rPr lang="en-US" altLang="ja-JP" sz="2400" b="0" i="1" smtClean="0">
                          <a:latin typeface="Cambria Math" panose="02040503050406030204" pitchFamily="18" charset="0"/>
                        </a:rPr>
                        <m:t>≈</m:t>
                      </m:r>
                      <m:r>
                        <a:rPr lang="en-US" altLang="ja-JP" sz="2400" i="1">
                          <a:latin typeface="Cambria Math" panose="02040503050406030204" pitchFamily="18" charset="0"/>
                        </a:rPr>
                        <m:t>h</m:t>
                      </m:r>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0</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e>
                          </m:d>
                        </m:e>
                      </m:d>
                      <m:r>
                        <a:rPr lang="en-US" altLang="ja-JP" sz="2400" b="0" i="0"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den>
                              </m:f>
                              <m:r>
                                <a:rPr lang="en-US" altLang="ja-JP" sz="2400" i="1">
                                  <a:latin typeface="Cambria Math" panose="02040503050406030204" pitchFamily="18" charset="0"/>
                                </a:rPr>
                                <m:t>h</m:t>
                              </m:r>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0</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e>
                                  </m:d>
                                </m:e>
                              </m:d>
                            </m:e>
                          </m:d>
                        </m:e>
                      </m:d>
                      <m:r>
                        <a:rPr lang="en-US" altLang="ja-JP" sz="2400" b="0" i="1" smtClean="0">
                          <a:latin typeface="Cambria Math" panose="02040503050406030204" pitchFamily="18" charset="0"/>
                        </a:rPr>
                        <m:t>𝑣</m:t>
                      </m:r>
                    </m:oMath>
                  </m:oMathPara>
                </a14:m>
                <a:endParaRPr lang="en-US" altLang="ja-JP" sz="2400" b="0" dirty="0"/>
              </a:p>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h</m:t>
                      </m:r>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0</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e>
                          </m:d>
                        </m:e>
                      </m:d>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num>
                        <m:den>
                          <m:r>
                            <a:rPr lang="en-US" altLang="ja-JP" sz="2400" b="0" i="1" smtClean="0">
                              <a:latin typeface="Cambria Math" panose="02040503050406030204" pitchFamily="18" charset="0"/>
                            </a:rPr>
                            <m:t>4</m:t>
                          </m:r>
                        </m:den>
                      </m:f>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1+4</m:t>
                              </m:r>
                              <m:rad>
                                <m:radPr>
                                  <m:degHide m:val="on"/>
                                  <m:ctrlPr>
                                    <a:rPr lang="en-US" altLang="ja-JP" sz="2400" b="0" i="1" smtClean="0">
                                      <a:latin typeface="Cambria Math" panose="02040503050406030204" pitchFamily="18" charset="0"/>
                                    </a:rPr>
                                  </m:ctrlPr>
                                </m:radPr>
                                <m:deg/>
                                <m:e>
                                  <m:f>
                                    <m:fPr>
                                      <m:ctrlPr>
                                        <a:rPr lang="en-US" altLang="ja-JP" sz="2400" b="0" i="1" smtClean="0">
                                          <a:latin typeface="Cambria Math" panose="02040503050406030204" pitchFamily="18" charset="0"/>
                                        </a:rPr>
                                      </m:ctrlPr>
                                    </m:fPr>
                                    <m:num>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𝐴</m:t>
                                          </m:r>
                                        </m:sub>
                                      </m:sSub>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e>
                              </m:rad>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e>
                          </m:d>
                        </m:e>
                      </m:d>
                    </m:oMath>
                  </m:oMathPara>
                </a14:m>
                <a:endParaRPr lang="en-US" altLang="ja-JP" sz="2400" b="0" dirty="0"/>
              </a:p>
              <a:p>
                <a:endParaRPr kumimoji="1" lang="ja-JP" altLang="en-US" sz="2400" dirty="0"/>
              </a:p>
            </p:txBody>
          </p:sp>
        </mc:Choice>
        <mc:Fallback xmlns="">
          <p:sp>
            <p:nvSpPr>
              <p:cNvPr id="3" name="テキスト ボックス 2">
                <a:extLst>
                  <a:ext uri="{FF2B5EF4-FFF2-40B4-BE49-F238E27FC236}">
                    <a16:creationId xmlns:a16="http://schemas.microsoft.com/office/drawing/2014/main" id="{7F337BA8-082E-F518-98CD-AF107EB9EF0A}"/>
                  </a:ext>
                </a:extLst>
              </p:cNvPr>
              <p:cNvSpPr txBox="1">
                <a:spLocks noRot="1" noChangeAspect="1" noMove="1" noResize="1" noEditPoints="1" noAdjustHandles="1" noChangeArrowheads="1" noChangeShapeType="1" noTextEdit="1"/>
              </p:cNvSpPr>
              <p:nvPr/>
            </p:nvSpPr>
            <p:spPr>
              <a:xfrm>
                <a:off x="378822" y="1166133"/>
                <a:ext cx="11434355" cy="266508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204D5C7B-41BB-9EBB-CEAD-C76191406CCC}"/>
                  </a:ext>
                </a:extLst>
              </p:cNvPr>
              <p:cNvSpPr txBox="1"/>
              <p:nvPr/>
            </p:nvSpPr>
            <p:spPr>
              <a:xfrm>
                <a:off x="0" y="3351012"/>
                <a:ext cx="12296504" cy="28293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den>
                      </m:f>
                      <m:r>
                        <a:rPr lang="en-US" altLang="ja-JP" sz="2400" i="1">
                          <a:latin typeface="Cambria Math" panose="02040503050406030204" pitchFamily="18" charset="0"/>
                        </a:rPr>
                        <m:t>h</m:t>
                      </m:r>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r>
                                <a:rPr lang="en-US" altLang="ja-JP" sz="2400" i="1">
                                  <a:latin typeface="Cambria Math" panose="02040503050406030204" pitchFamily="18" charset="0"/>
                                </a:rPr>
                                <m:t>,</m:t>
                              </m:r>
                              <m:r>
                                <a:rPr lang="en-US" altLang="ja-JP" sz="2400" i="1">
                                  <a:latin typeface="Cambria Math" panose="02040503050406030204" pitchFamily="18" charset="0"/>
                                </a:rPr>
                                <m:t>𝑣</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e>
                          </m:d>
                        </m:e>
                      </m:d>
                      <m:r>
                        <a:rPr lang="en-US" altLang="ja-JP" sz="2400" b="0" i="0" smtClean="0">
                          <a:latin typeface="Cambria Math" panose="02040503050406030204" pitchFamily="18" charset="0"/>
                        </a:rPr>
                        <m:t>=</m:t>
                      </m:r>
                      <m:f>
                        <m:fPr>
                          <m:ctrlPr>
                            <a:rPr lang="en-US" altLang="ja-JP" sz="2400" b="0" i="1" smtClean="0">
                              <a:latin typeface="Cambria Math" panose="02040503050406030204" pitchFamily="18" charset="0"/>
                            </a:rPr>
                          </m:ctrlPr>
                        </m:fPr>
                        <m:num>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num>
                        <m:den>
                          <m:r>
                            <a:rPr lang="en-US" altLang="ja-JP" sz="2400" b="0" i="1" smtClean="0">
                              <a:latin typeface="Cambria Math" panose="02040503050406030204" pitchFamily="18" charset="0"/>
                            </a:rPr>
                            <m:t>4</m:t>
                          </m:r>
                        </m:den>
                      </m:f>
                      <m:r>
                        <a:rPr lang="en-US" altLang="ja-JP" sz="2400" b="0" i="1" smtClean="0">
                          <a:latin typeface="Cambria Math" panose="02040503050406030204" pitchFamily="18" charset="0"/>
                        </a:rPr>
                        <m:t> </m:t>
                      </m:r>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rad>
                                <m:radPr>
                                  <m:degHide m:val="on"/>
                                  <m:ctrlPr>
                                    <a:rPr lang="en-US" altLang="ja-JP" sz="2400" b="0" i="1" smtClean="0">
                                      <a:latin typeface="Cambria Math" panose="02040503050406030204" pitchFamily="18" charset="0"/>
                                    </a:rPr>
                                  </m:ctrlPr>
                                </m:radPr>
                                <m:deg/>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𝐵</m:t>
                                          </m:r>
                                        </m:sub>
                                      </m:sSub>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e>
                              </m:rad>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1+4</m:t>
                                      </m:r>
                                      <m:rad>
                                        <m:radPr>
                                          <m:degHide m:val="on"/>
                                          <m:ctrlPr>
                                            <a:rPr lang="en-US" altLang="ja-JP" sz="2400" b="0" i="1" smtClean="0">
                                              <a:latin typeface="Cambria Math" panose="02040503050406030204" pitchFamily="18" charset="0"/>
                                            </a:rPr>
                                          </m:ctrlPr>
                                        </m:radPr>
                                        <m:deg/>
                                        <m:e>
                                          <m:f>
                                            <m:fPr>
                                              <m:ctrlPr>
                                                <a:rPr lang="en-US" altLang="ja-JP" sz="2400" b="0" i="1" smtClean="0">
                                                  <a:latin typeface="Cambria Math" panose="02040503050406030204" pitchFamily="18" charset="0"/>
                                                </a:rPr>
                                              </m:ctrlPr>
                                            </m:fPr>
                                            <m:num>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𝐴</m:t>
                                                  </m:r>
                                                </m:sub>
                                              </m:sSub>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e>
                                      </m:rad>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4</m:t>
                                          </m:r>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e>
                                          </m:rad>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1+2</m:t>
                                      </m:r>
                                      <m:rad>
                                        <m:radPr>
                                          <m:degHide m:val="on"/>
                                          <m:ctrlPr>
                                            <a:rPr lang="en-US" altLang="ja-JP" sz="2400" b="0" i="1" smtClean="0">
                                              <a:latin typeface="Cambria Math" panose="02040503050406030204" pitchFamily="18" charset="0"/>
                                            </a:rPr>
                                          </m:ctrlPr>
                                        </m:radPr>
                                        <m:deg/>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𝐵</m:t>
                                                  </m:r>
                                                </m:sub>
                                              </m:sSub>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e>
                                      </m:rad>
                                    </m:e>
                                  </m:d>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4</m:t>
                                  </m:r>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e>
                                  </m:rad>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e>
                          </m:d>
                        </m:e>
                      </m:d>
                    </m:oMath>
                  </m:oMathPara>
                </a14:m>
                <a:endParaRPr lang="en-US" altLang="ja-JP" sz="2400" dirty="0"/>
              </a:p>
              <a:p>
                <a:endParaRPr lang="ja-JP" altLang="en-US" sz="2400" dirty="0"/>
              </a:p>
            </p:txBody>
          </p:sp>
        </mc:Choice>
        <mc:Fallback xmlns="">
          <p:sp>
            <p:nvSpPr>
              <p:cNvPr id="4" name="テキスト ボックス 3">
                <a:extLst>
                  <a:ext uri="{FF2B5EF4-FFF2-40B4-BE49-F238E27FC236}">
                    <a16:creationId xmlns:a16="http://schemas.microsoft.com/office/drawing/2014/main" id="{204D5C7B-41BB-9EBB-CEAD-C76191406CCC}"/>
                  </a:ext>
                </a:extLst>
              </p:cNvPr>
              <p:cNvSpPr txBox="1">
                <a:spLocks noRot="1" noChangeAspect="1" noMove="1" noResize="1" noEditPoints="1" noAdjustHandles="1" noChangeArrowheads="1" noChangeShapeType="1" noTextEdit="1"/>
              </p:cNvSpPr>
              <p:nvPr/>
            </p:nvSpPr>
            <p:spPr>
              <a:xfrm>
                <a:off x="0" y="3351012"/>
                <a:ext cx="12296504" cy="2829364"/>
              </a:xfrm>
              <a:prstGeom prst="rect">
                <a:avLst/>
              </a:prstGeom>
              <a:blipFill>
                <a:blip r:embed="rId3"/>
                <a:stretch>
                  <a:fillRect t="-23276"/>
                </a:stretch>
              </a:blipFill>
            </p:spPr>
            <p:txBody>
              <a:bodyPr/>
              <a:lstStyle/>
              <a:p>
                <a:r>
                  <a:rPr lang="ja-JP" altLang="en-US">
                    <a:noFill/>
                  </a:rPr>
                  <a:t> </a:t>
                </a:r>
              </a:p>
            </p:txBody>
          </p:sp>
        </mc:Fallback>
      </mc:AlternateContent>
      <p:sp>
        <p:nvSpPr>
          <p:cNvPr id="7" name="タイトル 1">
            <a:extLst>
              <a:ext uri="{FF2B5EF4-FFF2-40B4-BE49-F238E27FC236}">
                <a16:creationId xmlns:a16="http://schemas.microsoft.com/office/drawing/2014/main" id="{0291AFDD-14F2-C36E-B1A8-5BC8D2770F4B}"/>
              </a:ext>
            </a:extLst>
          </p:cNvPr>
          <p:cNvSpPr>
            <a:spLocks noGrp="1"/>
          </p:cNvSpPr>
          <p:nvPr>
            <p:ph type="title"/>
          </p:nvPr>
        </p:nvSpPr>
        <p:spPr>
          <a:xfrm>
            <a:off x="596759" y="316484"/>
            <a:ext cx="10998481" cy="1325563"/>
          </a:xfrm>
        </p:spPr>
        <p:txBody>
          <a:bodyPr/>
          <a:lstStyle/>
          <a:p>
            <a:r>
              <a:rPr kumimoji="1" lang="ja-JP" altLang="en-US" sz="4400" dirty="0"/>
              <a:t>ギルバート乗算回路の出力 </a:t>
            </a:r>
            <a:r>
              <a:rPr lang="en-US" altLang="ja-JP" dirty="0"/>
              <a:t>: </a:t>
            </a:r>
            <a:r>
              <a:rPr lang="ja-JP" altLang="en-US" dirty="0"/>
              <a:t>全体の利得</a:t>
            </a:r>
            <a:endParaRPr kumimoji="1" lang="ja-JP" altLang="en-US" dirty="0"/>
          </a:p>
        </p:txBody>
      </p:sp>
      <p:sp>
        <p:nvSpPr>
          <p:cNvPr id="2" name="スライド番号プレースホルダー 1">
            <a:extLst>
              <a:ext uri="{FF2B5EF4-FFF2-40B4-BE49-F238E27FC236}">
                <a16:creationId xmlns:a16="http://schemas.microsoft.com/office/drawing/2014/main" id="{6A4C0D3C-C418-C436-2F89-93C5B872A2C2}"/>
              </a:ext>
            </a:extLst>
          </p:cNvPr>
          <p:cNvSpPr>
            <a:spLocks noGrp="1"/>
          </p:cNvSpPr>
          <p:nvPr>
            <p:ph type="sldNum" sz="quarter" idx="12"/>
          </p:nvPr>
        </p:nvSpPr>
        <p:spPr/>
        <p:txBody>
          <a:bodyPr/>
          <a:lstStyle/>
          <a:p>
            <a:fld id="{FB3BD0F6-ED93-4B53-8AD2-35C03B8427B6}" type="slidenum">
              <a:rPr kumimoji="1" lang="ja-JP" altLang="en-US" smtClean="0"/>
              <a:t>35</a:t>
            </a:fld>
            <a:endParaRPr kumimoji="1" lang="ja-JP" altLang="en-US"/>
          </a:p>
        </p:txBody>
      </p:sp>
    </p:spTree>
    <p:extLst>
      <p:ext uri="{BB962C8B-B14F-4D97-AF65-F5344CB8AC3E}">
        <p14:creationId xmlns:p14="http://schemas.microsoft.com/office/powerpoint/2010/main" val="34838426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CB9D8723-6C6A-373D-CA22-816C4D620423}"/>
                  </a:ext>
                </a:extLst>
              </p:cNvPr>
              <p:cNvSpPr txBox="1"/>
              <p:nvPr/>
            </p:nvSpPr>
            <p:spPr>
              <a:xfrm>
                <a:off x="0" y="2351964"/>
                <a:ext cx="12192000" cy="45168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den>
                      </m:f>
                      <m:r>
                        <a:rPr lang="en-US" altLang="ja-JP" sz="2400" i="1">
                          <a:latin typeface="Cambria Math" panose="02040503050406030204" pitchFamily="18" charset="0"/>
                        </a:rPr>
                        <m:t>h</m:t>
                      </m:r>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0</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e>
                          </m:d>
                        </m:e>
                      </m:d>
                      <m:r>
                        <a:rPr lang="en-US" altLang="ja-JP" sz="2400" b="0" i="0" smtClean="0">
                          <a:latin typeface="Cambria Math" panose="02040503050406030204" pitchFamily="18" charset="0"/>
                        </a:rPr>
                        <m:t>=</m:t>
                      </m:r>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4</m:t>
                          </m:r>
                        </m:den>
                      </m:f>
                      <m:r>
                        <a:rPr lang="en-US" altLang="ja-JP" sz="2400" i="1">
                          <a:latin typeface="Cambria Math" panose="02040503050406030204" pitchFamily="18" charset="0"/>
                        </a:rPr>
                        <m:t> </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2</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e>
                              </m:rad>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1+4</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e>
                                      </m:rad>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e>
                                  </m:d>
                                </m:e>
                              </m: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4</m:t>
                                  </m:r>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e>
                                  </m:rad>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e>
                          </m:d>
                        </m:e>
                      </m:d>
                    </m:oMath>
                  </m:oMathPara>
                </a14:m>
                <a:endParaRPr lang="en-US" altLang="ja-JP" sz="2400" dirty="0"/>
              </a:p>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num>
                        <m:den>
                          <m:r>
                            <a:rPr lang="en-US" altLang="ja-JP" sz="2400" b="0" i="1" smtClean="0">
                              <a:latin typeface="Cambria Math" panose="02040503050406030204" pitchFamily="18" charset="0"/>
                            </a:rPr>
                            <m:t>4</m:t>
                          </m:r>
                        </m:den>
                      </m:f>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rad>
                                <m:radPr>
                                  <m:degHide m:val="on"/>
                                  <m:ctrlPr>
                                    <a:rPr lang="en-US" altLang="ja-JP" sz="2400" b="0" i="1" smtClean="0">
                                      <a:latin typeface="Cambria Math" panose="02040503050406030204" pitchFamily="18" charset="0"/>
                                    </a:rPr>
                                  </m:ctrlPr>
                                </m:radPr>
                                <m:deg/>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𝐵</m:t>
                                          </m:r>
                                        </m:sub>
                                      </m:sSub>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e>
                              </m:rad>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4</m:t>
                                  </m:r>
                                  <m:rad>
                                    <m:radPr>
                                      <m:degHide m:val="on"/>
                                      <m:ctrlPr>
                                        <a:rPr lang="en-US" altLang="ja-JP" sz="2400" b="0" i="1" smtClean="0">
                                          <a:latin typeface="Cambria Math" panose="02040503050406030204" pitchFamily="18" charset="0"/>
                                        </a:rPr>
                                      </m:ctrlPr>
                                    </m:radPr>
                                    <m:deg/>
                                    <m:e>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𝐴</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𝐵</m:t>
                                          </m:r>
                                        </m:sub>
                                      </m:sSub>
                                    </m:e>
                                  </m:rad>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e>
                          </m:d>
                        </m:e>
                      </m:d>
                    </m:oMath>
                  </m:oMathPara>
                </a14:m>
                <a:endParaRPr lang="en-US" altLang="ja-JP" sz="2400" dirty="0"/>
              </a:p>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h</m:t>
                      </m:r>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𝑣</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e>
                          </m:d>
                        </m:e>
                      </m:d>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num>
                        <m:den>
                          <m:r>
                            <a:rPr lang="en-US" altLang="ja-JP" sz="2400" b="0" i="1" smtClean="0">
                              <a:latin typeface="Cambria Math" panose="02040503050406030204" pitchFamily="18" charset="0"/>
                            </a:rPr>
                            <m:t>4</m:t>
                          </m:r>
                        </m:den>
                      </m:f>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1+4</m:t>
                              </m:r>
                              <m:rad>
                                <m:radPr>
                                  <m:degHide m:val="on"/>
                                  <m:ctrlPr>
                                    <a:rPr lang="en-US" altLang="ja-JP" sz="2400" b="0" i="1" smtClean="0">
                                      <a:latin typeface="Cambria Math" panose="02040503050406030204" pitchFamily="18" charset="0"/>
                                    </a:rPr>
                                  </m:ctrlPr>
                                </m:radPr>
                                <m:deg/>
                                <m:e>
                                  <m:f>
                                    <m:fPr>
                                      <m:ctrlPr>
                                        <a:rPr lang="en-US" altLang="ja-JP" sz="2400" b="0" i="1" smtClean="0">
                                          <a:latin typeface="Cambria Math" panose="02040503050406030204" pitchFamily="18" charset="0"/>
                                        </a:rPr>
                                      </m:ctrlPr>
                                    </m:fPr>
                                    <m:num>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𝐴</m:t>
                                          </m:r>
                                        </m:sub>
                                      </m:sSub>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e>
                              </m:rad>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r>
                                <a:rPr lang="en-US" altLang="ja-JP" sz="2400" b="0" i="1" smtClean="0">
                                  <a:latin typeface="Cambria Math" panose="02040503050406030204" pitchFamily="18" charset="0"/>
                                </a:rPr>
                                <m:t>+</m:t>
                              </m:r>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i="1">
                                          <a:latin typeface="Cambria Math" panose="02040503050406030204" pitchFamily="18" charset="0"/>
                                        </a:rPr>
                                        <m:t>2</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e>
                                      </m:ra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4</m:t>
                                          </m:r>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e>
                                          </m:rad>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e>
                                  </m:d>
                                </m:e>
                              </m:d>
                              <m:r>
                                <a:rPr lang="en-US" altLang="ja-JP" sz="2400" b="0" i="1" smtClean="0">
                                  <a:latin typeface="Cambria Math" panose="02040503050406030204" pitchFamily="18" charset="0"/>
                                </a:rPr>
                                <m:t>𝑣</m:t>
                              </m:r>
                            </m:e>
                          </m:d>
                        </m:e>
                      </m:d>
                    </m:oMath>
                  </m:oMathPara>
                </a14:m>
                <a:endParaRPr lang="ja-JP" altLang="en-US" sz="2400" dirty="0"/>
              </a:p>
            </p:txBody>
          </p:sp>
        </mc:Choice>
        <mc:Fallback xmlns="">
          <p:sp>
            <p:nvSpPr>
              <p:cNvPr id="7" name="テキスト ボックス 6">
                <a:extLst>
                  <a:ext uri="{FF2B5EF4-FFF2-40B4-BE49-F238E27FC236}">
                    <a16:creationId xmlns:a16="http://schemas.microsoft.com/office/drawing/2014/main" id="{CB9D8723-6C6A-373D-CA22-816C4D620423}"/>
                  </a:ext>
                </a:extLst>
              </p:cNvPr>
              <p:cNvSpPr txBox="1">
                <a:spLocks noRot="1" noChangeAspect="1" noMove="1" noResize="1" noEditPoints="1" noAdjustHandles="1" noChangeArrowheads="1" noChangeShapeType="1" noTextEdit="1"/>
              </p:cNvSpPr>
              <p:nvPr/>
            </p:nvSpPr>
            <p:spPr>
              <a:xfrm>
                <a:off x="0" y="2351964"/>
                <a:ext cx="12192000" cy="45168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668734F-7C2A-DD86-ACD2-86FE7D02BA5E}"/>
                  </a:ext>
                </a:extLst>
              </p:cNvPr>
              <p:cNvSpPr txBox="1"/>
              <p:nvPr/>
            </p:nvSpPr>
            <p:spPr>
              <a:xfrm>
                <a:off x="0" y="1210701"/>
                <a:ext cx="12192000" cy="134120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800" b="0" i="1" smtClean="0">
                              <a:latin typeface="Cambria Math" panose="02040503050406030204" pitchFamily="18" charset="0"/>
                            </a:rPr>
                          </m:ctrlPr>
                        </m:fPr>
                        <m:num>
                          <m:r>
                            <a:rPr lang="en-US" altLang="ja-JP" sz="1800" b="0" i="1" smtClean="0">
                              <a:latin typeface="Cambria Math" panose="02040503050406030204" pitchFamily="18" charset="0"/>
                            </a:rPr>
                            <m:t>𝜕</m:t>
                          </m:r>
                        </m:num>
                        <m:den>
                          <m:r>
                            <a:rPr lang="en-US" altLang="ja-JP" sz="1800" b="0" i="1" smtClean="0">
                              <a:latin typeface="Cambria Math" panose="02040503050406030204" pitchFamily="18" charset="0"/>
                            </a:rPr>
                            <m:t>𝜕</m:t>
                          </m:r>
                          <m:r>
                            <a:rPr lang="en-US" altLang="ja-JP" sz="1800" b="0" i="1" smtClean="0">
                              <a:latin typeface="Cambria Math" panose="02040503050406030204" pitchFamily="18" charset="0"/>
                            </a:rPr>
                            <m:t>𝑣</m:t>
                          </m:r>
                        </m:den>
                      </m:f>
                      <m:r>
                        <a:rPr lang="en-US" altLang="ja-JP" sz="1800" i="1">
                          <a:latin typeface="Cambria Math" panose="02040503050406030204" pitchFamily="18" charset="0"/>
                        </a:rPr>
                        <m:t>h</m:t>
                      </m:r>
                      <m:d>
                        <m:dPr>
                          <m:begChr m:val=""/>
                          <m:ctrlPr>
                            <a:rPr lang="en-US" altLang="ja-JP" sz="1800" i="1">
                              <a:latin typeface="Cambria Math" panose="02040503050406030204" pitchFamily="18" charset="0"/>
                            </a:rPr>
                          </m:ctrlPr>
                        </m:dPr>
                        <m:e>
                          <m:d>
                            <m:dPr>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𝑉</m:t>
                                  </m:r>
                                </m:e>
                                <m:sub>
                                  <m:r>
                                    <a:rPr lang="en-US" altLang="ja-JP" sz="1800" i="1">
                                      <a:latin typeface="Cambria Math" panose="02040503050406030204" pitchFamily="18" charset="0"/>
                                    </a:rPr>
                                    <m:t>𝐶𝑇𝑅𝐿</m:t>
                                  </m:r>
                                </m:sub>
                              </m:sSub>
                              <m:r>
                                <a:rPr lang="en-US" altLang="ja-JP" sz="1800" i="1">
                                  <a:latin typeface="Cambria Math" panose="02040503050406030204" pitchFamily="18" charset="0"/>
                                </a:rPr>
                                <m:t>,</m:t>
                              </m:r>
                              <m:r>
                                <a:rPr lang="en-US" altLang="ja-JP" sz="1800" i="1">
                                  <a:latin typeface="Cambria Math" panose="02040503050406030204" pitchFamily="18" charset="0"/>
                                </a:rPr>
                                <m:t>𝑣</m:t>
                              </m:r>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𝐼</m:t>
                                  </m:r>
                                </m:e>
                                <m:sub>
                                  <m:r>
                                    <a:rPr lang="en-US" altLang="ja-JP" sz="1800" i="1">
                                      <a:latin typeface="Cambria Math" panose="02040503050406030204" pitchFamily="18" charset="0"/>
                                    </a:rPr>
                                    <m:t>𝑆</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𝐾</m:t>
                                  </m:r>
                                </m:e>
                                <m:sub>
                                  <m:r>
                                    <a:rPr lang="en-US" altLang="ja-JP" sz="1800" i="1">
                                      <a:latin typeface="Cambria Math" panose="02040503050406030204" pitchFamily="18" charset="0"/>
                                    </a:rPr>
                                    <m:t>𝐴</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𝐾</m:t>
                                  </m:r>
                                </m:e>
                                <m:sub>
                                  <m:r>
                                    <a:rPr lang="en-US" altLang="ja-JP" sz="1800" i="1">
                                      <a:latin typeface="Cambria Math" panose="02040503050406030204" pitchFamily="18" charset="0"/>
                                    </a:rPr>
                                    <m:t>𝐵</m:t>
                                  </m:r>
                                </m:sub>
                              </m:sSub>
                            </m:e>
                          </m:d>
                        </m:e>
                      </m:d>
                      <m:r>
                        <a:rPr lang="en-US" altLang="ja-JP" sz="1800" b="0" i="0" smtClean="0">
                          <a:latin typeface="Cambria Math" panose="02040503050406030204" pitchFamily="18" charset="0"/>
                        </a:rPr>
                        <m:t>=</m:t>
                      </m:r>
                      <m:f>
                        <m:fPr>
                          <m:ctrlPr>
                            <a:rPr lang="en-US" altLang="ja-JP" sz="1800" b="0" i="1" smtClean="0">
                              <a:latin typeface="Cambria Math" panose="02040503050406030204" pitchFamily="18" charset="0"/>
                            </a:rPr>
                          </m:ctrlPr>
                        </m:fPr>
                        <m:num>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𝐼</m:t>
                              </m:r>
                            </m:e>
                            <m:sub>
                              <m:r>
                                <a:rPr lang="en-US" altLang="ja-JP" sz="1800" b="0" i="1" smtClean="0">
                                  <a:latin typeface="Cambria Math" panose="02040503050406030204" pitchFamily="18" charset="0"/>
                                </a:rPr>
                                <m:t>𝑆</m:t>
                              </m:r>
                            </m:sub>
                          </m:sSub>
                        </m:num>
                        <m:den>
                          <m:r>
                            <a:rPr lang="en-US" altLang="ja-JP" sz="1800" b="0" i="1" smtClean="0">
                              <a:latin typeface="Cambria Math" panose="02040503050406030204" pitchFamily="18" charset="0"/>
                            </a:rPr>
                            <m:t>4</m:t>
                          </m:r>
                        </m:den>
                      </m:f>
                      <m:r>
                        <a:rPr lang="en-US" altLang="ja-JP" sz="1800" b="0" i="1" smtClean="0">
                          <a:latin typeface="Cambria Math" panose="02040503050406030204" pitchFamily="18" charset="0"/>
                        </a:rPr>
                        <m:t> </m:t>
                      </m:r>
                      <m:d>
                        <m:dPr>
                          <m:begChr m:val=""/>
                          <m:endChr m:val="}"/>
                          <m:ctrlPr>
                            <a:rPr lang="en-US" altLang="ja-JP" sz="1800" b="0" i="1" smtClean="0">
                              <a:latin typeface="Cambria Math" panose="02040503050406030204" pitchFamily="18" charset="0"/>
                            </a:rPr>
                          </m:ctrlPr>
                        </m:dPr>
                        <m:e>
                          <m:d>
                            <m:dPr>
                              <m:begChr m:val="{"/>
                              <m:endChr m:val=""/>
                              <m:ctrlPr>
                                <a:rPr lang="en-US" altLang="ja-JP" sz="1800" b="0" i="1" smtClean="0">
                                  <a:latin typeface="Cambria Math" panose="02040503050406030204" pitchFamily="18" charset="0"/>
                                </a:rPr>
                              </m:ctrlPr>
                            </m:dPr>
                            <m:e>
                              <m:r>
                                <a:rPr lang="en-US" altLang="ja-JP" sz="1800" b="0" i="1" smtClean="0">
                                  <a:latin typeface="Cambria Math" panose="02040503050406030204" pitchFamily="18" charset="0"/>
                                </a:rPr>
                                <m:t>2</m:t>
                              </m:r>
                              <m:rad>
                                <m:radPr>
                                  <m:degHide m:val="on"/>
                                  <m:ctrlPr>
                                    <a:rPr lang="en-US" altLang="ja-JP" sz="1800" b="0" i="1" smtClean="0">
                                      <a:latin typeface="Cambria Math" panose="02040503050406030204" pitchFamily="18" charset="0"/>
                                    </a:rPr>
                                  </m:ctrlPr>
                                </m:radPr>
                                <m:deg/>
                                <m:e>
                                  <m:f>
                                    <m:fPr>
                                      <m:ctrlPr>
                                        <a:rPr lang="en-US" altLang="ja-JP" sz="1800" b="0" i="1" smtClean="0">
                                          <a:latin typeface="Cambria Math" panose="02040503050406030204" pitchFamily="18" charset="0"/>
                                        </a:rPr>
                                      </m:ctrlPr>
                                    </m:fPr>
                                    <m:num>
                                      <m:r>
                                        <a:rPr lang="en-US" altLang="ja-JP" sz="1800" b="0" i="1" smtClean="0">
                                          <a:latin typeface="Cambria Math" panose="02040503050406030204" pitchFamily="18" charset="0"/>
                                        </a:rPr>
                                        <m:t>2</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𝐾</m:t>
                                          </m:r>
                                        </m:e>
                                        <m:sub>
                                          <m:r>
                                            <a:rPr lang="en-US" altLang="ja-JP" sz="1800" b="0" i="1" smtClean="0">
                                              <a:latin typeface="Cambria Math" panose="02040503050406030204" pitchFamily="18" charset="0"/>
                                            </a:rPr>
                                            <m:t>𝐵</m:t>
                                          </m:r>
                                        </m:sub>
                                      </m:sSub>
                                    </m:num>
                                    <m:den>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𝐼</m:t>
                                          </m:r>
                                        </m:e>
                                        <m:sub>
                                          <m:r>
                                            <a:rPr lang="en-US" altLang="ja-JP" sz="1800" b="0" i="1" smtClean="0">
                                              <a:latin typeface="Cambria Math" panose="02040503050406030204" pitchFamily="18" charset="0"/>
                                            </a:rPr>
                                            <m:t>𝑆</m:t>
                                          </m:r>
                                        </m:sub>
                                      </m:sSub>
                                    </m:den>
                                  </m:f>
                                </m:e>
                              </m:rad>
                              <m:d>
                                <m:dPr>
                                  <m:begChr m:val=""/>
                                  <m:ctrlPr>
                                    <a:rPr lang="en-US" altLang="ja-JP" sz="1800" b="0" i="1" smtClean="0">
                                      <a:latin typeface="Cambria Math" panose="02040503050406030204" pitchFamily="18" charset="0"/>
                                    </a:rPr>
                                  </m:ctrlPr>
                                </m:dPr>
                                <m:e>
                                  <m:d>
                                    <m:dPr>
                                      <m:endChr m:val=""/>
                                      <m:ctrlPr>
                                        <a:rPr lang="en-US" altLang="ja-JP" sz="1800" b="0" i="1" smtClean="0">
                                          <a:latin typeface="Cambria Math" panose="02040503050406030204" pitchFamily="18" charset="0"/>
                                        </a:rPr>
                                      </m:ctrlPr>
                                    </m:dPr>
                                    <m:e>
                                      <m:r>
                                        <a:rPr lang="en-US" altLang="ja-JP" sz="1800" b="0" i="1" smtClean="0">
                                          <a:latin typeface="Cambria Math" panose="02040503050406030204" pitchFamily="18" charset="0"/>
                                        </a:rPr>
                                        <m:t>1+4</m:t>
                                      </m:r>
                                      <m:rad>
                                        <m:radPr>
                                          <m:degHide m:val="on"/>
                                          <m:ctrlPr>
                                            <a:rPr lang="en-US" altLang="ja-JP" sz="1800" b="0" i="1" smtClean="0">
                                              <a:latin typeface="Cambria Math" panose="02040503050406030204" pitchFamily="18" charset="0"/>
                                            </a:rPr>
                                          </m:ctrlPr>
                                        </m:radPr>
                                        <m:deg/>
                                        <m:e>
                                          <m:f>
                                            <m:fPr>
                                              <m:ctrlPr>
                                                <a:rPr lang="en-US" altLang="ja-JP" sz="1800" b="0" i="1" smtClean="0">
                                                  <a:latin typeface="Cambria Math" panose="02040503050406030204" pitchFamily="18" charset="0"/>
                                                </a:rPr>
                                              </m:ctrlPr>
                                            </m:fPr>
                                            <m:num>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𝐾</m:t>
                                                  </m:r>
                                                </m:e>
                                                <m:sub>
                                                  <m:r>
                                                    <a:rPr lang="en-US" altLang="ja-JP" sz="1800" b="0" i="1" smtClean="0">
                                                      <a:latin typeface="Cambria Math" panose="02040503050406030204" pitchFamily="18" charset="0"/>
                                                    </a:rPr>
                                                    <m:t>𝐴</m:t>
                                                  </m:r>
                                                </m:sub>
                                              </m:sSub>
                                            </m:num>
                                            <m:den>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𝐼</m:t>
                                                  </m:r>
                                                </m:e>
                                                <m:sub>
                                                  <m:r>
                                                    <a:rPr lang="en-US" altLang="ja-JP" sz="1800" b="0" i="1" smtClean="0">
                                                      <a:latin typeface="Cambria Math" panose="02040503050406030204" pitchFamily="18" charset="0"/>
                                                    </a:rPr>
                                                    <m:t>𝑆</m:t>
                                                  </m:r>
                                                </m:sub>
                                              </m:sSub>
                                            </m:den>
                                          </m:f>
                                        </m:e>
                                      </m:rad>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𝑉</m:t>
                                          </m:r>
                                        </m:e>
                                        <m:sub>
                                          <m:r>
                                            <a:rPr lang="en-US" altLang="ja-JP" sz="1800" b="0" i="1" smtClean="0">
                                              <a:latin typeface="Cambria Math" panose="02040503050406030204" pitchFamily="18" charset="0"/>
                                            </a:rPr>
                                            <m:t>𝐶𝑇𝑅𝐿</m:t>
                                          </m:r>
                                        </m:sub>
                                      </m:sSub>
                                      <m:r>
                                        <a:rPr lang="en-US" altLang="ja-JP" sz="1800" b="0" i="1" smtClean="0">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4</m:t>
                                          </m:r>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𝐾</m:t>
                                                  </m:r>
                                                </m:e>
                                                <m:sub>
                                                  <m:r>
                                                    <a:rPr lang="en-US" altLang="ja-JP" sz="1800" i="1">
                                                      <a:latin typeface="Cambria Math" panose="02040503050406030204" pitchFamily="18" charset="0"/>
                                                    </a:rPr>
                                                    <m:t>𝐴</m:t>
                                                  </m:r>
                                                </m:sub>
                                              </m:sSub>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𝐾</m:t>
                                                  </m:r>
                                                </m:e>
                                                <m:sub>
                                                  <m:r>
                                                    <a:rPr lang="en-US" altLang="ja-JP" sz="1800" i="1">
                                                      <a:latin typeface="Cambria Math" panose="02040503050406030204" pitchFamily="18" charset="0"/>
                                                    </a:rPr>
                                                    <m:t>𝐵</m:t>
                                                  </m:r>
                                                </m:sub>
                                              </m:sSub>
                                            </m:e>
                                          </m:rad>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𝐼</m:t>
                                              </m:r>
                                            </m:e>
                                            <m:sub>
                                              <m:r>
                                                <a:rPr lang="en-US" altLang="ja-JP" sz="1800" i="1">
                                                  <a:latin typeface="Cambria Math" panose="02040503050406030204" pitchFamily="18" charset="0"/>
                                                </a:rPr>
                                                <m:t>𝑆</m:t>
                                              </m:r>
                                            </m:sub>
                                          </m:sSub>
                                        </m:den>
                                      </m:f>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𝑉</m:t>
                                          </m:r>
                                        </m:e>
                                        <m:sub>
                                          <m:r>
                                            <a:rPr lang="en-US" altLang="ja-JP" sz="1800" b="0" i="1" smtClean="0">
                                              <a:latin typeface="Cambria Math" panose="02040503050406030204" pitchFamily="18" charset="0"/>
                                            </a:rPr>
                                            <m:t>𝐶𝑇𝑅𝐿</m:t>
                                          </m:r>
                                        </m:sub>
                                      </m:sSub>
                                      <m:r>
                                        <a:rPr lang="en-US" altLang="ja-JP" sz="1800" b="0" i="1" smtClean="0">
                                          <a:latin typeface="Cambria Math" panose="02040503050406030204" pitchFamily="18" charset="0"/>
                                        </a:rPr>
                                        <m:t>𝑣</m:t>
                                      </m:r>
                                    </m:e>
                                  </m:d>
                                </m:e>
                              </m:d>
                              <m:r>
                                <a:rPr lang="en-US" altLang="ja-JP" sz="1800" b="0" i="1" smtClean="0">
                                  <a:latin typeface="Cambria Math" panose="02040503050406030204" pitchFamily="18" charset="0"/>
                                </a:rPr>
                                <m:t>−</m:t>
                              </m:r>
                              <m:d>
                                <m:dPr>
                                  <m:begChr m:val=""/>
                                  <m:ctrlPr>
                                    <a:rPr lang="en-US" altLang="ja-JP" sz="1800" b="0" i="1" smtClean="0">
                                      <a:latin typeface="Cambria Math" panose="02040503050406030204" pitchFamily="18" charset="0"/>
                                    </a:rPr>
                                  </m:ctrlPr>
                                </m:dPr>
                                <m:e>
                                  <m:d>
                                    <m:dPr>
                                      <m:endChr m:val=""/>
                                      <m:ctrlPr>
                                        <a:rPr lang="en-US" altLang="ja-JP" sz="1800" b="0" i="1" smtClean="0">
                                          <a:latin typeface="Cambria Math" panose="02040503050406030204" pitchFamily="18" charset="0"/>
                                        </a:rPr>
                                      </m:ctrlPr>
                                    </m:dPr>
                                    <m:e>
                                      <m:r>
                                        <a:rPr lang="en-US" altLang="ja-JP" sz="1800" b="0" i="1" smtClean="0">
                                          <a:latin typeface="Cambria Math" panose="02040503050406030204" pitchFamily="18" charset="0"/>
                                        </a:rPr>
                                        <m:t>1+2</m:t>
                                      </m:r>
                                      <m:rad>
                                        <m:radPr>
                                          <m:degHide m:val="on"/>
                                          <m:ctrlPr>
                                            <a:rPr lang="en-US" altLang="ja-JP" sz="1800" b="0" i="1" smtClean="0">
                                              <a:latin typeface="Cambria Math" panose="02040503050406030204" pitchFamily="18" charset="0"/>
                                            </a:rPr>
                                          </m:ctrlPr>
                                        </m:radPr>
                                        <m:deg/>
                                        <m:e>
                                          <m:f>
                                            <m:fPr>
                                              <m:ctrlPr>
                                                <a:rPr lang="en-US" altLang="ja-JP" sz="1800" b="0" i="1" smtClean="0">
                                                  <a:latin typeface="Cambria Math" panose="02040503050406030204" pitchFamily="18" charset="0"/>
                                                </a:rPr>
                                              </m:ctrlPr>
                                            </m:fPr>
                                            <m:num>
                                              <m:r>
                                                <a:rPr lang="en-US" altLang="ja-JP" sz="1800" b="0" i="1" smtClean="0">
                                                  <a:latin typeface="Cambria Math" panose="02040503050406030204" pitchFamily="18" charset="0"/>
                                                </a:rPr>
                                                <m:t>2</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𝐾</m:t>
                                                  </m:r>
                                                </m:e>
                                                <m:sub>
                                                  <m:r>
                                                    <a:rPr lang="en-US" altLang="ja-JP" sz="1800" b="0" i="1" smtClean="0">
                                                      <a:latin typeface="Cambria Math" panose="02040503050406030204" pitchFamily="18" charset="0"/>
                                                    </a:rPr>
                                                    <m:t>𝐵</m:t>
                                                  </m:r>
                                                </m:sub>
                                              </m:sSub>
                                            </m:num>
                                            <m:den>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𝐼</m:t>
                                                  </m:r>
                                                </m:e>
                                                <m:sub>
                                                  <m:r>
                                                    <a:rPr lang="en-US" altLang="ja-JP" sz="1800" b="0" i="1" smtClean="0">
                                                      <a:latin typeface="Cambria Math" panose="02040503050406030204" pitchFamily="18" charset="0"/>
                                                    </a:rPr>
                                                    <m:t>𝑆</m:t>
                                                  </m:r>
                                                </m:sub>
                                              </m:sSub>
                                            </m:den>
                                          </m:f>
                                        </m:e>
                                      </m:rad>
                                    </m:e>
                                  </m:d>
                                  <m:r>
                                    <a:rPr lang="en-US" altLang="ja-JP" sz="1800" b="0" i="1" smtClean="0">
                                      <a:latin typeface="Cambria Math" panose="02040503050406030204" pitchFamily="18" charset="0"/>
                                    </a:rPr>
                                    <m:t>𝑣</m:t>
                                  </m:r>
                                </m:e>
                              </m:d>
                              <m:r>
                                <a:rPr lang="en-US" altLang="ja-JP" sz="1800" b="0" i="1" smtClean="0">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4</m:t>
                                  </m:r>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𝐾</m:t>
                                          </m:r>
                                        </m:e>
                                        <m:sub>
                                          <m:r>
                                            <a:rPr lang="en-US" altLang="ja-JP" sz="1800" i="1">
                                              <a:latin typeface="Cambria Math" panose="02040503050406030204" pitchFamily="18" charset="0"/>
                                            </a:rPr>
                                            <m:t>𝐴</m:t>
                                          </m:r>
                                        </m:sub>
                                      </m:sSub>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𝐾</m:t>
                                          </m:r>
                                        </m:e>
                                        <m:sub>
                                          <m:r>
                                            <a:rPr lang="en-US" altLang="ja-JP" sz="1800" i="1">
                                              <a:latin typeface="Cambria Math" panose="02040503050406030204" pitchFamily="18" charset="0"/>
                                            </a:rPr>
                                            <m:t>𝐵</m:t>
                                          </m:r>
                                        </m:sub>
                                      </m:sSub>
                                    </m:e>
                                  </m:rad>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𝐼</m:t>
                                      </m:r>
                                    </m:e>
                                    <m:sub>
                                      <m:r>
                                        <a:rPr lang="en-US" altLang="ja-JP" sz="1800" i="1">
                                          <a:latin typeface="Cambria Math" panose="02040503050406030204" pitchFamily="18" charset="0"/>
                                        </a:rPr>
                                        <m:t>𝑆</m:t>
                                      </m:r>
                                    </m:sub>
                                  </m:sSub>
                                </m:den>
                              </m:f>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𝑉</m:t>
                                  </m:r>
                                </m:e>
                                <m:sub>
                                  <m:r>
                                    <a:rPr lang="en-US" altLang="ja-JP" sz="1800" b="0" i="1" smtClean="0">
                                      <a:latin typeface="Cambria Math" panose="02040503050406030204" pitchFamily="18" charset="0"/>
                                    </a:rPr>
                                    <m:t>𝐶𝑇𝑅𝐿</m:t>
                                  </m:r>
                                </m:sub>
                              </m:sSub>
                            </m:e>
                          </m:d>
                        </m:e>
                      </m:d>
                    </m:oMath>
                  </m:oMathPara>
                </a14:m>
                <a:endParaRPr lang="ja-JP" altLang="en-US" dirty="0"/>
              </a:p>
            </p:txBody>
          </p:sp>
        </mc:Choice>
        <mc:Fallback xmlns="">
          <p:sp>
            <p:nvSpPr>
              <p:cNvPr id="4" name="テキスト ボックス 3">
                <a:extLst>
                  <a:ext uri="{FF2B5EF4-FFF2-40B4-BE49-F238E27FC236}">
                    <a16:creationId xmlns:a16="http://schemas.microsoft.com/office/drawing/2014/main" id="{B668734F-7C2A-DD86-ACD2-86FE7D02BA5E}"/>
                  </a:ext>
                </a:extLst>
              </p:cNvPr>
              <p:cNvSpPr txBox="1">
                <a:spLocks noRot="1" noChangeAspect="1" noMove="1" noResize="1" noEditPoints="1" noAdjustHandles="1" noChangeArrowheads="1" noChangeShapeType="1" noTextEdit="1"/>
              </p:cNvSpPr>
              <p:nvPr/>
            </p:nvSpPr>
            <p:spPr>
              <a:xfrm>
                <a:off x="0" y="1210701"/>
                <a:ext cx="12192000" cy="1341201"/>
              </a:xfrm>
              <a:prstGeom prst="rect">
                <a:avLst/>
              </a:prstGeom>
              <a:blipFill>
                <a:blip r:embed="rId3"/>
                <a:stretch>
                  <a:fillRect/>
                </a:stretch>
              </a:blipFill>
            </p:spPr>
            <p:txBody>
              <a:bodyPr/>
              <a:lstStyle/>
              <a:p>
                <a:r>
                  <a:rPr lang="ja-JP" altLang="en-US">
                    <a:noFill/>
                  </a:rPr>
                  <a:t> </a:t>
                </a:r>
              </a:p>
            </p:txBody>
          </p:sp>
        </mc:Fallback>
      </mc:AlternateContent>
      <p:sp>
        <p:nvSpPr>
          <p:cNvPr id="8" name="タイトル 1">
            <a:extLst>
              <a:ext uri="{FF2B5EF4-FFF2-40B4-BE49-F238E27FC236}">
                <a16:creationId xmlns:a16="http://schemas.microsoft.com/office/drawing/2014/main" id="{6EB7C7F7-73CE-407B-A0F0-A7EF1917C936}"/>
              </a:ext>
            </a:extLst>
          </p:cNvPr>
          <p:cNvSpPr>
            <a:spLocks noGrp="1"/>
          </p:cNvSpPr>
          <p:nvPr>
            <p:ph type="title"/>
          </p:nvPr>
        </p:nvSpPr>
        <p:spPr>
          <a:xfrm>
            <a:off x="596759" y="316484"/>
            <a:ext cx="10998481" cy="1325563"/>
          </a:xfrm>
        </p:spPr>
        <p:txBody>
          <a:bodyPr/>
          <a:lstStyle/>
          <a:p>
            <a:r>
              <a:rPr kumimoji="1" lang="ja-JP" altLang="en-US" sz="4400" dirty="0"/>
              <a:t>ギルバート乗算回路の出力 </a:t>
            </a:r>
            <a:r>
              <a:rPr lang="en-US" altLang="ja-JP" dirty="0"/>
              <a:t>: </a:t>
            </a:r>
            <a:r>
              <a:rPr lang="ja-JP" altLang="en-US" dirty="0"/>
              <a:t>全体の利得</a:t>
            </a:r>
            <a:endParaRPr kumimoji="1" lang="ja-JP" altLang="en-US" dirty="0"/>
          </a:p>
        </p:txBody>
      </p:sp>
      <p:sp>
        <p:nvSpPr>
          <p:cNvPr id="2" name="スライド番号プレースホルダー 1">
            <a:extLst>
              <a:ext uri="{FF2B5EF4-FFF2-40B4-BE49-F238E27FC236}">
                <a16:creationId xmlns:a16="http://schemas.microsoft.com/office/drawing/2014/main" id="{6EBF3A4E-09EA-9C27-2820-1A475B86BB86}"/>
              </a:ext>
            </a:extLst>
          </p:cNvPr>
          <p:cNvSpPr>
            <a:spLocks noGrp="1"/>
          </p:cNvSpPr>
          <p:nvPr>
            <p:ph type="sldNum" sz="quarter" idx="12"/>
          </p:nvPr>
        </p:nvSpPr>
        <p:spPr/>
        <p:txBody>
          <a:bodyPr/>
          <a:lstStyle/>
          <a:p>
            <a:fld id="{FB3BD0F6-ED93-4B53-8AD2-35C03B8427B6}" type="slidenum">
              <a:rPr kumimoji="1" lang="ja-JP" altLang="en-US" smtClean="0"/>
              <a:t>36</a:t>
            </a:fld>
            <a:endParaRPr kumimoji="1" lang="ja-JP" altLang="en-US"/>
          </a:p>
        </p:txBody>
      </p:sp>
    </p:spTree>
    <p:extLst>
      <p:ext uri="{BB962C8B-B14F-4D97-AF65-F5344CB8AC3E}">
        <p14:creationId xmlns:p14="http://schemas.microsoft.com/office/powerpoint/2010/main" val="11146849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F85D527-131C-E1ED-3916-3CD88687A134}"/>
                  </a:ext>
                </a:extLst>
              </p:cNvPr>
              <p:cNvSpPr txBox="1"/>
              <p:nvPr/>
            </p:nvSpPr>
            <p:spPr>
              <a:xfrm>
                <a:off x="566058" y="1690688"/>
                <a:ext cx="8194766" cy="11269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h</m:t>
                      </m:r>
                      <m:d>
                        <m:dPr>
                          <m:begChr m:val=""/>
                          <m:ctrlPr>
                            <a:rPr lang="en-US" altLang="ja-JP" i="1">
                              <a:latin typeface="Cambria Math" panose="02040503050406030204" pitchFamily="18" charset="0"/>
                            </a:rPr>
                          </m:ctrlPr>
                        </m:dPr>
                        <m:e>
                          <m:d>
                            <m:dPr>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𝐶𝑇𝑅𝐿</m:t>
                                  </m:r>
                                </m:sub>
                              </m:sSub>
                              <m:r>
                                <a:rPr lang="en-US" altLang="ja-JP" i="1">
                                  <a:latin typeface="Cambria Math" panose="02040503050406030204" pitchFamily="18" charset="0"/>
                                </a:rPr>
                                <m:t>,</m:t>
                              </m:r>
                              <m:r>
                                <a:rPr lang="en-US" altLang="ja-JP" i="1">
                                  <a:latin typeface="Cambria Math" panose="02040503050406030204" pitchFamily="18" charset="0"/>
                                </a:rPr>
                                <m:t>𝑣</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𝐼</m:t>
                                  </m:r>
                                </m:e>
                                <m:sub>
                                  <m:r>
                                    <a:rPr lang="en-US" altLang="ja-JP" i="1">
                                      <a:latin typeface="Cambria Math" panose="02040503050406030204" pitchFamily="18" charset="0"/>
                                    </a:rPr>
                                    <m:t>𝑆</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𝐴</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𝐵</m:t>
                                  </m:r>
                                </m:sub>
                              </m:sSub>
                            </m:e>
                          </m:d>
                        </m:e>
                      </m:d>
                      <m:r>
                        <a:rPr lang="en-US" altLang="ja-JP" i="1">
                          <a:latin typeface="Cambria Math" panose="02040503050406030204" pitchFamily="18" charset="0"/>
                        </a:rPr>
                        <m:t>≈</m:t>
                      </m:r>
                      <m:f>
                        <m:fPr>
                          <m:ctrlPr>
                            <a:rPr lang="en-US" altLang="ja-JP" i="1">
                              <a:latin typeface="Cambria Math" panose="02040503050406030204" pitchFamily="18" charset="0"/>
                            </a:rPr>
                          </m:ctrlPr>
                        </m:fPr>
                        <m:num>
                          <m:sSub>
                            <m:sSubPr>
                              <m:ctrlPr>
                                <a:rPr lang="en-US" altLang="ja-JP" i="1">
                                  <a:latin typeface="Cambria Math" panose="02040503050406030204" pitchFamily="18" charset="0"/>
                                </a:rPr>
                              </m:ctrlPr>
                            </m:sSubPr>
                            <m:e>
                              <m:r>
                                <a:rPr lang="en-US" altLang="ja-JP" i="1">
                                  <a:latin typeface="Cambria Math" panose="02040503050406030204" pitchFamily="18" charset="0"/>
                                </a:rPr>
                                <m:t>𝐼</m:t>
                              </m:r>
                            </m:e>
                            <m:sub>
                              <m:r>
                                <a:rPr lang="en-US" altLang="ja-JP" i="1">
                                  <a:latin typeface="Cambria Math" panose="02040503050406030204" pitchFamily="18" charset="0"/>
                                </a:rPr>
                                <m:t>𝑆</m:t>
                              </m:r>
                            </m:sub>
                          </m:sSub>
                        </m:num>
                        <m:den>
                          <m:r>
                            <a:rPr lang="en-US" altLang="ja-JP" i="1">
                              <a:latin typeface="Cambria Math" panose="02040503050406030204" pitchFamily="18" charset="0"/>
                            </a:rPr>
                            <m:t>4</m:t>
                          </m:r>
                        </m:den>
                      </m:f>
                      <m:d>
                        <m:dPr>
                          <m:begChr m:val=""/>
                          <m:endChr m:val="}"/>
                          <m:ctrlPr>
                            <a:rPr lang="en-US" altLang="ja-JP" i="1">
                              <a:latin typeface="Cambria Math" panose="02040503050406030204" pitchFamily="18" charset="0"/>
                            </a:rPr>
                          </m:ctrlPr>
                        </m:dPr>
                        <m:e>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1+4</m:t>
                              </m:r>
                              <m:rad>
                                <m:radPr>
                                  <m:degHide m:val="on"/>
                                  <m:ctrlPr>
                                    <a:rPr lang="en-US" altLang="ja-JP" i="1">
                                      <a:latin typeface="Cambria Math" panose="02040503050406030204" pitchFamily="18" charset="0"/>
                                    </a:rPr>
                                  </m:ctrlPr>
                                </m:radPr>
                                <m:deg/>
                                <m:e>
                                  <m:f>
                                    <m:fPr>
                                      <m:ctrlPr>
                                        <a:rPr lang="en-US" altLang="ja-JP" i="1">
                                          <a:latin typeface="Cambria Math" panose="02040503050406030204" pitchFamily="18" charset="0"/>
                                        </a:rPr>
                                      </m:ctrlPr>
                                    </m:fPr>
                                    <m:num>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𝐴</m:t>
                                          </m:r>
                                        </m:sub>
                                      </m:sSub>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𝐼</m:t>
                                          </m:r>
                                        </m:e>
                                        <m:sub>
                                          <m:r>
                                            <a:rPr lang="en-US" altLang="ja-JP" i="1">
                                              <a:latin typeface="Cambria Math" panose="02040503050406030204" pitchFamily="18" charset="0"/>
                                            </a:rPr>
                                            <m:t>𝑆</m:t>
                                          </m:r>
                                        </m:sub>
                                      </m:sSub>
                                    </m:den>
                                  </m:f>
                                </m:e>
                              </m:rad>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𝐶𝑇𝑅𝐿</m:t>
                                  </m:r>
                                </m:sub>
                              </m:sSub>
                              <m:r>
                                <a:rPr lang="en-US" altLang="ja-JP" i="1">
                                  <a:latin typeface="Cambria Math" panose="02040503050406030204" pitchFamily="18" charset="0"/>
                                </a:rPr>
                                <m:t>+</m:t>
                              </m:r>
                              <m:d>
                                <m:dPr>
                                  <m:begChr m:val=""/>
                                  <m:ctrlPr>
                                    <a:rPr lang="en-US" altLang="ja-JP" i="1">
                                      <a:latin typeface="Cambria Math" panose="02040503050406030204" pitchFamily="18" charset="0"/>
                                    </a:rPr>
                                  </m:ctrlPr>
                                </m:dPr>
                                <m:e>
                                  <m:d>
                                    <m:dPr>
                                      <m:endChr m:val=""/>
                                      <m:ctrlPr>
                                        <a:rPr lang="en-US" altLang="ja-JP" i="1">
                                          <a:latin typeface="Cambria Math" panose="02040503050406030204" pitchFamily="18" charset="0"/>
                                        </a:rPr>
                                      </m:ctrlPr>
                                    </m:dPr>
                                    <m:e>
                                      <m:r>
                                        <a:rPr lang="en-US" altLang="ja-JP" i="1">
                                          <a:latin typeface="Cambria Math" panose="02040503050406030204" pitchFamily="18" charset="0"/>
                                        </a:rPr>
                                        <m:t>2</m:t>
                                      </m:r>
                                      <m:rad>
                                        <m:radPr>
                                          <m:degHide m:val="on"/>
                                          <m:ctrlPr>
                                            <a:rPr lang="en-US" altLang="ja-JP" i="1">
                                              <a:latin typeface="Cambria Math" panose="02040503050406030204" pitchFamily="18" charset="0"/>
                                            </a:rPr>
                                          </m:ctrlPr>
                                        </m:radPr>
                                        <m:deg/>
                                        <m:e>
                                          <m:f>
                                            <m:fPr>
                                              <m:ctrlPr>
                                                <a:rPr lang="en-US" altLang="ja-JP" i="1">
                                                  <a:latin typeface="Cambria Math" panose="02040503050406030204" pitchFamily="18" charset="0"/>
                                                </a:rPr>
                                              </m:ctrlPr>
                                            </m:fPr>
                                            <m:num>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𝐵</m:t>
                                                  </m:r>
                                                </m:sub>
                                              </m:sSub>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𝐼</m:t>
                                                  </m:r>
                                                </m:e>
                                                <m:sub>
                                                  <m:r>
                                                    <a:rPr lang="en-US" altLang="ja-JP" i="1">
                                                      <a:latin typeface="Cambria Math" panose="02040503050406030204" pitchFamily="18" charset="0"/>
                                                    </a:rPr>
                                                    <m:t>𝑆</m:t>
                                                  </m:r>
                                                </m:sub>
                                              </m:sSub>
                                            </m:den>
                                          </m:f>
                                        </m:e>
                                      </m:rad>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4</m:t>
                                          </m:r>
                                          <m:rad>
                                            <m:radPr>
                                              <m:degHide m:val="on"/>
                                              <m:ctrlPr>
                                                <a:rPr lang="en-US" altLang="ja-JP" i="1">
                                                  <a:latin typeface="Cambria Math" panose="02040503050406030204" pitchFamily="18" charset="0"/>
                                                </a:rPr>
                                              </m:ctrlPr>
                                            </m:radPr>
                                            <m:deg/>
                                            <m:e>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𝐴</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𝐵</m:t>
                                                  </m:r>
                                                </m:sub>
                                              </m:sSub>
                                            </m:e>
                                          </m:rad>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𝐼</m:t>
                                              </m:r>
                                            </m:e>
                                            <m:sub>
                                              <m:r>
                                                <a:rPr lang="en-US" altLang="ja-JP" i="1">
                                                  <a:latin typeface="Cambria Math" panose="02040503050406030204" pitchFamily="18" charset="0"/>
                                                </a:rPr>
                                                <m:t>𝑆</m:t>
                                              </m:r>
                                            </m:sub>
                                          </m:sSub>
                                        </m:den>
                                      </m:f>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𝐶𝑇𝑅𝐿</m:t>
                                          </m:r>
                                        </m:sub>
                                      </m:sSub>
                                    </m:e>
                                  </m:d>
                                </m:e>
                              </m:d>
                              <m:r>
                                <a:rPr lang="en-US" altLang="ja-JP" i="1">
                                  <a:latin typeface="Cambria Math" panose="02040503050406030204" pitchFamily="18" charset="0"/>
                                </a:rPr>
                                <m:t>𝑣</m:t>
                              </m:r>
                            </m:e>
                          </m:d>
                        </m:e>
                      </m:d>
                    </m:oMath>
                  </m:oMathPara>
                </a14:m>
                <a:endParaRPr lang="ja-JP" altLang="en-US" dirty="0"/>
              </a:p>
            </p:txBody>
          </p:sp>
        </mc:Choice>
        <mc:Fallback xmlns="">
          <p:sp>
            <p:nvSpPr>
              <p:cNvPr id="5" name="テキスト ボックス 4">
                <a:extLst>
                  <a:ext uri="{FF2B5EF4-FFF2-40B4-BE49-F238E27FC236}">
                    <a16:creationId xmlns:a16="http://schemas.microsoft.com/office/drawing/2014/main" id="{5F85D527-131C-E1ED-3916-3CD88687A134}"/>
                  </a:ext>
                </a:extLst>
              </p:cNvPr>
              <p:cNvSpPr txBox="1">
                <a:spLocks noRot="1" noChangeAspect="1" noMove="1" noResize="1" noEditPoints="1" noAdjustHandles="1" noChangeArrowheads="1" noChangeShapeType="1" noTextEdit="1"/>
              </p:cNvSpPr>
              <p:nvPr/>
            </p:nvSpPr>
            <p:spPr>
              <a:xfrm>
                <a:off x="566058" y="1690688"/>
                <a:ext cx="8194766" cy="11269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AD1C9A9-5BE3-F409-3AAF-373224F387B5}"/>
                  </a:ext>
                </a:extLst>
              </p:cNvPr>
              <p:cNvSpPr txBox="1"/>
              <p:nvPr/>
            </p:nvSpPr>
            <p:spPr>
              <a:xfrm>
                <a:off x="0" y="2836817"/>
                <a:ext cx="12192000" cy="3411703"/>
              </a:xfrm>
              <a:prstGeom prst="rect">
                <a:avLst/>
              </a:prstGeom>
              <a:noFill/>
            </p:spPr>
            <p:txBody>
              <a:bodyPr wrap="square" rtlCol="0">
                <a:spAutoFit/>
              </a:bodyPr>
              <a:lstStyle/>
              <a:p>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h</m:t>
                    </m:r>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2</m:t>
                                </m:r>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2</m:t>
                            </m:r>
                            <m:r>
                              <a:rPr lang="en-US" altLang="ja-JP" sz="2400" i="1">
                                <a:latin typeface="Cambria Math" panose="02040503050406030204" pitchFamily="18" charset="0"/>
                              </a:rPr>
                              <m:t>𝑣</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e>
                        </m:d>
                      </m:e>
                    </m:d>
                  </m:oMath>
                </a14:m>
                <a:r>
                  <a:rPr lang="en-US" altLang="ja-JP" sz="2400" dirty="0"/>
                  <a:t> </a:t>
                </a:r>
                <a14:m>
                  <m:oMath xmlns:m="http://schemas.openxmlformats.org/officeDocument/2006/math">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4</m:t>
                        </m:r>
                      </m:den>
                    </m:f>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r>
                              <a:rPr lang="en-US" altLang="ja-JP" sz="2400" b="0" i="1" smtClean="0">
                                <a:latin typeface="Cambria Math" panose="02040503050406030204" pitchFamily="18" charset="0"/>
                              </a:rPr>
                              <m:t>8</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e>
                            </m:rad>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r>
                              <a:rPr lang="en-US" altLang="ja-JP" sz="2400" i="1">
                                <a:latin typeface="Cambria Math" panose="02040503050406030204" pitchFamily="18" charset="0"/>
                              </a:rPr>
                              <m:t>+</m:t>
                            </m:r>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2</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e>
                                    </m:ra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smtClean="0">
                                            <a:latin typeface="Cambria Math" panose="02040503050406030204" pitchFamily="18" charset="0"/>
                                          </a:rPr>
                                          <m:t>4</m:t>
                                        </m:r>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e>
                                        </m:rad>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2</m:t>
                                        </m:r>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e>
                                </m:d>
                              </m:e>
                            </m:d>
                            <m:r>
                              <a:rPr lang="en-US" altLang="ja-JP" sz="2400" b="0" i="1" smtClean="0">
                                <a:latin typeface="Cambria Math" panose="02040503050406030204" pitchFamily="18" charset="0"/>
                              </a:rPr>
                              <m:t>2</m:t>
                            </m:r>
                            <m:r>
                              <a:rPr lang="en-US" altLang="ja-JP" sz="2400" i="1">
                                <a:latin typeface="Cambria Math" panose="02040503050406030204" pitchFamily="18" charset="0"/>
                              </a:rPr>
                              <m:t>𝑣</m:t>
                            </m:r>
                          </m:e>
                        </m:d>
                      </m:e>
                    </m:d>
                  </m:oMath>
                </a14:m>
                <a:endParaRPr kumimoji="1" lang="en-US" altLang="ja-JP" sz="2400" dirty="0"/>
              </a:p>
              <a:p>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h</m:t>
                    </m:r>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m:t>
                                </m:r>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2</m:t>
                            </m:r>
                            <m:r>
                              <a:rPr lang="en-US" altLang="ja-JP" sz="2400" i="1">
                                <a:latin typeface="Cambria Math" panose="02040503050406030204" pitchFamily="18" charset="0"/>
                              </a:rPr>
                              <m:t>𝑣</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e>
                        </m:d>
                      </m:e>
                    </m:d>
                  </m:oMath>
                </a14:m>
                <a:r>
                  <a:rPr lang="en-US" altLang="ja-JP" sz="2400" dirty="0"/>
                  <a:t> </a:t>
                </a:r>
                <a14:m>
                  <m:oMath xmlns:m="http://schemas.openxmlformats.org/officeDocument/2006/math">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4</m:t>
                        </m:r>
                      </m:den>
                    </m:f>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r>
                              <a:rPr lang="en-US" altLang="ja-JP" sz="2400" b="0" i="1" smtClean="0">
                                <a:latin typeface="Cambria Math" panose="02040503050406030204" pitchFamily="18" charset="0"/>
                              </a:rPr>
                              <m:t>−</m:t>
                            </m:r>
                            <m:r>
                              <a:rPr lang="en-US" altLang="ja-JP" sz="2400" i="1">
                                <a:latin typeface="Cambria Math" panose="02040503050406030204" pitchFamily="18" charset="0"/>
                              </a:rPr>
                              <m:t>8</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e>
                            </m:rad>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r>
                              <a:rPr lang="en-US" altLang="ja-JP" sz="2400" i="1">
                                <a:latin typeface="Cambria Math" panose="02040503050406030204" pitchFamily="18" charset="0"/>
                              </a:rPr>
                              <m:t>+</m:t>
                            </m:r>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2</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e>
                                    </m:rad>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4</m:t>
                                        </m:r>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e>
                                        </m:rad>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2</m:t>
                                        </m:r>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e>
                                </m:d>
                              </m:e>
                            </m:d>
                            <m:r>
                              <a:rPr lang="en-US" altLang="ja-JP" sz="2400" b="0" i="1" smtClean="0">
                                <a:latin typeface="Cambria Math" panose="02040503050406030204" pitchFamily="18" charset="0"/>
                              </a:rPr>
                              <m:t>2</m:t>
                            </m:r>
                            <m:r>
                              <a:rPr lang="en-US" altLang="ja-JP" sz="2400" i="1">
                                <a:latin typeface="Cambria Math" panose="02040503050406030204" pitchFamily="18" charset="0"/>
                              </a:rPr>
                              <m:t>𝑣</m:t>
                            </m:r>
                          </m:e>
                        </m:d>
                      </m:e>
                    </m:d>
                  </m:oMath>
                </a14:m>
                <a:endParaRPr lang="en-US" altLang="ja-JP" sz="2400" dirty="0"/>
              </a:p>
              <a:p>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3</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h</m:t>
                    </m:r>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−2</m:t>
                                </m:r>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−2</m:t>
                            </m:r>
                            <m:r>
                              <a:rPr lang="en-US" altLang="ja-JP" sz="2400" i="1">
                                <a:latin typeface="Cambria Math" panose="02040503050406030204" pitchFamily="18" charset="0"/>
                              </a:rPr>
                              <m:t>𝑣</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e>
                        </m:d>
                      </m:e>
                    </m:d>
                  </m:oMath>
                </a14:m>
                <a:r>
                  <a:rPr lang="en-US" altLang="ja-JP" sz="2400" dirty="0"/>
                  <a:t> </a:t>
                </a:r>
                <a14:m>
                  <m:oMath xmlns:m="http://schemas.openxmlformats.org/officeDocument/2006/math">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4</m:t>
                        </m:r>
                      </m:den>
                    </m:f>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r>
                              <a:rPr lang="en-US" altLang="ja-JP" sz="2400" b="0" i="1" smtClean="0">
                                <a:latin typeface="Cambria Math" panose="02040503050406030204" pitchFamily="18" charset="0"/>
                              </a:rPr>
                              <m:t>−</m:t>
                            </m:r>
                            <m:r>
                              <a:rPr lang="en-US" altLang="ja-JP" sz="2400" i="1">
                                <a:latin typeface="Cambria Math" panose="02040503050406030204" pitchFamily="18" charset="0"/>
                              </a:rPr>
                              <m:t>8</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e>
                            </m:rad>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r>
                              <a:rPr lang="en-US" altLang="ja-JP" sz="2400" b="0" i="1" smtClean="0">
                                <a:latin typeface="Cambria Math" panose="02040503050406030204" pitchFamily="18" charset="0"/>
                              </a:rPr>
                              <m:t>−</m:t>
                            </m:r>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2</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e>
                                    </m:rad>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4</m:t>
                                        </m:r>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e>
                                        </m:rad>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2</m:t>
                                        </m:r>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e>
                                </m:d>
                              </m:e>
                            </m:d>
                            <m:r>
                              <a:rPr lang="en-US" altLang="ja-JP" sz="2400" b="0" i="1" smtClean="0">
                                <a:latin typeface="Cambria Math" panose="02040503050406030204" pitchFamily="18" charset="0"/>
                              </a:rPr>
                              <m:t>2</m:t>
                            </m:r>
                            <m:r>
                              <a:rPr lang="en-US" altLang="ja-JP" sz="2400" i="1">
                                <a:latin typeface="Cambria Math" panose="02040503050406030204" pitchFamily="18" charset="0"/>
                              </a:rPr>
                              <m:t>𝑣</m:t>
                            </m:r>
                          </m:e>
                        </m:d>
                      </m:e>
                    </m:d>
                  </m:oMath>
                </a14:m>
                <a:endParaRPr kumimoji="1" lang="en-US" altLang="ja-JP" sz="2400" dirty="0"/>
              </a:p>
              <a:p>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4</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h</m:t>
                    </m:r>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−2</m:t>
                            </m:r>
                            <m:r>
                              <a:rPr lang="en-US" altLang="ja-JP" sz="2400" i="1">
                                <a:latin typeface="Cambria Math" panose="02040503050406030204" pitchFamily="18" charset="0"/>
                              </a:rPr>
                              <m:t>𝑣</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e>
                        </m:d>
                      </m:e>
                    </m:d>
                  </m:oMath>
                </a14:m>
                <a:r>
                  <a:rPr lang="en-US" altLang="ja-JP" sz="2400" dirty="0"/>
                  <a:t> </a:t>
                </a:r>
                <a14:m>
                  <m:oMath xmlns:m="http://schemas.openxmlformats.org/officeDocument/2006/math">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num>
                      <m:den>
                        <m:r>
                          <a:rPr lang="en-US" altLang="ja-JP" sz="2400" i="1">
                            <a:latin typeface="Cambria Math" panose="02040503050406030204" pitchFamily="18" charset="0"/>
                          </a:rPr>
                          <m:t>4</m:t>
                        </m:r>
                      </m:den>
                    </m:f>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1+8</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e>
                            </m:rad>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r>
                              <a:rPr lang="en-US" altLang="ja-JP" sz="2400" b="0" i="1" smtClean="0">
                                <a:latin typeface="Cambria Math" panose="02040503050406030204" pitchFamily="18" charset="0"/>
                              </a:rPr>
                              <m:t>−</m:t>
                            </m:r>
                            <m:d>
                              <m:dPr>
                                <m:begChr m:val=""/>
                                <m:ctrlPr>
                                  <a:rPr lang="en-US" altLang="ja-JP" sz="2400" i="1">
                                    <a:latin typeface="Cambria Math" panose="02040503050406030204" pitchFamily="18" charset="0"/>
                                  </a:rPr>
                                </m:ctrlPr>
                              </m:dPr>
                              <m:e>
                                <m:d>
                                  <m:dPr>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2</m:t>
                                    </m:r>
                                    <m:rad>
                                      <m:radPr>
                                        <m:degHide m:val="on"/>
                                        <m:ctrlPr>
                                          <a:rPr lang="en-US" altLang="ja-JP" sz="2400" i="1">
                                            <a:latin typeface="Cambria Math" panose="02040503050406030204" pitchFamily="18" charset="0"/>
                                          </a:rPr>
                                        </m:ctrlPr>
                                      </m:radPr>
                                      <m:deg/>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e>
                                    </m:ra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4</m:t>
                                        </m:r>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e>
                                        </m:rad>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𝑆</m:t>
                                            </m:r>
                                          </m:sub>
                                        </m:sSub>
                                      </m:den>
                                    </m:f>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2</m:t>
                                        </m:r>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e>
                                </m:d>
                              </m:e>
                            </m:d>
                            <m:r>
                              <a:rPr lang="en-US" altLang="ja-JP" sz="2400" b="0" i="1" smtClean="0">
                                <a:latin typeface="Cambria Math" panose="02040503050406030204" pitchFamily="18" charset="0"/>
                              </a:rPr>
                              <m:t>2</m:t>
                            </m:r>
                            <m:r>
                              <a:rPr lang="en-US" altLang="ja-JP" sz="2400" i="1">
                                <a:latin typeface="Cambria Math" panose="02040503050406030204" pitchFamily="18" charset="0"/>
                              </a:rPr>
                              <m:t>𝑣</m:t>
                            </m:r>
                          </m:e>
                        </m:d>
                      </m:e>
                    </m:d>
                  </m:oMath>
                </a14:m>
                <a:endParaRPr kumimoji="1" lang="ja-JP" altLang="en-US" sz="2400" dirty="0"/>
              </a:p>
            </p:txBody>
          </p:sp>
        </mc:Choice>
        <mc:Fallback xmlns="">
          <p:sp>
            <p:nvSpPr>
              <p:cNvPr id="6" name="テキスト ボックス 5">
                <a:extLst>
                  <a:ext uri="{FF2B5EF4-FFF2-40B4-BE49-F238E27FC236}">
                    <a16:creationId xmlns:a16="http://schemas.microsoft.com/office/drawing/2014/main" id="{CAD1C9A9-5BE3-F409-3AAF-373224F387B5}"/>
                  </a:ext>
                </a:extLst>
              </p:cNvPr>
              <p:cNvSpPr txBox="1">
                <a:spLocks noRot="1" noChangeAspect="1" noMove="1" noResize="1" noEditPoints="1" noAdjustHandles="1" noChangeArrowheads="1" noChangeShapeType="1" noTextEdit="1"/>
              </p:cNvSpPr>
              <p:nvPr/>
            </p:nvSpPr>
            <p:spPr>
              <a:xfrm>
                <a:off x="0" y="2836817"/>
                <a:ext cx="12192000" cy="3411703"/>
              </a:xfrm>
              <a:prstGeom prst="rect">
                <a:avLst/>
              </a:prstGeom>
              <a:blipFill>
                <a:blip r:embed="rId3"/>
                <a:stretch>
                  <a:fillRect/>
                </a:stretch>
              </a:blipFill>
            </p:spPr>
            <p:txBody>
              <a:bodyPr/>
              <a:lstStyle/>
              <a:p>
                <a:r>
                  <a:rPr lang="ja-JP" altLang="en-US">
                    <a:noFill/>
                  </a:rPr>
                  <a:t> </a:t>
                </a:r>
              </a:p>
            </p:txBody>
          </p:sp>
        </mc:Fallback>
      </mc:AlternateContent>
      <p:sp>
        <p:nvSpPr>
          <p:cNvPr id="8" name="タイトル 1">
            <a:extLst>
              <a:ext uri="{FF2B5EF4-FFF2-40B4-BE49-F238E27FC236}">
                <a16:creationId xmlns:a16="http://schemas.microsoft.com/office/drawing/2014/main" id="{88840D5A-F9D6-F8EB-72E1-C58C90A320B1}"/>
              </a:ext>
            </a:extLst>
          </p:cNvPr>
          <p:cNvSpPr>
            <a:spLocks noGrp="1"/>
          </p:cNvSpPr>
          <p:nvPr>
            <p:ph type="title"/>
          </p:nvPr>
        </p:nvSpPr>
        <p:spPr>
          <a:xfrm>
            <a:off x="596759" y="316484"/>
            <a:ext cx="10998481" cy="1325563"/>
          </a:xfrm>
        </p:spPr>
        <p:txBody>
          <a:bodyPr/>
          <a:lstStyle/>
          <a:p>
            <a:r>
              <a:rPr kumimoji="1" lang="ja-JP" altLang="en-US" sz="4400" dirty="0"/>
              <a:t>ギルバート乗算回路の出力 </a:t>
            </a:r>
            <a:r>
              <a:rPr lang="en-US" altLang="ja-JP" dirty="0"/>
              <a:t>: </a:t>
            </a:r>
            <a:r>
              <a:rPr lang="ja-JP" altLang="en-US" dirty="0"/>
              <a:t>全体の利得</a:t>
            </a:r>
            <a:endParaRPr kumimoji="1" lang="ja-JP" altLang="en-US" dirty="0"/>
          </a:p>
        </p:txBody>
      </p:sp>
      <p:sp>
        <p:nvSpPr>
          <p:cNvPr id="2" name="スライド番号プレースホルダー 1">
            <a:extLst>
              <a:ext uri="{FF2B5EF4-FFF2-40B4-BE49-F238E27FC236}">
                <a16:creationId xmlns:a16="http://schemas.microsoft.com/office/drawing/2014/main" id="{1B30F3C0-5C90-1448-5B0F-32F474E1ED56}"/>
              </a:ext>
            </a:extLst>
          </p:cNvPr>
          <p:cNvSpPr>
            <a:spLocks noGrp="1"/>
          </p:cNvSpPr>
          <p:nvPr>
            <p:ph type="sldNum" sz="quarter" idx="12"/>
          </p:nvPr>
        </p:nvSpPr>
        <p:spPr/>
        <p:txBody>
          <a:bodyPr/>
          <a:lstStyle/>
          <a:p>
            <a:fld id="{FB3BD0F6-ED93-4B53-8AD2-35C03B8427B6}" type="slidenum">
              <a:rPr kumimoji="1" lang="ja-JP" altLang="en-US" smtClean="0"/>
              <a:t>37</a:t>
            </a:fld>
            <a:endParaRPr kumimoji="1" lang="ja-JP" altLang="en-US"/>
          </a:p>
        </p:txBody>
      </p:sp>
    </p:spTree>
    <p:extLst>
      <p:ext uri="{BB962C8B-B14F-4D97-AF65-F5344CB8AC3E}">
        <p14:creationId xmlns:p14="http://schemas.microsoft.com/office/powerpoint/2010/main" val="1523401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75CEE87-9050-EC54-264C-9A4C882990F7}"/>
                  </a:ext>
                </a:extLst>
              </p:cNvPr>
              <p:cNvSpPr txBox="1"/>
              <p:nvPr/>
            </p:nvSpPr>
            <p:spPr>
              <a:xfrm>
                <a:off x="5926975" y="2193588"/>
                <a:ext cx="6183654" cy="36583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𝑜𝑢𝑡</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𝑅</m:t>
                      </m:r>
                      <m:d>
                        <m:dPr>
                          <m:begChr m:val=""/>
                          <m:ctrlPr>
                            <a:rPr kumimoji="1" lang="en-US" altLang="ja-JP" sz="2400" b="0" i="1" smtClean="0">
                              <a:latin typeface="Cambria Math" panose="02040503050406030204" pitchFamily="18" charset="0"/>
                            </a:rPr>
                          </m:ctrlPr>
                        </m:dPr>
                        <m:e>
                          <m:d>
                            <m:dPr>
                              <m:endChr m:val=""/>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3</m:t>
                                  </m:r>
                                </m:sub>
                              </m:sSub>
                            </m:e>
                          </m:d>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𝑅</m:t>
                      </m:r>
                      <m:d>
                        <m:dPr>
                          <m:begChr m:val=""/>
                          <m:ctrlPr>
                            <a:rPr kumimoji="1" lang="en-US" altLang="ja-JP" sz="2400" b="0" i="1" smtClean="0">
                              <a:latin typeface="Cambria Math" panose="02040503050406030204" pitchFamily="18" charset="0"/>
                            </a:rPr>
                          </m:ctrlPr>
                        </m:dPr>
                        <m:e>
                          <m:d>
                            <m:dPr>
                              <m:endChr m:val=""/>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𝐴</m:t>
                                  </m:r>
                                  <m:r>
                                    <a:rPr lang="en-US" altLang="ja-JP" sz="2400" b="0" i="1" smtClean="0">
                                      <a:latin typeface="Cambria Math" panose="02040503050406030204" pitchFamily="18" charset="0"/>
                                    </a:rPr>
                                    <m:t>2</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𝐴</m:t>
                                  </m:r>
                                  <m:r>
                                    <a:rPr lang="en-US" altLang="ja-JP" sz="2400" b="0" i="1" smtClean="0">
                                      <a:latin typeface="Cambria Math" panose="02040503050406030204" pitchFamily="18" charset="0"/>
                                    </a:rPr>
                                    <m:t>4</m:t>
                                  </m:r>
                                </m:sub>
                              </m:sSub>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𝑅</m:t>
                      </m:r>
                      <m:d>
                        <m:dPr>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𝐴</m:t>
                              </m:r>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𝐴</m:t>
                              </m:r>
                              <m:r>
                                <a:rPr lang="en-US" altLang="ja-JP" sz="2400" b="0" i="1" smtClean="0">
                                  <a:latin typeface="Cambria Math" panose="02040503050406030204" pitchFamily="18" charset="0"/>
                                </a:rPr>
                                <m:t>2</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𝐴</m:t>
                              </m:r>
                              <m:r>
                                <a:rPr lang="en-US" altLang="ja-JP" sz="2400" b="0" i="1" smtClean="0">
                                  <a:latin typeface="Cambria Math" panose="02040503050406030204" pitchFamily="18" charset="0"/>
                                </a:rPr>
                                <m:t>3</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𝐴</m:t>
                              </m:r>
                              <m:r>
                                <a:rPr lang="en-US" altLang="ja-JP" sz="2400" b="0" i="1" smtClean="0">
                                  <a:latin typeface="Cambria Math" panose="02040503050406030204" pitchFamily="18" charset="0"/>
                                </a:rPr>
                                <m:t>4</m:t>
                              </m:r>
                            </m:sub>
                          </m:sSub>
                        </m:e>
                      </m:d>
                    </m:oMath>
                  </m:oMathPara>
                </a14:m>
                <a:endParaRPr lang="en-US" altLang="ja-JP" sz="2400" b="0" dirty="0"/>
              </a:p>
              <a:p>
                <a:r>
                  <a:rPr lang="ja-JP" altLang="en-US" sz="2400" dirty="0"/>
                  <a:t>⇒</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𝐴</m:t>
                        </m:r>
                        <m:r>
                          <a:rPr lang="en-US" altLang="ja-JP" sz="2400" b="0" i="1" smtClean="0">
                            <a:latin typeface="Cambria Math" panose="02040503050406030204" pitchFamily="18" charset="0"/>
                          </a:rPr>
                          <m:t>1</m:t>
                        </m:r>
                      </m:sub>
                    </m:sSub>
                    <m:r>
                      <a:rPr lang="ja-JP" altLang="en-US" sz="2400" i="1">
                        <a:latin typeface="Cambria Math" panose="02040503050406030204" pitchFamily="18" charset="0"/>
                      </a:rPr>
                      <m:t>と</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𝐴</m:t>
                        </m:r>
                        <m:r>
                          <a:rPr lang="en-US" altLang="ja-JP" sz="2400" b="0" i="1" smtClean="0">
                            <a:latin typeface="Cambria Math" panose="02040503050406030204" pitchFamily="18" charset="0"/>
                          </a:rPr>
                          <m:t>2</m:t>
                        </m:r>
                      </m:sub>
                    </m:sSub>
                  </m:oMath>
                </a14:m>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𝐴</m:t>
                        </m:r>
                        <m:r>
                          <a:rPr lang="en-US" altLang="ja-JP" sz="2400" b="0" i="1" smtClean="0">
                            <a:latin typeface="Cambria Math" panose="02040503050406030204" pitchFamily="18" charset="0"/>
                          </a:rPr>
                          <m:t>3</m:t>
                        </m:r>
                      </m:sub>
                    </m:sSub>
                    <m:r>
                      <a:rPr lang="ja-JP" altLang="en-US" sz="2400" i="1">
                        <a:latin typeface="Cambria Math" panose="02040503050406030204" pitchFamily="18" charset="0"/>
                      </a:rPr>
                      <m:t>と</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𝐴</m:t>
                        </m:r>
                        <m:r>
                          <a:rPr lang="en-US" altLang="ja-JP" sz="2400" b="0" i="1" smtClean="0">
                            <a:latin typeface="Cambria Math" panose="02040503050406030204" pitchFamily="18" charset="0"/>
                          </a:rPr>
                          <m:t>3</m:t>
                        </m:r>
                      </m:sub>
                    </m:sSub>
                  </m:oMath>
                </a14:m>
                <a:r>
                  <a:rPr lang="ja-JP" altLang="en-US" sz="2400" dirty="0"/>
                  <a:t>の符号が同じところがす　　べて消える</a:t>
                </a:r>
                <a:endParaRPr lang="en-US" altLang="ja-JP" sz="2400" dirty="0"/>
              </a:p>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𝑣</m:t>
                          </m:r>
                        </m:e>
                        <m:sub>
                          <m:r>
                            <a:rPr lang="en-US" altLang="ja-JP" sz="2400" b="0" i="1" smtClean="0">
                              <a:latin typeface="Cambria Math" panose="02040503050406030204" pitchFamily="18" charset="0"/>
                            </a:rPr>
                            <m:t>𝑜𝑢𝑡</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𝑅</m:t>
                      </m:r>
                      <m:r>
                        <a:rPr lang="en-US" altLang="ja-JP" sz="2400" b="0" i="1" smtClean="0">
                          <a:latin typeface="Cambria Math" panose="02040503050406030204" pitchFamily="18" charset="0"/>
                        </a:rPr>
                        <m:t>×4×</m:t>
                      </m:r>
                      <m:f>
                        <m:fPr>
                          <m:ctrlPr>
                            <a:rPr lang="en-US" altLang="ja-JP" sz="2400" b="0" i="1" smtClean="0">
                              <a:latin typeface="Cambria Math" panose="02040503050406030204" pitchFamily="18" charset="0"/>
                            </a:rPr>
                          </m:ctrlPr>
                        </m:fPr>
                        <m:num>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num>
                        <m:den>
                          <m:r>
                            <a:rPr lang="en-US" altLang="ja-JP" sz="2400" b="0" i="1" smtClean="0">
                              <a:latin typeface="Cambria Math" panose="02040503050406030204" pitchFamily="18" charset="0"/>
                            </a:rPr>
                            <m:t>4</m:t>
                          </m:r>
                        </m:den>
                      </m:f>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4</m:t>
                          </m:r>
                          <m:rad>
                            <m:radPr>
                              <m:degHide m:val="on"/>
                              <m:ctrlPr>
                                <a:rPr lang="en-US" altLang="ja-JP" sz="2400" b="0" i="1" smtClean="0">
                                  <a:latin typeface="Cambria Math" panose="02040503050406030204" pitchFamily="18" charset="0"/>
                                </a:rPr>
                              </m:ctrlPr>
                            </m:radPr>
                            <m:deg/>
                            <m:e>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𝐴</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𝐵</m:t>
                                  </m:r>
                                </m:sub>
                              </m:sSub>
                            </m:e>
                          </m:rad>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𝑆</m:t>
                              </m:r>
                            </m:sub>
                          </m:sSub>
                        </m:den>
                      </m:f>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r>
                        <a:rPr lang="en-US" altLang="ja-JP" sz="2400" b="0" i="1" smtClean="0">
                          <a:latin typeface="Cambria Math" panose="02040503050406030204" pitchFamily="18" charset="0"/>
                        </a:rPr>
                        <m:t>⋅2</m:t>
                      </m:r>
                      <m:r>
                        <a:rPr lang="en-US" altLang="ja-JP" sz="2400" b="0" i="1" smtClean="0">
                          <a:latin typeface="Cambria Math" panose="02040503050406030204" pitchFamily="18" charset="0"/>
                        </a:rPr>
                        <m:t>𝑣</m:t>
                      </m:r>
                    </m:oMath>
                  </m:oMathPara>
                </a14:m>
                <a:endParaRPr lang="en-US" altLang="ja-JP" sz="2400" b="0" dirty="0"/>
              </a:p>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=16</m:t>
                      </m:r>
                      <m:r>
                        <a:rPr lang="en-US" altLang="ja-JP" sz="2400" b="0" i="1" smtClean="0">
                          <a:latin typeface="Cambria Math" panose="02040503050406030204" pitchFamily="18" charset="0"/>
                        </a:rPr>
                        <m:t>𝑅</m:t>
                      </m:r>
                      <m:rad>
                        <m:radPr>
                          <m:degHide m:val="on"/>
                          <m:ctrlPr>
                            <a:rPr lang="en-US" altLang="ja-JP" sz="2400" b="0" i="1" smtClean="0">
                              <a:latin typeface="Cambria Math" panose="02040503050406030204" pitchFamily="18" charset="0"/>
                            </a:rPr>
                          </m:ctrlPr>
                        </m:radPr>
                        <m:deg/>
                        <m:e>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𝐴</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𝐵</m:t>
                              </m:r>
                            </m:sub>
                          </m:sSub>
                        </m:e>
                      </m:rad>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oMath>
                  </m:oMathPara>
                </a14:m>
                <a:endParaRPr lang="en-US" altLang="ja-JP" sz="2400" dirty="0"/>
              </a:p>
              <a:p>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𝐵</m:t>
                        </m:r>
                      </m:sub>
                    </m:sSub>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𝐴</m:t>
                        </m:r>
                      </m:sub>
                    </m:sSub>
                  </m:oMath>
                </a14:m>
                <a:r>
                  <a:rPr lang="ja-JP" altLang="en-US" sz="2400" dirty="0"/>
                  <a:t>とすると</a:t>
                </a:r>
                <a:endParaRPr lang="en-US" altLang="ja-JP" sz="2400" dirty="0"/>
              </a:p>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=32</m:t>
                      </m:r>
                      <m:r>
                        <a:rPr lang="en-US" altLang="ja-JP" sz="2400" b="0" i="1" smtClean="0">
                          <a:latin typeface="Cambria Math" panose="02040503050406030204" pitchFamily="18" charset="0"/>
                        </a:rPr>
                        <m:t>𝑅</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𝐾</m:t>
                          </m:r>
                        </m:e>
                        <m:sub>
                          <m:r>
                            <a:rPr lang="en-US" altLang="ja-JP" sz="2400" b="0" i="1" smtClean="0">
                              <a:latin typeface="Cambria Math" panose="02040503050406030204" pitchFamily="18" charset="0"/>
                            </a:rPr>
                            <m:t>𝐴</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oMath>
                  </m:oMathPara>
                </a14:m>
                <a:endParaRPr lang="ja-JP" altLang="en-US" sz="2400" dirty="0"/>
              </a:p>
            </p:txBody>
          </p:sp>
        </mc:Choice>
        <mc:Fallback xmlns="">
          <p:sp>
            <p:nvSpPr>
              <p:cNvPr id="5" name="テキスト ボックス 4">
                <a:extLst>
                  <a:ext uri="{FF2B5EF4-FFF2-40B4-BE49-F238E27FC236}">
                    <a16:creationId xmlns:a16="http://schemas.microsoft.com/office/drawing/2014/main" id="{675CEE87-9050-EC54-264C-9A4C882990F7}"/>
                  </a:ext>
                </a:extLst>
              </p:cNvPr>
              <p:cNvSpPr txBox="1">
                <a:spLocks noRot="1" noChangeAspect="1" noMove="1" noResize="1" noEditPoints="1" noAdjustHandles="1" noChangeArrowheads="1" noChangeShapeType="1" noTextEdit="1"/>
              </p:cNvSpPr>
              <p:nvPr/>
            </p:nvSpPr>
            <p:spPr>
              <a:xfrm>
                <a:off x="5926975" y="2193588"/>
                <a:ext cx="6183654" cy="3658374"/>
              </a:xfrm>
              <a:prstGeom prst="rect">
                <a:avLst/>
              </a:prstGeom>
              <a:blipFill>
                <a:blip r:embed="rId2"/>
                <a:stretch>
                  <a:fillRect l="-1478" r="-197"/>
                </a:stretch>
              </a:blipFill>
            </p:spPr>
            <p:txBody>
              <a:bodyPr/>
              <a:lstStyle/>
              <a:p>
                <a:r>
                  <a:rPr lang="ja-JP" altLang="en-US">
                    <a:noFill/>
                  </a:rPr>
                  <a:t> </a:t>
                </a:r>
              </a:p>
            </p:txBody>
          </p:sp>
        </mc:Fallback>
      </mc:AlternateContent>
      <p:sp>
        <p:nvSpPr>
          <p:cNvPr id="6" name="タイトル 1">
            <a:extLst>
              <a:ext uri="{FF2B5EF4-FFF2-40B4-BE49-F238E27FC236}">
                <a16:creationId xmlns:a16="http://schemas.microsoft.com/office/drawing/2014/main" id="{23AD5094-3DC8-06ED-C58C-BF21F57E52E0}"/>
              </a:ext>
            </a:extLst>
          </p:cNvPr>
          <p:cNvSpPr>
            <a:spLocks noGrp="1"/>
          </p:cNvSpPr>
          <p:nvPr>
            <p:ph type="title"/>
          </p:nvPr>
        </p:nvSpPr>
        <p:spPr>
          <a:xfrm>
            <a:off x="596759" y="316484"/>
            <a:ext cx="10998481" cy="1325563"/>
          </a:xfrm>
        </p:spPr>
        <p:txBody>
          <a:bodyPr/>
          <a:lstStyle/>
          <a:p>
            <a:r>
              <a:rPr kumimoji="1" lang="ja-JP" altLang="en-US" sz="4400" dirty="0"/>
              <a:t>ギルバート乗算回路の出力 </a:t>
            </a:r>
            <a:r>
              <a:rPr lang="en-US" altLang="ja-JP" dirty="0"/>
              <a:t>: </a:t>
            </a:r>
            <a:r>
              <a:rPr lang="ja-JP" altLang="en-US" dirty="0"/>
              <a:t>全体の利得</a:t>
            </a:r>
            <a:endParaRPr kumimoji="1" lang="ja-JP" altLang="en-US" dirty="0"/>
          </a:p>
        </p:txBody>
      </p:sp>
      <p:pic>
        <p:nvPicPr>
          <p:cNvPr id="2" name="図 1" descr="アイコン が含まれている画像&#10;&#10;自動的に生成された説明">
            <a:extLst>
              <a:ext uri="{FF2B5EF4-FFF2-40B4-BE49-F238E27FC236}">
                <a16:creationId xmlns:a16="http://schemas.microsoft.com/office/drawing/2014/main" id="{D4AC227F-13A2-CA8A-3C51-D5CAFE91B6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96080"/>
            <a:ext cx="5829300" cy="5003028"/>
          </a:xfrm>
          <a:prstGeom prst="rect">
            <a:avLst/>
          </a:prstGeom>
        </p:spPr>
      </p:pic>
      <p:sp>
        <p:nvSpPr>
          <p:cNvPr id="3" name="スライド番号プレースホルダー 2">
            <a:extLst>
              <a:ext uri="{FF2B5EF4-FFF2-40B4-BE49-F238E27FC236}">
                <a16:creationId xmlns:a16="http://schemas.microsoft.com/office/drawing/2014/main" id="{A7E7E7E6-BED8-4237-66D5-9C8CB5829A7D}"/>
              </a:ext>
            </a:extLst>
          </p:cNvPr>
          <p:cNvSpPr>
            <a:spLocks noGrp="1"/>
          </p:cNvSpPr>
          <p:nvPr>
            <p:ph type="sldNum" sz="quarter" idx="12"/>
          </p:nvPr>
        </p:nvSpPr>
        <p:spPr/>
        <p:txBody>
          <a:bodyPr/>
          <a:lstStyle/>
          <a:p>
            <a:fld id="{FB3BD0F6-ED93-4B53-8AD2-35C03B8427B6}" type="slidenum">
              <a:rPr kumimoji="1" lang="ja-JP" altLang="en-US" smtClean="0"/>
              <a:t>38</a:t>
            </a:fld>
            <a:endParaRPr kumimoji="1" lang="ja-JP" altLang="en-US"/>
          </a:p>
        </p:txBody>
      </p:sp>
    </p:spTree>
    <p:extLst>
      <p:ext uri="{BB962C8B-B14F-4D97-AF65-F5344CB8AC3E}">
        <p14:creationId xmlns:p14="http://schemas.microsoft.com/office/powerpoint/2010/main" val="878780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5AF707-E202-F326-4BF0-BCAF5C923B84}"/>
              </a:ext>
            </a:extLst>
          </p:cNvPr>
          <p:cNvSpPr>
            <a:spLocks noGrp="1"/>
          </p:cNvSpPr>
          <p:nvPr>
            <p:ph type="title"/>
          </p:nvPr>
        </p:nvSpPr>
        <p:spPr/>
        <p:txBody>
          <a:bodyPr/>
          <a:lstStyle/>
          <a:p>
            <a:r>
              <a:rPr lang="en-US" altLang="ja-JP" sz="4400" dirty="0"/>
              <a:t>3.</a:t>
            </a:r>
            <a:r>
              <a:rPr lang="ja-JP" altLang="en-US" sz="4400" dirty="0"/>
              <a:t>ギルバート乗算器について</a:t>
            </a:r>
            <a:endParaRPr kumimoji="1" lang="ja-JP" altLang="en-US" dirty="0"/>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88490E02-7C7A-AF70-C606-6E90E62D2CBC}"/>
                  </a:ext>
                </a:extLst>
              </p:cNvPr>
              <p:cNvSpPr txBox="1"/>
              <p:nvPr/>
            </p:nvSpPr>
            <p:spPr>
              <a:xfrm>
                <a:off x="5929619" y="1513126"/>
                <a:ext cx="6182685" cy="5306261"/>
              </a:xfrm>
              <a:prstGeom prst="rect">
                <a:avLst/>
              </a:prstGeom>
              <a:noFill/>
            </p:spPr>
            <p:txBody>
              <a:bodyPr wrap="square" rtlCol="0">
                <a:spAutoFit/>
              </a:bodyPr>
              <a:lstStyle/>
              <a:p>
                <a:r>
                  <a:rPr lang="ja-JP" altLang="en-US" sz="2400" dirty="0"/>
                  <a:t>左図のように構成された乗算器。</a:t>
                </a:r>
                <a:endParaRPr lang="en-US" altLang="ja-JP" sz="2400"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𝑚𝐵</m:t>
                          </m:r>
                        </m:sub>
                      </m:sSub>
                      <m:r>
                        <a:rPr kumimoji="1" lang="en-US" altLang="ja-JP" b="0" i="1" smtClean="0">
                          <a:latin typeface="Cambria Math" panose="02040503050406030204" pitchFamily="18" charset="0"/>
                        </a:rPr>
                        <m:t>≈2</m:t>
                      </m:r>
                      <m:rad>
                        <m:radPr>
                          <m:degHide m:val="on"/>
                          <m:ctrlPr>
                            <a:rPr kumimoji="1" lang="en-US" altLang="ja-JP" b="0" i="1" smtClean="0">
                              <a:latin typeface="Cambria Math" panose="02040503050406030204" pitchFamily="18" charset="0"/>
                            </a:rPr>
                          </m:ctrlPr>
                        </m:radPr>
                        <m:deg/>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a:rPr kumimoji="1" lang="en-US" altLang="ja-JP" b="0" i="1" smtClean="0">
                                  <a:latin typeface="Cambria Math" panose="02040503050406030204" pitchFamily="18" charset="0"/>
                                </a:rPr>
                                <m:t>𝐵</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𝑆</m:t>
                              </m:r>
                            </m:sub>
                          </m:sSub>
                        </m:e>
                      </m:rad>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𝑆</m:t>
                              </m:r>
                            </m:sub>
                          </m:sSub>
                        </m:num>
                        <m:den>
                          <m:r>
                            <a:rPr kumimoji="1" lang="en-US" altLang="ja-JP" b="0" i="1" smtClean="0">
                              <a:latin typeface="Cambria Math" panose="02040503050406030204" pitchFamily="18" charset="0"/>
                            </a:rPr>
                            <m:t>2</m:t>
                          </m:r>
                        </m:den>
                      </m:f>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𝑚𝐵</m:t>
                          </m:r>
                        </m:sub>
                      </m:sSub>
                      <m:r>
                        <a:rPr kumimoji="1" lang="en-US" altLang="ja-JP" b="0" i="1" smtClean="0">
                          <a:latin typeface="Cambria Math" panose="02040503050406030204" pitchFamily="18" charset="0"/>
                        </a:rPr>
                        <m:t>𝑣</m:t>
                      </m:r>
                    </m:oMath>
                  </m:oMathPara>
                </a14:m>
                <a:endParaRPr kumimoji="1" lang="en-US" altLang="ja-JP"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1</m:t>
                              </m:r>
                            </m:sub>
                          </m:sSub>
                        </m:num>
                        <m:den>
                          <m:r>
                            <a:rPr kumimoji="1" lang="en-US" altLang="ja-JP" b="0" i="1" smtClean="0">
                              <a:latin typeface="Cambria Math" panose="02040503050406030204" pitchFamily="18" charset="0"/>
                            </a:rPr>
                            <m:t>2</m:t>
                          </m:r>
                        </m:den>
                      </m:f>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𝑚𝐴</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𝐶𝑇𝑅𝐿</m:t>
                          </m:r>
                        </m:sub>
                      </m:sSub>
                      <m:r>
                        <a:rPr kumimoji="1" lang="en-US" altLang="ja-JP" b="0" i="1" smtClean="0">
                          <a:latin typeface="Cambria Math" panose="02040503050406030204" pitchFamily="18" charset="0"/>
                        </a:rPr>
                        <m:t>≈</m:t>
                      </m:r>
                      <m:f>
                        <m:fPr>
                          <m:ctrlPr>
                            <a:rPr lang="en-US" altLang="ja-JP" i="1">
                              <a:latin typeface="Cambria Math" panose="02040503050406030204" pitchFamily="18" charset="0"/>
                            </a:rPr>
                          </m:ctrlPr>
                        </m:fPr>
                        <m:num>
                          <m:sSub>
                            <m:sSubPr>
                              <m:ctrlPr>
                                <a:rPr lang="en-US" altLang="ja-JP" i="1">
                                  <a:latin typeface="Cambria Math" panose="02040503050406030204" pitchFamily="18" charset="0"/>
                                </a:rPr>
                              </m:ctrlPr>
                            </m:sSubPr>
                            <m:e>
                              <m:r>
                                <a:rPr lang="en-US" altLang="ja-JP" i="1">
                                  <a:latin typeface="Cambria Math" panose="02040503050406030204" pitchFamily="18" charset="0"/>
                                </a:rPr>
                                <m:t>𝐼</m:t>
                              </m:r>
                            </m:e>
                            <m:sub>
                              <m:r>
                                <a:rPr lang="en-US" altLang="ja-JP" i="1">
                                  <a:latin typeface="Cambria Math" panose="02040503050406030204" pitchFamily="18" charset="0"/>
                                </a:rPr>
                                <m:t>𝑆</m:t>
                              </m:r>
                            </m:sub>
                          </m:sSub>
                        </m:num>
                        <m:den>
                          <m:r>
                            <a:rPr lang="en-US" altLang="ja-JP" b="0" i="1" smtClean="0">
                              <a:latin typeface="Cambria Math" panose="02040503050406030204" pitchFamily="18" charset="0"/>
                            </a:rPr>
                            <m:t>4</m:t>
                          </m:r>
                        </m:den>
                      </m:f>
                      <m:r>
                        <a:rPr lang="en-US" altLang="ja-JP" i="1">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2</m:t>
                          </m:r>
                        </m:den>
                      </m:f>
                      <m:sSub>
                        <m:sSubPr>
                          <m:ctrlPr>
                            <a:rPr lang="en-US" altLang="ja-JP" i="1">
                              <a:latin typeface="Cambria Math" panose="02040503050406030204" pitchFamily="18" charset="0"/>
                            </a:rPr>
                          </m:ctrlPr>
                        </m:sSubPr>
                        <m:e>
                          <m:r>
                            <a:rPr lang="en-US" altLang="ja-JP" i="1">
                              <a:latin typeface="Cambria Math" panose="02040503050406030204" pitchFamily="18" charset="0"/>
                            </a:rPr>
                            <m:t>𝑔</m:t>
                          </m:r>
                        </m:e>
                        <m:sub>
                          <m:r>
                            <a:rPr lang="en-US" altLang="ja-JP" i="1">
                              <a:latin typeface="Cambria Math" panose="02040503050406030204" pitchFamily="18" charset="0"/>
                            </a:rPr>
                            <m:t>𝑚𝐵</m:t>
                          </m:r>
                        </m:sub>
                      </m:sSub>
                      <m:r>
                        <a:rPr lang="en-US" altLang="ja-JP" i="1">
                          <a:latin typeface="Cambria Math" panose="02040503050406030204" pitchFamily="18" charset="0"/>
                        </a:rPr>
                        <m:t>𝑣</m:t>
                      </m:r>
                      <m:r>
                        <a:rPr lang="en-US" altLang="ja-JP" b="0" i="1" smtClean="0">
                          <a:latin typeface="Cambria Math" panose="02040503050406030204" pitchFamily="18" charset="0"/>
                        </a:rPr>
                        <m:t>+</m:t>
                      </m:r>
                      <m:r>
                        <a:rPr kumimoji="1" lang="en-US" altLang="ja-JP" b="0" i="1" smtClean="0">
                          <a:latin typeface="Cambria Math" panose="02040503050406030204" pitchFamily="18" charset="0"/>
                        </a:rPr>
                        <m:t>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𝐶𝑇𝑅𝐿</m:t>
                          </m:r>
                        </m:sub>
                      </m:sSub>
                      <m:rad>
                        <m:radPr>
                          <m:degHide m:val="on"/>
                          <m:ctrlPr>
                            <a:rPr kumimoji="1" lang="en-US" altLang="ja-JP" b="0" i="1" smtClean="0">
                              <a:latin typeface="Cambria Math" panose="02040503050406030204" pitchFamily="18" charset="0"/>
                            </a:rPr>
                          </m:ctrlPr>
                        </m:radPr>
                        <m:deg/>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a:rPr kumimoji="1" lang="en-US" altLang="ja-JP" b="0" i="1" smtClean="0">
                                  <a:latin typeface="Cambria Math" panose="02040503050406030204" pitchFamily="18" charset="0"/>
                                </a:rPr>
                                <m:t>𝐴</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1</m:t>
                              </m:r>
                            </m:sub>
                          </m:sSub>
                        </m:e>
                      </m:rad>
                    </m:oMath>
                  </m:oMathPara>
                </a14:m>
                <a:endParaRPr kumimoji="1"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f>
                        <m:fPr>
                          <m:ctrlPr>
                            <a:rPr lang="en-US" altLang="ja-JP" i="1">
                              <a:latin typeface="Cambria Math" panose="02040503050406030204" pitchFamily="18" charset="0"/>
                            </a:rPr>
                          </m:ctrlPr>
                        </m:fPr>
                        <m:num>
                          <m:sSub>
                            <m:sSubPr>
                              <m:ctrlPr>
                                <a:rPr lang="en-US" altLang="ja-JP" i="1">
                                  <a:latin typeface="Cambria Math" panose="02040503050406030204" pitchFamily="18" charset="0"/>
                                </a:rPr>
                              </m:ctrlPr>
                            </m:sSubPr>
                            <m:e>
                              <m:r>
                                <a:rPr lang="en-US" altLang="ja-JP" i="1">
                                  <a:latin typeface="Cambria Math" panose="02040503050406030204" pitchFamily="18" charset="0"/>
                                </a:rPr>
                                <m:t>𝐼</m:t>
                              </m:r>
                            </m:e>
                            <m:sub>
                              <m:r>
                                <a:rPr lang="en-US" altLang="ja-JP" i="1">
                                  <a:latin typeface="Cambria Math" panose="02040503050406030204" pitchFamily="18" charset="0"/>
                                </a:rPr>
                                <m:t>𝑆</m:t>
                              </m:r>
                            </m:sub>
                          </m:sSub>
                        </m:num>
                        <m:den>
                          <m:r>
                            <a:rPr lang="en-US" altLang="ja-JP" i="1">
                              <a:latin typeface="Cambria Math" panose="02040503050406030204" pitchFamily="18" charset="0"/>
                            </a:rPr>
                            <m:t>4</m:t>
                          </m:r>
                        </m:den>
                      </m:f>
                      <m:r>
                        <a:rPr lang="en-US" altLang="ja-JP" i="1">
                          <a:latin typeface="Cambria Math" panose="02040503050406030204" pitchFamily="18" charset="0"/>
                        </a:rPr>
                        <m:t>+</m:t>
                      </m:r>
                      <m:rad>
                        <m:radPr>
                          <m:degHide m:val="on"/>
                          <m:ctrlPr>
                            <a:rPr lang="en-US" altLang="ja-JP" i="1">
                              <a:latin typeface="Cambria Math" panose="02040503050406030204" pitchFamily="18" charset="0"/>
                            </a:rPr>
                          </m:ctrlPr>
                        </m:radPr>
                        <m:deg/>
                        <m:e>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𝐵</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𝐼</m:t>
                              </m:r>
                            </m:e>
                            <m:sub>
                              <m:r>
                                <a:rPr lang="en-US" altLang="ja-JP" i="1">
                                  <a:latin typeface="Cambria Math" panose="02040503050406030204" pitchFamily="18" charset="0"/>
                                </a:rPr>
                                <m:t>𝑆</m:t>
                              </m:r>
                            </m:sub>
                          </m:sSub>
                        </m:e>
                      </m:rad>
                      <m:r>
                        <a:rPr lang="en-US" altLang="ja-JP" b="0" i="1" smtClean="0">
                          <a:latin typeface="Cambria Math" panose="02040503050406030204" pitchFamily="18" charset="0"/>
                        </a:rPr>
                        <m:t>⋅</m:t>
                      </m:r>
                      <m:r>
                        <a:rPr lang="en-US" altLang="ja-JP" b="0" i="1" smtClean="0">
                          <a:latin typeface="Cambria Math" panose="02040503050406030204" pitchFamily="18" charset="0"/>
                        </a:rPr>
                        <m:t>𝑣</m:t>
                      </m:r>
                      <m:r>
                        <a:rPr lang="en-US" altLang="ja-JP" b="0" i="1" smtClean="0">
                          <a:latin typeface="Cambria Math" panose="02040503050406030204" pitchFamily="18" charset="0"/>
                        </a:rPr>
                        <m:t>+2</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𝐶𝑇𝑅𝐿</m:t>
                          </m:r>
                        </m:sub>
                      </m:sSub>
                      <m:rad>
                        <m:radPr>
                          <m:degHide m:val="on"/>
                          <m:ctrlPr>
                            <a:rPr lang="en-US" altLang="ja-JP" b="0" i="1" smtClean="0">
                              <a:latin typeface="Cambria Math" panose="02040503050406030204" pitchFamily="18" charset="0"/>
                            </a:rPr>
                          </m:ctrlPr>
                        </m:radPr>
                        <m:deg/>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𝐴</m:t>
                              </m:r>
                            </m:sub>
                          </m:sSub>
                        </m:e>
                      </m:rad>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d>
                            <m:dPr>
                              <m:begChr m:val=""/>
                              <m:ctrlPr>
                                <a:rPr lang="en-US" altLang="ja-JP" b="0" i="1" smtClean="0">
                                  <a:latin typeface="Cambria Math" panose="02040503050406030204" pitchFamily="18" charset="0"/>
                                </a:rPr>
                              </m:ctrlPr>
                            </m:dPr>
                            <m:e>
                              <m:d>
                                <m:dPr>
                                  <m:endChr m:val=""/>
                                  <m:ctrlPr>
                                    <a:rPr lang="en-US" altLang="ja-JP" b="0" i="1" smtClean="0">
                                      <a:latin typeface="Cambria Math" panose="02040503050406030204" pitchFamily="18" charset="0"/>
                                    </a:rPr>
                                  </m:ctrlPr>
                                </m:dPr>
                                <m:e>
                                  <m:f>
                                    <m:fPr>
                                      <m:ctrlPr>
                                        <a:rPr lang="en-US" altLang="ja-JP" i="1">
                                          <a:latin typeface="Cambria Math" panose="02040503050406030204" pitchFamily="18" charset="0"/>
                                        </a:rPr>
                                      </m:ctrlPr>
                                    </m:fPr>
                                    <m:num>
                                      <m:sSub>
                                        <m:sSubPr>
                                          <m:ctrlPr>
                                            <a:rPr lang="en-US" altLang="ja-JP" i="1">
                                              <a:latin typeface="Cambria Math" panose="02040503050406030204" pitchFamily="18" charset="0"/>
                                            </a:rPr>
                                          </m:ctrlPr>
                                        </m:sSubPr>
                                        <m:e>
                                          <m:r>
                                            <a:rPr lang="en-US" altLang="ja-JP" i="1">
                                              <a:latin typeface="Cambria Math" panose="02040503050406030204" pitchFamily="18" charset="0"/>
                                            </a:rPr>
                                            <m:t>𝐼</m:t>
                                          </m:r>
                                        </m:e>
                                        <m:sub>
                                          <m:r>
                                            <a:rPr lang="en-US" altLang="ja-JP" i="1">
                                              <a:latin typeface="Cambria Math" panose="02040503050406030204" pitchFamily="18" charset="0"/>
                                            </a:rPr>
                                            <m:t>𝑆</m:t>
                                          </m:r>
                                        </m:sub>
                                      </m:sSub>
                                    </m:num>
                                    <m:den>
                                      <m:r>
                                        <a:rPr lang="en-US" altLang="ja-JP" i="1">
                                          <a:latin typeface="Cambria Math" panose="02040503050406030204" pitchFamily="18" charset="0"/>
                                        </a:rPr>
                                        <m:t>2</m:t>
                                      </m:r>
                                    </m:den>
                                  </m:f>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𝑔</m:t>
                                      </m:r>
                                    </m:e>
                                    <m:sub>
                                      <m:r>
                                        <a:rPr lang="en-US" altLang="ja-JP" i="1">
                                          <a:latin typeface="Cambria Math" panose="02040503050406030204" pitchFamily="18" charset="0"/>
                                        </a:rPr>
                                        <m:t>𝑚𝐵</m:t>
                                      </m:r>
                                    </m:sub>
                                  </m:sSub>
                                  <m:r>
                                    <a:rPr lang="en-US" altLang="ja-JP" i="1">
                                      <a:latin typeface="Cambria Math" panose="02040503050406030204" pitchFamily="18" charset="0"/>
                                    </a:rPr>
                                    <m:t>𝑣</m:t>
                                  </m:r>
                                </m:e>
                              </m:d>
                            </m:e>
                          </m:d>
                        </m:e>
                        <m:sup>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2</m:t>
                              </m:r>
                            </m:den>
                          </m:f>
                        </m:sup>
                      </m:sSup>
                    </m:oMath>
                  </m:oMathPara>
                </a14:m>
                <a:endParaRPr lang="en-US" altLang="ja-JP" b="0"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f>
                        <m:fPr>
                          <m:ctrlPr>
                            <a:rPr lang="en-US" altLang="ja-JP" i="1">
                              <a:latin typeface="Cambria Math" panose="02040503050406030204" pitchFamily="18" charset="0"/>
                            </a:rPr>
                          </m:ctrlPr>
                        </m:fPr>
                        <m:num>
                          <m:sSub>
                            <m:sSubPr>
                              <m:ctrlPr>
                                <a:rPr lang="en-US" altLang="ja-JP" i="1">
                                  <a:latin typeface="Cambria Math" panose="02040503050406030204" pitchFamily="18" charset="0"/>
                                </a:rPr>
                              </m:ctrlPr>
                            </m:sSubPr>
                            <m:e>
                              <m:r>
                                <a:rPr lang="en-US" altLang="ja-JP" i="1">
                                  <a:latin typeface="Cambria Math" panose="02040503050406030204" pitchFamily="18" charset="0"/>
                                </a:rPr>
                                <m:t>𝐼</m:t>
                              </m:r>
                            </m:e>
                            <m:sub>
                              <m:r>
                                <a:rPr lang="en-US" altLang="ja-JP" i="1">
                                  <a:latin typeface="Cambria Math" panose="02040503050406030204" pitchFamily="18" charset="0"/>
                                </a:rPr>
                                <m:t>𝑆</m:t>
                              </m:r>
                            </m:sub>
                          </m:sSub>
                        </m:num>
                        <m:den>
                          <m:r>
                            <a:rPr lang="en-US" altLang="ja-JP" i="1">
                              <a:latin typeface="Cambria Math" panose="02040503050406030204" pitchFamily="18" charset="0"/>
                            </a:rPr>
                            <m:t>4</m:t>
                          </m:r>
                        </m:den>
                      </m:f>
                      <m:r>
                        <a:rPr lang="en-US" altLang="ja-JP" i="1">
                          <a:latin typeface="Cambria Math" panose="02040503050406030204" pitchFamily="18" charset="0"/>
                        </a:rPr>
                        <m:t>+</m:t>
                      </m:r>
                      <m:rad>
                        <m:radPr>
                          <m:degHide m:val="on"/>
                          <m:ctrlPr>
                            <a:rPr lang="en-US" altLang="ja-JP" i="1">
                              <a:latin typeface="Cambria Math" panose="02040503050406030204" pitchFamily="18" charset="0"/>
                            </a:rPr>
                          </m:ctrlPr>
                        </m:radPr>
                        <m:deg/>
                        <m:e>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𝐵</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𝐼</m:t>
                              </m:r>
                            </m:e>
                            <m:sub>
                              <m:r>
                                <a:rPr lang="en-US" altLang="ja-JP" i="1">
                                  <a:latin typeface="Cambria Math" panose="02040503050406030204" pitchFamily="18" charset="0"/>
                                </a:rPr>
                                <m:t>𝑆</m:t>
                              </m:r>
                            </m:sub>
                          </m:sSub>
                        </m:e>
                      </m:rad>
                      <m:r>
                        <a:rPr lang="en-US" altLang="ja-JP" i="1">
                          <a:latin typeface="Cambria Math" panose="02040503050406030204" pitchFamily="18" charset="0"/>
                        </a:rPr>
                        <m:t>⋅</m:t>
                      </m:r>
                      <m:r>
                        <a:rPr lang="en-US" altLang="ja-JP" i="1">
                          <a:latin typeface="Cambria Math" panose="02040503050406030204" pitchFamily="18" charset="0"/>
                        </a:rPr>
                        <m:t>𝑣</m:t>
                      </m:r>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𝐶𝑇𝑅𝐿</m:t>
                          </m:r>
                        </m:sub>
                      </m:sSub>
                      <m:rad>
                        <m:radPr>
                          <m:degHide m:val="on"/>
                          <m:ctrlPr>
                            <a:rPr lang="en-US" altLang="ja-JP" i="1">
                              <a:latin typeface="Cambria Math" panose="02040503050406030204" pitchFamily="18" charset="0"/>
                            </a:rPr>
                          </m:ctrlPr>
                        </m:radPr>
                        <m:deg/>
                        <m:e>
                          <m:f>
                            <m:fPr>
                              <m:ctrlPr>
                                <a:rPr lang="en-US" altLang="ja-JP" b="0" i="1" smtClean="0">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𝐼</m:t>
                                  </m:r>
                                </m:e>
                                <m:sub>
                                  <m:r>
                                    <a:rPr lang="en-US" altLang="ja-JP" b="0" i="1" smtClean="0">
                                      <a:latin typeface="Cambria Math" panose="02040503050406030204" pitchFamily="18" charset="0"/>
                                    </a:rPr>
                                    <m:t>𝑆</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𝐴</m:t>
                                  </m:r>
                                </m:sub>
                              </m:sSub>
                            </m:num>
                            <m:den>
                              <m:r>
                                <a:rPr lang="en-US" altLang="ja-JP" b="0" i="1" smtClean="0">
                                  <a:latin typeface="Cambria Math" panose="02040503050406030204" pitchFamily="18" charset="0"/>
                                </a:rPr>
                                <m:t>2</m:t>
                              </m:r>
                            </m:den>
                          </m:f>
                        </m:e>
                      </m:rad>
                      <m:d>
                        <m:dPr>
                          <m:begChr m:val=""/>
                          <m:ctrlPr>
                            <a:rPr lang="en-US" altLang="ja-JP" b="0" i="1" smtClean="0">
                              <a:latin typeface="Cambria Math" panose="02040503050406030204" pitchFamily="18" charset="0"/>
                            </a:rPr>
                          </m:ctrlPr>
                        </m:dPr>
                        <m:e>
                          <m:d>
                            <m:dPr>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f>
                                <m:fPr>
                                  <m:ctrlPr>
                                    <a:rPr lang="en-US" altLang="ja-JP" b="0" i="1" smtClean="0">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𝑚𝐵</m:t>
                                      </m:r>
                                    </m:sub>
                                  </m:sSub>
                                  <m:r>
                                    <a:rPr lang="en-US" altLang="ja-JP" b="0" i="1" smtClean="0">
                                      <a:latin typeface="Cambria Math" panose="02040503050406030204" pitchFamily="18" charset="0"/>
                                    </a:rPr>
                                    <m:t>𝑣</m:t>
                                  </m:r>
                                </m:num>
                                <m:den>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𝐼</m:t>
                                      </m:r>
                                    </m:e>
                                    <m:sub>
                                      <m:r>
                                        <a:rPr lang="en-US" altLang="ja-JP" b="0" i="1" smtClean="0">
                                          <a:latin typeface="Cambria Math" panose="02040503050406030204" pitchFamily="18" charset="0"/>
                                        </a:rPr>
                                        <m:t>𝑆</m:t>
                                      </m:r>
                                    </m:sub>
                                  </m:sSub>
                                </m:den>
                              </m:f>
                            </m:e>
                          </m:d>
                        </m:e>
                      </m:d>
                    </m:oMath>
                  </m:oMathPara>
                </a14:m>
                <a:endParaRPr kumimoji="1" lang="ja-JP" altLang="en-US" dirty="0"/>
              </a:p>
              <a:p>
                <a:endParaRPr lang="en-US" altLang="ja-JP" sz="2400" dirty="0"/>
              </a:p>
              <a:p>
                <a:endParaRPr lang="en-US" altLang="ja-JP" sz="2400" dirty="0"/>
              </a:p>
              <a:p>
                <a:r>
                  <a:rPr kumimoji="1" lang="ja-JP" altLang="en-US" sz="2400" dirty="0"/>
                  <a:t>入力を</a:t>
                </a:r>
                <a14:m>
                  <m:oMath xmlns:m="http://schemas.openxmlformats.org/officeDocument/2006/math">
                    <m:r>
                      <a:rPr kumimoji="1" lang="en-US" altLang="ja-JP" sz="2400" b="0" i="1" smtClean="0">
                        <a:latin typeface="Cambria Math" panose="02040503050406030204" pitchFamily="18" charset="0"/>
                      </a:rPr>
                      <m:t>𝑣</m:t>
                    </m:r>
                  </m:oMath>
                </a14:m>
                <a:r>
                  <a:rPr kumimoji="1" lang="ja-JP" altLang="en-US" sz="2400" dirty="0"/>
                  <a:t>、</a:t>
                </a:r>
                <a14:m>
                  <m:oMath xmlns:m="http://schemas.openxmlformats.org/officeDocument/2006/math">
                    <m:sSub>
                      <m:sSubPr>
                        <m:ctrlPr>
                          <a:rPr kumimoji="1" lang="en-US" altLang="ja-JP" sz="2400" b="0" i="1" dirty="0" smtClean="0">
                            <a:latin typeface="Cambria Math" panose="02040503050406030204" pitchFamily="18" charset="0"/>
                          </a:rPr>
                        </m:ctrlPr>
                      </m:sSubPr>
                      <m:e>
                        <m:r>
                          <a:rPr kumimoji="1" lang="en-US" altLang="ja-JP" sz="2400" b="0" i="1" dirty="0" smtClean="0">
                            <a:latin typeface="Cambria Math" panose="02040503050406030204" pitchFamily="18" charset="0"/>
                          </a:rPr>
                          <m:t>𝑉</m:t>
                        </m:r>
                      </m:e>
                      <m:sub>
                        <m:r>
                          <a:rPr kumimoji="1" lang="en-US" altLang="ja-JP" sz="2400" b="0" i="1" dirty="0" smtClean="0">
                            <a:latin typeface="Cambria Math" panose="02040503050406030204" pitchFamily="18" charset="0"/>
                          </a:rPr>
                          <m:t>𝐶𝑇𝑅𝐿</m:t>
                        </m:r>
                      </m:sub>
                    </m:sSub>
                  </m:oMath>
                </a14:m>
                <a:r>
                  <a:rPr kumimoji="1" lang="ja-JP" altLang="en-US" sz="2400" dirty="0"/>
                  <a:t>とし、</a:t>
                </a:r>
                <a14:m>
                  <m:oMath xmlns:m="http://schemas.openxmlformats.org/officeDocument/2006/math">
                    <m:r>
                      <a:rPr kumimoji="1" lang="en-US" altLang="ja-JP" sz="2400" b="0" i="1" dirty="0" smtClean="0">
                        <a:latin typeface="Cambria Math" panose="02040503050406030204" pitchFamily="18" charset="0"/>
                      </a:rPr>
                      <m:t>𝑣</m:t>
                    </m:r>
                    <m:r>
                      <a:rPr kumimoji="1" lang="en-US" altLang="ja-JP" sz="2400" b="0" i="1" dirty="0" smtClean="0">
                        <a:latin typeface="Cambria Math" panose="02040503050406030204" pitchFamily="18" charset="0"/>
                      </a:rPr>
                      <m:t>⋅</m:t>
                    </m:r>
                    <m:sSub>
                      <m:sSubPr>
                        <m:ctrlPr>
                          <a:rPr kumimoji="1" lang="en-US" altLang="ja-JP" sz="2400" b="0" i="1" dirty="0" smtClean="0">
                            <a:latin typeface="Cambria Math" panose="02040503050406030204" pitchFamily="18" charset="0"/>
                          </a:rPr>
                        </m:ctrlPr>
                      </m:sSubPr>
                      <m:e>
                        <m:r>
                          <a:rPr kumimoji="1" lang="en-US" altLang="ja-JP" sz="2400" b="0" i="1" dirty="0" smtClean="0">
                            <a:latin typeface="Cambria Math" panose="02040503050406030204" pitchFamily="18" charset="0"/>
                          </a:rPr>
                          <m:t>𝑉</m:t>
                        </m:r>
                      </m:e>
                      <m:sub>
                        <m:r>
                          <a:rPr kumimoji="1" lang="en-US" altLang="ja-JP" sz="2400" b="0" i="1" dirty="0" smtClean="0">
                            <a:latin typeface="Cambria Math" panose="02040503050406030204" pitchFamily="18" charset="0"/>
                          </a:rPr>
                          <m:t>𝐶𝑇𝑅𝐿</m:t>
                        </m:r>
                      </m:sub>
                    </m:sSub>
                  </m:oMath>
                </a14:m>
                <a:r>
                  <a:rPr kumimoji="1" lang="ja-JP" altLang="en-US" sz="2400" dirty="0"/>
                  <a:t>に比例した</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𝑣</m:t>
                        </m:r>
                      </m:e>
                      <m:sub>
                        <m:r>
                          <a:rPr lang="en-US" altLang="ja-JP" sz="2400" i="1">
                            <a:latin typeface="Cambria Math" panose="02040503050406030204" pitchFamily="18" charset="0"/>
                          </a:rPr>
                          <m:t>𝑜𝑢𝑡</m:t>
                        </m:r>
                      </m:sub>
                    </m:sSub>
                    <m:r>
                      <a:rPr lang="ja-JP" altLang="en-US" sz="2400" i="1" smtClean="0">
                        <a:latin typeface="Cambria Math" panose="02040503050406030204" pitchFamily="18" charset="0"/>
                      </a:rPr>
                      <m:t>を</m:t>
                    </m:r>
                  </m:oMath>
                </a14:m>
                <a:r>
                  <a:rPr kumimoji="1" lang="ja-JP" altLang="en-US" sz="2400" dirty="0"/>
                  <a:t>出力する</a:t>
                </a:r>
                <a:endParaRPr kumimoji="1" lang="en-US" altLang="ja-JP" sz="2400" dirty="0"/>
              </a:p>
              <a:p>
                <a:endParaRPr lang="en-US" altLang="ja-JP" sz="2400" dirty="0"/>
              </a:p>
              <a:p>
                <a14:m>
                  <m:oMath xmlns:m="http://schemas.openxmlformats.org/officeDocument/2006/math">
                    <m:sSub>
                      <m:sSubPr>
                        <m:ctrlPr>
                          <a:rPr kumimoji="1" lang="en-US" altLang="ja-JP" sz="2400" b="0" i="1" u="sng" dirty="0" smtClean="0">
                            <a:latin typeface="Cambria Math" panose="02040503050406030204" pitchFamily="18" charset="0"/>
                          </a:rPr>
                        </m:ctrlPr>
                      </m:sSubPr>
                      <m:e>
                        <m:r>
                          <a:rPr kumimoji="1" lang="en-US" altLang="ja-JP" sz="2400" b="0" i="1" u="sng" dirty="0" smtClean="0">
                            <a:latin typeface="Cambria Math" panose="02040503050406030204" pitchFamily="18" charset="0"/>
                          </a:rPr>
                          <m:t>𝑣</m:t>
                        </m:r>
                      </m:e>
                      <m:sub>
                        <m:r>
                          <a:rPr kumimoji="1" lang="en-US" altLang="ja-JP" sz="2400" b="0" i="1" u="sng" dirty="0" smtClean="0">
                            <a:latin typeface="Cambria Math" panose="02040503050406030204" pitchFamily="18" charset="0"/>
                          </a:rPr>
                          <m:t>𝑜𝑢𝑡</m:t>
                        </m:r>
                      </m:sub>
                    </m:sSub>
                    <m:r>
                      <a:rPr lang="ja-JP" altLang="en-US" sz="2400" i="1" u="sng" dirty="0">
                        <a:latin typeface="Cambria Math" panose="02040503050406030204" pitchFamily="18" charset="0"/>
                      </a:rPr>
                      <m:t>が</m:t>
                    </m:r>
                    <m:r>
                      <a:rPr kumimoji="1" lang="en-US" altLang="ja-JP" sz="2400" b="0" i="1" u="sng" dirty="0" smtClean="0">
                        <a:latin typeface="Cambria Math" panose="02040503050406030204" pitchFamily="18" charset="0"/>
                      </a:rPr>
                      <m:t>𝑣</m:t>
                    </m:r>
                    <m:r>
                      <a:rPr lang="ja-JP" altLang="en-US" sz="2400" i="1" u="sng" dirty="0">
                        <a:latin typeface="Cambria Math" panose="02040503050406030204" pitchFamily="18" charset="0"/>
                      </a:rPr>
                      <m:t>、</m:t>
                    </m:r>
                    <m:sSub>
                      <m:sSubPr>
                        <m:ctrlPr>
                          <a:rPr lang="en-US" altLang="ja-JP" sz="2400" i="1" u="sng" dirty="0">
                            <a:latin typeface="Cambria Math" panose="02040503050406030204" pitchFamily="18" charset="0"/>
                          </a:rPr>
                        </m:ctrlPr>
                      </m:sSubPr>
                      <m:e>
                        <m:r>
                          <a:rPr lang="en-US" altLang="ja-JP" sz="2400" i="1" u="sng" dirty="0">
                            <a:latin typeface="Cambria Math" panose="02040503050406030204" pitchFamily="18" charset="0"/>
                          </a:rPr>
                          <m:t>𝑉</m:t>
                        </m:r>
                      </m:e>
                      <m:sub>
                        <m:r>
                          <a:rPr lang="en-US" altLang="ja-JP" sz="2400" i="1" u="sng" dirty="0">
                            <a:latin typeface="Cambria Math" panose="02040503050406030204" pitchFamily="18" charset="0"/>
                          </a:rPr>
                          <m:t>𝐶𝑇𝑅𝐿</m:t>
                        </m:r>
                      </m:sub>
                    </m:sSub>
                  </m:oMath>
                </a14:m>
                <a:r>
                  <a:rPr kumimoji="1" lang="ja-JP" altLang="en-US" sz="2400" u="sng" dirty="0"/>
                  <a:t>に比例している</a:t>
                </a:r>
                <a:r>
                  <a:rPr kumimoji="1" lang="ja-JP" altLang="en-US" sz="2400" dirty="0"/>
                  <a:t>ことが重要</a:t>
                </a:r>
                <a:endParaRPr kumimoji="1" lang="en-US" altLang="ja-JP" sz="2400" dirty="0"/>
              </a:p>
            </p:txBody>
          </p:sp>
        </mc:Choice>
        <mc:Fallback>
          <p:sp>
            <p:nvSpPr>
              <p:cNvPr id="6" name="テキスト ボックス 5">
                <a:extLst>
                  <a:ext uri="{FF2B5EF4-FFF2-40B4-BE49-F238E27FC236}">
                    <a16:creationId xmlns:a16="http://schemas.microsoft.com/office/drawing/2014/main" id="{88490E02-7C7A-AF70-C606-6E90E62D2CBC}"/>
                  </a:ext>
                </a:extLst>
              </p:cNvPr>
              <p:cNvSpPr txBox="1">
                <a:spLocks noRot="1" noChangeAspect="1" noMove="1" noResize="1" noEditPoints="1" noAdjustHandles="1" noChangeArrowheads="1" noChangeShapeType="1" noTextEdit="1"/>
              </p:cNvSpPr>
              <p:nvPr/>
            </p:nvSpPr>
            <p:spPr>
              <a:xfrm>
                <a:off x="5929619" y="1513126"/>
                <a:ext cx="6182685" cy="5306261"/>
              </a:xfrm>
              <a:prstGeom prst="rect">
                <a:avLst/>
              </a:prstGeom>
              <a:blipFill>
                <a:blip r:embed="rId2"/>
                <a:stretch>
                  <a:fillRect l="-1578" t="-918" b="-1607"/>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2FBCC864-7852-D395-2E6F-161AA59125E0}"/>
              </a:ext>
            </a:extLst>
          </p:cNvPr>
          <p:cNvSpPr>
            <a:spLocks noGrp="1"/>
          </p:cNvSpPr>
          <p:nvPr>
            <p:ph type="sldNum" sz="quarter" idx="12"/>
          </p:nvPr>
        </p:nvSpPr>
        <p:spPr/>
        <p:txBody>
          <a:bodyPr/>
          <a:lstStyle/>
          <a:p>
            <a:fld id="{FB3BD0F6-ED93-4B53-8AD2-35C03B8427B6}" type="slidenum">
              <a:rPr kumimoji="1" lang="ja-JP" altLang="en-US" smtClean="0"/>
              <a:t>4</a:t>
            </a:fld>
            <a:endParaRPr kumimoji="1" lang="ja-JP" altLang="en-US"/>
          </a:p>
        </p:txBody>
      </p:sp>
      <p:grpSp>
        <p:nvGrpSpPr>
          <p:cNvPr id="12" name="グループ化 11">
            <a:extLst>
              <a:ext uri="{FF2B5EF4-FFF2-40B4-BE49-F238E27FC236}">
                <a16:creationId xmlns:a16="http://schemas.microsoft.com/office/drawing/2014/main" id="{B453B265-EB5F-DB30-9EEC-D48E6EA6B5A3}"/>
              </a:ext>
            </a:extLst>
          </p:cNvPr>
          <p:cNvGrpSpPr/>
          <p:nvPr/>
        </p:nvGrpSpPr>
        <p:grpSpPr>
          <a:xfrm>
            <a:off x="-160354" y="1800905"/>
            <a:ext cx="5870460" cy="5038354"/>
            <a:chOff x="225540" y="1541591"/>
            <a:chExt cx="5870460" cy="5038354"/>
          </a:xfrm>
        </p:grpSpPr>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C687180-4B5C-8E9B-D65F-E58B5A879DA4}"/>
                    </a:ext>
                  </a:extLst>
                </p:cNvPr>
                <p:cNvSpPr txBox="1"/>
                <p:nvPr/>
              </p:nvSpPr>
              <p:spPr>
                <a:xfrm>
                  <a:off x="2365695" y="4588779"/>
                  <a:ext cx="124157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1</m:t>
                            </m:r>
                          </m:sub>
                        </m:sSub>
                      </m:oMath>
                    </m:oMathPara>
                  </a14:m>
                  <a:endParaRPr kumimoji="1" lang="ja-JP" altLang="en-US" dirty="0"/>
                </a:p>
              </p:txBody>
            </p:sp>
          </mc:Choice>
          <mc:Fallback xmlns="">
            <p:sp>
              <p:nvSpPr>
                <p:cNvPr id="4" name="テキスト ボックス 3">
                  <a:extLst>
                    <a:ext uri="{FF2B5EF4-FFF2-40B4-BE49-F238E27FC236}">
                      <a16:creationId xmlns:a16="http://schemas.microsoft.com/office/drawing/2014/main" id="{BC687180-4B5C-8E9B-D65F-E58B5A879DA4}"/>
                    </a:ext>
                  </a:extLst>
                </p:cNvPr>
                <p:cNvSpPr txBox="1">
                  <a:spLocks noRot="1" noChangeAspect="1" noMove="1" noResize="1" noEditPoints="1" noAdjustHandles="1" noChangeArrowheads="1" noChangeShapeType="1" noTextEdit="1"/>
                </p:cNvSpPr>
                <p:nvPr/>
              </p:nvSpPr>
              <p:spPr>
                <a:xfrm>
                  <a:off x="2365695" y="4588779"/>
                  <a:ext cx="1241570" cy="369332"/>
                </a:xfrm>
                <a:prstGeom prst="rect">
                  <a:avLst/>
                </a:prstGeom>
                <a:blipFill>
                  <a:blip r:embed="rId3"/>
                  <a:stretch>
                    <a:fillRect b="-6557"/>
                  </a:stretch>
                </a:blipFill>
              </p:spPr>
              <p:txBody>
                <a:bodyPr/>
                <a:lstStyle/>
                <a:p>
                  <a:r>
                    <a:rPr lang="ja-JP" altLang="en-US">
                      <a:noFill/>
                    </a:rPr>
                    <a:t> </a:t>
                  </a:r>
                </a:p>
              </p:txBody>
            </p:sp>
          </mc:Fallback>
        </mc:AlternateContent>
        <p:grpSp>
          <p:nvGrpSpPr>
            <p:cNvPr id="10" name="グループ化 9">
              <a:extLst>
                <a:ext uri="{FF2B5EF4-FFF2-40B4-BE49-F238E27FC236}">
                  <a16:creationId xmlns:a16="http://schemas.microsoft.com/office/drawing/2014/main" id="{A0F03D31-2816-3375-0F73-332D3F75D258}"/>
                </a:ext>
              </a:extLst>
            </p:cNvPr>
            <p:cNvGrpSpPr/>
            <p:nvPr/>
          </p:nvGrpSpPr>
          <p:grpSpPr>
            <a:xfrm>
              <a:off x="225540" y="1541591"/>
              <a:ext cx="5870460" cy="5038354"/>
              <a:chOff x="225540" y="1541591"/>
              <a:chExt cx="5870460" cy="5038354"/>
            </a:xfrm>
          </p:grpSpPr>
          <p:pic>
            <p:nvPicPr>
              <p:cNvPr id="5" name="図 4" descr="アイコン が含まれている画像&#10;&#10;自動的に生成された説明">
                <a:extLst>
                  <a:ext uri="{FF2B5EF4-FFF2-40B4-BE49-F238E27FC236}">
                    <a16:creationId xmlns:a16="http://schemas.microsoft.com/office/drawing/2014/main" id="{21D96555-7517-917E-B67C-BA8C134BD6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540" y="1541591"/>
                <a:ext cx="5870460" cy="5038354"/>
              </a:xfrm>
              <a:prstGeom prst="rect">
                <a:avLst/>
              </a:prstGeom>
            </p:spPr>
          </p:pic>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2E7FD79-1AD4-4FED-4825-D0D37B59147B}"/>
                      </a:ext>
                    </a:extLst>
                  </p:cNvPr>
                  <p:cNvSpPr txBox="1"/>
                  <p:nvPr/>
                </p:nvSpPr>
                <p:spPr>
                  <a:xfrm>
                    <a:off x="1620473" y="3522595"/>
                    <a:ext cx="124157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2</m:t>
                              </m:r>
                            </m:sub>
                          </m:sSub>
                        </m:oMath>
                      </m:oMathPara>
                    </a14:m>
                    <a:endParaRPr kumimoji="1" lang="ja-JP" altLang="en-US" dirty="0"/>
                  </a:p>
                </p:txBody>
              </p:sp>
            </mc:Choice>
            <mc:Fallback xmlns="">
              <p:sp>
                <p:nvSpPr>
                  <p:cNvPr id="7" name="テキスト ボックス 6">
                    <a:extLst>
                      <a:ext uri="{FF2B5EF4-FFF2-40B4-BE49-F238E27FC236}">
                        <a16:creationId xmlns:a16="http://schemas.microsoft.com/office/drawing/2014/main" id="{D2E7FD79-1AD4-4FED-4825-D0D37B59147B}"/>
                      </a:ext>
                    </a:extLst>
                  </p:cNvPr>
                  <p:cNvSpPr txBox="1">
                    <a:spLocks noRot="1" noChangeAspect="1" noMove="1" noResize="1" noEditPoints="1" noAdjustHandles="1" noChangeArrowheads="1" noChangeShapeType="1" noTextEdit="1"/>
                  </p:cNvSpPr>
                  <p:nvPr/>
                </p:nvSpPr>
                <p:spPr>
                  <a:xfrm>
                    <a:off x="1620473" y="3522595"/>
                    <a:ext cx="1241570" cy="369332"/>
                  </a:xfrm>
                  <a:prstGeom prst="rect">
                    <a:avLst/>
                  </a:prstGeom>
                  <a:blipFill>
                    <a:blip r:embed="rId5"/>
                    <a:stretch>
                      <a:fillRect b="-6557"/>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8D54FD4-9023-84CC-D240-F5FF6CE4E2A8}"/>
                    </a:ext>
                  </a:extLst>
                </p:cNvPr>
                <p:cNvSpPr txBox="1"/>
                <p:nvPr/>
              </p:nvSpPr>
              <p:spPr>
                <a:xfrm>
                  <a:off x="3081556" y="3522595"/>
                  <a:ext cx="124157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2</m:t>
                            </m:r>
                          </m:sub>
                        </m:sSub>
                      </m:oMath>
                    </m:oMathPara>
                  </a14:m>
                  <a:endParaRPr kumimoji="1" lang="ja-JP" altLang="en-US" dirty="0"/>
                </a:p>
              </p:txBody>
            </p:sp>
          </mc:Choice>
          <mc:Fallback xmlns="">
            <p:sp>
              <p:nvSpPr>
                <p:cNvPr id="8" name="テキスト ボックス 7">
                  <a:extLst>
                    <a:ext uri="{FF2B5EF4-FFF2-40B4-BE49-F238E27FC236}">
                      <a16:creationId xmlns:a16="http://schemas.microsoft.com/office/drawing/2014/main" id="{18D54FD4-9023-84CC-D240-F5FF6CE4E2A8}"/>
                    </a:ext>
                  </a:extLst>
                </p:cNvPr>
                <p:cNvSpPr txBox="1">
                  <a:spLocks noRot="1" noChangeAspect="1" noMove="1" noResize="1" noEditPoints="1" noAdjustHandles="1" noChangeArrowheads="1" noChangeShapeType="1" noTextEdit="1"/>
                </p:cNvSpPr>
                <p:nvPr/>
              </p:nvSpPr>
              <p:spPr>
                <a:xfrm>
                  <a:off x="3081556" y="3522595"/>
                  <a:ext cx="1241570" cy="369332"/>
                </a:xfrm>
                <a:prstGeom prst="rect">
                  <a:avLst/>
                </a:prstGeom>
                <a:blipFill>
                  <a:blip r:embed="rId6"/>
                  <a:stretch>
                    <a:fillRect b="-6557"/>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2304515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4F42AA-6416-E0E8-7462-E332ABB84448}"/>
              </a:ext>
            </a:extLst>
          </p:cNvPr>
          <p:cNvSpPr>
            <a:spLocks noGrp="1"/>
          </p:cNvSpPr>
          <p:nvPr>
            <p:ph type="title"/>
          </p:nvPr>
        </p:nvSpPr>
        <p:spPr/>
        <p:txBody>
          <a:bodyPr/>
          <a:lstStyle/>
          <a:p>
            <a:r>
              <a:rPr lang="en-US" altLang="ja-JP" dirty="0"/>
              <a:t>4</a:t>
            </a:r>
            <a:r>
              <a:rPr kumimoji="1" lang="en-US" altLang="ja-JP" dirty="0"/>
              <a:t>.</a:t>
            </a:r>
            <a:r>
              <a:rPr kumimoji="1" lang="ja-JP" altLang="en-US" dirty="0"/>
              <a:t>設計の流れ</a:t>
            </a:r>
          </a:p>
        </p:txBody>
      </p:sp>
      <p:sp>
        <p:nvSpPr>
          <p:cNvPr id="4" name="テキスト ボックス 3">
            <a:extLst>
              <a:ext uri="{FF2B5EF4-FFF2-40B4-BE49-F238E27FC236}">
                <a16:creationId xmlns:a16="http://schemas.microsoft.com/office/drawing/2014/main" id="{639F7BD9-33D7-38DE-AEDA-BBDB49106CB2}"/>
              </a:ext>
            </a:extLst>
          </p:cNvPr>
          <p:cNvSpPr txBox="1"/>
          <p:nvPr/>
        </p:nvSpPr>
        <p:spPr>
          <a:xfrm>
            <a:off x="2910839" y="1774817"/>
            <a:ext cx="6364778" cy="461665"/>
          </a:xfrm>
          <a:prstGeom prst="rect">
            <a:avLst/>
          </a:prstGeom>
          <a:noFill/>
        </p:spPr>
        <p:txBody>
          <a:bodyPr wrap="square" rtlCol="0">
            <a:spAutoFit/>
          </a:bodyPr>
          <a:lstStyle/>
          <a:p>
            <a:pPr algn="ctr"/>
            <a:r>
              <a:rPr kumimoji="1" lang="en-US" altLang="ja-JP" sz="2400" dirty="0"/>
              <a:t>1</a:t>
            </a:r>
            <a:r>
              <a:rPr kumimoji="1" lang="ja-JP" altLang="en-US" sz="2400" dirty="0"/>
              <a:t>回路を流れる電流</a:t>
            </a:r>
            <a:r>
              <a:rPr kumimoji="1" lang="en-US" altLang="ja-JP" sz="2400" dirty="0"/>
              <a:t>(</a:t>
            </a:r>
            <a:r>
              <a:rPr kumimoji="1" lang="ja-JP" altLang="en-US" sz="2400" dirty="0"/>
              <a:t>テール電流</a:t>
            </a:r>
            <a:r>
              <a:rPr kumimoji="1" lang="en-US" altLang="ja-JP" sz="2400" dirty="0"/>
              <a:t>)</a:t>
            </a:r>
            <a:r>
              <a:rPr lang="ja-JP" altLang="en-US" sz="2400" dirty="0"/>
              <a:t>の決定</a:t>
            </a:r>
            <a:endParaRPr kumimoji="1" lang="ja-JP" altLang="en-US" sz="2400" dirty="0"/>
          </a:p>
        </p:txBody>
      </p:sp>
      <p:sp>
        <p:nvSpPr>
          <p:cNvPr id="6" name="テキスト ボックス 5">
            <a:extLst>
              <a:ext uri="{FF2B5EF4-FFF2-40B4-BE49-F238E27FC236}">
                <a16:creationId xmlns:a16="http://schemas.microsoft.com/office/drawing/2014/main" id="{0D8FD928-90E4-7A4D-CF17-C5CAA2A50A6A}"/>
              </a:ext>
            </a:extLst>
          </p:cNvPr>
          <p:cNvSpPr txBox="1"/>
          <p:nvPr/>
        </p:nvSpPr>
        <p:spPr>
          <a:xfrm>
            <a:off x="3693622" y="2581853"/>
            <a:ext cx="4804756" cy="461665"/>
          </a:xfrm>
          <a:prstGeom prst="rect">
            <a:avLst/>
          </a:prstGeom>
          <a:noFill/>
        </p:spPr>
        <p:txBody>
          <a:bodyPr wrap="square" rtlCol="0">
            <a:spAutoFit/>
          </a:bodyPr>
          <a:lstStyle/>
          <a:p>
            <a:pPr algn="ctr"/>
            <a:r>
              <a:rPr kumimoji="1" lang="en-US" altLang="ja-JP" sz="2400" dirty="0"/>
              <a:t>2</a:t>
            </a:r>
            <a:r>
              <a:rPr kumimoji="1" lang="ja-JP" altLang="en-US" sz="2400" dirty="0"/>
              <a:t>直流電位の決定</a:t>
            </a:r>
            <a:endParaRPr kumimoji="1" lang="en-US" altLang="ja-JP" sz="2400" dirty="0"/>
          </a:p>
        </p:txBody>
      </p:sp>
      <p:sp>
        <p:nvSpPr>
          <p:cNvPr id="7" name="テキスト ボックス 6">
            <a:extLst>
              <a:ext uri="{FF2B5EF4-FFF2-40B4-BE49-F238E27FC236}">
                <a16:creationId xmlns:a16="http://schemas.microsoft.com/office/drawing/2014/main" id="{5961DC34-7DCB-B9C8-03B2-9C20004716AD}"/>
              </a:ext>
            </a:extLst>
          </p:cNvPr>
          <p:cNvSpPr txBox="1"/>
          <p:nvPr/>
        </p:nvSpPr>
        <p:spPr>
          <a:xfrm>
            <a:off x="2830484" y="3386018"/>
            <a:ext cx="6525490" cy="461665"/>
          </a:xfrm>
          <a:prstGeom prst="rect">
            <a:avLst/>
          </a:prstGeom>
          <a:noFill/>
        </p:spPr>
        <p:txBody>
          <a:bodyPr wrap="square" rtlCol="0">
            <a:spAutoFit/>
          </a:bodyPr>
          <a:lstStyle/>
          <a:p>
            <a:pPr algn="ctr"/>
            <a:r>
              <a:rPr kumimoji="1" lang="en-US" altLang="ja-JP" sz="2400" dirty="0"/>
              <a:t>3</a:t>
            </a:r>
            <a:r>
              <a:rPr kumimoji="1" lang="ja-JP" altLang="en-US" sz="2400" dirty="0"/>
              <a:t>抵抗値を直流電位、バイアス電流</a:t>
            </a:r>
            <a:r>
              <a:rPr lang="ja-JP" altLang="en-US" sz="2400" dirty="0"/>
              <a:t>から決定</a:t>
            </a:r>
            <a:endParaRPr kumimoji="1" lang="ja-JP" altLang="en-US" sz="2400" dirty="0"/>
          </a:p>
        </p:txBody>
      </p:sp>
      <p:sp>
        <p:nvSpPr>
          <p:cNvPr id="8" name="テキスト ボックス 7">
            <a:extLst>
              <a:ext uri="{FF2B5EF4-FFF2-40B4-BE49-F238E27FC236}">
                <a16:creationId xmlns:a16="http://schemas.microsoft.com/office/drawing/2014/main" id="{090FAE30-97EF-1F5F-46DA-8D60ABEDDD68}"/>
              </a:ext>
            </a:extLst>
          </p:cNvPr>
          <p:cNvSpPr txBox="1"/>
          <p:nvPr/>
        </p:nvSpPr>
        <p:spPr>
          <a:xfrm>
            <a:off x="3693622" y="5132677"/>
            <a:ext cx="4804756" cy="461665"/>
          </a:xfrm>
          <a:prstGeom prst="rect">
            <a:avLst/>
          </a:prstGeom>
          <a:noFill/>
        </p:spPr>
        <p:txBody>
          <a:bodyPr wrap="square" rtlCol="0">
            <a:spAutoFit/>
          </a:bodyPr>
          <a:lstStyle/>
          <a:p>
            <a:pPr algn="ctr"/>
            <a:endParaRPr kumimoji="1" lang="ja-JP" altLang="en-US" sz="2400" dirty="0"/>
          </a:p>
        </p:txBody>
      </p:sp>
      <p:sp>
        <p:nvSpPr>
          <p:cNvPr id="3" name="テキスト ボックス 2">
            <a:extLst>
              <a:ext uri="{FF2B5EF4-FFF2-40B4-BE49-F238E27FC236}">
                <a16:creationId xmlns:a16="http://schemas.microsoft.com/office/drawing/2014/main" id="{D03274A3-2B80-A7E1-4F3A-E605317CC836}"/>
              </a:ext>
            </a:extLst>
          </p:cNvPr>
          <p:cNvSpPr txBox="1"/>
          <p:nvPr/>
        </p:nvSpPr>
        <p:spPr>
          <a:xfrm>
            <a:off x="3088178" y="4284551"/>
            <a:ext cx="6010102" cy="461665"/>
          </a:xfrm>
          <a:prstGeom prst="rect">
            <a:avLst/>
          </a:prstGeom>
          <a:noFill/>
        </p:spPr>
        <p:txBody>
          <a:bodyPr wrap="square" rtlCol="0">
            <a:spAutoFit/>
          </a:bodyPr>
          <a:lstStyle/>
          <a:p>
            <a:pPr algn="ctr"/>
            <a:r>
              <a:rPr kumimoji="1" lang="en-US" altLang="ja-JP" sz="2400" dirty="0"/>
              <a:t>4</a:t>
            </a:r>
            <a:r>
              <a:rPr kumimoji="1" lang="ja-JP" altLang="en-US" sz="2400" dirty="0"/>
              <a:t>利得、トランスコンダクタンスの設計</a:t>
            </a:r>
          </a:p>
        </p:txBody>
      </p:sp>
      <p:sp>
        <p:nvSpPr>
          <p:cNvPr id="5" name="テキスト ボックス 4">
            <a:extLst>
              <a:ext uri="{FF2B5EF4-FFF2-40B4-BE49-F238E27FC236}">
                <a16:creationId xmlns:a16="http://schemas.microsoft.com/office/drawing/2014/main" id="{601064D9-2ED1-766B-208F-DF8E7499D0DF}"/>
              </a:ext>
            </a:extLst>
          </p:cNvPr>
          <p:cNvSpPr txBox="1"/>
          <p:nvPr/>
        </p:nvSpPr>
        <p:spPr>
          <a:xfrm>
            <a:off x="3940233" y="5183084"/>
            <a:ext cx="4305992" cy="461665"/>
          </a:xfrm>
          <a:prstGeom prst="rect">
            <a:avLst/>
          </a:prstGeom>
          <a:noFill/>
        </p:spPr>
        <p:txBody>
          <a:bodyPr wrap="square" rtlCol="0">
            <a:spAutoFit/>
          </a:bodyPr>
          <a:lstStyle/>
          <a:p>
            <a:pPr algn="ctr"/>
            <a:r>
              <a:rPr kumimoji="1" lang="en-US" altLang="ja-JP" sz="2400" dirty="0"/>
              <a:t>5</a:t>
            </a:r>
            <a:r>
              <a:rPr kumimoji="1" lang="ja-JP" altLang="en-US" sz="2400" dirty="0"/>
              <a:t>差動対のゲート電位の決定</a:t>
            </a:r>
          </a:p>
        </p:txBody>
      </p:sp>
      <p:sp>
        <p:nvSpPr>
          <p:cNvPr id="9" name="テキスト ボックス 8">
            <a:extLst>
              <a:ext uri="{FF2B5EF4-FFF2-40B4-BE49-F238E27FC236}">
                <a16:creationId xmlns:a16="http://schemas.microsoft.com/office/drawing/2014/main" id="{777C8BFC-D0FB-B1C6-B50F-521AB76E268A}"/>
              </a:ext>
            </a:extLst>
          </p:cNvPr>
          <p:cNvSpPr txBox="1"/>
          <p:nvPr/>
        </p:nvSpPr>
        <p:spPr>
          <a:xfrm>
            <a:off x="4497184" y="6031210"/>
            <a:ext cx="3192088" cy="461665"/>
          </a:xfrm>
          <a:prstGeom prst="rect">
            <a:avLst/>
          </a:prstGeom>
          <a:noFill/>
        </p:spPr>
        <p:txBody>
          <a:bodyPr wrap="square" rtlCol="0">
            <a:spAutoFit/>
          </a:bodyPr>
          <a:lstStyle/>
          <a:p>
            <a:pPr algn="ctr"/>
            <a:r>
              <a:rPr kumimoji="1" lang="en-US" altLang="ja-JP" sz="2400" dirty="0"/>
              <a:t>6</a:t>
            </a:r>
            <a:r>
              <a:rPr kumimoji="1" lang="ja-JP" altLang="en-US" sz="2400" dirty="0"/>
              <a:t>シミュレーション</a:t>
            </a:r>
          </a:p>
        </p:txBody>
      </p:sp>
      <p:sp>
        <p:nvSpPr>
          <p:cNvPr id="10" name="矢印: 下 9">
            <a:extLst>
              <a:ext uri="{FF2B5EF4-FFF2-40B4-BE49-F238E27FC236}">
                <a16:creationId xmlns:a16="http://schemas.microsoft.com/office/drawing/2014/main" id="{17589BC9-2B7C-EDE7-B992-50384B080BA7}"/>
              </a:ext>
            </a:extLst>
          </p:cNvPr>
          <p:cNvSpPr/>
          <p:nvPr/>
        </p:nvSpPr>
        <p:spPr>
          <a:xfrm>
            <a:off x="5696296" y="2282381"/>
            <a:ext cx="793865" cy="27942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下 10">
            <a:extLst>
              <a:ext uri="{FF2B5EF4-FFF2-40B4-BE49-F238E27FC236}">
                <a16:creationId xmlns:a16="http://schemas.microsoft.com/office/drawing/2014/main" id="{6FCCB650-A99B-1364-F1EB-28D3FF440906}"/>
              </a:ext>
            </a:extLst>
          </p:cNvPr>
          <p:cNvSpPr/>
          <p:nvPr/>
        </p:nvSpPr>
        <p:spPr>
          <a:xfrm>
            <a:off x="5696296" y="3091865"/>
            <a:ext cx="793865" cy="27942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下 11">
            <a:extLst>
              <a:ext uri="{FF2B5EF4-FFF2-40B4-BE49-F238E27FC236}">
                <a16:creationId xmlns:a16="http://schemas.microsoft.com/office/drawing/2014/main" id="{4FD85CDD-DADA-0D2E-9F25-3AA3E8426B20}"/>
              </a:ext>
            </a:extLst>
          </p:cNvPr>
          <p:cNvSpPr/>
          <p:nvPr/>
        </p:nvSpPr>
        <p:spPr>
          <a:xfrm>
            <a:off x="5696296" y="3926403"/>
            <a:ext cx="793865" cy="27942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下 12">
            <a:extLst>
              <a:ext uri="{FF2B5EF4-FFF2-40B4-BE49-F238E27FC236}">
                <a16:creationId xmlns:a16="http://schemas.microsoft.com/office/drawing/2014/main" id="{55A052A7-5FF5-CF0B-1567-9CC893B939F4}"/>
              </a:ext>
            </a:extLst>
          </p:cNvPr>
          <p:cNvSpPr/>
          <p:nvPr/>
        </p:nvSpPr>
        <p:spPr>
          <a:xfrm>
            <a:off x="5696296" y="4828046"/>
            <a:ext cx="793865" cy="27942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9ABC0799-F2A7-56EC-F73C-AA76E15F31AA}"/>
              </a:ext>
            </a:extLst>
          </p:cNvPr>
          <p:cNvSpPr/>
          <p:nvPr/>
        </p:nvSpPr>
        <p:spPr>
          <a:xfrm>
            <a:off x="5696296" y="5701375"/>
            <a:ext cx="793865" cy="27942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スライド番号プレースホルダー 14">
            <a:extLst>
              <a:ext uri="{FF2B5EF4-FFF2-40B4-BE49-F238E27FC236}">
                <a16:creationId xmlns:a16="http://schemas.microsoft.com/office/drawing/2014/main" id="{5FD5C092-2399-455C-D3B2-0BA5E4FE212E}"/>
              </a:ext>
            </a:extLst>
          </p:cNvPr>
          <p:cNvSpPr>
            <a:spLocks noGrp="1"/>
          </p:cNvSpPr>
          <p:nvPr>
            <p:ph type="sldNum" sz="quarter" idx="12"/>
          </p:nvPr>
        </p:nvSpPr>
        <p:spPr/>
        <p:txBody>
          <a:bodyPr/>
          <a:lstStyle/>
          <a:p>
            <a:fld id="{FB3BD0F6-ED93-4B53-8AD2-35C03B8427B6}" type="slidenum">
              <a:rPr kumimoji="1" lang="ja-JP" altLang="en-US" smtClean="0"/>
              <a:t>5</a:t>
            </a:fld>
            <a:endParaRPr kumimoji="1" lang="ja-JP" altLang="en-US"/>
          </a:p>
        </p:txBody>
      </p:sp>
    </p:spTree>
    <p:extLst>
      <p:ext uri="{BB962C8B-B14F-4D97-AF65-F5344CB8AC3E}">
        <p14:creationId xmlns:p14="http://schemas.microsoft.com/office/powerpoint/2010/main" val="871505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F334B3-9221-040F-5994-8E2A9C389EC3}"/>
              </a:ext>
            </a:extLst>
          </p:cNvPr>
          <p:cNvSpPr>
            <a:spLocks noGrp="1"/>
          </p:cNvSpPr>
          <p:nvPr>
            <p:ph type="title"/>
          </p:nvPr>
        </p:nvSpPr>
        <p:spPr/>
        <p:txBody>
          <a:bodyPr/>
          <a:lstStyle/>
          <a:p>
            <a:r>
              <a:rPr kumimoji="1" lang="en-US" altLang="ja-JP" dirty="0"/>
              <a:t>4.1</a:t>
            </a:r>
            <a:r>
              <a:rPr kumimoji="1" lang="ja-JP" altLang="en-US" dirty="0"/>
              <a:t>テール電流の決定</a:t>
            </a:r>
          </a:p>
        </p:txBody>
      </p:sp>
      <p:sp>
        <p:nvSpPr>
          <p:cNvPr id="21" name="テキスト ボックス 20">
            <a:extLst>
              <a:ext uri="{FF2B5EF4-FFF2-40B4-BE49-F238E27FC236}">
                <a16:creationId xmlns:a16="http://schemas.microsoft.com/office/drawing/2014/main" id="{DB1BDA8F-89EA-EADB-7588-A68728933F17}"/>
              </a:ext>
            </a:extLst>
          </p:cNvPr>
          <p:cNvSpPr txBox="1"/>
          <p:nvPr/>
        </p:nvSpPr>
        <p:spPr>
          <a:xfrm>
            <a:off x="640203" y="2802833"/>
            <a:ext cx="10598552" cy="3046988"/>
          </a:xfrm>
          <a:prstGeom prst="rect">
            <a:avLst/>
          </a:prstGeom>
          <a:noFill/>
        </p:spPr>
        <p:txBody>
          <a:bodyPr wrap="square" rtlCol="0">
            <a:spAutoFit/>
          </a:bodyPr>
          <a:lstStyle/>
          <a:p>
            <a:r>
              <a:rPr lang="ja-JP" altLang="en-US" sz="2400" dirty="0"/>
              <a:t>右図の電流源をトランジスタで作る</a:t>
            </a:r>
            <a:endParaRPr lang="en-US" altLang="ja-JP" sz="2400" dirty="0"/>
          </a:p>
          <a:p>
            <a:endParaRPr lang="en-US" altLang="ja-JP" sz="2400" dirty="0"/>
          </a:p>
          <a:p>
            <a:r>
              <a:rPr lang="ja-JP" altLang="en-US" sz="2400" dirty="0"/>
              <a:t>電流は数</a:t>
            </a:r>
            <a:r>
              <a:rPr lang="en-US" altLang="ja-JP" sz="2400" dirty="0" err="1"/>
              <a:t>uA</a:t>
            </a:r>
            <a:r>
              <a:rPr lang="ja-JP" altLang="en-US" sz="2400" dirty="0"/>
              <a:t>程度だと周波数特性が悪い</a:t>
            </a:r>
            <a:endParaRPr lang="en-US" altLang="ja-JP" sz="2400" dirty="0"/>
          </a:p>
          <a:p>
            <a:r>
              <a:rPr lang="ja-JP" altLang="en-US" sz="2400" dirty="0"/>
              <a:t>⇒今回は</a:t>
            </a:r>
            <a:r>
              <a:rPr lang="en-US" altLang="ja-JP" sz="2400" dirty="0"/>
              <a:t>20 </a:t>
            </a:r>
            <a:r>
              <a:rPr lang="en-US" altLang="ja-JP" sz="2400" dirty="0" err="1"/>
              <a:t>uA</a:t>
            </a:r>
            <a:r>
              <a:rPr lang="ja-JP" altLang="en-US" sz="2400" dirty="0"/>
              <a:t>を流すものとした</a:t>
            </a:r>
            <a:endParaRPr lang="en-US" altLang="ja-JP" sz="2400" dirty="0"/>
          </a:p>
          <a:p>
            <a:endParaRPr lang="en-US" altLang="ja-JP" sz="2400" dirty="0"/>
          </a:p>
          <a:p>
            <a:r>
              <a:rPr lang="ja-JP" altLang="en-US" sz="2400" dirty="0"/>
              <a:t>ドレインソース間電圧を</a:t>
            </a:r>
            <a:r>
              <a:rPr lang="en-US" altLang="ja-JP" sz="2400" dirty="0"/>
              <a:t>0.4 V</a:t>
            </a:r>
            <a:r>
              <a:rPr lang="ja-JP" altLang="en-US" sz="2400" dirty="0"/>
              <a:t>とした</a:t>
            </a:r>
            <a:endParaRPr lang="en-US" altLang="ja-JP" sz="2400" dirty="0"/>
          </a:p>
          <a:p>
            <a:endParaRPr lang="en-US" altLang="ja-JP" sz="2400" dirty="0"/>
          </a:p>
          <a:p>
            <a:endParaRPr lang="en-US" altLang="ja-JP" sz="2400" dirty="0"/>
          </a:p>
        </p:txBody>
      </p:sp>
      <p:sp>
        <p:nvSpPr>
          <p:cNvPr id="3" name="スライド番号プレースホルダー 2">
            <a:extLst>
              <a:ext uri="{FF2B5EF4-FFF2-40B4-BE49-F238E27FC236}">
                <a16:creationId xmlns:a16="http://schemas.microsoft.com/office/drawing/2014/main" id="{654F938E-F6B1-9E7C-B472-22FB5AFF5EC6}"/>
              </a:ext>
            </a:extLst>
          </p:cNvPr>
          <p:cNvSpPr>
            <a:spLocks noGrp="1"/>
          </p:cNvSpPr>
          <p:nvPr>
            <p:ph type="sldNum" sz="quarter" idx="12"/>
          </p:nvPr>
        </p:nvSpPr>
        <p:spPr/>
        <p:txBody>
          <a:bodyPr/>
          <a:lstStyle/>
          <a:p>
            <a:fld id="{FB3BD0F6-ED93-4B53-8AD2-35C03B8427B6}" type="slidenum">
              <a:rPr kumimoji="1" lang="ja-JP" altLang="en-US" smtClean="0"/>
              <a:t>6</a:t>
            </a:fld>
            <a:endParaRPr kumimoji="1" lang="ja-JP" altLang="en-US"/>
          </a:p>
        </p:txBody>
      </p:sp>
      <p:grpSp>
        <p:nvGrpSpPr>
          <p:cNvPr id="6" name="グループ化 5">
            <a:extLst>
              <a:ext uri="{FF2B5EF4-FFF2-40B4-BE49-F238E27FC236}">
                <a16:creationId xmlns:a16="http://schemas.microsoft.com/office/drawing/2014/main" id="{9E2C5D60-7245-0B2F-12E7-C3F4A423F738}"/>
              </a:ext>
            </a:extLst>
          </p:cNvPr>
          <p:cNvGrpSpPr/>
          <p:nvPr/>
        </p:nvGrpSpPr>
        <p:grpSpPr>
          <a:xfrm>
            <a:off x="6553139" y="365125"/>
            <a:ext cx="5829300" cy="5003028"/>
            <a:chOff x="6418915" y="3390"/>
            <a:chExt cx="5829300" cy="5003028"/>
          </a:xfrm>
        </p:grpSpPr>
        <p:pic>
          <p:nvPicPr>
            <p:cNvPr id="4" name="図 3" descr="アイコン が含まれている画像&#10;&#10;自動的に生成された説明">
              <a:extLst>
                <a:ext uri="{FF2B5EF4-FFF2-40B4-BE49-F238E27FC236}">
                  <a16:creationId xmlns:a16="http://schemas.microsoft.com/office/drawing/2014/main" id="{A8EA79E0-9767-F98C-E1CF-92818EE4E7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8915" y="3390"/>
              <a:ext cx="5829300" cy="5003028"/>
            </a:xfrm>
            <a:prstGeom prst="rect">
              <a:avLst/>
            </a:prstGeom>
          </p:spPr>
        </p:pic>
        <p:sp>
          <p:nvSpPr>
            <p:cNvPr id="5" name="正方形/長方形 4">
              <a:extLst>
                <a:ext uri="{FF2B5EF4-FFF2-40B4-BE49-F238E27FC236}">
                  <a16:creationId xmlns:a16="http://schemas.microsoft.com/office/drawing/2014/main" id="{B489FD85-3AE3-416C-3038-0E424A0127DD}"/>
                </a:ext>
              </a:extLst>
            </p:cNvPr>
            <p:cNvSpPr/>
            <p:nvPr/>
          </p:nvSpPr>
          <p:spPr>
            <a:xfrm>
              <a:off x="8768122" y="3779926"/>
              <a:ext cx="1130887" cy="9514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8" name="図 7" descr="アイコン が含まれている画像&#10;&#10;自動的に生成された説明">
            <a:extLst>
              <a:ext uri="{FF2B5EF4-FFF2-40B4-BE49-F238E27FC236}">
                <a16:creationId xmlns:a16="http://schemas.microsoft.com/office/drawing/2014/main" id="{D6221311-5099-FE84-CFB3-4C3EC415D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5138269"/>
            <a:ext cx="1929388" cy="923546"/>
          </a:xfrm>
          <a:prstGeom prst="rect">
            <a:avLst/>
          </a:prstGeom>
        </p:spPr>
      </p:pic>
      <p:sp>
        <p:nvSpPr>
          <p:cNvPr id="10" name="矢印: 下 9">
            <a:extLst>
              <a:ext uri="{FF2B5EF4-FFF2-40B4-BE49-F238E27FC236}">
                <a16:creationId xmlns:a16="http://schemas.microsoft.com/office/drawing/2014/main" id="{39F2971F-46EC-3D37-A996-086BEEAD173B}"/>
              </a:ext>
            </a:extLst>
          </p:cNvPr>
          <p:cNvSpPr/>
          <p:nvPr/>
        </p:nvSpPr>
        <p:spPr>
          <a:xfrm rot="18834673">
            <a:off x="10467896" y="4733412"/>
            <a:ext cx="174616" cy="67532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41654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EA3603-360D-40FD-3BC4-A1283F375F69}"/>
              </a:ext>
            </a:extLst>
          </p:cNvPr>
          <p:cNvSpPr>
            <a:spLocks noGrp="1"/>
          </p:cNvSpPr>
          <p:nvPr>
            <p:ph type="title"/>
          </p:nvPr>
        </p:nvSpPr>
        <p:spPr/>
        <p:txBody>
          <a:bodyPr/>
          <a:lstStyle/>
          <a:p>
            <a:r>
              <a:rPr lang="en-US" altLang="ja-JP" dirty="0"/>
              <a:t>4</a:t>
            </a:r>
            <a:r>
              <a:rPr kumimoji="1" lang="en-US" altLang="ja-JP" dirty="0"/>
              <a:t>.1</a:t>
            </a:r>
            <a:r>
              <a:rPr kumimoji="1" lang="ja-JP" altLang="en-US" dirty="0"/>
              <a:t>テール電流の決定</a:t>
            </a:r>
          </a:p>
        </p:txBody>
      </p:sp>
      <p:pic>
        <p:nvPicPr>
          <p:cNvPr id="4" name="図 3">
            <a:extLst>
              <a:ext uri="{FF2B5EF4-FFF2-40B4-BE49-F238E27FC236}">
                <a16:creationId xmlns:a16="http://schemas.microsoft.com/office/drawing/2014/main" id="{CFD12625-59A7-E888-0270-410DAF2484D9}"/>
              </a:ext>
            </a:extLst>
          </p:cNvPr>
          <p:cNvPicPr>
            <a:picLocks noChangeAspect="1"/>
          </p:cNvPicPr>
          <p:nvPr/>
        </p:nvPicPr>
        <p:blipFill>
          <a:blip r:embed="rId2"/>
          <a:stretch>
            <a:fillRect/>
          </a:stretch>
        </p:blipFill>
        <p:spPr>
          <a:xfrm>
            <a:off x="0" y="2686454"/>
            <a:ext cx="5787342" cy="4171546"/>
          </a:xfrm>
          <a:prstGeom prst="rect">
            <a:avLst/>
          </a:prstGeom>
        </p:spPr>
      </p:pic>
      <p:sp>
        <p:nvSpPr>
          <p:cNvPr id="6" name="テキスト ボックス 5">
            <a:extLst>
              <a:ext uri="{FF2B5EF4-FFF2-40B4-BE49-F238E27FC236}">
                <a16:creationId xmlns:a16="http://schemas.microsoft.com/office/drawing/2014/main" id="{0F70E808-186F-65FF-5A33-27E5BE2B415F}"/>
              </a:ext>
            </a:extLst>
          </p:cNvPr>
          <p:cNvSpPr txBox="1"/>
          <p:nvPr/>
        </p:nvSpPr>
        <p:spPr>
          <a:xfrm>
            <a:off x="1724628" y="1957738"/>
            <a:ext cx="3750198" cy="461665"/>
          </a:xfrm>
          <a:prstGeom prst="rect">
            <a:avLst/>
          </a:prstGeom>
          <a:noFill/>
        </p:spPr>
        <p:txBody>
          <a:bodyPr wrap="square" rtlCol="0">
            <a:spAutoFit/>
          </a:bodyPr>
          <a:lstStyle/>
          <a:p>
            <a:pPr algn="ctr"/>
            <a:r>
              <a:rPr kumimoji="1" lang="en-US" altLang="ja-JP" sz="2400" dirty="0"/>
              <a:t>W/L =180 nm/180 nm</a:t>
            </a:r>
            <a:endParaRPr kumimoji="1" lang="ja-JP" altLang="en-US" sz="2400"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04BB34E-B2F7-7B47-4B6E-21897DA75AB3}"/>
                  </a:ext>
                </a:extLst>
              </p:cNvPr>
              <p:cNvSpPr txBox="1"/>
              <p:nvPr/>
            </p:nvSpPr>
            <p:spPr>
              <a:xfrm>
                <a:off x="5787342" y="1633710"/>
                <a:ext cx="6344117" cy="4999638"/>
              </a:xfrm>
              <a:prstGeom prst="rect">
                <a:avLst/>
              </a:prstGeom>
              <a:noFill/>
            </p:spPr>
            <p:txBody>
              <a:bodyPr wrap="square" rtlCol="0">
                <a:spAutoFit/>
              </a:bodyPr>
              <a:lstStyle/>
              <a:p>
                <a:r>
                  <a:rPr lang="ja-JP" altLang="en-US" sz="2400" dirty="0"/>
                  <a:t>この形状比だと、</a:t>
                </a:r>
                <a:r>
                  <a:rPr lang="en-US" altLang="ja-JP" sz="2400" dirty="0"/>
                  <a:t>20 </a:t>
                </a:r>
                <a:r>
                  <a:rPr lang="en-US" altLang="ja-JP" sz="2400" dirty="0" err="1"/>
                  <a:t>uA</a:t>
                </a:r>
                <a:r>
                  <a:rPr lang="ja-JP" altLang="en-US" sz="2400" dirty="0"/>
                  <a:t>の電流を流すには大きなゲートソース間電圧が必要</a:t>
                </a:r>
                <a:endParaRPr lang="en-US" altLang="ja-JP" sz="2400" dirty="0"/>
              </a:p>
              <a:p>
                <a:endParaRPr kumimoji="1" lang="en-US" altLang="ja-JP" sz="2400" dirty="0"/>
              </a:p>
              <a:p>
                <a:r>
                  <a:rPr lang="ja-JP" altLang="en-US" sz="2400" dirty="0"/>
                  <a:t>ドレイン電流は以下の式で表される</a:t>
                </a:r>
                <a:endParaRPr lang="en-US" altLang="ja-JP" sz="2400" dirty="0"/>
              </a:p>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𝑑</m:t>
                          </m:r>
                        </m:sub>
                      </m:sSub>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𝜇</m:t>
                          </m:r>
                        </m:e>
                        <m:sub>
                          <m:r>
                            <a:rPr lang="en-US" altLang="ja-JP" sz="2400" b="0" i="1" smtClean="0">
                              <a:latin typeface="Cambria Math" panose="02040503050406030204" pitchFamily="18" charset="0"/>
                            </a:rPr>
                            <m:t>𝑛</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𝐶</m:t>
                          </m:r>
                        </m:e>
                        <m:sub>
                          <m:r>
                            <a:rPr lang="en-US" altLang="ja-JP" sz="2400" b="0" i="1" smtClean="0">
                              <a:latin typeface="Cambria Math" panose="02040503050406030204" pitchFamily="18" charset="0"/>
                            </a:rPr>
                            <m:t>𝑜𝑥</m:t>
                          </m:r>
                        </m:sub>
                      </m:sSub>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𝐿</m:t>
                          </m:r>
                        </m:den>
                      </m:f>
                      <m:sSup>
                        <m:sSupPr>
                          <m:ctrlPr>
                            <a:rPr lang="en-US" altLang="ja-JP" sz="2400" b="0" i="1" smtClean="0">
                              <a:latin typeface="Cambria Math" panose="02040503050406030204" pitchFamily="18" charset="0"/>
                            </a:rPr>
                          </m:ctrlPr>
                        </m:sSupPr>
                        <m:e>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𝐺𝑆</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𝑡h</m:t>
                                      </m:r>
                                    </m:sub>
                                  </m:sSub>
                                </m:e>
                              </m:d>
                            </m:e>
                          </m:d>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m:t>
                      </m:r>
                      <m:d>
                        <m:dPr>
                          <m:begChr m:val=""/>
                          <m:ctrlPr>
                            <a:rPr lang="en-US" altLang="ja-JP" sz="2400" b="0" i="1" smtClean="0">
                              <a:latin typeface="Cambria Math" panose="02040503050406030204" pitchFamily="18" charset="0"/>
                            </a:rPr>
                          </m:ctrlPr>
                        </m:dPr>
                        <m:e>
                          <m:d>
                            <m:dPr>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𝜆</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𝐷𝑆</m:t>
                                  </m:r>
                                </m:sub>
                              </m:sSub>
                            </m:e>
                          </m:d>
                        </m:e>
                      </m:d>
                    </m:oMath>
                  </m:oMathPara>
                </a14:m>
                <a:endParaRPr lang="en-US" altLang="ja-JP" sz="2400" b="0" dirty="0"/>
              </a:p>
              <a:p>
                <a:endParaRPr lang="en-US" altLang="ja-JP" sz="2400" b="0" dirty="0"/>
              </a:p>
              <a:p>
                <a14:m>
                  <m:oMath xmlns:m="http://schemas.openxmlformats.org/officeDocument/2006/math">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𝜇</m:t>
                        </m:r>
                      </m:e>
                      <m:sub>
                        <m:r>
                          <a:rPr lang="en-US" altLang="ja-JP" sz="2400" b="0" i="1" smtClean="0">
                            <a:latin typeface="Cambria Math" panose="02040503050406030204" pitchFamily="18" charset="0"/>
                          </a:rPr>
                          <m:t>𝑛</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𝐶</m:t>
                        </m:r>
                      </m:e>
                      <m:sub>
                        <m:r>
                          <a:rPr lang="en-US" altLang="ja-JP" sz="2400" b="0" i="1" smtClean="0">
                            <a:latin typeface="Cambria Math" panose="02040503050406030204" pitchFamily="18" charset="0"/>
                          </a:rPr>
                          <m:t>𝑜𝑥</m:t>
                        </m:r>
                      </m:sub>
                    </m:sSub>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𝐿</m:t>
                        </m:r>
                      </m:den>
                    </m:f>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𝐾</m:t>
                    </m:r>
                  </m:oMath>
                </a14:m>
                <a:r>
                  <a:rPr lang="ja-JP" altLang="en-US" sz="2400" b="0" dirty="0"/>
                  <a:t> </a:t>
                </a:r>
                <a:r>
                  <a:rPr lang="en-US" altLang="ja-JP" sz="2400" dirty="0"/>
                  <a:t>:</a:t>
                </a:r>
                <a:r>
                  <a:rPr lang="ja-JP" altLang="en-US" sz="2400" b="0" dirty="0"/>
                  <a:t>トランスコンダクタンス</a:t>
                </a:r>
                <a:endParaRPr lang="en-US" altLang="ja-JP" sz="2400" b="0" dirty="0"/>
              </a:p>
              <a:p>
                <a14:m>
                  <m:oMath xmlns:m="http://schemas.openxmlformats.org/officeDocument/2006/math">
                    <m:r>
                      <a:rPr lang="en-US" altLang="ja-JP" sz="2400" i="1" dirty="0" smtClean="0">
                        <a:latin typeface="Cambria Math" panose="02040503050406030204" pitchFamily="18" charset="0"/>
                      </a:rPr>
                      <m:t>𝑊</m:t>
                    </m:r>
                    <m:r>
                      <a:rPr lang="en-US" altLang="ja-JP" sz="2400" i="1" dirty="0" smtClean="0">
                        <a:latin typeface="Cambria Math" panose="02040503050406030204" pitchFamily="18" charset="0"/>
                      </a:rPr>
                      <m:t>/</m:t>
                    </m:r>
                    <m:r>
                      <a:rPr lang="en-US" altLang="ja-JP" sz="2400" i="1" dirty="0" smtClean="0">
                        <a:latin typeface="Cambria Math" panose="02040503050406030204" pitchFamily="18" charset="0"/>
                      </a:rPr>
                      <m:t>𝐿</m:t>
                    </m:r>
                  </m:oMath>
                </a14:m>
                <a:r>
                  <a:rPr lang="en-US" altLang="ja-JP" sz="2400" dirty="0"/>
                  <a:t> : </a:t>
                </a:r>
                <a:r>
                  <a:rPr lang="ja-JP" altLang="en-US" sz="2400" dirty="0"/>
                  <a:t>チャネル幅</a:t>
                </a:r>
                <a:r>
                  <a:rPr lang="en-US" altLang="ja-JP" sz="2400" dirty="0"/>
                  <a:t>/</a:t>
                </a:r>
                <a:r>
                  <a:rPr lang="ja-JP" altLang="en-US" sz="2400" dirty="0"/>
                  <a:t>長さ</a:t>
                </a:r>
                <a:endParaRPr lang="en-US" altLang="ja-JP" sz="2400" dirty="0"/>
              </a:p>
              <a:p>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𝜇</m:t>
                        </m:r>
                      </m:e>
                      <m:sub>
                        <m:r>
                          <a:rPr lang="en-US" altLang="ja-JP" sz="2400" b="0" i="1" smtClean="0">
                            <a:latin typeface="Cambria Math" panose="02040503050406030204" pitchFamily="18" charset="0"/>
                          </a:rPr>
                          <m:t>𝑛</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𝐶</m:t>
                        </m:r>
                      </m:e>
                      <m:sub>
                        <m:r>
                          <a:rPr lang="en-US" altLang="ja-JP" sz="2400" b="0" i="1" smtClean="0">
                            <a:latin typeface="Cambria Math" panose="02040503050406030204" pitchFamily="18" charset="0"/>
                          </a:rPr>
                          <m:t>𝑜𝑥</m:t>
                        </m:r>
                      </m:sub>
                    </m:sSub>
                  </m:oMath>
                </a14:m>
                <a:r>
                  <a:rPr lang="en-US" altLang="ja-JP" sz="2400" b="0" dirty="0"/>
                  <a:t> : </a:t>
                </a:r>
                <a:r>
                  <a:rPr lang="ja-JP" altLang="en-US" sz="2400" dirty="0"/>
                  <a:t>トランジスタ</a:t>
                </a:r>
                <a:r>
                  <a:rPr lang="ja-JP" altLang="en-US" sz="2400" b="0" dirty="0"/>
                  <a:t>固有の係数</a:t>
                </a:r>
                <a:endParaRPr lang="en-US" altLang="ja-JP" sz="2400" b="0" dirty="0"/>
              </a:p>
              <a:p>
                <a14:m>
                  <m:oMath xmlns:m="http://schemas.openxmlformats.org/officeDocument/2006/math">
                    <m:r>
                      <a:rPr lang="en-US" altLang="ja-JP" sz="2400" b="0" i="1" smtClean="0">
                        <a:latin typeface="Cambria Math" panose="02040503050406030204" pitchFamily="18" charset="0"/>
                      </a:rPr>
                      <m:t>𝜆</m:t>
                    </m:r>
                  </m:oMath>
                </a14:m>
                <a:r>
                  <a:rPr lang="en-US" altLang="ja-JP" sz="2400" b="0" dirty="0"/>
                  <a:t> : </a:t>
                </a:r>
                <a:r>
                  <a:rPr lang="ja-JP" altLang="en-US" sz="2400" b="0" dirty="0"/>
                  <a:t>チャネル長変調係数</a:t>
                </a:r>
                <a:endParaRPr lang="en-US" altLang="ja-JP" sz="2400" b="0" dirty="0"/>
              </a:p>
              <a:p>
                <a:endParaRPr kumimoji="1" lang="en-US" altLang="ja-JP" sz="2400" dirty="0"/>
              </a:p>
              <a:p>
                <a:r>
                  <a:rPr lang="ja-JP" altLang="en-US" sz="2400" dirty="0">
                    <a:solidFill>
                      <a:srgbClr val="FF0000"/>
                    </a:solidFill>
                  </a:rPr>
                  <a:t>⇒</a:t>
                </a:r>
                <a:r>
                  <a:rPr kumimoji="1" lang="en-US" altLang="ja-JP" sz="2400" dirty="0">
                    <a:solidFill>
                      <a:srgbClr val="FF0000"/>
                    </a:solidFill>
                  </a:rPr>
                  <a:t>W</a:t>
                </a:r>
                <a:r>
                  <a:rPr kumimoji="1" lang="ja-JP" altLang="en-US" sz="2400" dirty="0">
                    <a:solidFill>
                      <a:srgbClr val="FF0000"/>
                    </a:solidFill>
                  </a:rPr>
                  <a:t>を大きくする</a:t>
                </a:r>
              </a:p>
            </p:txBody>
          </p:sp>
        </mc:Choice>
        <mc:Fallback xmlns="">
          <p:sp>
            <p:nvSpPr>
              <p:cNvPr id="8" name="テキスト ボックス 7">
                <a:extLst>
                  <a:ext uri="{FF2B5EF4-FFF2-40B4-BE49-F238E27FC236}">
                    <a16:creationId xmlns:a16="http://schemas.microsoft.com/office/drawing/2014/main" id="{504BB34E-B2F7-7B47-4B6E-21897DA75AB3}"/>
                  </a:ext>
                </a:extLst>
              </p:cNvPr>
              <p:cNvSpPr txBox="1">
                <a:spLocks noRot="1" noChangeAspect="1" noMove="1" noResize="1" noEditPoints="1" noAdjustHandles="1" noChangeArrowheads="1" noChangeShapeType="1" noTextEdit="1"/>
              </p:cNvSpPr>
              <p:nvPr/>
            </p:nvSpPr>
            <p:spPr>
              <a:xfrm>
                <a:off x="5787342" y="1633710"/>
                <a:ext cx="6344117" cy="4999638"/>
              </a:xfrm>
              <a:prstGeom prst="rect">
                <a:avLst/>
              </a:prstGeom>
              <a:blipFill>
                <a:blip r:embed="rId3"/>
                <a:stretch>
                  <a:fillRect l="-1441" t="-976" b="-1829"/>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168D89AD-D6E5-32A3-2BAA-8C82CA73021E}"/>
              </a:ext>
            </a:extLst>
          </p:cNvPr>
          <p:cNvSpPr>
            <a:spLocks noGrp="1"/>
          </p:cNvSpPr>
          <p:nvPr>
            <p:ph type="sldNum" sz="quarter" idx="12"/>
          </p:nvPr>
        </p:nvSpPr>
        <p:spPr/>
        <p:txBody>
          <a:bodyPr/>
          <a:lstStyle/>
          <a:p>
            <a:fld id="{FB3BD0F6-ED93-4B53-8AD2-35C03B8427B6}" type="slidenum">
              <a:rPr kumimoji="1" lang="ja-JP" altLang="en-US" smtClean="0"/>
              <a:t>7</a:t>
            </a:fld>
            <a:endParaRPr kumimoji="1" lang="ja-JP" altLang="en-US"/>
          </a:p>
        </p:txBody>
      </p:sp>
      <p:sp>
        <p:nvSpPr>
          <p:cNvPr id="5" name="テキスト ボックス 4">
            <a:extLst>
              <a:ext uri="{FF2B5EF4-FFF2-40B4-BE49-F238E27FC236}">
                <a16:creationId xmlns:a16="http://schemas.microsoft.com/office/drawing/2014/main" id="{816AFF77-914D-FA67-CB49-D7E13AC04846}"/>
              </a:ext>
            </a:extLst>
          </p:cNvPr>
          <p:cNvSpPr txBox="1"/>
          <p:nvPr/>
        </p:nvSpPr>
        <p:spPr>
          <a:xfrm rot="10800000">
            <a:off x="4167" y="3587952"/>
            <a:ext cx="553998" cy="713064"/>
          </a:xfrm>
          <a:prstGeom prst="rect">
            <a:avLst/>
          </a:prstGeom>
          <a:noFill/>
        </p:spPr>
        <p:txBody>
          <a:bodyPr vert="eaVert" wrap="square" rtlCol="0">
            <a:spAutoFit/>
          </a:bodyPr>
          <a:lstStyle/>
          <a:p>
            <a:r>
              <a:rPr kumimoji="1" lang="en-US" altLang="ja-JP" sz="2400" dirty="0"/>
              <a:t>[A]</a:t>
            </a:r>
            <a:endParaRPr kumimoji="1" lang="ja-JP" altLang="en-US" sz="2400" dirty="0"/>
          </a:p>
        </p:txBody>
      </p:sp>
      <p:sp>
        <p:nvSpPr>
          <p:cNvPr id="7" name="テキスト ボックス 6">
            <a:extLst>
              <a:ext uri="{FF2B5EF4-FFF2-40B4-BE49-F238E27FC236}">
                <a16:creationId xmlns:a16="http://schemas.microsoft.com/office/drawing/2014/main" id="{2F7D9AE7-DEA7-237B-16A3-873FEC7211EF}"/>
              </a:ext>
            </a:extLst>
          </p:cNvPr>
          <p:cNvSpPr txBox="1"/>
          <p:nvPr/>
        </p:nvSpPr>
        <p:spPr>
          <a:xfrm rot="16200000">
            <a:off x="4107782" y="6276817"/>
            <a:ext cx="553998" cy="713064"/>
          </a:xfrm>
          <a:prstGeom prst="rect">
            <a:avLst/>
          </a:prstGeom>
          <a:noFill/>
        </p:spPr>
        <p:txBody>
          <a:bodyPr vert="eaVert" wrap="square" rtlCol="0">
            <a:spAutoFit/>
          </a:bodyPr>
          <a:lstStyle/>
          <a:p>
            <a:r>
              <a:rPr kumimoji="1" lang="en-US" altLang="ja-JP" sz="2400" dirty="0"/>
              <a:t>[V]</a:t>
            </a:r>
            <a:endParaRPr kumimoji="1" lang="ja-JP" altLang="en-US" sz="2400" dirty="0"/>
          </a:p>
        </p:txBody>
      </p:sp>
    </p:spTree>
    <p:extLst>
      <p:ext uri="{BB962C8B-B14F-4D97-AF65-F5344CB8AC3E}">
        <p14:creationId xmlns:p14="http://schemas.microsoft.com/office/powerpoint/2010/main" val="1264360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1B9402-7095-B63D-C3D7-8278D2B49BC4}"/>
              </a:ext>
            </a:extLst>
          </p:cNvPr>
          <p:cNvSpPr>
            <a:spLocks noGrp="1"/>
          </p:cNvSpPr>
          <p:nvPr>
            <p:ph type="title"/>
          </p:nvPr>
        </p:nvSpPr>
        <p:spPr/>
        <p:txBody>
          <a:bodyPr/>
          <a:lstStyle/>
          <a:p>
            <a:r>
              <a:rPr lang="en-US" altLang="ja-JP" dirty="0"/>
              <a:t>4</a:t>
            </a:r>
            <a:r>
              <a:rPr kumimoji="1" lang="en-US" altLang="ja-JP" dirty="0"/>
              <a:t>.1</a:t>
            </a:r>
            <a:r>
              <a:rPr kumimoji="1" lang="ja-JP" altLang="en-US" dirty="0"/>
              <a:t>テール電流の決定</a:t>
            </a:r>
          </a:p>
        </p:txBody>
      </p:sp>
      <p:pic>
        <p:nvPicPr>
          <p:cNvPr id="7" name="図 6">
            <a:extLst>
              <a:ext uri="{FF2B5EF4-FFF2-40B4-BE49-F238E27FC236}">
                <a16:creationId xmlns:a16="http://schemas.microsoft.com/office/drawing/2014/main" id="{64172BBA-BC61-FCA1-5E6C-C1B052DFB32D}"/>
              </a:ext>
            </a:extLst>
          </p:cNvPr>
          <p:cNvPicPr>
            <a:picLocks noChangeAspect="1"/>
          </p:cNvPicPr>
          <p:nvPr/>
        </p:nvPicPr>
        <p:blipFill>
          <a:blip r:embed="rId2"/>
          <a:stretch>
            <a:fillRect/>
          </a:stretch>
        </p:blipFill>
        <p:spPr>
          <a:xfrm>
            <a:off x="160695" y="2686454"/>
            <a:ext cx="5935305" cy="4171546"/>
          </a:xfrm>
          <a:prstGeom prst="rect">
            <a:avLst/>
          </a:prstGeom>
        </p:spPr>
      </p:pic>
      <p:sp>
        <p:nvSpPr>
          <p:cNvPr id="8" name="テキスト ボックス 7">
            <a:extLst>
              <a:ext uri="{FF2B5EF4-FFF2-40B4-BE49-F238E27FC236}">
                <a16:creationId xmlns:a16="http://schemas.microsoft.com/office/drawing/2014/main" id="{0F887927-B8E6-77C1-FF93-C037A78A6E7F}"/>
              </a:ext>
            </a:extLst>
          </p:cNvPr>
          <p:cNvSpPr txBox="1"/>
          <p:nvPr/>
        </p:nvSpPr>
        <p:spPr>
          <a:xfrm>
            <a:off x="1805650" y="1957738"/>
            <a:ext cx="3750198" cy="461665"/>
          </a:xfrm>
          <a:prstGeom prst="rect">
            <a:avLst/>
          </a:prstGeom>
          <a:noFill/>
        </p:spPr>
        <p:txBody>
          <a:bodyPr wrap="square" rtlCol="0">
            <a:spAutoFit/>
          </a:bodyPr>
          <a:lstStyle/>
          <a:p>
            <a:pPr algn="ctr"/>
            <a:r>
              <a:rPr kumimoji="1" lang="en-US" altLang="ja-JP" sz="2400" dirty="0"/>
              <a:t>W/L =720 nm/180 nm</a:t>
            </a:r>
            <a:endParaRPr kumimoji="1" lang="ja-JP" altLang="en-US" sz="24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AA4FE670-75A2-A1A7-C784-12A1B53CDBC2}"/>
                  </a:ext>
                </a:extLst>
              </p:cNvPr>
              <p:cNvSpPr txBox="1"/>
              <p:nvPr/>
            </p:nvSpPr>
            <p:spPr>
              <a:xfrm>
                <a:off x="6576350" y="2800834"/>
                <a:ext cx="5615650" cy="2798138"/>
              </a:xfrm>
              <a:prstGeom prst="rect">
                <a:avLst/>
              </a:prstGeom>
              <a:noFill/>
            </p:spPr>
            <p:txBody>
              <a:bodyPr wrap="square">
                <a:spAutoFit/>
              </a:bodyPr>
              <a:lstStyle/>
              <a:p>
                <a:r>
                  <a:rPr kumimoji="1" lang="en-US" altLang="ja-JP" sz="2400" b="0" dirty="0"/>
                  <a:t>Gnuplot</a:t>
                </a:r>
                <a:r>
                  <a:rPr kumimoji="1" lang="ja-JP" altLang="en-US" sz="2400" b="0" dirty="0"/>
                  <a:t>で以下の式に近似</a:t>
                </a:r>
                <a:endParaRPr kumimoji="1" lang="en-US" altLang="ja-JP" sz="2400" b="0" dirty="0"/>
              </a:p>
              <a:p>
                <a:endParaRPr kumimoji="1" lang="en-US" altLang="ja-JP" sz="2400" b="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𝐷</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𝐾</m:t>
                      </m:r>
                      <m:sSup>
                        <m:sSupPr>
                          <m:ctrlPr>
                            <a:rPr kumimoji="1" lang="en-US" altLang="ja-JP" sz="2400" b="0" i="1" smtClean="0">
                              <a:latin typeface="Cambria Math" panose="02040503050406030204" pitchFamily="18" charset="0"/>
                            </a:rPr>
                          </m:ctrlPr>
                        </m:sSupPr>
                        <m:e>
                          <m:d>
                            <m:dPr>
                              <m:begChr m:val=""/>
                              <m:ctrlPr>
                                <a:rPr kumimoji="1" lang="en-US" altLang="ja-JP" sz="2400" b="0" i="1" smtClean="0">
                                  <a:latin typeface="Cambria Math" panose="02040503050406030204" pitchFamily="18" charset="0"/>
                                </a:rPr>
                              </m:ctrlPr>
                            </m:dPr>
                            <m:e>
                              <m:d>
                                <m:dPr>
                                  <m:endChr m:val=""/>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𝐺𝑆</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e>
                              </m:d>
                            </m:e>
                          </m:d>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m:t>
                      </m:r>
                      <m:d>
                        <m:dPr>
                          <m:begChr m:val=""/>
                          <m:ctrlPr>
                            <a:rPr kumimoji="1" lang="en-US" altLang="ja-JP" sz="2400" b="0" i="1" smtClean="0">
                              <a:latin typeface="Cambria Math" panose="02040503050406030204" pitchFamily="18" charset="0"/>
                            </a:rPr>
                          </m:ctrlPr>
                        </m:dPr>
                        <m:e>
                          <m:d>
                            <m:dPr>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m:t>
                              </m:r>
                              <m:r>
                                <a:rPr kumimoji="1" lang="en-US" altLang="ja-JP" sz="2400" b="0" i="1" smtClean="0">
                                  <a:latin typeface="Cambria Math" panose="02040503050406030204" pitchFamily="18" charset="0"/>
                                </a:rPr>
                                <m:t>𝜆</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𝐷𝑆</m:t>
                                  </m:r>
                                </m:sub>
                              </m:sSub>
                            </m:e>
                          </m:d>
                        </m:e>
                      </m:d>
                    </m:oMath>
                  </m:oMathPara>
                </a14:m>
                <a:endParaRPr kumimoji="1" lang="ja-JP" altLang="en-US" sz="2400" dirty="0"/>
              </a:p>
              <a:p>
                <a:endParaRPr lang="en-US" altLang="ja-JP" sz="2400" b="0" i="1" dirty="0">
                  <a:latin typeface="Cambria Math" panose="02040503050406030204" pitchFamily="18" charset="0"/>
                </a:endParaRPr>
              </a:p>
              <a:p>
                <a14:m>
                  <m:oMath xmlns:m="http://schemas.openxmlformats.org/officeDocument/2006/math">
                    <m:r>
                      <a:rPr lang="en-US" altLang="ja-JP" sz="2400" b="0" i="1" smtClean="0">
                        <a:latin typeface="Cambria Math" panose="02040503050406030204" pitchFamily="18" charset="0"/>
                      </a:rPr>
                      <m:t>𝐾</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𝑡h</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𝜆</m:t>
                    </m:r>
                  </m:oMath>
                </a14:m>
                <a:r>
                  <a:rPr lang="ja-JP" altLang="en-US" sz="2400" dirty="0"/>
                  <a:t>が分かる</a:t>
                </a:r>
                <a:endParaRPr lang="en-US" altLang="ja-JP" sz="2400" dirty="0"/>
              </a:p>
              <a:p>
                <a:r>
                  <a:rPr lang="ja-JP" altLang="en-US" sz="2400" dirty="0"/>
                  <a:t>⇒</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𝐷</m:t>
                        </m:r>
                      </m:sub>
                    </m:sSub>
                    <m:r>
                      <a:rPr lang="en-US" altLang="ja-JP" sz="2400" b="0" i="1" smtClean="0">
                        <a:latin typeface="Cambria Math" panose="02040503050406030204" pitchFamily="18" charset="0"/>
                      </a:rPr>
                      <m:t>=20</m:t>
                    </m:r>
                  </m:oMath>
                </a14:m>
                <a:r>
                  <a:rPr lang="en-US" altLang="ja-JP" sz="2400" dirty="0"/>
                  <a:t> </a:t>
                </a:r>
                <a:r>
                  <a:rPr lang="en-US" altLang="ja-JP" sz="2400" dirty="0" err="1"/>
                  <a:t>uA</a:t>
                </a:r>
                <a:r>
                  <a:rPr lang="ja-JP" altLang="en-US" sz="2400" dirty="0"/>
                  <a:t>とし、</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𝐺𝑆</m:t>
                        </m:r>
                      </m:sub>
                    </m:sSub>
                  </m:oMath>
                </a14:m>
                <a:r>
                  <a:rPr lang="ja-JP" altLang="en-US" sz="2400" dirty="0"/>
                  <a:t>を求める</a:t>
                </a:r>
                <a:endParaRPr lang="en-US" altLang="ja-JP" sz="2400" dirty="0"/>
              </a:p>
              <a:p>
                <a:r>
                  <a:rPr lang="ja-JP" altLang="en-US" sz="2400" dirty="0">
                    <a:solidFill>
                      <a:srgbClr val="FF0000"/>
                    </a:solidFill>
                    <a:latin typeface="Cambria Math" panose="02040503050406030204" pitchFamily="18" charset="0"/>
                  </a:rPr>
                  <a:t>ゲートソース間電圧は</a:t>
                </a:r>
                <a:r>
                  <a:rPr lang="en-US" altLang="ja-JP" sz="2400" dirty="0">
                    <a:solidFill>
                      <a:srgbClr val="FF0000"/>
                    </a:solidFill>
                    <a:latin typeface="Cambria Math" panose="02040503050406030204" pitchFamily="18" charset="0"/>
                  </a:rPr>
                  <a:t>0.62 V</a:t>
                </a:r>
                <a:endParaRPr kumimoji="1" lang="ja-JP" altLang="en-US" sz="2400" dirty="0">
                  <a:solidFill>
                    <a:srgbClr val="FF0000"/>
                  </a:solidFill>
                </a:endParaRPr>
              </a:p>
            </p:txBody>
          </p:sp>
        </mc:Choice>
        <mc:Fallback xmlns="">
          <p:sp>
            <p:nvSpPr>
              <p:cNvPr id="9" name="テキスト ボックス 8">
                <a:extLst>
                  <a:ext uri="{FF2B5EF4-FFF2-40B4-BE49-F238E27FC236}">
                    <a16:creationId xmlns:a16="http://schemas.microsoft.com/office/drawing/2014/main" id="{AA4FE670-75A2-A1A7-C784-12A1B53CDBC2}"/>
                  </a:ext>
                </a:extLst>
              </p:cNvPr>
              <p:cNvSpPr txBox="1">
                <a:spLocks noRot="1" noChangeAspect="1" noMove="1" noResize="1" noEditPoints="1" noAdjustHandles="1" noChangeArrowheads="1" noChangeShapeType="1" noTextEdit="1"/>
              </p:cNvSpPr>
              <p:nvPr/>
            </p:nvSpPr>
            <p:spPr>
              <a:xfrm>
                <a:off x="6576350" y="2800834"/>
                <a:ext cx="5615650" cy="2798138"/>
              </a:xfrm>
              <a:prstGeom prst="rect">
                <a:avLst/>
              </a:prstGeom>
              <a:blipFill>
                <a:blip r:embed="rId3"/>
                <a:stretch>
                  <a:fillRect l="-1737" t="-1743" b="-4139"/>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E7D8E731-9390-7C57-DF1C-924DBE66826D}"/>
              </a:ext>
            </a:extLst>
          </p:cNvPr>
          <p:cNvSpPr>
            <a:spLocks noGrp="1"/>
          </p:cNvSpPr>
          <p:nvPr>
            <p:ph type="sldNum" sz="quarter" idx="12"/>
          </p:nvPr>
        </p:nvSpPr>
        <p:spPr/>
        <p:txBody>
          <a:bodyPr/>
          <a:lstStyle/>
          <a:p>
            <a:fld id="{FB3BD0F6-ED93-4B53-8AD2-35C03B8427B6}" type="slidenum">
              <a:rPr kumimoji="1" lang="ja-JP" altLang="en-US" smtClean="0"/>
              <a:t>8</a:t>
            </a:fld>
            <a:endParaRPr kumimoji="1" lang="ja-JP" altLang="en-US"/>
          </a:p>
        </p:txBody>
      </p:sp>
      <p:sp>
        <p:nvSpPr>
          <p:cNvPr id="4" name="テキスト ボックス 3">
            <a:extLst>
              <a:ext uri="{FF2B5EF4-FFF2-40B4-BE49-F238E27FC236}">
                <a16:creationId xmlns:a16="http://schemas.microsoft.com/office/drawing/2014/main" id="{7557C7C7-7B90-0185-5347-FDAFC4529259}"/>
              </a:ext>
            </a:extLst>
          </p:cNvPr>
          <p:cNvSpPr txBox="1"/>
          <p:nvPr/>
        </p:nvSpPr>
        <p:spPr>
          <a:xfrm rot="10800000">
            <a:off x="39376" y="3663453"/>
            <a:ext cx="553998" cy="713064"/>
          </a:xfrm>
          <a:prstGeom prst="rect">
            <a:avLst/>
          </a:prstGeom>
          <a:noFill/>
        </p:spPr>
        <p:txBody>
          <a:bodyPr vert="eaVert" wrap="square" rtlCol="0">
            <a:spAutoFit/>
          </a:bodyPr>
          <a:lstStyle/>
          <a:p>
            <a:r>
              <a:rPr kumimoji="1" lang="en-US" altLang="ja-JP" sz="2400" dirty="0"/>
              <a:t>[A]</a:t>
            </a:r>
            <a:endParaRPr kumimoji="1" lang="ja-JP" altLang="en-US" sz="2400" dirty="0"/>
          </a:p>
        </p:txBody>
      </p:sp>
      <p:sp>
        <p:nvSpPr>
          <p:cNvPr id="5" name="テキスト ボックス 4">
            <a:extLst>
              <a:ext uri="{FF2B5EF4-FFF2-40B4-BE49-F238E27FC236}">
                <a16:creationId xmlns:a16="http://schemas.microsoft.com/office/drawing/2014/main" id="{DFE3145F-E1C3-06D9-7FE3-2A5CFBE79498}"/>
              </a:ext>
            </a:extLst>
          </p:cNvPr>
          <p:cNvSpPr txBox="1"/>
          <p:nvPr/>
        </p:nvSpPr>
        <p:spPr>
          <a:xfrm rot="16200000">
            <a:off x="4358268" y="6307868"/>
            <a:ext cx="553998" cy="713064"/>
          </a:xfrm>
          <a:prstGeom prst="rect">
            <a:avLst/>
          </a:prstGeom>
          <a:noFill/>
        </p:spPr>
        <p:txBody>
          <a:bodyPr vert="eaVert" wrap="square" rtlCol="0">
            <a:spAutoFit/>
          </a:bodyPr>
          <a:lstStyle/>
          <a:p>
            <a:r>
              <a:rPr kumimoji="1" lang="en-US" altLang="ja-JP" sz="2400" dirty="0"/>
              <a:t>[V]</a:t>
            </a:r>
            <a:endParaRPr kumimoji="1" lang="ja-JP" altLang="en-US" sz="2400" dirty="0"/>
          </a:p>
        </p:txBody>
      </p:sp>
    </p:spTree>
    <p:extLst>
      <p:ext uri="{BB962C8B-B14F-4D97-AF65-F5344CB8AC3E}">
        <p14:creationId xmlns:p14="http://schemas.microsoft.com/office/powerpoint/2010/main" val="973641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594141-2F38-1FEB-DBA2-4D0CF3D3B951}"/>
              </a:ext>
            </a:extLst>
          </p:cNvPr>
          <p:cNvSpPr>
            <a:spLocks noGrp="1"/>
          </p:cNvSpPr>
          <p:nvPr>
            <p:ph type="title"/>
          </p:nvPr>
        </p:nvSpPr>
        <p:spPr/>
        <p:txBody>
          <a:bodyPr/>
          <a:lstStyle/>
          <a:p>
            <a:r>
              <a:rPr lang="en-US" altLang="ja-JP" dirty="0"/>
              <a:t>4</a:t>
            </a:r>
            <a:r>
              <a:rPr kumimoji="1" lang="en-US" altLang="ja-JP" dirty="0"/>
              <a:t>.2</a:t>
            </a:r>
            <a:r>
              <a:rPr kumimoji="1" lang="ja-JP" altLang="en-US" dirty="0"/>
              <a:t>直流電位の決定</a:t>
            </a:r>
          </a:p>
        </p:txBody>
      </p:sp>
      <p:grpSp>
        <p:nvGrpSpPr>
          <p:cNvPr id="22" name="グループ化 21">
            <a:extLst>
              <a:ext uri="{FF2B5EF4-FFF2-40B4-BE49-F238E27FC236}">
                <a16:creationId xmlns:a16="http://schemas.microsoft.com/office/drawing/2014/main" id="{59ABF73F-660F-3C3E-84A1-215A8709B098}"/>
              </a:ext>
            </a:extLst>
          </p:cNvPr>
          <p:cNvGrpSpPr/>
          <p:nvPr/>
        </p:nvGrpSpPr>
        <p:grpSpPr>
          <a:xfrm>
            <a:off x="0" y="1572760"/>
            <a:ext cx="7075015" cy="5285240"/>
            <a:chOff x="2443143" y="1497416"/>
            <a:chExt cx="7075015" cy="5285240"/>
          </a:xfrm>
        </p:grpSpPr>
        <p:pic>
          <p:nvPicPr>
            <p:cNvPr id="21" name="図 20" descr="パソコンの画面&#10;&#10;中程度の精度で自動的に生成された説明">
              <a:extLst>
                <a:ext uri="{FF2B5EF4-FFF2-40B4-BE49-F238E27FC236}">
                  <a16:creationId xmlns:a16="http://schemas.microsoft.com/office/drawing/2014/main" id="{B1B5355A-EAD4-D42D-A43F-2A2D76DD5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3143" y="1497416"/>
              <a:ext cx="7075015" cy="5285240"/>
            </a:xfrm>
            <a:prstGeom prst="rect">
              <a:avLst/>
            </a:prstGeom>
          </p:spPr>
        </p:pic>
        <p:sp>
          <p:nvSpPr>
            <p:cNvPr id="5" name="テキスト ボックス 4">
              <a:extLst>
                <a:ext uri="{FF2B5EF4-FFF2-40B4-BE49-F238E27FC236}">
                  <a16:creationId xmlns:a16="http://schemas.microsoft.com/office/drawing/2014/main" id="{7CA1C074-210D-018E-004F-2F94A4691953}"/>
                </a:ext>
              </a:extLst>
            </p:cNvPr>
            <p:cNvSpPr txBox="1"/>
            <p:nvPr/>
          </p:nvSpPr>
          <p:spPr>
            <a:xfrm>
              <a:off x="4517611" y="1513980"/>
              <a:ext cx="731520" cy="369332"/>
            </a:xfrm>
            <a:prstGeom prst="rect">
              <a:avLst/>
            </a:prstGeom>
            <a:noFill/>
          </p:spPr>
          <p:txBody>
            <a:bodyPr wrap="square" rtlCol="0">
              <a:spAutoFit/>
            </a:bodyPr>
            <a:lstStyle/>
            <a:p>
              <a:pPr algn="ctr"/>
              <a:r>
                <a:rPr kumimoji="1" lang="en-US" altLang="ja-JP" dirty="0"/>
                <a:t>1.8 V</a:t>
              </a:r>
              <a:endParaRPr kumimoji="1" lang="ja-JP" altLang="en-US" dirty="0"/>
            </a:p>
          </p:txBody>
        </p:sp>
        <p:sp>
          <p:nvSpPr>
            <p:cNvPr id="6" name="テキスト ボックス 5">
              <a:extLst>
                <a:ext uri="{FF2B5EF4-FFF2-40B4-BE49-F238E27FC236}">
                  <a16:creationId xmlns:a16="http://schemas.microsoft.com/office/drawing/2014/main" id="{FF37E375-58F2-FCC9-B007-3A8CDF3C3F7C}"/>
                </a:ext>
              </a:extLst>
            </p:cNvPr>
            <p:cNvSpPr txBox="1"/>
            <p:nvPr/>
          </p:nvSpPr>
          <p:spPr>
            <a:xfrm>
              <a:off x="5249131" y="4991252"/>
              <a:ext cx="731520" cy="369332"/>
            </a:xfrm>
            <a:prstGeom prst="rect">
              <a:avLst/>
            </a:prstGeom>
            <a:noFill/>
          </p:spPr>
          <p:txBody>
            <a:bodyPr wrap="square" rtlCol="0">
              <a:spAutoFit/>
            </a:bodyPr>
            <a:lstStyle/>
            <a:p>
              <a:pPr algn="ctr"/>
              <a:r>
                <a:rPr lang="en-US" altLang="ja-JP" dirty="0">
                  <a:solidFill>
                    <a:srgbClr val="FF0000"/>
                  </a:solidFill>
                </a:rPr>
                <a:t>0.4</a:t>
              </a:r>
              <a:r>
                <a:rPr kumimoji="1" lang="en-US" altLang="ja-JP" dirty="0">
                  <a:solidFill>
                    <a:srgbClr val="FF0000"/>
                  </a:solidFill>
                </a:rPr>
                <a:t> V</a:t>
              </a:r>
              <a:endParaRPr kumimoji="1" lang="ja-JP" altLang="en-US" dirty="0">
                <a:solidFill>
                  <a:srgbClr val="FF0000"/>
                </a:solidFill>
              </a:endParaRPr>
            </a:p>
          </p:txBody>
        </p:sp>
        <p:sp>
          <p:nvSpPr>
            <p:cNvPr id="7" name="テキスト ボックス 6">
              <a:extLst>
                <a:ext uri="{FF2B5EF4-FFF2-40B4-BE49-F238E27FC236}">
                  <a16:creationId xmlns:a16="http://schemas.microsoft.com/office/drawing/2014/main" id="{DBF918CC-AF5D-081E-6CCD-E3E52458B9C4}"/>
                </a:ext>
              </a:extLst>
            </p:cNvPr>
            <p:cNvSpPr txBox="1"/>
            <p:nvPr/>
          </p:nvSpPr>
          <p:spPr>
            <a:xfrm>
              <a:off x="3173482" y="2774107"/>
              <a:ext cx="897775" cy="369332"/>
            </a:xfrm>
            <a:prstGeom prst="rect">
              <a:avLst/>
            </a:prstGeom>
            <a:noFill/>
          </p:spPr>
          <p:txBody>
            <a:bodyPr wrap="square" rtlCol="0">
              <a:spAutoFit/>
            </a:bodyPr>
            <a:lstStyle/>
            <a:p>
              <a:pPr algn="ctr"/>
              <a:r>
                <a:rPr kumimoji="1" lang="en-US" altLang="ja-JP" dirty="0">
                  <a:solidFill>
                    <a:srgbClr val="FF0000"/>
                  </a:solidFill>
                </a:rPr>
                <a:t>1.7 V</a:t>
              </a:r>
              <a:endParaRPr kumimoji="1" lang="ja-JP" altLang="en-US" dirty="0">
                <a:solidFill>
                  <a:srgbClr val="FF0000"/>
                </a:solidFill>
              </a:endParaRPr>
            </a:p>
          </p:txBody>
        </p:sp>
        <p:cxnSp>
          <p:nvCxnSpPr>
            <p:cNvPr id="13" name="直線矢印コネクタ 12">
              <a:extLst>
                <a:ext uri="{FF2B5EF4-FFF2-40B4-BE49-F238E27FC236}">
                  <a16:creationId xmlns:a16="http://schemas.microsoft.com/office/drawing/2014/main" id="{C20B6BD4-85BE-F2F3-B9F8-FFA29327DF95}"/>
                </a:ext>
              </a:extLst>
            </p:cNvPr>
            <p:cNvCxnSpPr/>
            <p:nvPr/>
          </p:nvCxnSpPr>
          <p:spPr>
            <a:xfrm>
              <a:off x="6574972" y="5617296"/>
              <a:ext cx="0" cy="452846"/>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6" name="テキスト ボックス 15">
              <a:extLst>
                <a:ext uri="{FF2B5EF4-FFF2-40B4-BE49-F238E27FC236}">
                  <a16:creationId xmlns:a16="http://schemas.microsoft.com/office/drawing/2014/main" id="{BF626B85-8E10-7DBB-2CF2-9157D3226C52}"/>
                </a:ext>
              </a:extLst>
            </p:cNvPr>
            <p:cNvSpPr txBox="1"/>
            <p:nvPr/>
          </p:nvSpPr>
          <p:spPr>
            <a:xfrm>
              <a:off x="6574972" y="5659053"/>
              <a:ext cx="857424" cy="369332"/>
            </a:xfrm>
            <a:prstGeom prst="rect">
              <a:avLst/>
            </a:prstGeom>
            <a:noFill/>
          </p:spPr>
          <p:txBody>
            <a:bodyPr wrap="square" rtlCol="0">
              <a:spAutoFit/>
            </a:bodyPr>
            <a:lstStyle/>
            <a:p>
              <a:pPr algn="ctr"/>
              <a:r>
                <a:rPr kumimoji="1" lang="en-US" altLang="ja-JP" dirty="0">
                  <a:solidFill>
                    <a:srgbClr val="FF0000"/>
                  </a:solidFill>
                </a:rPr>
                <a:t>20 </a:t>
              </a:r>
              <a:r>
                <a:rPr kumimoji="1" lang="en-US" altLang="ja-JP" dirty="0" err="1">
                  <a:solidFill>
                    <a:srgbClr val="FF0000"/>
                  </a:solidFill>
                </a:rPr>
                <a:t>uA</a:t>
              </a:r>
              <a:endParaRPr kumimoji="1" lang="ja-JP" altLang="en-US" dirty="0">
                <a:solidFill>
                  <a:srgbClr val="FF0000"/>
                </a:solidFill>
              </a:endParaRPr>
            </a:p>
          </p:txBody>
        </p:sp>
        <p:sp>
          <p:nvSpPr>
            <p:cNvPr id="17" name="テキスト ボックス 16">
              <a:extLst>
                <a:ext uri="{FF2B5EF4-FFF2-40B4-BE49-F238E27FC236}">
                  <a16:creationId xmlns:a16="http://schemas.microsoft.com/office/drawing/2014/main" id="{18361454-41BD-623E-F3F5-36E35F748767}"/>
                </a:ext>
              </a:extLst>
            </p:cNvPr>
            <p:cNvSpPr txBox="1"/>
            <p:nvPr/>
          </p:nvSpPr>
          <p:spPr>
            <a:xfrm>
              <a:off x="4990010" y="4236672"/>
              <a:ext cx="868721" cy="369332"/>
            </a:xfrm>
            <a:prstGeom prst="rect">
              <a:avLst/>
            </a:prstGeom>
            <a:noFill/>
          </p:spPr>
          <p:txBody>
            <a:bodyPr wrap="square" rtlCol="0">
              <a:spAutoFit/>
            </a:bodyPr>
            <a:lstStyle/>
            <a:p>
              <a:pPr algn="ctr"/>
              <a:r>
                <a:rPr kumimoji="1" lang="en-US" altLang="ja-JP" dirty="0">
                  <a:solidFill>
                    <a:srgbClr val="FF0000"/>
                  </a:solidFill>
                </a:rPr>
                <a:t>1.05 V</a:t>
              </a:r>
              <a:endParaRPr kumimoji="1" lang="ja-JP" altLang="en-US" dirty="0">
                <a:solidFill>
                  <a:srgbClr val="FF0000"/>
                </a:solidFill>
              </a:endParaRPr>
            </a:p>
          </p:txBody>
        </p:sp>
      </p:grpSp>
      <p:sp>
        <p:nvSpPr>
          <p:cNvPr id="23" name="テキスト ボックス 22">
            <a:extLst>
              <a:ext uri="{FF2B5EF4-FFF2-40B4-BE49-F238E27FC236}">
                <a16:creationId xmlns:a16="http://schemas.microsoft.com/office/drawing/2014/main" id="{59FF0CA9-0A0D-47A0-DF82-78201F2F7BDB}"/>
              </a:ext>
            </a:extLst>
          </p:cNvPr>
          <p:cNvSpPr txBox="1"/>
          <p:nvPr/>
        </p:nvSpPr>
        <p:spPr>
          <a:xfrm>
            <a:off x="7859643" y="5749638"/>
            <a:ext cx="3335383" cy="830997"/>
          </a:xfrm>
          <a:prstGeom prst="rect">
            <a:avLst/>
          </a:prstGeom>
          <a:noFill/>
        </p:spPr>
        <p:txBody>
          <a:bodyPr wrap="square" rtlCol="0">
            <a:spAutoFit/>
          </a:bodyPr>
          <a:lstStyle/>
          <a:p>
            <a:r>
              <a:rPr kumimoji="1" lang="ja-JP" altLang="en-US" sz="2400" dirty="0"/>
              <a:t>差動対なので直流電位は左右で等しい</a:t>
            </a:r>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266C438C-81D0-AFA9-2E0F-11DA09228132}"/>
                  </a:ext>
                </a:extLst>
              </p:cNvPr>
              <p:cNvSpPr txBox="1"/>
              <p:nvPr/>
            </p:nvSpPr>
            <p:spPr>
              <a:xfrm>
                <a:off x="7859643" y="2352836"/>
                <a:ext cx="3759847" cy="2677656"/>
              </a:xfrm>
              <a:prstGeom prst="rect">
                <a:avLst/>
              </a:prstGeom>
              <a:noFill/>
            </p:spPr>
            <p:txBody>
              <a:bodyPr wrap="square" rtlCol="0">
                <a:spAutoFit/>
              </a:bodyPr>
              <a:lstStyle/>
              <a:p>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𝑜𝑢𝑡</m:t>
                        </m:r>
                      </m:sub>
                    </m:sSub>
                  </m:oMath>
                </a14:m>
                <a:r>
                  <a:rPr lang="ja-JP" altLang="en-US" sz="2400" b="0" dirty="0">
                    <a:latin typeface="Cambria Math" panose="02040503050406030204" pitchFamily="18" charset="0"/>
                  </a:rPr>
                  <a:t>の電位を</a:t>
                </a:r>
                <a:r>
                  <a:rPr lang="en-US" altLang="ja-JP" sz="2400" b="0" dirty="0">
                    <a:latin typeface="Cambria Math" panose="02040503050406030204" pitchFamily="18" charset="0"/>
                  </a:rPr>
                  <a:t>1.7 V</a:t>
                </a:r>
                <a:r>
                  <a:rPr lang="ja-JP" altLang="en-US" sz="2400" b="0" dirty="0">
                    <a:latin typeface="Cambria Math" panose="02040503050406030204" pitchFamily="18" charset="0"/>
                  </a:rPr>
                  <a:t>とした</a:t>
                </a:r>
                <a:endParaRPr lang="en-US" altLang="ja-JP" sz="2400" b="0" dirty="0">
                  <a:latin typeface="Cambria Math" panose="02040503050406030204" pitchFamily="18" charset="0"/>
                </a:endParaRPr>
              </a:p>
              <a:p>
                <a:endParaRPr lang="en-US" altLang="ja-JP" sz="2400" i="1" dirty="0">
                  <a:latin typeface="Cambria Math" panose="02040503050406030204" pitchFamily="18" charset="0"/>
                </a:endParaRPr>
              </a:p>
              <a:p>
                <a:endParaRPr lang="en-US" altLang="ja-JP" sz="2400" b="0" i="1" dirty="0">
                  <a:latin typeface="Cambria Math" panose="02040503050406030204" pitchFamily="18" charset="0"/>
                </a:endParaRPr>
              </a:p>
              <a:p>
                <a:r>
                  <a:rPr kumimoji="1" lang="en-US" altLang="ja-JP" sz="2400" dirty="0"/>
                  <a:t>MA</a:t>
                </a:r>
                <a:r>
                  <a:rPr lang="ja-JP" altLang="en-US" sz="2400" dirty="0"/>
                  <a:t>と</a:t>
                </a:r>
                <a:r>
                  <a:rPr lang="en-US" altLang="ja-JP" sz="2400" dirty="0"/>
                  <a:t>MB</a:t>
                </a:r>
                <a:r>
                  <a:rPr lang="ja-JP" altLang="en-US" sz="2400" dirty="0"/>
                  <a:t>のソース・ドレイン間電圧を等しくなるようにした。</a:t>
                </a:r>
                <a:endParaRPr kumimoji="1" lang="en-US" altLang="ja-JP" sz="2400" dirty="0"/>
              </a:p>
              <a:p>
                <a:endParaRPr kumimoji="1" lang="ja-JP" altLang="en-US" sz="2400" dirty="0"/>
              </a:p>
            </p:txBody>
          </p:sp>
        </mc:Choice>
        <mc:Fallback xmlns="">
          <p:sp>
            <p:nvSpPr>
              <p:cNvPr id="24" name="テキスト ボックス 23">
                <a:extLst>
                  <a:ext uri="{FF2B5EF4-FFF2-40B4-BE49-F238E27FC236}">
                    <a16:creationId xmlns:a16="http://schemas.microsoft.com/office/drawing/2014/main" id="{266C438C-81D0-AFA9-2E0F-11DA09228132}"/>
                  </a:ext>
                </a:extLst>
              </p:cNvPr>
              <p:cNvSpPr txBox="1">
                <a:spLocks noRot="1" noChangeAspect="1" noMove="1" noResize="1" noEditPoints="1" noAdjustHandles="1" noChangeArrowheads="1" noChangeShapeType="1" noTextEdit="1"/>
              </p:cNvSpPr>
              <p:nvPr/>
            </p:nvSpPr>
            <p:spPr>
              <a:xfrm>
                <a:off x="7859643" y="2352836"/>
                <a:ext cx="3759847" cy="2677656"/>
              </a:xfrm>
              <a:prstGeom prst="rect">
                <a:avLst/>
              </a:prstGeom>
              <a:blipFill>
                <a:blip r:embed="rId3"/>
                <a:stretch>
                  <a:fillRect l="-2431" t="-2278"/>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82328060-1E76-F23A-9C6C-F1C3C063E158}"/>
              </a:ext>
            </a:extLst>
          </p:cNvPr>
          <p:cNvSpPr txBox="1"/>
          <p:nvPr/>
        </p:nvSpPr>
        <p:spPr>
          <a:xfrm>
            <a:off x="2444854" y="5888983"/>
            <a:ext cx="1846217" cy="369332"/>
          </a:xfrm>
          <a:prstGeom prst="rect">
            <a:avLst/>
          </a:prstGeom>
          <a:noFill/>
        </p:spPr>
        <p:txBody>
          <a:bodyPr wrap="square" rtlCol="0">
            <a:spAutoFit/>
          </a:bodyPr>
          <a:lstStyle/>
          <a:p>
            <a:r>
              <a:rPr kumimoji="1" lang="en-US" altLang="ja-JP" dirty="0"/>
              <a:t>0.62 V</a:t>
            </a:r>
            <a:endParaRPr kumimoji="1" lang="ja-JP" altLang="en-US" dirty="0"/>
          </a:p>
        </p:txBody>
      </p:sp>
      <p:sp>
        <p:nvSpPr>
          <p:cNvPr id="4" name="スライド番号プレースホルダー 3">
            <a:extLst>
              <a:ext uri="{FF2B5EF4-FFF2-40B4-BE49-F238E27FC236}">
                <a16:creationId xmlns:a16="http://schemas.microsoft.com/office/drawing/2014/main" id="{1C59E64B-3F9D-83F3-10B2-E013E8DF93CA}"/>
              </a:ext>
            </a:extLst>
          </p:cNvPr>
          <p:cNvSpPr>
            <a:spLocks noGrp="1"/>
          </p:cNvSpPr>
          <p:nvPr>
            <p:ph type="sldNum" sz="quarter" idx="12"/>
          </p:nvPr>
        </p:nvSpPr>
        <p:spPr/>
        <p:txBody>
          <a:bodyPr/>
          <a:lstStyle/>
          <a:p>
            <a:fld id="{FB3BD0F6-ED93-4B53-8AD2-35C03B8427B6}" type="slidenum">
              <a:rPr kumimoji="1" lang="ja-JP" altLang="en-US" smtClean="0"/>
              <a:t>9</a:t>
            </a:fld>
            <a:endParaRPr kumimoji="1" lang="ja-JP" altLang="en-US"/>
          </a:p>
        </p:txBody>
      </p:sp>
    </p:spTree>
    <p:extLst>
      <p:ext uri="{BB962C8B-B14F-4D97-AF65-F5344CB8AC3E}">
        <p14:creationId xmlns:p14="http://schemas.microsoft.com/office/powerpoint/2010/main" val="113580614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3192</TotalTime>
  <Words>1882</Words>
  <Application>Microsoft Office PowerPoint</Application>
  <PresentationFormat>ワイド画面</PresentationFormat>
  <Paragraphs>364</Paragraphs>
  <Slides>38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38</vt:i4>
      </vt:variant>
    </vt:vector>
  </HeadingPairs>
  <TitlesOfParts>
    <vt:vector size="44" baseType="lpstr">
      <vt:lpstr>Yu Gothic UI</vt:lpstr>
      <vt:lpstr>游ゴシック</vt:lpstr>
      <vt:lpstr>游ゴシック Light</vt:lpstr>
      <vt:lpstr>Arial</vt:lpstr>
      <vt:lpstr>Cambria Math</vt:lpstr>
      <vt:lpstr>Office テーマ</vt:lpstr>
      <vt:lpstr>ギルバート乗算回路の設計手順の確認とシミュレーション</vt:lpstr>
      <vt:lpstr>1.背景</vt:lpstr>
      <vt:lpstr>2.目的</vt:lpstr>
      <vt:lpstr>3.ギルバート乗算器について</vt:lpstr>
      <vt:lpstr>4.設計の流れ</vt:lpstr>
      <vt:lpstr>4.1テール電流の決定</vt:lpstr>
      <vt:lpstr>4.1テール電流の決定</vt:lpstr>
      <vt:lpstr>4.1テール電流の決定</vt:lpstr>
      <vt:lpstr>4.2直流電位の決定</vt:lpstr>
      <vt:lpstr>4.3抵抗値の決定</vt:lpstr>
      <vt:lpstr>4.4トランスコンダクタンスの決定</vt:lpstr>
      <vt:lpstr>4.4トランスコンダクタンスの決定</vt:lpstr>
      <vt:lpstr>4.4トランスコンダクタンスの決定</vt:lpstr>
      <vt:lpstr>4.5ゲート電位の決定</vt:lpstr>
      <vt:lpstr>5.1.op解析</vt:lpstr>
      <vt:lpstr>5.2DC解析</vt:lpstr>
      <vt:lpstr>5.2DC解析</vt:lpstr>
      <vt:lpstr>5.3AC解析</vt:lpstr>
      <vt:lpstr>5.3AC解析</vt:lpstr>
      <vt:lpstr>5.5.1Tran解析</vt:lpstr>
      <vt:lpstr>5.5.2Tran解析のFFT</vt:lpstr>
      <vt:lpstr>5.5.2Tran解析のFFT</vt:lpstr>
      <vt:lpstr>まとめ・今後の課題</vt:lpstr>
      <vt:lpstr>PowerPoint プレゼンテーション</vt:lpstr>
      <vt:lpstr>ギルバート乗算回路の出力 : 差動対</vt:lpstr>
      <vt:lpstr>ギルバート乗算回路の出力 : 差動対</vt:lpstr>
      <vt:lpstr>ギルバート乗算回路の出力 : 差動対</vt:lpstr>
      <vt:lpstr>ギルバート乗算回路の出力 : 差動対</vt:lpstr>
      <vt:lpstr>ギルバート乗算回路の出力 : 差動対</vt:lpstr>
      <vt:lpstr>ギルバート乗算回路の出力 : 差動対</vt:lpstr>
      <vt:lpstr>ギルバート乗算回路の出力 : 全体の利得</vt:lpstr>
      <vt:lpstr>ギルバート乗算回路の出力 : 全体の利得</vt:lpstr>
      <vt:lpstr>ギルバート乗算回路の出力 : 全体の利得</vt:lpstr>
      <vt:lpstr>ギルバート乗算回路の出力 : 全体の利得</vt:lpstr>
      <vt:lpstr>ギルバート乗算回路の出力 : 全体の利得</vt:lpstr>
      <vt:lpstr>ギルバート乗算回路の出力 : 全体の利得</vt:lpstr>
      <vt:lpstr>ギルバート乗算回路の出力 : 全体の利得</vt:lpstr>
      <vt:lpstr>ギルバート乗算回路の出力 : 全体の利得</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KOJIMAHIKARU</dc:creator>
  <cp:lastModifiedBy>KOJIMAHIKARU</cp:lastModifiedBy>
  <cp:revision>27</cp:revision>
  <cp:lastPrinted>2023-04-17T02:11:52Z</cp:lastPrinted>
  <dcterms:created xsi:type="dcterms:W3CDTF">2023-04-05T11:15:36Z</dcterms:created>
  <dcterms:modified xsi:type="dcterms:W3CDTF">2023-04-17T07:58:48Z</dcterms:modified>
</cp:coreProperties>
</file>