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D6D56-0BCA-26C0-4303-2693AA09C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0C42CA-32CE-214F-28AB-7A681B072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A23F1-892D-1838-61D7-76D823C2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AD1EA0-798B-6941-C20B-07F8C9E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F271-4D5C-8E4A-CA3F-384DFE7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3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45790-F30C-7C1A-4B6D-A702D9B7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75C8FB-7908-662F-4BE8-1BF48C54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06A37-47C1-E416-6C98-521B1078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8B284-6168-D276-CC4A-3905837C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C791CE-FD0B-855C-F8DE-D172AE1E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A3150F-6185-3B78-1774-DB4BB09AE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70760A-A466-4B13-0F52-5544F9B2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372CA-DE58-D2FC-9ED4-ADE8400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7073E-56C4-6DFE-0DFF-D34150E3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220124-7933-A50B-114C-BDA11994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5B4C8-C2BA-10EF-71F5-4591075D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CF53A-8F5B-82DD-9269-F79395D5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A292D6-81DA-1A6A-8869-3949BC3A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31585-0A44-F717-9E24-88A5E448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25417-C517-6B5A-4AAF-37E5B7C4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9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4A91B-9121-9846-0BB3-0E0EB631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089C4D-B728-DC19-F024-66C0EFFD3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4C4F84-43AD-75E1-ABEE-881CE5DA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8D072-D9AC-2E5C-0423-1153CB44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C02310-F046-CD09-EDA4-A3E15798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5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34E8-3044-16C3-D764-23A38432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8F714C-69DB-EB74-9007-C6C70BB98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E40731-B509-8527-B65B-96F123B3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F956F-5256-13F7-411F-D9A0D2B7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F8F31E-E8D4-320D-CB67-8B528EB1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B6123B-40C8-CDA0-AEAD-AD0A4211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4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3A587-98A6-8775-472F-F3FFB77F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273B86-2314-16B7-F06F-0F8E31E5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2C193D-1D9C-98EE-BB75-FE7629EDB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6D84F4-391A-A4F5-0A5A-0E35ED49E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298B8-B2F0-7508-0485-CCD51F6CD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B105CF-D1CE-7CD1-ED55-D9941A59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11FC11-D833-7F81-F293-43ED6DBA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4D614A-854E-79E0-BE2F-DC74C832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6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A748B-ED4A-C20A-777E-1374D0D4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44BD05-387C-665A-E846-94D0A357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38A783-3D21-D561-3424-1327DC2B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4663D6-C66C-BED8-3A1F-C8D351D6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03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DFC3C0-9C95-D1F5-2CB9-8C02EA49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9B3CD3-59D2-287E-E36B-287CAFC6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A6D221-957B-0407-6195-9969FA34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88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51E19-C946-9A33-C4B3-749B2453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42EA0-BC47-C18D-3B7F-FF4BC99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9F9D1F-1E9F-FC5A-0DEB-EC0D08862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BC17A-DA7D-067E-3E33-187001FE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6810D9-21CF-FD77-E8FA-3C7911EA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6CD5F-EE85-A2A9-CD43-7C1BED43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42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9FF32-7FB6-CE65-5953-A1FCEB1D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542B69-98C2-A771-66C0-5025032A4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F95C75-CA4E-3285-06B9-86FEEA04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3BBE83-DA61-2378-1441-B9C07567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162C93-9557-FD5A-AA54-11BA6C8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0CE4CF-D98A-405A-5004-F41CF0D4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3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48B42A-7C9B-D68C-7A31-79DD0295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C46575-295A-5B29-BEE6-DEC91156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97DAE7-C03F-10B2-9465-74503889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BA23-FD38-4369-B6AF-7A69F1FBD2B5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93937-7220-932E-74D5-B39C443E2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B2FB1-D355-6875-EDB8-FB2A7DBBE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88AA-83B4-4F26-AF4C-D8A4990EF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40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8282D-23C0-8EF4-FBC6-805C15CA9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8BB95E-A1DA-F53D-8673-52AE6E44E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2023/05/29 B4</a:t>
            </a:r>
            <a:r>
              <a:rPr kumimoji="1" lang="ja-JP" altLang="en-US" dirty="0"/>
              <a:t>　小島光</a:t>
            </a:r>
          </a:p>
        </p:txBody>
      </p:sp>
    </p:spTree>
    <p:extLst>
      <p:ext uri="{BB962C8B-B14F-4D97-AF65-F5344CB8AC3E}">
        <p14:creationId xmlns:p14="http://schemas.microsoft.com/office/powerpoint/2010/main" val="107784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BC9CC95C-9629-2EB0-018F-E4AFE0C1B7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の関係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BC9CC95C-9629-2EB0-018F-E4AFE0C1B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17B12A-8752-D4E0-9A4E-41B01C2A2CA9}"/>
              </a:ext>
            </a:extLst>
          </p:cNvPr>
          <p:cNvSpPr txBox="1"/>
          <p:nvPr/>
        </p:nvSpPr>
        <p:spPr>
          <a:xfrm>
            <a:off x="1862504" y="2927839"/>
            <a:ext cx="8466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800" dirty="0"/>
              <a:t>したがって、チャネル幅はチャネル長に対して約</a:t>
            </a:r>
            <a:r>
              <a:rPr lang="en-US" altLang="ja-JP" sz="2800" dirty="0"/>
              <a:t>2300</a:t>
            </a:r>
            <a:r>
              <a:rPr lang="ja-JP" altLang="en-US" sz="2800" dirty="0"/>
              <a:t>倍必要</a:t>
            </a:r>
            <a:endParaRPr lang="en-US" altLang="ja-JP" sz="2800" dirty="0"/>
          </a:p>
          <a:p>
            <a:pPr algn="l"/>
            <a:r>
              <a:rPr kumimoji="1" lang="ja-JP" altLang="en-US" sz="2800" dirty="0"/>
              <a:t>現実的ではないので抵抗の使用などをこれから検討する</a:t>
            </a:r>
          </a:p>
        </p:txBody>
      </p:sp>
    </p:spTree>
    <p:extLst>
      <p:ext uri="{BB962C8B-B14F-4D97-AF65-F5344CB8AC3E}">
        <p14:creationId xmlns:p14="http://schemas.microsoft.com/office/powerpoint/2010/main" val="18016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06DB-F92C-10AA-843F-6ED8E79C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</a:t>
            </a:r>
            <a:r>
              <a:rPr kumimoji="1" lang="ja-JP" altLang="en-US" dirty="0"/>
              <a:t>アンプのレイアウト</a:t>
            </a:r>
          </a:p>
        </p:txBody>
      </p:sp>
      <p:pic>
        <p:nvPicPr>
          <p:cNvPr id="4" name="図 3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9F747057-0215-C1AD-29B4-A9368C7DF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24652" r="3566" b="20518"/>
          <a:stretch/>
        </p:blipFill>
        <p:spPr>
          <a:xfrm>
            <a:off x="0" y="1690688"/>
            <a:ext cx="12155422" cy="4749554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68EB0FC-9589-5A45-8AB5-C3E887047510}"/>
              </a:ext>
            </a:extLst>
          </p:cNvPr>
          <p:cNvSpPr/>
          <p:nvPr/>
        </p:nvSpPr>
        <p:spPr>
          <a:xfrm>
            <a:off x="55697" y="2778711"/>
            <a:ext cx="4002766" cy="3018407"/>
          </a:xfrm>
          <a:custGeom>
            <a:avLst/>
            <a:gdLst>
              <a:gd name="connsiteX0" fmla="*/ 2048311 w 4002766"/>
              <a:gd name="connsiteY0" fmla="*/ 115409 h 3018407"/>
              <a:gd name="connsiteX1" fmla="*/ 2092699 w 4002766"/>
              <a:gd name="connsiteY1" fmla="*/ 124287 h 3018407"/>
              <a:gd name="connsiteX2" fmla="*/ 2154843 w 4002766"/>
              <a:gd name="connsiteY2" fmla="*/ 133165 h 3018407"/>
              <a:gd name="connsiteX3" fmla="*/ 2456684 w 4002766"/>
              <a:gd name="connsiteY3" fmla="*/ 248574 h 3018407"/>
              <a:gd name="connsiteX4" fmla="*/ 2536583 w 4002766"/>
              <a:gd name="connsiteY4" fmla="*/ 292963 h 3018407"/>
              <a:gd name="connsiteX5" fmla="*/ 2563216 w 4002766"/>
              <a:gd name="connsiteY5" fmla="*/ 310718 h 3018407"/>
              <a:gd name="connsiteX6" fmla="*/ 2811790 w 4002766"/>
              <a:gd name="connsiteY6" fmla="*/ 390617 h 3018407"/>
              <a:gd name="connsiteX7" fmla="*/ 2873934 w 4002766"/>
              <a:gd name="connsiteY7" fmla="*/ 435006 h 3018407"/>
              <a:gd name="connsiteX8" fmla="*/ 2936078 w 4002766"/>
              <a:gd name="connsiteY8" fmla="*/ 470516 h 3018407"/>
              <a:gd name="connsiteX9" fmla="*/ 3015977 w 4002766"/>
              <a:gd name="connsiteY9" fmla="*/ 532660 h 3018407"/>
              <a:gd name="connsiteX10" fmla="*/ 3113631 w 4002766"/>
              <a:gd name="connsiteY10" fmla="*/ 612559 h 3018407"/>
              <a:gd name="connsiteX11" fmla="*/ 3211286 w 4002766"/>
              <a:gd name="connsiteY11" fmla="*/ 745724 h 3018407"/>
              <a:gd name="connsiteX12" fmla="*/ 3317818 w 4002766"/>
              <a:gd name="connsiteY12" fmla="*/ 976543 h 3018407"/>
              <a:gd name="connsiteX13" fmla="*/ 3371084 w 4002766"/>
              <a:gd name="connsiteY13" fmla="*/ 1047565 h 3018407"/>
              <a:gd name="connsiteX14" fmla="*/ 3406594 w 4002766"/>
              <a:gd name="connsiteY14" fmla="*/ 1109708 h 3018407"/>
              <a:gd name="connsiteX15" fmla="*/ 3495371 w 4002766"/>
              <a:gd name="connsiteY15" fmla="*/ 1216240 h 3018407"/>
              <a:gd name="connsiteX16" fmla="*/ 3539759 w 4002766"/>
              <a:gd name="connsiteY16" fmla="*/ 1278384 h 3018407"/>
              <a:gd name="connsiteX17" fmla="*/ 3584148 w 4002766"/>
              <a:gd name="connsiteY17" fmla="*/ 1349406 h 3018407"/>
              <a:gd name="connsiteX18" fmla="*/ 3743946 w 4002766"/>
              <a:gd name="connsiteY18" fmla="*/ 1553592 h 3018407"/>
              <a:gd name="connsiteX19" fmla="*/ 3885988 w 4002766"/>
              <a:gd name="connsiteY19" fmla="*/ 1828800 h 3018407"/>
              <a:gd name="connsiteX20" fmla="*/ 3930377 w 4002766"/>
              <a:gd name="connsiteY20" fmla="*/ 1908699 h 3018407"/>
              <a:gd name="connsiteX21" fmla="*/ 3992520 w 4002766"/>
              <a:gd name="connsiteY21" fmla="*/ 2121763 h 3018407"/>
              <a:gd name="connsiteX22" fmla="*/ 3974765 w 4002766"/>
              <a:gd name="connsiteY22" fmla="*/ 2539013 h 3018407"/>
              <a:gd name="connsiteX23" fmla="*/ 3930377 w 4002766"/>
              <a:gd name="connsiteY23" fmla="*/ 2601157 h 3018407"/>
              <a:gd name="connsiteX24" fmla="*/ 3859355 w 4002766"/>
              <a:gd name="connsiteY24" fmla="*/ 2663301 h 3018407"/>
              <a:gd name="connsiteX25" fmla="*/ 3619658 w 4002766"/>
              <a:gd name="connsiteY25" fmla="*/ 2787588 h 3018407"/>
              <a:gd name="connsiteX26" fmla="*/ 3504249 w 4002766"/>
              <a:gd name="connsiteY26" fmla="*/ 2823099 h 3018407"/>
              <a:gd name="connsiteX27" fmla="*/ 3131386 w 4002766"/>
              <a:gd name="connsiteY27" fmla="*/ 2920753 h 3018407"/>
              <a:gd name="connsiteX28" fmla="*/ 2651992 w 4002766"/>
              <a:gd name="connsiteY28" fmla="*/ 2982897 h 3018407"/>
              <a:gd name="connsiteX29" fmla="*/ 1844124 w 4002766"/>
              <a:gd name="connsiteY29" fmla="*/ 3018407 h 3018407"/>
              <a:gd name="connsiteX30" fmla="*/ 1107278 w 4002766"/>
              <a:gd name="connsiteY30" fmla="*/ 3000652 h 3018407"/>
              <a:gd name="connsiteX31" fmla="*/ 494719 w 4002766"/>
              <a:gd name="connsiteY31" fmla="*/ 2805343 h 3018407"/>
              <a:gd name="connsiteX32" fmla="*/ 308287 w 4002766"/>
              <a:gd name="connsiteY32" fmla="*/ 2725444 h 3018407"/>
              <a:gd name="connsiteX33" fmla="*/ 139612 w 4002766"/>
              <a:gd name="connsiteY33" fmla="*/ 2503503 h 3018407"/>
              <a:gd name="connsiteX34" fmla="*/ 68590 w 4002766"/>
              <a:gd name="connsiteY34" fmla="*/ 2334827 h 3018407"/>
              <a:gd name="connsiteX35" fmla="*/ 59713 w 4002766"/>
              <a:gd name="connsiteY35" fmla="*/ 1358283 h 3018407"/>
              <a:gd name="connsiteX36" fmla="*/ 175122 w 4002766"/>
              <a:gd name="connsiteY36" fmla="*/ 1109708 h 3018407"/>
              <a:gd name="connsiteX37" fmla="*/ 468086 w 4002766"/>
              <a:gd name="connsiteY37" fmla="*/ 665825 h 3018407"/>
              <a:gd name="connsiteX38" fmla="*/ 672272 w 4002766"/>
              <a:gd name="connsiteY38" fmla="*/ 497149 h 3018407"/>
              <a:gd name="connsiteX39" fmla="*/ 725538 w 4002766"/>
              <a:gd name="connsiteY39" fmla="*/ 452761 h 3018407"/>
              <a:gd name="connsiteX40" fmla="*/ 1071767 w 4002766"/>
              <a:gd name="connsiteY40" fmla="*/ 310718 h 3018407"/>
              <a:gd name="connsiteX41" fmla="*/ 1302586 w 4002766"/>
              <a:gd name="connsiteY41" fmla="*/ 213064 h 3018407"/>
              <a:gd name="connsiteX42" fmla="*/ 1382486 w 4002766"/>
              <a:gd name="connsiteY42" fmla="*/ 195308 h 3018407"/>
              <a:gd name="connsiteX43" fmla="*/ 1542284 w 4002766"/>
              <a:gd name="connsiteY43" fmla="*/ 142042 h 3018407"/>
              <a:gd name="connsiteX44" fmla="*/ 1631060 w 4002766"/>
              <a:gd name="connsiteY44" fmla="*/ 124287 h 3018407"/>
              <a:gd name="connsiteX45" fmla="*/ 1702082 w 4002766"/>
              <a:gd name="connsiteY45" fmla="*/ 97654 h 3018407"/>
              <a:gd name="connsiteX46" fmla="*/ 1728715 w 4002766"/>
              <a:gd name="connsiteY46" fmla="*/ 88776 h 3018407"/>
              <a:gd name="connsiteX47" fmla="*/ 1941779 w 4002766"/>
              <a:gd name="connsiteY47" fmla="*/ 35510 h 3018407"/>
              <a:gd name="connsiteX48" fmla="*/ 1986167 w 4002766"/>
              <a:gd name="connsiteY48" fmla="*/ 26633 h 3018407"/>
              <a:gd name="connsiteX49" fmla="*/ 2092699 w 4002766"/>
              <a:gd name="connsiteY49" fmla="*/ 0 h 3018407"/>
              <a:gd name="connsiteX50" fmla="*/ 2288008 w 4002766"/>
              <a:gd name="connsiteY50" fmla="*/ 44388 h 3018407"/>
              <a:gd name="connsiteX51" fmla="*/ 2314641 w 4002766"/>
              <a:gd name="connsiteY51" fmla="*/ 79899 h 3018407"/>
              <a:gd name="connsiteX52" fmla="*/ 2341274 w 4002766"/>
              <a:gd name="connsiteY52" fmla="*/ 106532 h 3018407"/>
              <a:gd name="connsiteX53" fmla="*/ 2359029 w 4002766"/>
              <a:gd name="connsiteY53" fmla="*/ 133165 h 3018407"/>
              <a:gd name="connsiteX54" fmla="*/ 2385662 w 4002766"/>
              <a:gd name="connsiteY54" fmla="*/ 168675 h 3018407"/>
              <a:gd name="connsiteX55" fmla="*/ 2412295 w 4002766"/>
              <a:gd name="connsiteY55" fmla="*/ 221941 h 301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002766" h="3018407">
                <a:moveTo>
                  <a:pt x="2048311" y="115409"/>
                </a:moveTo>
                <a:cubicBezTo>
                  <a:pt x="2063107" y="118368"/>
                  <a:pt x="2077815" y="121806"/>
                  <a:pt x="2092699" y="124287"/>
                </a:cubicBezTo>
                <a:cubicBezTo>
                  <a:pt x="2113339" y="127727"/>
                  <a:pt x="2134723" y="127416"/>
                  <a:pt x="2154843" y="133165"/>
                </a:cubicBezTo>
                <a:cubicBezTo>
                  <a:pt x="2207379" y="148175"/>
                  <a:pt x="2429234" y="234848"/>
                  <a:pt x="2456684" y="248574"/>
                </a:cubicBezTo>
                <a:cubicBezTo>
                  <a:pt x="2499076" y="269771"/>
                  <a:pt x="2491996" y="265097"/>
                  <a:pt x="2536583" y="292963"/>
                </a:cubicBezTo>
                <a:cubicBezTo>
                  <a:pt x="2545631" y="298618"/>
                  <a:pt x="2553280" y="306830"/>
                  <a:pt x="2563216" y="310718"/>
                </a:cubicBezTo>
                <a:cubicBezTo>
                  <a:pt x="2705173" y="366266"/>
                  <a:pt x="2702752" y="363358"/>
                  <a:pt x="2811790" y="390617"/>
                </a:cubicBezTo>
                <a:cubicBezTo>
                  <a:pt x="2832505" y="405413"/>
                  <a:pt x="2852521" y="421240"/>
                  <a:pt x="2873934" y="435006"/>
                </a:cubicBezTo>
                <a:cubicBezTo>
                  <a:pt x="2894003" y="447907"/>
                  <a:pt x="2916418" y="457000"/>
                  <a:pt x="2936078" y="470516"/>
                </a:cubicBezTo>
                <a:cubicBezTo>
                  <a:pt x="2963882" y="489631"/>
                  <a:pt x="2989863" y="511294"/>
                  <a:pt x="3015977" y="532660"/>
                </a:cubicBezTo>
                <a:cubicBezTo>
                  <a:pt x="3048528" y="559293"/>
                  <a:pt x="3088759" y="578643"/>
                  <a:pt x="3113631" y="612559"/>
                </a:cubicBezTo>
                <a:cubicBezTo>
                  <a:pt x="3146183" y="656947"/>
                  <a:pt x="3189223" y="695294"/>
                  <a:pt x="3211286" y="745724"/>
                </a:cubicBezTo>
                <a:cubicBezTo>
                  <a:pt x="3227652" y="783133"/>
                  <a:pt x="3288111" y="927932"/>
                  <a:pt x="3317818" y="976543"/>
                </a:cubicBezTo>
                <a:cubicBezTo>
                  <a:pt x="3333249" y="1001794"/>
                  <a:pt x="3354669" y="1022943"/>
                  <a:pt x="3371084" y="1047565"/>
                </a:cubicBezTo>
                <a:cubicBezTo>
                  <a:pt x="3384318" y="1067416"/>
                  <a:pt x="3392442" y="1090501"/>
                  <a:pt x="3406594" y="1109708"/>
                </a:cubicBezTo>
                <a:cubicBezTo>
                  <a:pt x="3434014" y="1146921"/>
                  <a:pt x="3468504" y="1178625"/>
                  <a:pt x="3495371" y="1216240"/>
                </a:cubicBezTo>
                <a:cubicBezTo>
                  <a:pt x="3510167" y="1236955"/>
                  <a:pt x="3525638" y="1257203"/>
                  <a:pt x="3539759" y="1278384"/>
                </a:cubicBezTo>
                <a:cubicBezTo>
                  <a:pt x="3555245" y="1301613"/>
                  <a:pt x="3567398" y="1327072"/>
                  <a:pt x="3584148" y="1349406"/>
                </a:cubicBezTo>
                <a:cubicBezTo>
                  <a:pt x="3645811" y="1431623"/>
                  <a:pt x="3691781" y="1466651"/>
                  <a:pt x="3743946" y="1553592"/>
                </a:cubicBezTo>
                <a:cubicBezTo>
                  <a:pt x="3859586" y="1746325"/>
                  <a:pt x="3799076" y="1672360"/>
                  <a:pt x="3885988" y="1828800"/>
                </a:cubicBezTo>
                <a:cubicBezTo>
                  <a:pt x="3900784" y="1855433"/>
                  <a:pt x="3918375" y="1880695"/>
                  <a:pt x="3930377" y="1908699"/>
                </a:cubicBezTo>
                <a:cubicBezTo>
                  <a:pt x="3958626" y="1974614"/>
                  <a:pt x="3975227" y="2052593"/>
                  <a:pt x="3992520" y="2121763"/>
                </a:cubicBezTo>
                <a:cubicBezTo>
                  <a:pt x="4003529" y="2286887"/>
                  <a:pt x="4014522" y="2345198"/>
                  <a:pt x="3974765" y="2539013"/>
                </a:cubicBezTo>
                <a:cubicBezTo>
                  <a:pt x="3969650" y="2563950"/>
                  <a:pt x="3946279" y="2581279"/>
                  <a:pt x="3930377" y="2601157"/>
                </a:cubicBezTo>
                <a:cubicBezTo>
                  <a:pt x="3916052" y="2619063"/>
                  <a:pt x="3874750" y="2653340"/>
                  <a:pt x="3859355" y="2663301"/>
                </a:cubicBezTo>
                <a:cubicBezTo>
                  <a:pt x="3789357" y="2708594"/>
                  <a:pt x="3696132" y="2757544"/>
                  <a:pt x="3619658" y="2787588"/>
                </a:cubicBezTo>
                <a:cubicBezTo>
                  <a:pt x="3582196" y="2802305"/>
                  <a:pt x="3543080" y="2812509"/>
                  <a:pt x="3504249" y="2823099"/>
                </a:cubicBezTo>
                <a:cubicBezTo>
                  <a:pt x="3380297" y="2856904"/>
                  <a:pt x="3258800" y="2904236"/>
                  <a:pt x="3131386" y="2920753"/>
                </a:cubicBezTo>
                <a:cubicBezTo>
                  <a:pt x="2971588" y="2941468"/>
                  <a:pt x="2813028" y="2977247"/>
                  <a:pt x="2651992" y="2982897"/>
                </a:cubicBezTo>
                <a:cubicBezTo>
                  <a:pt x="2045239" y="3004186"/>
                  <a:pt x="2314453" y="2990741"/>
                  <a:pt x="1844124" y="3018407"/>
                </a:cubicBezTo>
                <a:cubicBezTo>
                  <a:pt x="1598509" y="3012489"/>
                  <a:pt x="1352131" y="3020869"/>
                  <a:pt x="1107278" y="3000652"/>
                </a:cubicBezTo>
                <a:cubicBezTo>
                  <a:pt x="999556" y="2991758"/>
                  <a:pt x="523391" y="2815431"/>
                  <a:pt x="494719" y="2805343"/>
                </a:cubicBezTo>
                <a:cubicBezTo>
                  <a:pt x="448500" y="2789081"/>
                  <a:pt x="349212" y="2756138"/>
                  <a:pt x="308287" y="2725444"/>
                </a:cubicBezTo>
                <a:cubicBezTo>
                  <a:pt x="229850" y="2666616"/>
                  <a:pt x="182977" y="2590233"/>
                  <a:pt x="139612" y="2503503"/>
                </a:cubicBezTo>
                <a:cubicBezTo>
                  <a:pt x="112329" y="2448938"/>
                  <a:pt x="92264" y="2391052"/>
                  <a:pt x="68590" y="2334827"/>
                </a:cubicBezTo>
                <a:cubicBezTo>
                  <a:pt x="-6876" y="1919764"/>
                  <a:pt x="-34005" y="1904974"/>
                  <a:pt x="59713" y="1358283"/>
                </a:cubicBezTo>
                <a:cubicBezTo>
                  <a:pt x="75148" y="1268243"/>
                  <a:pt x="133071" y="1190807"/>
                  <a:pt x="175122" y="1109708"/>
                </a:cubicBezTo>
                <a:cubicBezTo>
                  <a:pt x="261440" y="943237"/>
                  <a:pt x="346152" y="808782"/>
                  <a:pt x="468086" y="665825"/>
                </a:cubicBezTo>
                <a:cubicBezTo>
                  <a:pt x="521398" y="603322"/>
                  <a:pt x="608429" y="546805"/>
                  <a:pt x="672272" y="497149"/>
                </a:cubicBezTo>
                <a:cubicBezTo>
                  <a:pt x="690516" y="482960"/>
                  <a:pt x="705009" y="463379"/>
                  <a:pt x="725538" y="452761"/>
                </a:cubicBezTo>
                <a:cubicBezTo>
                  <a:pt x="874566" y="375677"/>
                  <a:pt x="929411" y="368338"/>
                  <a:pt x="1071767" y="310718"/>
                </a:cubicBezTo>
                <a:cubicBezTo>
                  <a:pt x="1149206" y="279374"/>
                  <a:pt x="1221033" y="231187"/>
                  <a:pt x="1302586" y="213064"/>
                </a:cubicBezTo>
                <a:cubicBezTo>
                  <a:pt x="1329219" y="207145"/>
                  <a:pt x="1356327" y="203059"/>
                  <a:pt x="1382486" y="195308"/>
                </a:cubicBezTo>
                <a:cubicBezTo>
                  <a:pt x="1436320" y="179357"/>
                  <a:pt x="1487227" y="153053"/>
                  <a:pt x="1542284" y="142042"/>
                </a:cubicBezTo>
                <a:cubicBezTo>
                  <a:pt x="1571876" y="136124"/>
                  <a:pt x="1601983" y="132364"/>
                  <a:pt x="1631060" y="124287"/>
                </a:cubicBezTo>
                <a:cubicBezTo>
                  <a:pt x="1655421" y="117520"/>
                  <a:pt x="1678320" y="106295"/>
                  <a:pt x="1702082" y="97654"/>
                </a:cubicBezTo>
                <a:cubicBezTo>
                  <a:pt x="1710877" y="94456"/>
                  <a:pt x="1719580" y="90806"/>
                  <a:pt x="1728715" y="88776"/>
                </a:cubicBezTo>
                <a:cubicBezTo>
                  <a:pt x="2094252" y="7545"/>
                  <a:pt x="1691897" y="106904"/>
                  <a:pt x="1941779" y="35510"/>
                </a:cubicBezTo>
                <a:cubicBezTo>
                  <a:pt x="1956287" y="31365"/>
                  <a:pt x="1971413" y="29795"/>
                  <a:pt x="1986167" y="26633"/>
                </a:cubicBezTo>
                <a:cubicBezTo>
                  <a:pt x="2069258" y="8828"/>
                  <a:pt x="2042221" y="16825"/>
                  <a:pt x="2092699" y="0"/>
                </a:cubicBezTo>
                <a:cubicBezTo>
                  <a:pt x="2157802" y="14796"/>
                  <a:pt x="2225191" y="21774"/>
                  <a:pt x="2288008" y="44388"/>
                </a:cubicBezTo>
                <a:cubicBezTo>
                  <a:pt x="2301930" y="49400"/>
                  <a:pt x="2305012" y="68665"/>
                  <a:pt x="2314641" y="79899"/>
                </a:cubicBezTo>
                <a:cubicBezTo>
                  <a:pt x="2322812" y="89431"/>
                  <a:pt x="2333237" y="96887"/>
                  <a:pt x="2341274" y="106532"/>
                </a:cubicBezTo>
                <a:cubicBezTo>
                  <a:pt x="2348104" y="114729"/>
                  <a:pt x="2352827" y="124483"/>
                  <a:pt x="2359029" y="133165"/>
                </a:cubicBezTo>
                <a:cubicBezTo>
                  <a:pt x="2367629" y="145205"/>
                  <a:pt x="2377820" y="156128"/>
                  <a:pt x="2385662" y="168675"/>
                </a:cubicBezTo>
                <a:cubicBezTo>
                  <a:pt x="2385671" y="168689"/>
                  <a:pt x="2407852" y="213055"/>
                  <a:pt x="2412295" y="22194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AB33B24-2613-6AA9-A814-6921F00B77EA}"/>
              </a:ext>
            </a:extLst>
          </p:cNvPr>
          <p:cNvSpPr/>
          <p:nvPr/>
        </p:nvSpPr>
        <p:spPr>
          <a:xfrm>
            <a:off x="2151830" y="1873188"/>
            <a:ext cx="2795702" cy="2663329"/>
          </a:xfrm>
          <a:custGeom>
            <a:avLst/>
            <a:gdLst>
              <a:gd name="connsiteX0" fmla="*/ 316162 w 2795702"/>
              <a:gd name="connsiteY0" fmla="*/ 0 h 2663329"/>
              <a:gd name="connsiteX1" fmla="*/ 662391 w 2795702"/>
              <a:gd name="connsiteY1" fmla="*/ 17756 h 2663329"/>
              <a:gd name="connsiteX2" fmla="*/ 902088 w 2795702"/>
              <a:gd name="connsiteY2" fmla="*/ 71022 h 2663329"/>
              <a:gd name="connsiteX3" fmla="*/ 1115153 w 2795702"/>
              <a:gd name="connsiteY3" fmla="*/ 106532 h 2663329"/>
              <a:gd name="connsiteX4" fmla="*/ 1683323 w 2795702"/>
              <a:gd name="connsiteY4" fmla="*/ 168676 h 2663329"/>
              <a:gd name="connsiteX5" fmla="*/ 1878632 w 2795702"/>
              <a:gd name="connsiteY5" fmla="*/ 186431 h 2663329"/>
              <a:gd name="connsiteX6" fmla="*/ 2340271 w 2795702"/>
              <a:gd name="connsiteY6" fmla="*/ 204187 h 2663329"/>
              <a:gd name="connsiteX7" fmla="*/ 2358026 w 2795702"/>
              <a:gd name="connsiteY7" fmla="*/ 328474 h 2663329"/>
              <a:gd name="connsiteX8" fmla="*/ 2375782 w 2795702"/>
              <a:gd name="connsiteY8" fmla="*/ 408373 h 2663329"/>
              <a:gd name="connsiteX9" fmla="*/ 2402415 w 2795702"/>
              <a:gd name="connsiteY9" fmla="*/ 559294 h 2663329"/>
              <a:gd name="connsiteX10" fmla="*/ 2420170 w 2795702"/>
              <a:gd name="connsiteY10" fmla="*/ 781235 h 2663329"/>
              <a:gd name="connsiteX11" fmla="*/ 2437925 w 2795702"/>
              <a:gd name="connsiteY11" fmla="*/ 923278 h 2663329"/>
              <a:gd name="connsiteX12" fmla="*/ 2446803 w 2795702"/>
              <a:gd name="connsiteY12" fmla="*/ 1109709 h 2663329"/>
              <a:gd name="connsiteX13" fmla="*/ 2464558 w 2795702"/>
              <a:gd name="connsiteY13" fmla="*/ 1970843 h 2663329"/>
              <a:gd name="connsiteX14" fmla="*/ 2508947 w 2795702"/>
              <a:gd name="connsiteY14" fmla="*/ 1997476 h 2663329"/>
              <a:gd name="connsiteX15" fmla="*/ 2642112 w 2795702"/>
              <a:gd name="connsiteY15" fmla="*/ 2050742 h 2663329"/>
              <a:gd name="connsiteX16" fmla="*/ 2766399 w 2795702"/>
              <a:gd name="connsiteY16" fmla="*/ 2077375 h 2663329"/>
              <a:gd name="connsiteX17" fmla="*/ 2784154 w 2795702"/>
              <a:gd name="connsiteY17" fmla="*/ 2157274 h 2663329"/>
              <a:gd name="connsiteX18" fmla="*/ 2668745 w 2795702"/>
              <a:gd name="connsiteY18" fmla="*/ 2618913 h 2663329"/>
              <a:gd name="connsiteX19" fmla="*/ 2260372 w 2795702"/>
              <a:gd name="connsiteY19" fmla="*/ 2654424 h 2663329"/>
              <a:gd name="connsiteX20" fmla="*/ 1452504 w 2795702"/>
              <a:gd name="connsiteY20" fmla="*/ 2636668 h 2663329"/>
              <a:gd name="connsiteX21" fmla="*/ 1434749 w 2795702"/>
              <a:gd name="connsiteY21" fmla="*/ 2494626 h 2663329"/>
              <a:gd name="connsiteX22" fmla="*/ 1319339 w 2795702"/>
              <a:gd name="connsiteY22" fmla="*/ 2006354 h 2663329"/>
              <a:gd name="connsiteX23" fmla="*/ 1301584 w 2795702"/>
              <a:gd name="connsiteY23" fmla="*/ 1961965 h 2663329"/>
              <a:gd name="connsiteX24" fmla="*/ 1257195 w 2795702"/>
              <a:gd name="connsiteY24" fmla="*/ 1864311 h 2663329"/>
              <a:gd name="connsiteX25" fmla="*/ 1212807 w 2795702"/>
              <a:gd name="connsiteY25" fmla="*/ 1544715 h 2663329"/>
              <a:gd name="connsiteX26" fmla="*/ 1203929 w 2795702"/>
              <a:gd name="connsiteY26" fmla="*/ 1189608 h 2663329"/>
              <a:gd name="connsiteX27" fmla="*/ 76465 w 2795702"/>
              <a:gd name="connsiteY27" fmla="*/ 941033 h 2663329"/>
              <a:gd name="connsiteX28" fmla="*/ 49832 w 2795702"/>
              <a:gd name="connsiteY28" fmla="*/ 932156 h 2663329"/>
              <a:gd name="connsiteX29" fmla="*/ 14321 w 2795702"/>
              <a:gd name="connsiteY29" fmla="*/ 790113 h 2663329"/>
              <a:gd name="connsiteX30" fmla="*/ 5444 w 2795702"/>
              <a:gd name="connsiteY30" fmla="*/ 656948 h 2663329"/>
              <a:gd name="connsiteX31" fmla="*/ 14321 w 2795702"/>
              <a:gd name="connsiteY31" fmla="*/ 186431 h 2663329"/>
              <a:gd name="connsiteX32" fmla="*/ 85343 w 2795702"/>
              <a:gd name="connsiteY32" fmla="*/ 177554 h 2663329"/>
              <a:gd name="connsiteX33" fmla="*/ 1088520 w 2795702"/>
              <a:gd name="connsiteY33" fmla="*/ 159798 h 2663329"/>
              <a:gd name="connsiteX34" fmla="*/ 1230562 w 2795702"/>
              <a:gd name="connsiteY34" fmla="*/ 150921 h 2663329"/>
              <a:gd name="connsiteX35" fmla="*/ 1257195 w 2795702"/>
              <a:gd name="connsiteY35" fmla="*/ 142043 h 2663329"/>
              <a:gd name="connsiteX36" fmla="*/ 1310461 w 2795702"/>
              <a:gd name="connsiteY36" fmla="*/ 142043 h 266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795702" h="2663329">
                <a:moveTo>
                  <a:pt x="316162" y="0"/>
                </a:moveTo>
                <a:cubicBezTo>
                  <a:pt x="431572" y="5919"/>
                  <a:pt x="547669" y="3850"/>
                  <a:pt x="662391" y="17756"/>
                </a:cubicBezTo>
                <a:cubicBezTo>
                  <a:pt x="743644" y="27605"/>
                  <a:pt x="822089" y="53725"/>
                  <a:pt x="902088" y="71022"/>
                </a:cubicBezTo>
                <a:cubicBezTo>
                  <a:pt x="988755" y="89761"/>
                  <a:pt x="1020824" y="94526"/>
                  <a:pt x="1115153" y="106532"/>
                </a:cubicBezTo>
                <a:cubicBezTo>
                  <a:pt x="1547189" y="161519"/>
                  <a:pt x="1357238" y="139032"/>
                  <a:pt x="1683323" y="168676"/>
                </a:cubicBezTo>
                <a:cubicBezTo>
                  <a:pt x="1735896" y="173455"/>
                  <a:pt x="1828325" y="184244"/>
                  <a:pt x="1878632" y="186431"/>
                </a:cubicBezTo>
                <a:cubicBezTo>
                  <a:pt x="2647305" y="219851"/>
                  <a:pt x="1860813" y="177549"/>
                  <a:pt x="2340271" y="204187"/>
                </a:cubicBezTo>
                <a:cubicBezTo>
                  <a:pt x="2372215" y="363899"/>
                  <a:pt x="2315853" y="75438"/>
                  <a:pt x="2358026" y="328474"/>
                </a:cubicBezTo>
                <a:cubicBezTo>
                  <a:pt x="2362511" y="355386"/>
                  <a:pt x="2370161" y="381675"/>
                  <a:pt x="2375782" y="408373"/>
                </a:cubicBezTo>
                <a:cubicBezTo>
                  <a:pt x="2384966" y="451999"/>
                  <a:pt x="2398057" y="512809"/>
                  <a:pt x="2402415" y="559294"/>
                </a:cubicBezTo>
                <a:cubicBezTo>
                  <a:pt x="2409342" y="633187"/>
                  <a:pt x="2412964" y="707369"/>
                  <a:pt x="2420170" y="781235"/>
                </a:cubicBezTo>
                <a:cubicBezTo>
                  <a:pt x="2424803" y="828726"/>
                  <a:pt x="2437925" y="923278"/>
                  <a:pt x="2437925" y="923278"/>
                </a:cubicBezTo>
                <a:cubicBezTo>
                  <a:pt x="2440884" y="985422"/>
                  <a:pt x="2445222" y="1047515"/>
                  <a:pt x="2446803" y="1109709"/>
                </a:cubicBezTo>
                <a:cubicBezTo>
                  <a:pt x="2454100" y="1396722"/>
                  <a:pt x="2444510" y="1684438"/>
                  <a:pt x="2464558" y="1970843"/>
                </a:cubicBezTo>
                <a:cubicBezTo>
                  <a:pt x="2465763" y="1988056"/>
                  <a:pt x="2493513" y="1989759"/>
                  <a:pt x="2508947" y="1997476"/>
                </a:cubicBezTo>
                <a:cubicBezTo>
                  <a:pt x="2530547" y="2008276"/>
                  <a:pt x="2621546" y="2045133"/>
                  <a:pt x="2642112" y="2050742"/>
                </a:cubicBezTo>
                <a:cubicBezTo>
                  <a:pt x="2682989" y="2061890"/>
                  <a:pt x="2766399" y="2077375"/>
                  <a:pt x="2766399" y="2077375"/>
                </a:cubicBezTo>
                <a:cubicBezTo>
                  <a:pt x="2772317" y="2104008"/>
                  <a:pt x="2779126" y="2130459"/>
                  <a:pt x="2784154" y="2157274"/>
                </a:cubicBezTo>
                <a:cubicBezTo>
                  <a:pt x="2814380" y="2318480"/>
                  <a:pt x="2788420" y="2459346"/>
                  <a:pt x="2668745" y="2618913"/>
                </a:cubicBezTo>
                <a:cubicBezTo>
                  <a:pt x="2649263" y="2644889"/>
                  <a:pt x="2272672" y="2653911"/>
                  <a:pt x="2260372" y="2654424"/>
                </a:cubicBezTo>
                <a:cubicBezTo>
                  <a:pt x="1991083" y="2648505"/>
                  <a:pt x="1716951" y="2687851"/>
                  <a:pt x="1452504" y="2636668"/>
                </a:cubicBezTo>
                <a:cubicBezTo>
                  <a:pt x="1405658" y="2627601"/>
                  <a:pt x="1436822" y="2542297"/>
                  <a:pt x="1434749" y="2494626"/>
                </a:cubicBezTo>
                <a:cubicBezTo>
                  <a:pt x="1412636" y="1986022"/>
                  <a:pt x="1583485" y="2050378"/>
                  <a:pt x="1319339" y="2006354"/>
                </a:cubicBezTo>
                <a:cubicBezTo>
                  <a:pt x="1313421" y="1991558"/>
                  <a:pt x="1307971" y="1976565"/>
                  <a:pt x="1301584" y="1961965"/>
                </a:cubicBezTo>
                <a:cubicBezTo>
                  <a:pt x="1287252" y="1929207"/>
                  <a:pt x="1266408" y="1898860"/>
                  <a:pt x="1257195" y="1864311"/>
                </a:cubicBezTo>
                <a:cubicBezTo>
                  <a:pt x="1241443" y="1805241"/>
                  <a:pt x="1220500" y="1610107"/>
                  <a:pt x="1212807" y="1544715"/>
                </a:cubicBezTo>
                <a:cubicBezTo>
                  <a:pt x="1209848" y="1426346"/>
                  <a:pt x="1211202" y="1307790"/>
                  <a:pt x="1203929" y="1189608"/>
                </a:cubicBezTo>
                <a:cubicBezTo>
                  <a:pt x="1167895" y="604060"/>
                  <a:pt x="1082666" y="965377"/>
                  <a:pt x="76465" y="941033"/>
                </a:cubicBezTo>
                <a:cubicBezTo>
                  <a:pt x="67587" y="938074"/>
                  <a:pt x="56449" y="938773"/>
                  <a:pt x="49832" y="932156"/>
                </a:cubicBezTo>
                <a:cubicBezTo>
                  <a:pt x="22749" y="905073"/>
                  <a:pt x="15832" y="799179"/>
                  <a:pt x="14321" y="790113"/>
                </a:cubicBezTo>
                <a:cubicBezTo>
                  <a:pt x="11362" y="745725"/>
                  <a:pt x="5444" y="701435"/>
                  <a:pt x="5444" y="656948"/>
                </a:cubicBezTo>
                <a:cubicBezTo>
                  <a:pt x="5444" y="500081"/>
                  <a:pt x="-11468" y="341164"/>
                  <a:pt x="14321" y="186431"/>
                </a:cubicBezTo>
                <a:cubicBezTo>
                  <a:pt x="18243" y="162897"/>
                  <a:pt x="61492" y="178145"/>
                  <a:pt x="85343" y="177554"/>
                </a:cubicBezTo>
                <a:lnTo>
                  <a:pt x="1088520" y="159798"/>
                </a:lnTo>
                <a:cubicBezTo>
                  <a:pt x="1135867" y="156839"/>
                  <a:pt x="1183383" y="155887"/>
                  <a:pt x="1230562" y="150921"/>
                </a:cubicBezTo>
                <a:cubicBezTo>
                  <a:pt x="1239869" y="149941"/>
                  <a:pt x="1247894" y="143076"/>
                  <a:pt x="1257195" y="142043"/>
                </a:cubicBezTo>
                <a:cubicBezTo>
                  <a:pt x="1274842" y="140082"/>
                  <a:pt x="1292706" y="142043"/>
                  <a:pt x="1310461" y="1420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F838051-C229-75D9-A9F2-BCD52959A5BB}"/>
              </a:ext>
            </a:extLst>
          </p:cNvPr>
          <p:cNvSpPr/>
          <p:nvPr/>
        </p:nvSpPr>
        <p:spPr>
          <a:xfrm>
            <a:off x="4305670" y="1681813"/>
            <a:ext cx="7280383" cy="4406222"/>
          </a:xfrm>
          <a:custGeom>
            <a:avLst/>
            <a:gdLst>
              <a:gd name="connsiteX0" fmla="*/ 3773010 w 7280383"/>
              <a:gd name="connsiteY0" fmla="*/ 404439 h 4406222"/>
              <a:gd name="connsiteX1" fmla="*/ 7270812 w 7280383"/>
              <a:gd name="connsiteY1" fmla="*/ 732913 h 4406222"/>
              <a:gd name="connsiteX2" fmla="*/ 7253056 w 7280383"/>
              <a:gd name="connsiteY2" fmla="*/ 812812 h 4406222"/>
              <a:gd name="connsiteX3" fmla="*/ 7244179 w 7280383"/>
              <a:gd name="connsiteY3" fmla="*/ 910467 h 4406222"/>
              <a:gd name="connsiteX4" fmla="*/ 7102136 w 7280383"/>
              <a:gd name="connsiteY4" fmla="*/ 2126707 h 4406222"/>
              <a:gd name="connsiteX5" fmla="*/ 6391922 w 7280383"/>
              <a:gd name="connsiteY5" fmla="*/ 2304261 h 4406222"/>
              <a:gd name="connsiteX6" fmla="*/ 6187736 w 7280383"/>
              <a:gd name="connsiteY6" fmla="*/ 2313138 h 4406222"/>
              <a:gd name="connsiteX7" fmla="*/ 5104660 w 7280383"/>
              <a:gd name="connsiteY7" fmla="*/ 2330894 h 4406222"/>
              <a:gd name="connsiteX8" fmla="*/ 5078027 w 7280383"/>
              <a:gd name="connsiteY8" fmla="*/ 2499570 h 4406222"/>
              <a:gd name="connsiteX9" fmla="*/ 5051394 w 7280383"/>
              <a:gd name="connsiteY9" fmla="*/ 2961208 h 4406222"/>
              <a:gd name="connsiteX10" fmla="*/ 5015883 w 7280383"/>
              <a:gd name="connsiteY10" fmla="*/ 3183150 h 4406222"/>
              <a:gd name="connsiteX11" fmla="*/ 5007006 w 7280383"/>
              <a:gd name="connsiteY11" fmla="*/ 3307437 h 4406222"/>
              <a:gd name="connsiteX12" fmla="*/ 4989250 w 7280383"/>
              <a:gd name="connsiteY12" fmla="*/ 4115305 h 4406222"/>
              <a:gd name="connsiteX13" fmla="*/ 4580878 w 7280383"/>
              <a:gd name="connsiteY13" fmla="*/ 4221837 h 4406222"/>
              <a:gd name="connsiteX14" fmla="*/ 2743200 w 7280383"/>
              <a:gd name="connsiteY14" fmla="*/ 4230715 h 4406222"/>
              <a:gd name="connsiteX15" fmla="*/ 2494625 w 7280383"/>
              <a:gd name="connsiteY15" fmla="*/ 4257348 h 4406222"/>
              <a:gd name="connsiteX16" fmla="*/ 8878 w 7280383"/>
              <a:gd name="connsiteY16" fmla="*/ 3023352 h 4406222"/>
              <a:gd name="connsiteX17" fmla="*/ 0 w 7280383"/>
              <a:gd name="connsiteY17" fmla="*/ 2863554 h 4406222"/>
              <a:gd name="connsiteX18" fmla="*/ 97654 w 7280383"/>
              <a:gd name="connsiteY18" fmla="*/ 2765900 h 4406222"/>
              <a:gd name="connsiteX19" fmla="*/ 896645 w 7280383"/>
              <a:gd name="connsiteY19" fmla="*/ 2810288 h 4406222"/>
              <a:gd name="connsiteX20" fmla="*/ 337351 w 7280383"/>
              <a:gd name="connsiteY20" fmla="*/ 2117830 h 4406222"/>
              <a:gd name="connsiteX21" fmla="*/ 239697 w 7280383"/>
              <a:gd name="connsiteY21" fmla="*/ 2108952 h 4406222"/>
              <a:gd name="connsiteX22" fmla="*/ 213064 w 7280383"/>
              <a:gd name="connsiteY22" fmla="*/ 1949154 h 4406222"/>
              <a:gd name="connsiteX23" fmla="*/ 204186 w 7280383"/>
              <a:gd name="connsiteY23" fmla="*/ 1860377 h 4406222"/>
              <a:gd name="connsiteX24" fmla="*/ 177553 w 7280383"/>
              <a:gd name="connsiteY24" fmla="*/ 1762723 h 4406222"/>
              <a:gd name="connsiteX25" fmla="*/ 168676 w 7280383"/>
              <a:gd name="connsiteY25" fmla="*/ 1629558 h 4406222"/>
              <a:gd name="connsiteX26" fmla="*/ 150920 w 7280383"/>
              <a:gd name="connsiteY26" fmla="*/ 1531904 h 4406222"/>
              <a:gd name="connsiteX27" fmla="*/ 142043 w 7280383"/>
              <a:gd name="connsiteY27" fmla="*/ 1460882 h 4406222"/>
              <a:gd name="connsiteX28" fmla="*/ 124287 w 7280383"/>
              <a:gd name="connsiteY28" fmla="*/ 1327717 h 4406222"/>
              <a:gd name="connsiteX29" fmla="*/ 142043 w 7280383"/>
              <a:gd name="connsiteY29" fmla="*/ 839445 h 4406222"/>
              <a:gd name="connsiteX30" fmla="*/ 150920 w 7280383"/>
              <a:gd name="connsiteY30" fmla="*/ 812812 h 4406222"/>
              <a:gd name="connsiteX31" fmla="*/ 177553 w 7280383"/>
              <a:gd name="connsiteY31" fmla="*/ 759546 h 4406222"/>
              <a:gd name="connsiteX32" fmla="*/ 230819 w 7280383"/>
              <a:gd name="connsiteY32" fmla="*/ 635259 h 4406222"/>
              <a:gd name="connsiteX33" fmla="*/ 248575 w 7280383"/>
              <a:gd name="connsiteY33" fmla="*/ 590870 h 4406222"/>
              <a:gd name="connsiteX34" fmla="*/ 275208 w 7280383"/>
              <a:gd name="connsiteY34" fmla="*/ 546482 h 4406222"/>
              <a:gd name="connsiteX35" fmla="*/ 363984 w 7280383"/>
              <a:gd name="connsiteY35" fmla="*/ 537604 h 4406222"/>
              <a:gd name="connsiteX36" fmla="*/ 2352582 w 7280383"/>
              <a:gd name="connsiteY36" fmla="*/ 502094 h 4406222"/>
              <a:gd name="connsiteX37" fmla="*/ 2787588 w 7280383"/>
              <a:gd name="connsiteY37" fmla="*/ 493216 h 4406222"/>
              <a:gd name="connsiteX38" fmla="*/ 2947386 w 7280383"/>
              <a:gd name="connsiteY38" fmla="*/ 484338 h 4406222"/>
              <a:gd name="connsiteX39" fmla="*/ 3009530 w 7280383"/>
              <a:gd name="connsiteY39" fmla="*/ 466583 h 4406222"/>
              <a:gd name="connsiteX40" fmla="*/ 3258105 w 7280383"/>
              <a:gd name="connsiteY40" fmla="*/ 439950 h 4406222"/>
              <a:gd name="connsiteX41" fmla="*/ 3364637 w 7280383"/>
              <a:gd name="connsiteY41" fmla="*/ 422195 h 4406222"/>
              <a:gd name="connsiteX42" fmla="*/ 3435658 w 7280383"/>
              <a:gd name="connsiteY42" fmla="*/ 413317 h 4406222"/>
              <a:gd name="connsiteX43" fmla="*/ 3533313 w 7280383"/>
              <a:gd name="connsiteY43" fmla="*/ 395562 h 4406222"/>
              <a:gd name="connsiteX44" fmla="*/ 3835153 w 7280383"/>
              <a:gd name="connsiteY44" fmla="*/ 377806 h 4406222"/>
              <a:gd name="connsiteX45" fmla="*/ 4163627 w 7280383"/>
              <a:gd name="connsiteY45" fmla="*/ 386684 h 440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280383" h="4406222">
                <a:moveTo>
                  <a:pt x="3773010" y="404439"/>
                </a:moveTo>
                <a:cubicBezTo>
                  <a:pt x="6623771" y="440525"/>
                  <a:pt x="7377036" y="-718818"/>
                  <a:pt x="7270812" y="732913"/>
                </a:cubicBezTo>
                <a:cubicBezTo>
                  <a:pt x="7268821" y="760123"/>
                  <a:pt x="7258975" y="786179"/>
                  <a:pt x="7253056" y="812812"/>
                </a:cubicBezTo>
                <a:cubicBezTo>
                  <a:pt x="7250097" y="845364"/>
                  <a:pt x="7246686" y="877877"/>
                  <a:pt x="7244179" y="910467"/>
                </a:cubicBezTo>
                <a:cubicBezTo>
                  <a:pt x="7214076" y="1301814"/>
                  <a:pt x="7216431" y="1856009"/>
                  <a:pt x="7102136" y="2126707"/>
                </a:cubicBezTo>
                <a:cubicBezTo>
                  <a:pt x="7076256" y="2188001"/>
                  <a:pt x="6456284" y="2295820"/>
                  <a:pt x="6391922" y="2304261"/>
                </a:cubicBezTo>
                <a:cubicBezTo>
                  <a:pt x="6324374" y="2313120"/>
                  <a:pt x="6255848" y="2311729"/>
                  <a:pt x="6187736" y="2313138"/>
                </a:cubicBezTo>
                <a:lnTo>
                  <a:pt x="5104660" y="2330894"/>
                </a:lnTo>
                <a:cubicBezTo>
                  <a:pt x="5095782" y="2387119"/>
                  <a:pt x="5082820" y="2442850"/>
                  <a:pt x="5078027" y="2499570"/>
                </a:cubicBezTo>
                <a:cubicBezTo>
                  <a:pt x="5065048" y="2653158"/>
                  <a:pt x="5075746" y="2809009"/>
                  <a:pt x="5051394" y="2961208"/>
                </a:cubicBezTo>
                <a:lnTo>
                  <a:pt x="5015883" y="3183150"/>
                </a:lnTo>
                <a:cubicBezTo>
                  <a:pt x="5012924" y="3224579"/>
                  <a:pt x="5008192" y="3265919"/>
                  <a:pt x="5007006" y="3307437"/>
                </a:cubicBezTo>
                <a:cubicBezTo>
                  <a:pt x="4999313" y="3576681"/>
                  <a:pt x="5103026" y="3871160"/>
                  <a:pt x="4989250" y="4115305"/>
                </a:cubicBezTo>
                <a:cubicBezTo>
                  <a:pt x="4929826" y="4242818"/>
                  <a:pt x="4721372" y="4214618"/>
                  <a:pt x="4580878" y="4221837"/>
                </a:cubicBezTo>
                <a:cubicBezTo>
                  <a:pt x="3969119" y="4253271"/>
                  <a:pt x="3355759" y="4227756"/>
                  <a:pt x="2743200" y="4230715"/>
                </a:cubicBezTo>
                <a:cubicBezTo>
                  <a:pt x="2660342" y="4239593"/>
                  <a:pt x="2577958" y="4257348"/>
                  <a:pt x="2494625" y="4257348"/>
                </a:cubicBezTo>
                <a:cubicBezTo>
                  <a:pt x="-395051" y="4257348"/>
                  <a:pt x="48128" y="5038183"/>
                  <a:pt x="8878" y="3023352"/>
                </a:cubicBezTo>
                <a:cubicBezTo>
                  <a:pt x="7839" y="2970014"/>
                  <a:pt x="2959" y="2916820"/>
                  <a:pt x="0" y="2863554"/>
                </a:cubicBezTo>
                <a:cubicBezTo>
                  <a:pt x="32551" y="2831003"/>
                  <a:pt x="51739" y="2769213"/>
                  <a:pt x="97654" y="2765900"/>
                </a:cubicBezTo>
                <a:cubicBezTo>
                  <a:pt x="587596" y="2730543"/>
                  <a:pt x="627657" y="2743039"/>
                  <a:pt x="896645" y="2810288"/>
                </a:cubicBezTo>
                <a:cubicBezTo>
                  <a:pt x="862660" y="1938015"/>
                  <a:pt x="1098355" y="2139266"/>
                  <a:pt x="337351" y="2117830"/>
                </a:cubicBezTo>
                <a:cubicBezTo>
                  <a:pt x="304678" y="2116910"/>
                  <a:pt x="272248" y="2111911"/>
                  <a:pt x="239697" y="2108952"/>
                </a:cubicBezTo>
                <a:cubicBezTo>
                  <a:pt x="228917" y="2049664"/>
                  <a:pt x="219842" y="2006765"/>
                  <a:pt x="213064" y="1949154"/>
                </a:cubicBezTo>
                <a:cubicBezTo>
                  <a:pt x="209589" y="1919618"/>
                  <a:pt x="209751" y="1889592"/>
                  <a:pt x="204186" y="1860377"/>
                </a:cubicBezTo>
                <a:cubicBezTo>
                  <a:pt x="197873" y="1827233"/>
                  <a:pt x="186431" y="1795274"/>
                  <a:pt x="177553" y="1762723"/>
                </a:cubicBezTo>
                <a:cubicBezTo>
                  <a:pt x="174594" y="1718335"/>
                  <a:pt x="173775" y="1673752"/>
                  <a:pt x="168676" y="1629558"/>
                </a:cubicBezTo>
                <a:cubicBezTo>
                  <a:pt x="164884" y="1596691"/>
                  <a:pt x="156080" y="1564584"/>
                  <a:pt x="150920" y="1531904"/>
                </a:cubicBezTo>
                <a:cubicBezTo>
                  <a:pt x="147199" y="1508338"/>
                  <a:pt x="145196" y="1484531"/>
                  <a:pt x="142043" y="1460882"/>
                </a:cubicBezTo>
                <a:cubicBezTo>
                  <a:pt x="117515" y="1276919"/>
                  <a:pt x="149757" y="1531466"/>
                  <a:pt x="124287" y="1327717"/>
                </a:cubicBezTo>
                <a:cubicBezTo>
                  <a:pt x="130206" y="1164960"/>
                  <a:pt x="133630" y="1002092"/>
                  <a:pt x="142043" y="839445"/>
                </a:cubicBezTo>
                <a:cubicBezTo>
                  <a:pt x="142526" y="830100"/>
                  <a:pt x="147119" y="821363"/>
                  <a:pt x="150920" y="812812"/>
                </a:cubicBezTo>
                <a:cubicBezTo>
                  <a:pt x="158982" y="794672"/>
                  <a:pt x="169733" y="777792"/>
                  <a:pt x="177553" y="759546"/>
                </a:cubicBezTo>
                <a:cubicBezTo>
                  <a:pt x="367627" y="316042"/>
                  <a:pt x="70028" y="988996"/>
                  <a:pt x="230819" y="635259"/>
                </a:cubicBezTo>
                <a:cubicBezTo>
                  <a:pt x="237413" y="620751"/>
                  <a:pt x="241448" y="605124"/>
                  <a:pt x="248575" y="590870"/>
                </a:cubicBezTo>
                <a:cubicBezTo>
                  <a:pt x="256292" y="575437"/>
                  <a:pt x="259541" y="553713"/>
                  <a:pt x="275208" y="546482"/>
                </a:cubicBezTo>
                <a:cubicBezTo>
                  <a:pt x="302210" y="534019"/>
                  <a:pt x="334251" y="538239"/>
                  <a:pt x="363984" y="537604"/>
                </a:cubicBezTo>
                <a:lnTo>
                  <a:pt x="2352582" y="502094"/>
                </a:lnTo>
                <a:lnTo>
                  <a:pt x="2787588" y="493216"/>
                </a:lnTo>
                <a:cubicBezTo>
                  <a:pt x="2840854" y="490257"/>
                  <a:pt x="2894418" y="490694"/>
                  <a:pt x="2947386" y="484338"/>
                </a:cubicBezTo>
                <a:cubicBezTo>
                  <a:pt x="2968776" y="481771"/>
                  <a:pt x="2988203" y="469630"/>
                  <a:pt x="3009530" y="466583"/>
                </a:cubicBezTo>
                <a:cubicBezTo>
                  <a:pt x="3092025" y="454798"/>
                  <a:pt x="3175416" y="450286"/>
                  <a:pt x="3258105" y="439950"/>
                </a:cubicBezTo>
                <a:cubicBezTo>
                  <a:pt x="3293827" y="435485"/>
                  <a:pt x="3329035" y="427535"/>
                  <a:pt x="3364637" y="422195"/>
                </a:cubicBezTo>
                <a:cubicBezTo>
                  <a:pt x="3388231" y="418656"/>
                  <a:pt x="3412092" y="417038"/>
                  <a:pt x="3435658" y="413317"/>
                </a:cubicBezTo>
                <a:cubicBezTo>
                  <a:pt x="3468338" y="408157"/>
                  <a:pt x="3500430" y="399216"/>
                  <a:pt x="3533313" y="395562"/>
                </a:cubicBezTo>
                <a:cubicBezTo>
                  <a:pt x="3557727" y="392849"/>
                  <a:pt x="3820142" y="378640"/>
                  <a:pt x="3835153" y="377806"/>
                </a:cubicBezTo>
                <a:cubicBezTo>
                  <a:pt x="4145868" y="386945"/>
                  <a:pt x="4036337" y="386684"/>
                  <a:pt x="4163627" y="38668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30082F5-B429-90DC-EA12-0B0D8E7907CF}"/>
              </a:ext>
            </a:extLst>
          </p:cNvPr>
          <p:cNvSpPr/>
          <p:nvPr/>
        </p:nvSpPr>
        <p:spPr>
          <a:xfrm>
            <a:off x="9428085" y="4074850"/>
            <a:ext cx="2228296" cy="1731146"/>
          </a:xfrm>
          <a:custGeom>
            <a:avLst/>
            <a:gdLst>
              <a:gd name="connsiteX0" fmla="*/ 736847 w 2228296"/>
              <a:gd name="connsiteY0" fmla="*/ 0 h 1731146"/>
              <a:gd name="connsiteX1" fmla="*/ 2166152 w 2228296"/>
              <a:gd name="connsiteY1" fmla="*/ 17756 h 1731146"/>
              <a:gd name="connsiteX2" fmla="*/ 2201663 w 2228296"/>
              <a:gd name="connsiteY2" fmla="*/ 35511 h 1731146"/>
              <a:gd name="connsiteX3" fmla="*/ 2219418 w 2228296"/>
              <a:gd name="connsiteY3" fmla="*/ 1411550 h 1731146"/>
              <a:gd name="connsiteX4" fmla="*/ 2228296 w 2228296"/>
              <a:gd name="connsiteY4" fmla="*/ 1455938 h 1731146"/>
              <a:gd name="connsiteX5" fmla="*/ 2121764 w 2228296"/>
              <a:gd name="connsiteY5" fmla="*/ 1660125 h 1731146"/>
              <a:gd name="connsiteX6" fmla="*/ 1784412 w 2228296"/>
              <a:gd name="connsiteY6" fmla="*/ 1713391 h 1731146"/>
              <a:gd name="connsiteX7" fmla="*/ 0 w 2228296"/>
              <a:gd name="connsiteY7" fmla="*/ 1731146 h 1731146"/>
              <a:gd name="connsiteX8" fmla="*/ 8878 w 2228296"/>
              <a:gd name="connsiteY8" fmla="*/ 204187 h 1731146"/>
              <a:gd name="connsiteX9" fmla="*/ 26633 w 2228296"/>
              <a:gd name="connsiteY9" fmla="*/ 142043 h 1731146"/>
              <a:gd name="connsiteX10" fmla="*/ 221942 w 2228296"/>
              <a:gd name="connsiteY10" fmla="*/ 115410 h 1731146"/>
              <a:gd name="connsiteX11" fmla="*/ 1074198 w 2228296"/>
              <a:gd name="connsiteY11" fmla="*/ 71022 h 1731146"/>
              <a:gd name="connsiteX12" fmla="*/ 1491449 w 2228296"/>
              <a:gd name="connsiteY12" fmla="*/ 71022 h 17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28296" h="1731146">
                <a:moveTo>
                  <a:pt x="736847" y="0"/>
                </a:moveTo>
                <a:lnTo>
                  <a:pt x="2166152" y="17756"/>
                </a:lnTo>
                <a:cubicBezTo>
                  <a:pt x="2179382" y="18077"/>
                  <a:pt x="2201158" y="22287"/>
                  <a:pt x="2201663" y="35511"/>
                </a:cubicBezTo>
                <a:cubicBezTo>
                  <a:pt x="2219181" y="493894"/>
                  <a:pt x="2210819" y="952913"/>
                  <a:pt x="2219418" y="1411550"/>
                </a:cubicBezTo>
                <a:cubicBezTo>
                  <a:pt x="2219701" y="1426636"/>
                  <a:pt x="2225337" y="1441142"/>
                  <a:pt x="2228296" y="1455938"/>
                </a:cubicBezTo>
                <a:cubicBezTo>
                  <a:pt x="2192785" y="1524000"/>
                  <a:pt x="2179654" y="1609705"/>
                  <a:pt x="2121764" y="1660125"/>
                </a:cubicBezTo>
                <a:cubicBezTo>
                  <a:pt x="2094679" y="1683716"/>
                  <a:pt x="1816475" y="1712808"/>
                  <a:pt x="1784412" y="1713391"/>
                </a:cubicBezTo>
                <a:lnTo>
                  <a:pt x="0" y="1731146"/>
                </a:lnTo>
                <a:cubicBezTo>
                  <a:pt x="2959" y="1222160"/>
                  <a:pt x="349" y="713110"/>
                  <a:pt x="8878" y="204187"/>
                </a:cubicBezTo>
                <a:cubicBezTo>
                  <a:pt x="9239" y="182646"/>
                  <a:pt x="6747" y="150329"/>
                  <a:pt x="26633" y="142043"/>
                </a:cubicBezTo>
                <a:cubicBezTo>
                  <a:pt x="87284" y="116772"/>
                  <a:pt x="156387" y="119854"/>
                  <a:pt x="221942" y="115410"/>
                </a:cubicBezTo>
                <a:cubicBezTo>
                  <a:pt x="505761" y="96168"/>
                  <a:pt x="789901" y="80962"/>
                  <a:pt x="1074198" y="71022"/>
                </a:cubicBezTo>
                <a:cubicBezTo>
                  <a:pt x="1213197" y="66162"/>
                  <a:pt x="1352365" y="71022"/>
                  <a:pt x="1491449" y="7102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7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0849E3-3205-5CBC-9F81-F22A29BA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</a:t>
            </a:r>
            <a:r>
              <a:rPr kumimoji="1" lang="ja-JP" altLang="en-US" dirty="0"/>
              <a:t>アンプのレイアウト</a:t>
            </a:r>
          </a:p>
        </p:txBody>
      </p:sp>
      <p:pic>
        <p:nvPicPr>
          <p:cNvPr id="4" name="図 3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88F03E2-6BB5-94D2-D273-8CCC96365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6" t="11836" r="6312" b="13742"/>
          <a:stretch/>
        </p:blipFill>
        <p:spPr>
          <a:xfrm>
            <a:off x="1505338" y="1474236"/>
            <a:ext cx="9181323" cy="510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76348-3B9B-39DC-E906-D783D45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</a:p>
        </p:txBody>
      </p:sp>
      <p:pic>
        <p:nvPicPr>
          <p:cNvPr id="4" name="図 3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7449890-3F12-298F-F378-C9537A6C6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0" y="1262521"/>
            <a:ext cx="6133544" cy="532861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88DD9-E8CE-4F61-C763-2B23DB9CEFF2}"/>
              </a:ext>
            </a:extLst>
          </p:cNvPr>
          <p:cNvSpPr txBox="1"/>
          <p:nvPr/>
        </p:nvSpPr>
        <p:spPr>
          <a:xfrm>
            <a:off x="6861768" y="2431523"/>
            <a:ext cx="4637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単純なソースフォロワ回路</a:t>
            </a:r>
            <a:endParaRPr lang="en-US" altLang="ja-JP" sz="2800" dirty="0"/>
          </a:p>
          <a:p>
            <a:r>
              <a:rPr kumimoji="1" lang="ja-JP" altLang="en-US" sz="2800" dirty="0"/>
              <a:t>マッチングのために接続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M2</a:t>
            </a:r>
            <a:r>
              <a:rPr kumimoji="1" lang="ja-JP" altLang="en-US" sz="2800" dirty="0"/>
              <a:t>は電流源</a:t>
            </a:r>
            <a:endParaRPr kumimoji="1" lang="en-US" altLang="ja-JP" sz="2800" dirty="0"/>
          </a:p>
          <a:p>
            <a:r>
              <a:rPr lang="en-US" altLang="ja-JP" sz="2800" dirty="0"/>
              <a:t>Vbias2</a:t>
            </a:r>
            <a:r>
              <a:rPr lang="ja-JP" altLang="en-US" sz="2800" dirty="0"/>
              <a:t>は入力のオフセット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704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A15D0-7758-45FB-9147-9B691E3E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</a:p>
        </p:txBody>
      </p:sp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9A911AF-6D4C-F049-3EB2-0BDC5452B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18" y="1575097"/>
            <a:ext cx="9610363" cy="3483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CD7539D-89D7-5A41-CB02-D955A7A13203}"/>
                  </a:ext>
                </a:extLst>
              </p:cNvPr>
              <p:cNvSpPr txBox="1"/>
              <p:nvPr/>
            </p:nvSpPr>
            <p:spPr>
              <a:xfrm>
                <a:off x="136011" y="5198587"/>
                <a:ext cx="7592427" cy="140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CD7539D-89D7-5A41-CB02-D955A7A1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1" y="5198587"/>
                <a:ext cx="7592427" cy="1408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A48CEF9-0283-72A8-F73A-17C05C5D69BD}"/>
                  </a:ext>
                </a:extLst>
              </p:cNvPr>
              <p:cNvSpPr txBox="1"/>
              <p:nvPr/>
            </p:nvSpPr>
            <p:spPr>
              <a:xfrm>
                <a:off x="7728438" y="5745720"/>
                <a:ext cx="34641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=20 [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A48CEF9-0283-72A8-F73A-17C05C5D6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438" y="5745720"/>
                <a:ext cx="34641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54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05FA8-3672-019C-481A-005869D4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NMOS</a:t>
            </a:r>
            <a:r>
              <a:rPr kumimoji="1" lang="ja-JP" altLang="en-US" dirty="0"/>
              <a:t>単体のシミュレーション</a:t>
            </a:r>
          </a:p>
        </p:txBody>
      </p:sp>
      <p:pic>
        <p:nvPicPr>
          <p:cNvPr id="4" name="図 3" descr="夜の交通と信号&#10;&#10;自動的に生成された説明">
            <a:extLst>
              <a:ext uri="{FF2B5EF4-FFF2-40B4-BE49-F238E27FC236}">
                <a16:creationId xmlns:a16="http://schemas.microsoft.com/office/drawing/2014/main" id="{8729DD31-7212-60DD-0D01-C371A726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" y="1389552"/>
            <a:ext cx="4991797" cy="5239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388F11F-4A54-110D-8774-F233BB81FB43}"/>
                  </a:ext>
                </a:extLst>
              </p:cNvPr>
              <p:cNvSpPr txBox="1"/>
              <p:nvPr/>
            </p:nvSpPr>
            <p:spPr>
              <a:xfrm>
                <a:off x="6208685" y="1963250"/>
                <a:ext cx="5794630" cy="394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シミュレーション条件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μm</m:t>
                          </m:r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μm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=0.9 [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800" dirty="0"/>
              </a:p>
              <a:p>
                <a:endParaRPr lang="en-US" altLang="ja-JP" sz="28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0.4≤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≤0.8</m:t>
                    </m:r>
                  </m:oMath>
                </a14:m>
                <a:r>
                  <a:rPr kumimoji="1" lang="ja-JP" altLang="en-US" sz="2800" dirty="0"/>
                  <a:t>の範囲で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𝑔𝑠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⋅(1+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dirty="0"/>
                  <a:t>に最小二乗法を用いて近似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388F11F-4A54-110D-8774-F233BB81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85" y="1963250"/>
                <a:ext cx="5794630" cy="3947363"/>
              </a:xfrm>
              <a:prstGeom prst="rect">
                <a:avLst/>
              </a:prstGeom>
              <a:blipFill>
                <a:blip r:embed="rId3"/>
                <a:stretch>
                  <a:fillRect l="-2103" t="-1389" b="-3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43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DE073-083B-5338-9A29-917285F4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NMOS</a:t>
            </a:r>
            <a:r>
              <a:rPr kumimoji="1" lang="ja-JP" altLang="en-US" dirty="0"/>
              <a:t>単体のシミュレーション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E6B5EEF-DEF8-D7B6-DDDB-547381C3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390"/>
            <a:ext cx="8492963" cy="4796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A3AA2E2-384E-EFF0-71D5-40FED3E3337B}"/>
                  </a:ext>
                </a:extLst>
              </p:cNvPr>
              <p:cNvSpPr txBox="1"/>
              <p:nvPr/>
            </p:nvSpPr>
            <p:spPr>
              <a:xfrm>
                <a:off x="8382000" y="2823263"/>
                <a:ext cx="3810000" cy="1821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シミュレーション結果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=8.78×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=0.42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=0.42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[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A3AA2E2-384E-EFF0-71D5-40FED3E3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823263"/>
                <a:ext cx="3810000" cy="1821268"/>
              </a:xfrm>
              <a:prstGeom prst="rect">
                <a:avLst/>
              </a:prstGeom>
              <a:blipFill>
                <a:blip r:embed="rId3"/>
                <a:stretch>
                  <a:fillRect l="-3200" t="-3010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79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15B41C4-E2E7-2A33-C3EB-231F6F10C1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の関係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15B41C4-E2E7-2A33-C3EB-231F6F10C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43FC35C-2346-0F84-F6E1-0B826E0C2163}"/>
                  </a:ext>
                </a:extLst>
              </p:cNvPr>
              <p:cNvSpPr txBox="1"/>
              <p:nvPr/>
            </p:nvSpPr>
            <p:spPr>
              <a:xfrm>
                <a:off x="1054904" y="1690688"/>
                <a:ext cx="7552592" cy="311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gs</m:t>
                              </m:r>
                            </m:sub>
                          </m:sSub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kumimoji="1" lang="en-US" altLang="ja-JP" sz="28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43FC35C-2346-0F84-F6E1-0B826E0C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04" y="1690688"/>
                <a:ext cx="7552592" cy="3113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BD12A25-518A-0950-0B61-7F469AC377F3}"/>
                  </a:ext>
                </a:extLst>
              </p:cNvPr>
              <p:cNvSpPr txBox="1"/>
              <p:nvPr/>
            </p:nvSpPr>
            <p:spPr>
              <a:xfrm>
                <a:off x="6181854" y="3787072"/>
                <a:ext cx="2532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BD12A25-518A-0950-0B61-7F469AC37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854" y="3787072"/>
                <a:ext cx="25325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00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BE2C561-28B8-E612-E940-D339E825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746" y="2453952"/>
            <a:ext cx="6362281" cy="4132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DB4071B-9621-12E9-F076-32B15085A8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の関係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DB4071B-9621-12E9-F076-32B15085A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8068875-0DF6-465E-DCBC-4658CA936BFE}"/>
                  </a:ext>
                </a:extLst>
              </p:cNvPr>
              <p:cNvSpPr txBox="1"/>
              <p:nvPr/>
            </p:nvSpPr>
            <p:spPr>
              <a:xfrm>
                <a:off x="389972" y="1690688"/>
                <a:ext cx="9284677" cy="133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の式を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について解くと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20×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2×</m:t>
                        </m:r>
                        <m:sSup>
                          <m:sSup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sz="2800" dirty="0"/>
                  <a:t> 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8068875-0DF6-465E-DCBC-4658CA936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2" y="1690688"/>
                <a:ext cx="9284677" cy="1338893"/>
              </a:xfrm>
              <a:prstGeom prst="rect">
                <a:avLst/>
              </a:prstGeom>
              <a:blipFill>
                <a:blip r:embed="rId4"/>
                <a:stretch>
                  <a:fillRect t="-4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82F828E-C981-C8C9-8F2F-0D35EF22D14A}"/>
                  </a:ext>
                </a:extLst>
              </p:cNvPr>
              <p:cNvSpPr txBox="1"/>
              <p:nvPr/>
            </p:nvSpPr>
            <p:spPr>
              <a:xfrm>
                <a:off x="389972" y="3188693"/>
                <a:ext cx="4964543" cy="3922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仮に、電流源に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 [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800" dirty="0"/>
                  <a:t>流し続ける場合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0.2 [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800" dirty="0"/>
                  <a:t>が必要</a:t>
                </a:r>
                <a:endParaRPr kumimoji="1" lang="en-US" altLang="ja-JP" sz="2800" dirty="0"/>
              </a:p>
              <a:p>
                <a:endParaRPr lang="en-US" altLang="ja-JP" sz="28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latin typeface="Cambria Math" panose="02040503050406030204" pitchFamily="18" charset="0"/>
                          </a:rPr>
                          <m:t>μm</m:t>
                        </m:r>
                      </m:e>
                    </m:d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μm</m:t>
                        </m:r>
                      </m:e>
                    </m:d>
                  </m:oMath>
                </a14:m>
                <a:r>
                  <a:rPr kumimoji="1" lang="ja-JP" altLang="en-US" sz="2800" dirty="0"/>
                  <a:t>の時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=8.78×</m:t>
                    </m:r>
                    <m:sSup>
                      <m:s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だったので</a:t>
                </a:r>
                <a:endParaRPr kumimoji="1" lang="en-US" altLang="ja-JP" sz="2800" dirty="0"/>
              </a:p>
              <a:p>
                <a:r>
                  <a:rPr kumimoji="1" lang="ja-JP" altLang="en-US" sz="2800" dirty="0"/>
                  <a:t>求められる形状比は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8.78×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≈2278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82F828E-C981-C8C9-8F2F-0D35EF22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2" y="3188693"/>
                <a:ext cx="4964543" cy="3922869"/>
              </a:xfrm>
              <a:prstGeom prst="rect">
                <a:avLst/>
              </a:prstGeom>
              <a:blipFill>
                <a:blip r:embed="rId5"/>
                <a:stretch>
                  <a:fillRect l="-2580" t="-1398" r="-4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8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251</Words>
  <Application>Microsoft Office PowerPoint</Application>
  <PresentationFormat>ワイド画面</PresentationFormat>
  <Paragraphs>44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Opアンプのレイアウト</vt:lpstr>
      <vt:lpstr>Opアンプのレイアウト</vt:lpstr>
      <vt:lpstr>バッファ回路</vt:lpstr>
      <vt:lpstr>バッファ回路</vt:lpstr>
      <vt:lpstr>NMOS単体のシミュレーション</vt:lpstr>
      <vt:lpstr>NMOS単体のシミュレーション</vt:lpstr>
      <vt:lpstr>I_dとg_mの関係</vt:lpstr>
      <vt:lpstr>I_dとg_mの関係</vt:lpstr>
      <vt:lpstr>I_dとg_mの関係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 Hikaru</cp:lastModifiedBy>
  <cp:revision>2</cp:revision>
  <dcterms:created xsi:type="dcterms:W3CDTF">2023-05-28T19:11:55Z</dcterms:created>
  <dcterms:modified xsi:type="dcterms:W3CDTF">2023-05-29T01:19:30Z</dcterms:modified>
</cp:coreProperties>
</file>