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69DAAA-CC17-7A36-1A64-DB26C097B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C2E3089-A316-0E27-207A-6BDFA5B16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2B0A1C-507B-3EF7-B2E8-7CC7E013E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7344-549C-4379-8363-5ADA576F277C}" type="datetimeFigureOut">
              <a:rPr kumimoji="1" lang="ja-JP" altLang="en-US" smtClean="0"/>
              <a:t>2023/6/15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78BB88-E972-82DB-4C27-FE16FCEEF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537EB6-CCAF-8F63-263C-5207E365A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D101-6BC1-4510-AF34-846955127D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6695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E73845-0B22-C059-0348-06F64AF56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C4AFCFD-796E-E177-9E4F-6E62596CF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7E25E3-2BA5-1879-D758-1D096D4E0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7344-549C-4379-8363-5ADA576F277C}" type="datetimeFigureOut">
              <a:rPr kumimoji="1" lang="ja-JP" altLang="en-US" smtClean="0"/>
              <a:t>2023/6/15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D22CF2-A48B-75BE-CE66-25BF6272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1E8E39-2653-4B5F-5C69-4EED2AB66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D101-6BC1-4510-AF34-846955127D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508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38C31D9-79CB-4D2F-2829-6BA42CFE53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EF151B0-713E-C25E-B7CC-6367BEF80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0BFC16-D1BD-AE79-7814-80783B8A4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7344-549C-4379-8363-5ADA576F277C}" type="datetimeFigureOut">
              <a:rPr kumimoji="1" lang="ja-JP" altLang="en-US" smtClean="0"/>
              <a:t>2023/6/15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317C43-62B7-2CE8-99F7-B4426B89C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7DA350-1729-B18A-2BFB-A25F0287D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D101-6BC1-4510-AF34-846955127D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9667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2C931F-C4B0-4800-A10B-2A3D15715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FFB574-A3DF-55D5-412C-2E5E425EC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CD285F-5606-24FE-3076-73D38841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7344-549C-4379-8363-5ADA576F277C}" type="datetimeFigureOut">
              <a:rPr kumimoji="1" lang="ja-JP" altLang="en-US" smtClean="0"/>
              <a:t>2023/6/15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12EBD3-4103-E496-B931-8DFEA9130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49A973-04F4-7AF7-E89E-383F8E222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D101-6BC1-4510-AF34-846955127D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5451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F25612-904C-DB7D-3F62-0CAAB95AB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58A0F2-F757-AF7E-8A10-C1AEBBF48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F94BD7-CB3F-2F33-BD86-F874749EA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7344-549C-4379-8363-5ADA576F277C}" type="datetimeFigureOut">
              <a:rPr kumimoji="1" lang="ja-JP" altLang="en-US" smtClean="0"/>
              <a:t>2023/6/15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8309E6-855A-1C18-9ECA-214FD046D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D0CA3A-CB58-EF74-4271-CFEEFB3DE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D101-6BC1-4510-AF34-846955127D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0499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1AB42D-B481-1E28-7262-4E347EDF3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022D24-82E0-E901-429C-1616B1CB7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E6A9E35-C320-7306-5A02-0AB353074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16F1461-0A75-225B-B37A-214329CE0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7344-549C-4379-8363-5ADA576F277C}" type="datetimeFigureOut">
              <a:rPr kumimoji="1" lang="ja-JP" altLang="en-US" smtClean="0"/>
              <a:t>2023/6/15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A8FD8BC-F8EC-4323-6D2F-9887B07CE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EC5FC4-C038-825B-589B-67FDC44E3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D101-6BC1-4510-AF34-846955127D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8948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9A3D12-0CD7-39BF-4D03-150861209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F654232-0CD3-D8BE-410D-5A7E463E6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41E6064-12EF-5664-8D2C-3A328B7E0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A0D40C5-930A-115C-769B-13875F099B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7F6C7AE-0920-5093-4321-85D6665899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798E804-9599-999B-8B1B-0022C5A9E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7344-549C-4379-8363-5ADA576F277C}" type="datetimeFigureOut">
              <a:rPr kumimoji="1" lang="ja-JP" altLang="en-US" smtClean="0"/>
              <a:t>2023/6/15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6D13A3E-2D47-591B-7CA8-7897C3588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47AA239-120D-19BE-A461-61B15E994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D101-6BC1-4510-AF34-846955127D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520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D5DCF2-8E03-6229-ACB3-C80F7C6CD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282F7BE-453B-5D4F-9B16-3D4DFAD8D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7344-549C-4379-8363-5ADA576F277C}" type="datetimeFigureOut">
              <a:rPr kumimoji="1" lang="ja-JP" altLang="en-US" smtClean="0"/>
              <a:t>2023/6/15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5C72B64-67C2-26F0-C5A0-82C89B070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056464F-3E44-C137-B6AD-E9ECE08E7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D101-6BC1-4510-AF34-846955127D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2801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E203ABD-5C95-AB1A-824A-AD9AC07A8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7344-549C-4379-8363-5ADA576F277C}" type="datetimeFigureOut">
              <a:rPr kumimoji="1" lang="ja-JP" altLang="en-US" smtClean="0"/>
              <a:t>2023/6/15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F48D19E-3FC3-22A3-3DB3-A10139B6F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0EF272-FBDE-B88C-4665-62FCF865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D101-6BC1-4510-AF34-846955127D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697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57BE82-4C2E-1104-D8AA-EC169A728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002642-6C45-DB36-0E10-41E772E0F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CD45800-4018-96BA-DAE0-A9D0C40F3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DC4C580-9C43-699C-0606-20E72E376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7344-549C-4379-8363-5ADA576F277C}" type="datetimeFigureOut">
              <a:rPr kumimoji="1" lang="ja-JP" altLang="en-US" smtClean="0"/>
              <a:t>2023/6/15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0CA931-F3E0-ACF0-31B1-CB1BDE0DC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BD3E0AF-FD5E-7012-2FC7-E23D2DF4D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D101-6BC1-4510-AF34-846955127D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7783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81A0AB-DAF9-52C3-8A93-F592BB4C3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9F12804-6293-789E-09C7-8AA8FCC44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B88850B-290B-267D-E124-BAA110332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3B56DB1-2686-09B7-7896-27ED27271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7344-549C-4379-8363-5ADA576F277C}" type="datetimeFigureOut">
              <a:rPr kumimoji="1" lang="ja-JP" altLang="en-US" smtClean="0"/>
              <a:t>2023/6/15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D5B0670-B7FF-235C-C649-EA2B02EFB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7231A53-3B9C-1887-CCAB-99E2E8F10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D101-6BC1-4510-AF34-846955127D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218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CD0CA2B-5E4C-E62A-75F8-89D5A162D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7199AF-A13D-08E1-0A54-2EC8E4974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7DCBAB-82F6-CCC5-723E-B90C65F3BC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B7344-549C-4379-8363-5ADA576F277C}" type="datetimeFigureOut">
              <a:rPr kumimoji="1" lang="ja-JP" altLang="en-US" smtClean="0"/>
              <a:t>2023/6/15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554FB2-D982-ED9E-5907-355EABC59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F3D23A-9A35-30E2-719A-7F83710051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CD101-6BC1-4510-AF34-846955127D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59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9C29C4-C352-52D9-E2B9-0EE080C02D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2023 /06 / 05</a:t>
            </a:r>
            <a:br>
              <a:rPr lang="en-US" altLang="ja-JP" dirty="0"/>
            </a:br>
            <a:r>
              <a:rPr lang="ja-JP" altLang="en-US" dirty="0"/>
              <a:t>進捗報告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97804D5-4AE4-F895-FFB7-C68D5BACC9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B4 </a:t>
            </a:r>
            <a:r>
              <a:rPr kumimoji="1" lang="ja-JP" altLang="en-US" dirty="0"/>
              <a:t>小島光</a:t>
            </a:r>
          </a:p>
        </p:txBody>
      </p:sp>
    </p:spTree>
    <p:extLst>
      <p:ext uri="{BB962C8B-B14F-4D97-AF65-F5344CB8AC3E}">
        <p14:creationId xmlns:p14="http://schemas.microsoft.com/office/powerpoint/2010/main" val="2979688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E731DE-2B57-C27D-3B84-4AC9E222D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M1</a:t>
            </a:r>
            <a:r>
              <a:rPr kumimoji="1" lang="ja-JP" altLang="en-US" dirty="0"/>
              <a:t>の設計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CBF40F8-B934-08DC-2BB5-6F58FE3F86E5}"/>
                  </a:ext>
                </a:extLst>
              </p:cNvPr>
              <p:cNvSpPr txBox="1"/>
              <p:nvPr/>
            </p:nvSpPr>
            <p:spPr>
              <a:xfrm>
                <a:off x="526073" y="2044888"/>
                <a:ext cx="11139854" cy="3712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800" dirty="0"/>
                  <a:t>M1</a:t>
                </a:r>
                <a:r>
                  <a:rPr kumimoji="1" lang="ja-JP" altLang="en-US" sz="2800" dirty="0"/>
                  <a:t>も</a:t>
                </a:r>
                <a:r>
                  <a:rPr lang="en-US" altLang="ja-JP" sz="2800" dirty="0"/>
                  <a:t>M2</a:t>
                </a:r>
                <a:r>
                  <a:rPr kumimoji="1" lang="ja-JP" altLang="en-US" sz="2800" dirty="0"/>
                  <a:t>と同じチャネル長にするとき</a:t>
                </a:r>
                <a:endParaRPr kumimoji="1"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mS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ja-JP" sz="2800" dirty="0"/>
              </a:p>
              <a:p>
                <a:r>
                  <a:rPr lang="ja-JP" altLang="en-US" sz="2800" dirty="0"/>
                  <a:t>であるので、</a:t>
                </a:r>
                <a:endParaRPr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=20   ∴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=18 </m:t>
                      </m:r>
                      <m:r>
                        <m:rPr>
                          <m:sty m:val="p"/>
                        </m:rPr>
                        <a:rPr lang="en-US" altLang="ja-JP" sz="2800">
                          <a:latin typeface="Cambria Math" panose="02040503050406030204" pitchFamily="18" charset="0"/>
                        </a:rPr>
                        <m:t>mS</m:t>
                      </m:r>
                    </m:oMath>
                  </m:oMathPara>
                </a14:m>
                <a:endParaRPr kumimoji="1" lang="en-US" altLang="ja-JP" sz="2800" b="0" dirty="0"/>
              </a:p>
              <a:p>
                <a:r>
                  <a:rPr lang="ja-JP" altLang="en-US" sz="2800" dirty="0"/>
                  <a:t>が必要となる。</a:t>
                </a:r>
                <a:endParaRPr lang="en-US" altLang="ja-JP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rad>
                  </m:oMath>
                </a14:m>
                <a:r>
                  <a:rPr kumimoji="1" lang="ja-JP" altLang="en-US" sz="2800" dirty="0"/>
                  <a:t>　</a:t>
                </a:r>
                <a:r>
                  <a:rPr kumimoji="1" lang="en-US" altLang="ja-JP" sz="2800" dirty="0"/>
                  <a:t>(</a:t>
                </a:r>
                <a14:m>
                  <m:oMath xmlns:m="http://schemas.openxmlformats.org/officeDocument/2006/math"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𝑜𝑥</m:t>
                        </m:r>
                      </m:sub>
                    </m:sSub>
                  </m:oMath>
                </a14:m>
                <a:r>
                  <a:rPr kumimoji="1" lang="en-US" altLang="ja-JP" sz="2800" dirty="0"/>
                  <a:t>)</a:t>
                </a:r>
                <a:r>
                  <a:rPr kumimoji="1" lang="ja-JP" altLang="en-US" sz="2800" dirty="0"/>
                  <a:t>より、</a:t>
                </a:r>
                <a:endParaRPr kumimoji="1"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18×</m:t>
                                  </m:r>
                                  <m:sSup>
                                    <m:sSup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2⋅5×</m:t>
                          </m:r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=0.0324</m:t>
                      </m:r>
                    </m:oMath>
                  </m:oMathPara>
                </a14:m>
                <a:endParaRPr kumimoji="1" lang="en-US" altLang="ja-JP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CBF40F8-B934-08DC-2BB5-6F58FE3F8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73" y="2044888"/>
                <a:ext cx="11139854" cy="3712235"/>
              </a:xfrm>
              <a:prstGeom prst="rect">
                <a:avLst/>
              </a:prstGeom>
              <a:blipFill>
                <a:blip r:embed="rId2"/>
                <a:stretch>
                  <a:fillRect l="-1094" t="-14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3171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D20E68-853B-62A3-C7C7-3558B796B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M1</a:t>
            </a:r>
            <a:r>
              <a:rPr kumimoji="1" lang="ja-JP" altLang="en-US" dirty="0"/>
              <a:t>の設計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17533A1-396D-2A82-0699-57016286032D}"/>
                  </a:ext>
                </a:extLst>
              </p:cNvPr>
              <p:cNvSpPr txBox="1"/>
              <p:nvPr/>
            </p:nvSpPr>
            <p:spPr>
              <a:xfrm>
                <a:off x="838200" y="1916724"/>
                <a:ext cx="10788162" cy="3922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800" dirty="0"/>
                  <a:t>チャネル長、チャネル幅ともに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kumimoji="1" lang="ja-JP" altLang="en-US" sz="2800" dirty="0"/>
                  <a:t>の時、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=8.78×</m:t>
                    </m:r>
                    <m:sSup>
                      <m:sSup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kumimoji="1" lang="ja-JP" altLang="en-US" sz="2800" dirty="0"/>
                  <a:t>だったので</a:t>
                </a:r>
                <a:r>
                  <a:rPr lang="ja-JP" altLang="en-US" sz="2800" dirty="0"/>
                  <a:t>、</a:t>
                </a:r>
                <a:r>
                  <a:rPr lang="en-US" altLang="ja-JP" sz="2800" dirty="0"/>
                  <a:t>M1</a:t>
                </a:r>
                <a:r>
                  <a:rPr lang="ja-JP" altLang="en-US" sz="2800" dirty="0"/>
                  <a:t>の形状比は</a:t>
                </a:r>
                <a:endParaRPr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0.0324</m:t>
                          </m:r>
                        </m:num>
                        <m:den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8.78×</m:t>
                          </m:r>
                          <m:sSup>
                            <m:sSup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sup>
                          </m:sSup>
                        </m:den>
                      </m:f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=369.02⋯</m:t>
                      </m:r>
                    </m:oMath>
                  </m:oMathPara>
                </a14:m>
                <a:endParaRPr lang="en-US" altLang="ja-JP" sz="2800" dirty="0"/>
              </a:p>
              <a:p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=0.52 </m:t>
                    </m:r>
                    <m:r>
                      <m:rPr>
                        <m:sty m:val="p"/>
                      </m:rPr>
                      <a:rPr lang="en-US" altLang="ja-JP" sz="28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lang="ja-JP" altLang="en-US" sz="2800" dirty="0"/>
                  <a:t>としていたので、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=0.52×369=191.88 </m:t>
                    </m:r>
                    <m:r>
                      <m:rPr>
                        <m:sty m:val="p"/>
                      </m:rPr>
                      <a:rPr lang="en-US" altLang="ja-JP" sz="28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endParaRPr lang="en-US" altLang="ja-JP" sz="2800" dirty="0"/>
              </a:p>
              <a:p>
                <a:r>
                  <a:rPr lang="ja-JP" altLang="en-US" sz="2800" dirty="0"/>
                  <a:t>と求められる。</a:t>
                </a:r>
                <a:endParaRPr lang="en-US" altLang="ja-JP" sz="2800" dirty="0"/>
              </a:p>
              <a:p>
                <a:r>
                  <a:rPr lang="ja-JP" altLang="en-US" sz="2800" dirty="0"/>
                  <a:t>チャネル幅は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50 </m:t>
                    </m:r>
                    <m:r>
                      <m:rPr>
                        <m:sty m:val="p"/>
                      </m:rPr>
                      <a:rPr lang="en-US" altLang="ja-JP" sz="28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lang="ja-JP" altLang="en-US" sz="2800" dirty="0"/>
                  <a:t>が最大なので、</a:t>
                </a:r>
                <a:endParaRPr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191.88=0.18×26×41</m:t>
                      </m:r>
                    </m:oMath>
                  </m:oMathPara>
                </a14:m>
                <a:endParaRPr lang="en-US" altLang="ja-JP" sz="2800" dirty="0"/>
              </a:p>
              <a:p>
                <a:r>
                  <a:rPr lang="ja-JP" altLang="en-US" sz="2800" dirty="0"/>
                  <a:t>と計算できるので、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=7.38 </m:t>
                    </m:r>
                    <m:r>
                      <m:rPr>
                        <m:sty m:val="p"/>
                      </m:rPr>
                      <a:rPr lang="en-US" altLang="ja-JP" sz="28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lang="ja-JP" altLang="en-US" sz="2800" dirty="0"/>
                  <a:t>、並列数</a:t>
                </a:r>
                <a:r>
                  <a:rPr lang="en-US" altLang="ja-JP" sz="2800" dirty="0"/>
                  <a:t>26</a:t>
                </a:r>
                <a:r>
                  <a:rPr lang="ja-JP" altLang="en-US" sz="2800" dirty="0"/>
                  <a:t>とする。</a:t>
                </a:r>
                <a:endParaRPr lang="en-US" altLang="ja-JP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17533A1-396D-2A82-0699-570162860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16724"/>
                <a:ext cx="10788162" cy="3922869"/>
              </a:xfrm>
              <a:prstGeom prst="rect">
                <a:avLst/>
              </a:prstGeom>
              <a:blipFill>
                <a:blip r:embed="rId2"/>
                <a:stretch>
                  <a:fillRect l="-1187" t="-1242" b="-34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649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A6BB52-0E2B-D448-BD95-75A48362D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シミュレーション</a:t>
            </a:r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8AAAEAC7-CB8F-7024-2B6A-A80468C58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8346"/>
            <a:ext cx="8173267" cy="5139654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3BA4BB5-9856-C5B3-F37C-35A70F972040}"/>
              </a:ext>
            </a:extLst>
          </p:cNvPr>
          <p:cNvSpPr txBox="1"/>
          <p:nvPr/>
        </p:nvSpPr>
        <p:spPr>
          <a:xfrm>
            <a:off x="8272794" y="3380232"/>
            <a:ext cx="39192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800" dirty="0"/>
              <a:t>全然数値が合わないので、</a:t>
            </a:r>
            <a:r>
              <a:rPr lang="en-US" altLang="ja-JP" sz="2800" dirty="0"/>
              <a:t>M1</a:t>
            </a:r>
            <a:r>
              <a:rPr lang="ja-JP" altLang="en-US" sz="2800" dirty="0"/>
              <a:t>のチャネル幅でスイープし妥当なところを探す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47443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AD3BBA-2FFC-DA2C-E784-DAB01B243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シミュレーション</a:t>
            </a:r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613BE7E-08FA-FA01-032E-11663C765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52" y="1645636"/>
            <a:ext cx="7665234" cy="48472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9B907C4-6E97-66A5-AF93-0C159BB6E3A8}"/>
                  </a:ext>
                </a:extLst>
              </p:cNvPr>
              <p:cNvSpPr txBox="1"/>
              <p:nvPr/>
            </p:nvSpPr>
            <p:spPr>
              <a:xfrm>
                <a:off x="8201608" y="2325475"/>
                <a:ext cx="3768640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en-US" altLang="ja-JP" sz="2800" dirty="0"/>
                  <a:t>M1</a:t>
                </a:r>
              </a:p>
              <a:p>
                <a:pPr algn="l"/>
                <a:r>
                  <a:rPr kumimoji="1" lang="ja-JP" altLang="en-US" sz="2800" dirty="0"/>
                  <a:t>チャネル幅 </a:t>
                </a:r>
                <a:r>
                  <a:rPr kumimoji="1" lang="en-US" altLang="ja-JP" sz="2800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25.4 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kumimoji="1" lang="en-US" altLang="ja-JP" sz="2800" dirty="0"/>
                  <a:t> </a:t>
                </a:r>
              </a:p>
              <a:p>
                <a:pPr algn="l"/>
                <a:r>
                  <a:rPr lang="ja-JP" altLang="en-US" sz="2800" dirty="0"/>
                  <a:t>チャネル長 </a:t>
                </a:r>
                <a:r>
                  <a:rPr lang="en-US" altLang="ja-JP" sz="2800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.52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kumimoji="1" lang="en-US" altLang="ja-JP" sz="2800" dirty="0"/>
                  <a:t> </a:t>
                </a:r>
                <a:endParaRPr lang="en-US" altLang="ja-JP" sz="2800" dirty="0"/>
              </a:p>
              <a:p>
                <a:pPr algn="l"/>
                <a:r>
                  <a:rPr kumimoji="1" lang="ja-JP" altLang="en-US" sz="2800" dirty="0"/>
                  <a:t>並列数 </a:t>
                </a:r>
                <a:r>
                  <a:rPr kumimoji="1" lang="en-US" altLang="ja-JP" sz="2800" dirty="0"/>
                  <a:t>: 70</a:t>
                </a:r>
              </a:p>
              <a:p>
                <a:pPr algn="l"/>
                <a:r>
                  <a:rPr kumimoji="1" lang="en-US" altLang="ja-JP" sz="2800" dirty="0"/>
                  <a:t>M2</a:t>
                </a:r>
              </a:p>
              <a:p>
                <a:pPr algn="l"/>
                <a:r>
                  <a:rPr kumimoji="1" lang="ja-JP" altLang="en-US" sz="2800" dirty="0"/>
                  <a:t>チャネル幅 </a:t>
                </a:r>
                <a:r>
                  <a:rPr kumimoji="1" lang="en-US" altLang="ja-JP" sz="2800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20.3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kumimoji="1" lang="en-US" altLang="ja-JP" sz="2800" dirty="0"/>
                  <a:t> </a:t>
                </a:r>
              </a:p>
              <a:p>
                <a:pPr algn="l"/>
                <a:r>
                  <a:rPr lang="ja-JP" altLang="en-US" sz="2800" dirty="0"/>
                  <a:t>チャネル長 </a:t>
                </a:r>
                <a:r>
                  <a:rPr lang="en-US" altLang="ja-JP" sz="2800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0.52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kumimoji="1" lang="en-US" altLang="ja-JP" sz="2800" dirty="0"/>
                  <a:t> </a:t>
                </a:r>
                <a:endParaRPr lang="en-US" altLang="ja-JP" sz="2800" dirty="0"/>
              </a:p>
              <a:p>
                <a:pPr algn="l"/>
                <a:r>
                  <a:rPr kumimoji="1" lang="ja-JP" altLang="en-US" sz="2800" dirty="0"/>
                  <a:t>並列数 </a:t>
                </a:r>
                <a:r>
                  <a:rPr kumimoji="1" lang="en-US" altLang="ja-JP" sz="2800" dirty="0"/>
                  <a:t>: 10</a:t>
                </a:r>
                <a:endParaRPr kumimoji="1" lang="ja-JP" altLang="en-US" sz="2800" dirty="0"/>
              </a:p>
              <a:p>
                <a:pPr algn="l"/>
                <a:endParaRPr kumimoji="1" lang="ja-JP" altLang="en-US" sz="28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9B907C4-6E97-66A5-AF93-0C159BB6E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1608" y="2325475"/>
                <a:ext cx="3768640" cy="3970318"/>
              </a:xfrm>
              <a:prstGeom prst="rect">
                <a:avLst/>
              </a:prstGeom>
              <a:blipFill>
                <a:blip r:embed="rId3"/>
                <a:stretch>
                  <a:fillRect l="-3231" t="-13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1945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841DD9E9-7491-6314-5A29-2B6D62DE9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85" y="1524667"/>
            <a:ext cx="5909790" cy="513422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7D65511-C9B8-4AFC-11C0-6797FC8E5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バッファの構成</a:t>
            </a:r>
            <a:endParaRPr kumimoji="1" lang="ja-JP" altLang="en-US" dirty="0"/>
          </a:p>
        </p:txBody>
      </p:sp>
      <p:pic>
        <p:nvPicPr>
          <p:cNvPr id="8" name="図 7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A83B442D-A9BC-FA9A-9BF5-E0B11B91B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352" y="417809"/>
            <a:ext cx="5221235" cy="6126492"/>
          </a:xfrm>
          <a:prstGeom prst="rect">
            <a:avLst/>
          </a:prstGeom>
        </p:spPr>
      </p:pic>
      <p:sp>
        <p:nvSpPr>
          <p:cNvPr id="9" name="楕円 8">
            <a:extLst>
              <a:ext uri="{FF2B5EF4-FFF2-40B4-BE49-F238E27FC236}">
                <a16:creationId xmlns:a16="http://schemas.microsoft.com/office/drawing/2014/main" id="{05ADFEB6-938F-E493-A029-69F56F000DD2}"/>
              </a:ext>
            </a:extLst>
          </p:cNvPr>
          <p:cNvSpPr/>
          <p:nvPr/>
        </p:nvSpPr>
        <p:spPr>
          <a:xfrm>
            <a:off x="3644180" y="3448105"/>
            <a:ext cx="1657582" cy="1605395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A08C946-60FA-824B-E7B3-2FADA2228DCA}"/>
              </a:ext>
            </a:extLst>
          </p:cNvPr>
          <p:cNvSpPr txBox="1"/>
          <p:nvPr/>
        </p:nvSpPr>
        <p:spPr>
          <a:xfrm>
            <a:off x="4719156" y="5106184"/>
            <a:ext cx="2936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M2</a:t>
            </a:r>
            <a:r>
              <a:rPr kumimoji="1" lang="ja-JP" altLang="en-US" sz="3200" dirty="0"/>
              <a:t>は電流源</a:t>
            </a:r>
          </a:p>
        </p:txBody>
      </p:sp>
    </p:spTree>
    <p:extLst>
      <p:ext uri="{BB962C8B-B14F-4D97-AF65-F5344CB8AC3E}">
        <p14:creationId xmlns:p14="http://schemas.microsoft.com/office/powerpoint/2010/main" val="1949682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72683C-18E9-1AE4-A18C-73D405F6C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電流源の設計</a:t>
            </a:r>
            <a:r>
              <a:rPr lang="ja-JP" altLang="en-US" dirty="0"/>
              <a:t>ー</a:t>
            </a:r>
            <a:r>
              <a:rPr kumimoji="1" lang="ja-JP" altLang="en-US" dirty="0"/>
              <a:t>閾値電圧の推定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1E641DF-F89E-A775-7F6A-498E6D07E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76" y="1690688"/>
            <a:ext cx="7720401" cy="47142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396ECAA-05E8-6A3B-88B5-ECABE56881C4}"/>
                  </a:ext>
                </a:extLst>
              </p:cNvPr>
              <p:cNvSpPr txBox="1"/>
              <p:nvPr/>
            </p:nvSpPr>
            <p:spPr>
              <a:xfrm>
                <a:off x="7886377" y="1771729"/>
                <a:ext cx="4305623" cy="5479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en-US" altLang="ja-JP" sz="2800" dirty="0"/>
                  <a:t>Gnuplot</a:t>
                </a:r>
                <a:r>
                  <a:rPr kumimoji="1" lang="ja-JP" altLang="en-US" sz="2800" dirty="0"/>
                  <a:t>の</a:t>
                </a:r>
                <a:r>
                  <a:rPr kumimoji="1" lang="en-US" altLang="ja-JP" sz="2800" dirty="0"/>
                  <a:t>fit</a:t>
                </a:r>
                <a:r>
                  <a:rPr kumimoji="1" lang="ja-JP" altLang="en-US" sz="2800" dirty="0"/>
                  <a:t>コマンドを用いて非線形最小二乗法により</a:t>
                </a:r>
                <a:endParaRPr kumimoji="1" lang="en-US" altLang="ja-JP" sz="2800" dirty="0"/>
              </a:p>
              <a:p>
                <a:pPr algn="l"/>
                <a:r>
                  <a:rPr lang="en-US" altLang="ja-JP" sz="2800" dirty="0" err="1">
                    <a:latin typeface="Cambria Math" panose="02040503050406030204" pitchFamily="18" charset="0"/>
                  </a:rPr>
                  <a:t>p</a:t>
                </a:r>
                <a:r>
                  <a:rPr kumimoji="1" lang="en-US" altLang="ja-JP" sz="2800" b="0" dirty="0" err="1">
                    <a:latin typeface="Cambria Math" panose="02040503050406030204" pitchFamily="18" charset="0"/>
                  </a:rPr>
                  <a:t>rosecc</a:t>
                </a:r>
                <a:r>
                  <a:rPr kumimoji="1" lang="en-US" altLang="ja-JP" sz="2800" b="0" dirty="0">
                    <a:latin typeface="Cambria Math" panose="02040503050406030204" pitchFamily="18" charset="0"/>
                  </a:rPr>
                  <a:t> : </a:t>
                </a:r>
                <a:r>
                  <a:rPr kumimoji="1" lang="en-US" altLang="ja-JP" sz="2800" b="0" dirty="0" err="1">
                    <a:latin typeface="Cambria Math" panose="02040503050406030204" pitchFamily="18" charset="0"/>
                  </a:rPr>
                  <a:t>rhom</a:t>
                </a:r>
                <a:r>
                  <a:rPr kumimoji="1" lang="en-US" altLang="ja-JP" sz="2800" b="0" dirty="0">
                    <a:latin typeface="Cambria Math" panose="02040503050406030204" pitchFamily="18" charset="0"/>
                  </a:rPr>
                  <a:t> 0.18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endParaRPr kumimoji="1" lang="en-US" altLang="ja-JP" sz="2800" b="0" dirty="0">
                  <a:latin typeface="Cambria Math" panose="02040503050406030204" pitchFamily="18" charset="0"/>
                </a:endParaRPr>
              </a:p>
              <a:p>
                <a:pPr algn="l"/>
                <a:r>
                  <a:rPr kumimoji="1" lang="ja-JP" altLang="en-US" sz="2800" b="0" dirty="0">
                    <a:latin typeface="Cambria Math" panose="02040503050406030204" pitchFamily="18" charset="0"/>
                  </a:rPr>
                  <a:t>チャネル幅 </a:t>
                </a:r>
                <a:r>
                  <a:rPr kumimoji="1" lang="en-US" altLang="ja-JP" sz="2800" b="0" dirty="0">
                    <a:latin typeface="Cambria Math" panose="02040503050406030204" pitchFamily="18" charset="0"/>
                  </a:rPr>
                  <a:t>: 1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endParaRPr kumimoji="1" lang="en-US" altLang="ja-JP" sz="2800" b="0" dirty="0">
                  <a:latin typeface="Cambria Math" panose="02040503050406030204" pitchFamily="18" charset="0"/>
                </a:endParaRPr>
              </a:p>
              <a:p>
                <a:pPr algn="l"/>
                <a:r>
                  <a:rPr lang="ja-JP" altLang="en-US" sz="2800" dirty="0">
                    <a:latin typeface="Cambria Math" panose="02040503050406030204" pitchFamily="18" charset="0"/>
                  </a:rPr>
                  <a:t>チャネル長 </a:t>
                </a:r>
                <a:r>
                  <a:rPr lang="en-US" altLang="ja-JP" sz="2800" dirty="0">
                    <a:latin typeface="Cambria Math" panose="02040503050406030204" pitchFamily="18" charset="0"/>
                  </a:rPr>
                  <a:t>: 1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8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endParaRPr lang="en-US" altLang="ja-JP" sz="2800" dirty="0">
                  <a:latin typeface="Cambria Math" panose="02040503050406030204" pitchFamily="18" charset="0"/>
                </a:endParaRPr>
              </a:p>
              <a:p>
                <a:pPr algn="l"/>
                <a:r>
                  <a:rPr lang="ja-JP" altLang="en-US" sz="2800" dirty="0">
                    <a:latin typeface="Cambria Math" panose="02040503050406030204" pitchFamily="18" charset="0"/>
                  </a:rPr>
                  <a:t>ドレインソース間電圧</a:t>
                </a:r>
                <a:endParaRPr lang="en-US" altLang="ja-JP" sz="2800" dirty="0">
                  <a:latin typeface="Cambria Math" panose="02040503050406030204" pitchFamily="18" charset="0"/>
                </a:endParaRPr>
              </a:p>
              <a:p>
                <a:pPr algn="l"/>
                <a:r>
                  <a:rPr kumimoji="1" lang="en-US" altLang="ja-JP" sz="2800" b="0" dirty="0">
                    <a:latin typeface="Cambria Math" panose="02040503050406030204" pitchFamily="18" charset="0"/>
                  </a:rPr>
                  <a:t> :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0.1 ~ 0.9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lang="en-US" altLang="ja-JP" sz="2800" dirty="0">
                  <a:latin typeface="Cambria Math" panose="02040503050406030204" pitchFamily="18" charset="0"/>
                </a:endParaRPr>
              </a:p>
              <a:p>
                <a:pPr algn="l"/>
                <a:r>
                  <a:rPr kumimoji="1" lang="ja-JP" altLang="en-US" sz="2800" b="0" dirty="0">
                    <a:latin typeface="Cambria Math" panose="02040503050406030204" pitchFamily="18" charset="0"/>
                  </a:rPr>
                  <a:t>の条件で</a:t>
                </a:r>
                <a:endParaRPr kumimoji="1" lang="en-US" altLang="ja-JP" sz="2800" b="0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𝑔𝑠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𝑔𝑠</m:t>
                                  </m:r>
                                </m:sub>
                              </m:s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2800" dirty="0"/>
              </a:p>
              <a:p>
                <a:pPr algn="l"/>
                <a:r>
                  <a:rPr lang="ja-JP" altLang="en-US" sz="2800" dirty="0"/>
                  <a:t>に近似</a:t>
                </a:r>
                <a:endParaRPr lang="en-US" altLang="ja-JP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396ECAA-05E8-6A3B-88B5-ECABE5688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377" y="1771729"/>
                <a:ext cx="4305623" cy="5479770"/>
              </a:xfrm>
              <a:prstGeom prst="rect">
                <a:avLst/>
              </a:prstGeom>
              <a:blipFill>
                <a:blip r:embed="rId3"/>
                <a:stretch>
                  <a:fillRect l="-2975" t="-1112" b="-22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5597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E3E09E-55AE-64B4-80B0-37ADF0C3C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電流源の設計</a:t>
            </a:r>
            <a:r>
              <a:rPr lang="ja-JP" altLang="en-US" dirty="0"/>
              <a:t>ー</a:t>
            </a:r>
            <a:r>
              <a:rPr kumimoji="1" lang="ja-JP" altLang="en-US" dirty="0"/>
              <a:t>閾値電圧の推定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04A7F2C-716E-0498-121B-0B1467AD9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852" y="1469116"/>
            <a:ext cx="3624283" cy="502375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060C9F7-A52C-4CF9-79B8-2F4D4C868D80}"/>
              </a:ext>
            </a:extLst>
          </p:cNvPr>
          <p:cNvSpPr txBox="1"/>
          <p:nvPr/>
        </p:nvSpPr>
        <p:spPr>
          <a:xfrm>
            <a:off x="6127997" y="3429000"/>
            <a:ext cx="45160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2800" dirty="0"/>
              <a:t>シミュレーション結果から閾値電圧は</a:t>
            </a:r>
            <a:r>
              <a:rPr lang="en-US" altLang="ja-JP" sz="2800" dirty="0"/>
              <a:t>0.42 V</a:t>
            </a:r>
            <a:r>
              <a:rPr lang="ja-JP" altLang="en-US" sz="2800" dirty="0"/>
              <a:t>とした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86275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1B9926-4C14-9B7B-E112-23FFE864A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電流源の設計</a:t>
            </a:r>
            <a:r>
              <a:rPr lang="ja-JP" altLang="en-US" dirty="0"/>
              <a:t>ー</a:t>
            </a:r>
            <a:r>
              <a:rPr kumimoji="1" lang="ja-JP" altLang="en-US" dirty="0"/>
              <a:t>閾値電圧の推定</a:t>
            </a:r>
          </a:p>
        </p:txBody>
      </p:sp>
      <p:pic>
        <p:nvPicPr>
          <p:cNvPr id="4" name="図 3" descr="アプリケーション が含まれている画像&#10;&#10;自動的に生成された説明">
            <a:extLst>
              <a:ext uri="{FF2B5EF4-FFF2-40B4-BE49-F238E27FC236}">
                <a16:creationId xmlns:a16="http://schemas.microsoft.com/office/drawing/2014/main" id="{DE428E30-FCF7-82C4-5DE6-C9BED728D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60" y="1690688"/>
            <a:ext cx="5662103" cy="4298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3D8C178-76D9-0325-3E82-72C601EEAEE6}"/>
                  </a:ext>
                </a:extLst>
              </p:cNvPr>
              <p:cNvSpPr txBox="1"/>
              <p:nvPr/>
            </p:nvSpPr>
            <p:spPr>
              <a:xfrm>
                <a:off x="6429910" y="1443841"/>
                <a:ext cx="5360216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800" dirty="0"/>
                  <a:t>閾値電圧に余裕をもたせ</a:t>
                </a:r>
                <a:r>
                  <a:rPr kumimoji="1" lang="en-US" altLang="ja-JP" sz="2800" dirty="0"/>
                  <a:t>0.45 V</a:t>
                </a:r>
                <a:r>
                  <a:rPr kumimoji="1" lang="ja-JP" altLang="en-US" sz="2800" dirty="0"/>
                  <a:t>としたとき、バッファの出力端子の直流電位は</a:t>
                </a:r>
                <a:r>
                  <a:rPr kumimoji="1" lang="en-US" altLang="ja-JP" sz="2800" dirty="0"/>
                  <a:t>0.45 V</a:t>
                </a:r>
              </a:p>
              <a:p>
                <a:pPr algn="l"/>
                <a:endParaRPr lang="en-US" altLang="ja-JP" sz="2800" dirty="0"/>
              </a:p>
              <a:p>
                <a:pPr algn="l"/>
                <a:r>
                  <a:rPr lang="ja-JP" altLang="en-US" sz="2800" dirty="0"/>
                  <a:t>ピンチオフしない条件は</a:t>
                </a:r>
                <a:endParaRPr lang="en-US" altLang="ja-JP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𝐺𝑆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</m:oMath>
                  </m:oMathPara>
                </a14:m>
                <a:endParaRPr kumimoji="1" lang="en-US" altLang="ja-JP" sz="2800" dirty="0"/>
              </a:p>
              <a:p>
                <a:pPr algn="l"/>
                <a:r>
                  <a:rPr lang="ja-JP" altLang="en-US" sz="2800" dirty="0"/>
                  <a:t>なので、</a:t>
                </a:r>
                <a:endParaRPr lang="en-US" altLang="ja-JP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𝑏𝑖𝑎𝑠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=0.9±0.15 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en-US" altLang="ja-JP" sz="2800" dirty="0"/>
              </a:p>
              <a:p>
                <a:pPr algn="l"/>
                <a:r>
                  <a:rPr lang="ja-JP" altLang="en-US" sz="2800" dirty="0"/>
                  <a:t>となる。</a:t>
                </a:r>
                <a:endParaRPr lang="en-US" altLang="ja-JP" sz="2800" dirty="0"/>
              </a:p>
              <a:p>
                <a:pPr algn="l"/>
                <a:r>
                  <a:rPr lang="ja-JP" altLang="en-US" sz="2800" dirty="0"/>
                  <a:t>ピンチオフしないために</a:t>
                </a:r>
                <a:endParaRPr lang="en-US" altLang="ja-JP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𝑏𝑖𝑎𝑠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=0.9−0.15=0.75 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en-US" altLang="ja-JP" sz="2800" dirty="0"/>
              </a:p>
              <a:p>
                <a:pPr algn="l"/>
                <a:r>
                  <a:rPr kumimoji="1" lang="ja-JP" altLang="en-US" sz="2800" dirty="0"/>
                  <a:t>とした。</a:t>
                </a: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3D8C178-76D9-0325-3E82-72C601EEA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9910" y="1443841"/>
                <a:ext cx="5360216" cy="5262979"/>
              </a:xfrm>
              <a:prstGeom prst="rect">
                <a:avLst/>
              </a:prstGeom>
              <a:blipFill>
                <a:blip r:embed="rId3"/>
                <a:stretch>
                  <a:fillRect l="-2389" t="-1159" b="-24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9331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1BB85-81FE-D84C-B5E0-9F4F23FFF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電流源の設計ー出力抵抗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FE866FA-67B2-DC75-991D-25F23C4D9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12" y="1941088"/>
            <a:ext cx="5095412" cy="42486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0774F2C-09CD-D769-8BA9-F646BDB4521A}"/>
                  </a:ext>
                </a:extLst>
              </p:cNvPr>
              <p:cNvSpPr txBox="1"/>
              <p:nvPr/>
            </p:nvSpPr>
            <p:spPr>
              <a:xfrm>
                <a:off x="5459103" y="1941088"/>
                <a:ext cx="6603023" cy="47670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800" dirty="0"/>
                  <a:t>閾値電圧同様、</a:t>
                </a:r>
                <a:r>
                  <a:rPr kumimoji="1" lang="en-US" altLang="ja-JP" sz="2800" dirty="0" err="1"/>
                  <a:t>gnuplot</a:t>
                </a:r>
                <a:r>
                  <a:rPr kumimoji="1" lang="ja-JP" altLang="en-US" sz="2800" dirty="0"/>
                  <a:t>の</a:t>
                </a:r>
                <a:r>
                  <a:rPr kumimoji="1" lang="en-US" altLang="ja-JP" sz="2800" dirty="0"/>
                  <a:t>fit</a:t>
                </a:r>
                <a:r>
                  <a:rPr lang="ja-JP" altLang="en-US" sz="2800" dirty="0"/>
                  <a:t>コマンドを用いて近似を行った</a:t>
                </a:r>
                <a:endParaRPr lang="en-US" altLang="ja-JP" sz="2800" dirty="0"/>
              </a:p>
              <a:p>
                <a:pPr algn="l"/>
                <a:r>
                  <a:rPr kumimoji="1" lang="ja-JP" altLang="en-US" sz="2800" dirty="0"/>
                  <a:t>条件は以下の通りである</a:t>
                </a:r>
                <a:endParaRPr kumimoji="1" lang="en-US" altLang="ja-JP" sz="2800" dirty="0"/>
              </a:p>
              <a:p>
                <a:pPr algn="l"/>
                <a:r>
                  <a:rPr lang="en-US" altLang="ja-JP" sz="2800" dirty="0"/>
                  <a:t>process : </a:t>
                </a:r>
                <a:r>
                  <a:rPr lang="en-US" altLang="ja-JP" sz="2800" dirty="0" err="1"/>
                  <a:t>rhom</a:t>
                </a:r>
                <a:r>
                  <a:rPr lang="en-US" altLang="ja-JP" sz="2800" dirty="0"/>
                  <a:t> 0.18u</a:t>
                </a:r>
              </a:p>
              <a:p>
                <a:pPr algn="l"/>
                <a:r>
                  <a:rPr kumimoji="1" lang="ja-JP" altLang="en-US" sz="2800" dirty="0"/>
                  <a:t>チャネル幅 </a:t>
                </a:r>
                <a:r>
                  <a:rPr kumimoji="1" lang="en-US" altLang="ja-JP" sz="2800" dirty="0"/>
                  <a:t>: </a:t>
                </a:r>
                <a:r>
                  <a:rPr kumimoji="1" lang="en-US" altLang="ja-JP" sz="2800" b="0" dirty="0">
                    <a:latin typeface="Cambria Math" panose="02040503050406030204" pitchFamily="18" charset="0"/>
                  </a:rPr>
                  <a:t>1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endParaRPr kumimoji="1" lang="en-US" altLang="ja-JP" sz="2800" dirty="0"/>
              </a:p>
              <a:p>
                <a:pPr algn="l"/>
                <a:r>
                  <a:rPr kumimoji="1" lang="ja-JP" altLang="en-US" sz="2800" dirty="0"/>
                  <a:t>チャネル長 </a:t>
                </a:r>
                <a:r>
                  <a:rPr kumimoji="1" lang="en-US" altLang="ja-JP" sz="2800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0.18 ~ 3.6 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=0.18 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sz="2800" dirty="0"/>
              </a:p>
              <a:p>
                <a:pPr algn="l"/>
                <a:r>
                  <a:rPr kumimoji="1" lang="ja-JP" altLang="en-US" sz="2800" dirty="0"/>
                  <a:t>ゲートソース間電圧 </a:t>
                </a:r>
                <a:r>
                  <a:rPr kumimoji="1" lang="en-US" altLang="ja-JP" sz="2800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0.75 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kumimoji="1" lang="en-US" altLang="ja-JP" sz="2800" dirty="0"/>
              </a:p>
              <a:p>
                <a:pPr algn="l"/>
                <a:r>
                  <a:rPr kumimoji="1" lang="ja-JP" altLang="en-US" sz="2800" dirty="0"/>
                  <a:t>近似する式は</a:t>
                </a:r>
                <a:endParaRPr kumimoji="1" lang="en-US" altLang="ja-JP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0.75−0.45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⋅(1+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0774F2C-09CD-D769-8BA9-F646BDB45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103" y="1941088"/>
                <a:ext cx="6603023" cy="4767011"/>
              </a:xfrm>
              <a:prstGeom prst="rect">
                <a:avLst/>
              </a:prstGeom>
              <a:blipFill>
                <a:blip r:embed="rId3"/>
                <a:stretch>
                  <a:fillRect l="-1939" t="-11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6191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B065AF-A0D8-6D82-18EF-D4BD6E475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電流源の設計ー出力抵抗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3854543-9EF9-2BC2-EDE8-DF5908A2144A}"/>
                  </a:ext>
                </a:extLst>
              </p:cNvPr>
              <p:cNvSpPr txBox="1"/>
              <p:nvPr/>
            </p:nvSpPr>
            <p:spPr>
              <a:xfrm>
                <a:off x="5468816" y="2489079"/>
                <a:ext cx="623374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であるので、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kumimoji="1" lang="ja-JP" altLang="en-US" sz="2800" dirty="0"/>
                  <a:t>が大きい方が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が大きくなるので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が小さくてもよい</a:t>
                </a:r>
                <a:endParaRPr kumimoji="1" lang="en-US" altLang="ja-JP" sz="2800" dirty="0"/>
              </a:p>
              <a:p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kumimoji="1" lang="ja-JP" altLang="en-US" sz="2800" dirty="0"/>
                  <a:t>が大きいとチャネル長変調が大きくなり、電流が変動しやすい</a:t>
                </a:r>
                <a:endParaRPr kumimoji="1" lang="en-US" altLang="ja-JP" sz="2800" dirty="0"/>
              </a:p>
              <a:p>
                <a:r>
                  <a:rPr lang="ja-JP" altLang="en-US" sz="2800" dirty="0"/>
                  <a:t>⇒電流を大きくする</a:t>
                </a:r>
                <a:endParaRPr kumimoji="1" lang="en-US" altLang="ja-JP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3854543-9EF9-2BC2-EDE8-DF5908A21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816" y="2489079"/>
                <a:ext cx="6233744" cy="2677656"/>
              </a:xfrm>
              <a:prstGeom prst="rect">
                <a:avLst/>
              </a:prstGeom>
              <a:blipFill>
                <a:blip r:embed="rId2"/>
                <a:stretch>
                  <a:fillRect l="-1955" t="-2045" r="-587" b="-54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3D5FBB85-35B0-6578-FFF1-2C3F487271B8}"/>
              </a:ext>
            </a:extLst>
          </p:cNvPr>
          <p:cNvGrpSpPr/>
          <p:nvPr/>
        </p:nvGrpSpPr>
        <p:grpSpPr>
          <a:xfrm>
            <a:off x="489440" y="1432590"/>
            <a:ext cx="5221235" cy="2112978"/>
            <a:chOff x="3769329" y="4519246"/>
            <a:chExt cx="5221235" cy="2112978"/>
          </a:xfrm>
        </p:grpSpPr>
        <p:pic>
          <p:nvPicPr>
            <p:cNvPr id="4" name="図 3" descr="時計 が含まれている画像&#10;&#10;自動的に生成された説明">
              <a:extLst>
                <a:ext uri="{FF2B5EF4-FFF2-40B4-BE49-F238E27FC236}">
                  <a16:creationId xmlns:a16="http://schemas.microsoft.com/office/drawing/2014/main" id="{6F99425A-4D86-3A3D-AEA8-83D9DC101E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5511"/>
            <a:stretch/>
          </p:blipFill>
          <p:spPr>
            <a:xfrm>
              <a:off x="3769329" y="4519246"/>
              <a:ext cx="5221235" cy="2112978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B0C0752C-F66D-E6D2-7B70-9E18718FED4A}"/>
                </a:ext>
              </a:extLst>
            </p:cNvPr>
            <p:cNvSpPr/>
            <p:nvPr/>
          </p:nvSpPr>
          <p:spPr>
            <a:xfrm>
              <a:off x="5319346" y="4519246"/>
              <a:ext cx="1283677" cy="3562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8B0EA50-75BB-9143-C6D6-0D7C6F17510F}"/>
                  </a:ext>
                </a:extLst>
              </p:cNvPr>
              <p:cNvSpPr txBox="1"/>
              <p:nvPr/>
            </p:nvSpPr>
            <p:spPr>
              <a:xfrm>
                <a:off x="650632" y="3585275"/>
                <a:ext cx="4475285" cy="3131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800" dirty="0"/>
                  <a:t>⇑バッファの等価回路</a:t>
                </a:r>
                <a:endParaRPr kumimoji="1" lang="en-US" altLang="ja-JP" sz="2800" dirty="0"/>
              </a:p>
              <a:p>
                <a:pPr algn="l"/>
                <a:r>
                  <a:rPr lang="ja-JP" altLang="en-US" sz="2800" dirty="0"/>
                  <a:t>出力抵抗は</a:t>
                </a:r>
                <a:endParaRPr lang="en-US" altLang="ja-JP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ja-JP" sz="2800" dirty="0"/>
              </a:p>
              <a:p>
                <a:pPr algn="l"/>
                <a:r>
                  <a:rPr lang="ja-JP" altLang="en-US" sz="2800" dirty="0"/>
                  <a:t>これが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50 </m:t>
                    </m:r>
                    <m:r>
                      <m:rPr>
                        <m:sty m:val="p"/>
                      </m:rPr>
                      <a:rPr lang="en-US" altLang="ja-JP" sz="28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kumimoji="1" lang="ja-JP" altLang="en-US" sz="2800" dirty="0"/>
                  <a:t>を目指すので</a:t>
                </a:r>
                <a:endParaRPr kumimoji="1"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=20 </m:t>
                      </m:r>
                      <m:r>
                        <m:rPr>
                          <m:sty m:val="p"/>
                        </m:rP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mS</m:t>
                      </m:r>
                    </m:oMath>
                  </m:oMathPara>
                </a14:m>
                <a:endParaRPr lang="en-US" altLang="ja-JP" sz="2800" b="0" dirty="0"/>
              </a:p>
              <a:p>
                <a:r>
                  <a:rPr kumimoji="1" lang="ja-JP" altLang="en-US" sz="2800" dirty="0"/>
                  <a:t>となればよい</a:t>
                </a: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8B0EA50-75BB-9143-C6D6-0D7C6F175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32" y="3585275"/>
                <a:ext cx="4475285" cy="3131755"/>
              </a:xfrm>
              <a:prstGeom prst="rect">
                <a:avLst/>
              </a:prstGeom>
              <a:blipFill>
                <a:blip r:embed="rId4"/>
                <a:stretch>
                  <a:fillRect l="-2861" t="-2918" b="-4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5549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>
            <a:extLst>
              <a:ext uri="{FF2B5EF4-FFF2-40B4-BE49-F238E27FC236}">
                <a16:creationId xmlns:a16="http://schemas.microsoft.com/office/drawing/2014/main" id="{C7792AB6-B35B-9600-C417-0E776FAAB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3660"/>
            <a:ext cx="6988629" cy="564434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512654F-CBEE-F67E-5EEA-6B2A2A1B6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電流源の設計ー出力抵抗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A55B853-0BD5-56E7-7105-9BBDC1E9E105}"/>
                  </a:ext>
                </a:extLst>
              </p:cNvPr>
              <p:cNvSpPr txBox="1"/>
              <p:nvPr/>
            </p:nvSpPr>
            <p:spPr>
              <a:xfrm>
                <a:off x="6988629" y="2034073"/>
                <a:ext cx="5127171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mA</m:t>
                    </m:r>
                  </m:oMath>
                </a14:m>
                <a:r>
                  <a:rPr kumimoji="1" lang="ja-JP" altLang="en-US" sz="2800" dirty="0"/>
                  <a:t>のとき、チャネル長とドレイン</a:t>
                </a:r>
                <a:r>
                  <a:rPr kumimoji="1" lang="en-US" altLang="ja-JP" sz="2800" dirty="0"/>
                  <a:t>-</a:t>
                </a:r>
                <a:r>
                  <a:rPr kumimoji="1" lang="ja-JP" altLang="en-US" sz="2800" dirty="0"/>
                  <a:t>トランスコンダクタンスの関係は左のようになる</a:t>
                </a:r>
                <a:endParaRPr kumimoji="1" lang="en-US" altLang="ja-JP" sz="2800" dirty="0"/>
              </a:p>
              <a:p>
                <a:pPr algn="l"/>
                <a:endParaRPr lang="en-US" altLang="ja-JP" sz="2800" dirty="0"/>
              </a:p>
              <a:p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=0.52 </m:t>
                    </m:r>
                    <m:r>
                      <m:rPr>
                        <m:sty m:val="p"/>
                      </m:rPr>
                      <a:rPr lang="en-US" altLang="ja-JP" sz="28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lang="ja-JP" altLang="en-US" sz="2800" dirty="0"/>
                  <a:t>の時、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≈0.2 </m:t>
                    </m:r>
                    <m:r>
                      <m:rPr>
                        <m:sty m:val="p"/>
                      </m:rPr>
                      <a:rPr lang="en-US" altLang="ja-JP" sz="2800" b="0" i="0" smtClean="0">
                        <a:latin typeface="Cambria Math" panose="02040503050406030204" pitchFamily="18" charset="0"/>
                      </a:rPr>
                      <m:t>mS</m:t>
                    </m:r>
                  </m:oMath>
                </a14:m>
                <a:r>
                  <a:rPr lang="ja-JP" altLang="en-US" sz="2800" dirty="0"/>
                  <a:t>であるので、ドレイン電流を</a:t>
                </a:r>
                <a14:m>
                  <m:oMath xmlns:m="http://schemas.openxmlformats.org/officeDocument/2006/math">
                    <m:r>
                      <a:rPr lang="en-US" altLang="ja-JP" sz="2800" b="0" i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2800">
                        <a:latin typeface="Cambria Math" panose="02040503050406030204" pitchFamily="18" charset="0"/>
                      </a:rPr>
                      <m:t>mA</m:t>
                    </m:r>
                  </m:oMath>
                </a14:m>
                <a:r>
                  <a:rPr lang="ja-JP" altLang="en-US" sz="2800" dirty="0"/>
                  <a:t>とすれば、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≈1 </m:t>
                    </m:r>
                    <m:r>
                      <m:rPr>
                        <m:sty m:val="p"/>
                      </m:rPr>
                      <a:rPr lang="en-US" altLang="ja-JP" sz="2800" b="0" i="0" smtClean="0">
                        <a:latin typeface="Cambria Math" panose="02040503050406030204" pitchFamily="18" charset="0"/>
                      </a:rPr>
                      <m:t>mS</m:t>
                    </m:r>
                  </m:oMath>
                </a14:m>
                <a:endParaRPr lang="en-US" altLang="ja-JP" sz="2800" dirty="0"/>
              </a:p>
              <a:p>
                <a:r>
                  <a:rPr lang="ja-JP" altLang="en-US" sz="2800" dirty="0"/>
                  <a:t>となる</a:t>
                </a:r>
                <a:endParaRPr lang="en-US" altLang="ja-JP" sz="28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A55B853-0BD5-56E7-7105-9BBDC1E9E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629" y="2034073"/>
                <a:ext cx="5127171" cy="3970318"/>
              </a:xfrm>
              <a:prstGeom prst="rect">
                <a:avLst/>
              </a:prstGeom>
              <a:blipFill>
                <a:blip r:embed="rId3"/>
                <a:stretch>
                  <a:fillRect l="-2375" t="-1536" b="-35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0489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FB08B5-50CC-BFDD-10F8-B6928F9D2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電流源の設計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015BA924-3C24-F62A-F4B2-FED9F615C5F5}"/>
                  </a:ext>
                </a:extLst>
              </p:cNvPr>
              <p:cNvSpPr txBox="1"/>
              <p:nvPr/>
            </p:nvSpPr>
            <p:spPr>
              <a:xfrm>
                <a:off x="7618446" y="2136710"/>
                <a:ext cx="457355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800" dirty="0"/>
                  <a:t>並列数</a:t>
                </a:r>
                <a:r>
                  <a:rPr kumimoji="1" lang="en-US" altLang="ja-JP" sz="2800" dirty="0"/>
                  <a:t>10</a:t>
                </a:r>
                <a:r>
                  <a:rPr kumimoji="1" lang="ja-JP" altLang="en-US" sz="2800" dirty="0"/>
                  <a:t>の時のドレイン電流は左のようになる。</a:t>
                </a:r>
                <a:endParaRPr kumimoji="1" lang="en-US" altLang="ja-JP" sz="2800" dirty="0"/>
              </a:p>
              <a:p>
                <a:pPr algn="l"/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5 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mA</m:t>
                    </m:r>
                  </m:oMath>
                </a14:m>
                <a:r>
                  <a:rPr kumimoji="1" lang="ja-JP" altLang="en-US" sz="2800" dirty="0"/>
                  <a:t>を流すには</a:t>
                </a:r>
                <a:r>
                  <a:rPr lang="ja-JP" altLang="en-US" sz="2800" dirty="0"/>
                  <a:t>チャネル幅はおよそ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0 </m:t>
                    </m:r>
                    <m:r>
                      <m:rPr>
                        <m:sty m:val="p"/>
                      </m:rPr>
                      <a:rPr lang="en-US" altLang="ja-JP" sz="28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kumimoji="1" lang="ja-JP" altLang="en-US" sz="2800" dirty="0"/>
                  <a:t>必要となる</a:t>
                </a:r>
                <a:endParaRPr kumimoji="1" lang="en-US" altLang="ja-JP" sz="2800" dirty="0"/>
              </a:p>
              <a:p>
                <a:pPr algn="l"/>
                <a:r>
                  <a:rPr lang="ja-JP" altLang="en-US" sz="2800" dirty="0"/>
                  <a:t>したがって、実質的なチャネル幅は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00 </m:t>
                    </m:r>
                    <m:r>
                      <m:rPr>
                        <m:sty m:val="p"/>
                      </m:rPr>
                      <a:rPr lang="en-US" altLang="ja-JP" sz="28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kumimoji="1" lang="ja-JP" altLang="en-US" sz="2800" dirty="0"/>
                  <a:t>、チャネル面積は</a:t>
                </a:r>
                <a:endParaRPr kumimoji="1" lang="en-US" altLang="ja-JP" sz="2800" b="0" i="1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0.52×200=104 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μ</m:t>
                      </m:r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p>
                          <m:r>
                            <a:rPr kumimoji="1" lang="en-US" altLang="ja-JP" sz="2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2800" dirty="0"/>
              </a:p>
              <a:p>
                <a:pPr algn="l"/>
                <a:r>
                  <a:rPr kumimoji="1" lang="ja-JP" altLang="en-US" sz="2800" dirty="0"/>
                  <a:t>となる</a:t>
                </a:r>
                <a:endParaRPr kumimoji="1" lang="en-US" altLang="ja-JP" sz="28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015BA924-3C24-F62A-F4B2-FED9F615C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446" y="2136710"/>
                <a:ext cx="4573554" cy="3970318"/>
              </a:xfrm>
              <a:prstGeom prst="rect">
                <a:avLst/>
              </a:prstGeom>
              <a:blipFill>
                <a:blip r:embed="rId2"/>
                <a:stretch>
                  <a:fillRect l="-2800" t="-1536" r="-1600" b="-35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図 8">
            <a:extLst>
              <a:ext uri="{FF2B5EF4-FFF2-40B4-BE49-F238E27FC236}">
                <a16:creationId xmlns:a16="http://schemas.microsoft.com/office/drawing/2014/main" id="{85C203CE-0D13-31B7-249E-CD099B706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688"/>
            <a:ext cx="7469556" cy="493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109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sz="28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570</Words>
  <Application>Microsoft Office PowerPoint</Application>
  <PresentationFormat>ワイド画面</PresentationFormat>
  <Paragraphs>84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游ゴシック</vt:lpstr>
      <vt:lpstr>游ゴシック Light</vt:lpstr>
      <vt:lpstr>Arial</vt:lpstr>
      <vt:lpstr>Cambria Math</vt:lpstr>
      <vt:lpstr>Office テーマ</vt:lpstr>
      <vt:lpstr>2023 /06 / 05 進捗報告</vt:lpstr>
      <vt:lpstr>バッファの構成</vt:lpstr>
      <vt:lpstr>電流源の設計ー閾値電圧の推定</vt:lpstr>
      <vt:lpstr>電流源の設計ー閾値電圧の推定</vt:lpstr>
      <vt:lpstr>電流源の設計ー閾値電圧の推定</vt:lpstr>
      <vt:lpstr>電流源の設計ー出力抵抗</vt:lpstr>
      <vt:lpstr>電流源の設計ー出力抵抗</vt:lpstr>
      <vt:lpstr>電流源の設計ー出力抵抗</vt:lpstr>
      <vt:lpstr>電流源の設計</vt:lpstr>
      <vt:lpstr>M1の設計</vt:lpstr>
      <vt:lpstr>M1の設計</vt:lpstr>
      <vt:lpstr>シミュレーション</vt:lpstr>
      <vt:lpstr>シミュレーション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 /06 / 05 進捗報告</dc:title>
  <dc:creator>KOJIMAHIKARU</dc:creator>
  <cp:lastModifiedBy>Kojima Hikaru</cp:lastModifiedBy>
  <cp:revision>1</cp:revision>
  <dcterms:created xsi:type="dcterms:W3CDTF">2023-06-04T17:15:13Z</dcterms:created>
  <dcterms:modified xsi:type="dcterms:W3CDTF">2023-06-15T09:39:13Z</dcterms:modified>
</cp:coreProperties>
</file>