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653431-4D9F-ADB9-EA56-966023AB9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BE5079-3337-FF37-5709-9997A0A5F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8BB8BF-25D3-5A23-6F24-6CEF12DF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6B2A-F587-4864-866D-2FE039A15590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122218-71AF-61F2-B241-F96B5BAC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1DF206-85D1-B273-3F2B-C7A59540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13E6-6006-4353-91CF-D57462F0F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9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3B66A-FF40-55B5-FD76-E2B1622C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F2809F-69A4-A3C3-A293-6018E7035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750807-C56C-AA1A-66ED-B18EADA4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6B2A-F587-4864-866D-2FE039A15590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A750F5-AEC6-5AF0-1933-2DDC6912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EFC913-172E-B868-BF2D-5B3C4EFF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13E6-6006-4353-91CF-D57462F0F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11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F6F1FA8-2482-59CE-06BD-1449862FA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0F9084-A5CC-92BC-D259-E00924623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0C0645-4639-1884-EADD-3C18C4C7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6B2A-F587-4864-866D-2FE039A15590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0CC750-EE11-D37C-DBDA-1D063792D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D888C0-E113-78F9-13C2-AE3B9E0A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13E6-6006-4353-91CF-D57462F0F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12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F7CA0C-06C8-73D3-4754-C5E94AEB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0FD7CB-4526-740D-98D9-36EF9989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13397F-381B-F32D-5475-20DA9617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6B2A-F587-4864-866D-2FE039A15590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778D5E-2CCA-9349-651E-3AFBFCDE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C85A16-E11A-22C3-3132-741CE6D0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13E6-6006-4353-91CF-D57462F0F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9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7ABEEC-A88E-614C-5AEF-416DB8DE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C08EE1-35E8-2EA2-4131-EC0B7F236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706C2F-AA96-509F-E1AE-6F88CD28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6B2A-F587-4864-866D-2FE039A15590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90FEF4-40FF-FB10-0453-49962A78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DD257D-19A9-5D3A-95A2-B4D0A209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13E6-6006-4353-91CF-D57462F0F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90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A633AA-492F-CDB5-9A08-7494D9FF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ACFFEA-3A35-AFC8-F6A6-BBDCF13AD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D47960-98C5-12AD-E7E6-C3C4367A6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2ED756-847F-F8DB-7DA3-DF81AA0D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6B2A-F587-4864-866D-2FE039A15590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BE4748-BDFD-0211-5767-C562067D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328B58-C357-FEBC-1058-F53D88B7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13E6-6006-4353-91CF-D57462F0F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64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786452-81DE-2FFB-916A-0C2CB0F3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AB74AC-3F01-0A1B-4AF7-7A4E82E91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D0D9A6-B110-7593-0DAB-B7E9B0F7B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E35FCD4-CE76-5C41-9127-69969DC98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3EED7D5-9AC8-E964-4D9B-B3EFEDC2E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CA145F-032B-43B3-ACF2-49793EEE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6B2A-F587-4864-866D-2FE039A15590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823C3CF-21D6-2851-4563-B4864724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5EBAF16-12DC-05AA-31A9-464F364B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13E6-6006-4353-91CF-D57462F0F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97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45DF5-C013-093E-6639-AD00A714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9743E3-98C9-74AD-D438-2D677C69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6B2A-F587-4864-866D-2FE039A15590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90A819F-A7CB-EC46-D599-1C02FC29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38D80D-6BF3-69BE-22F1-2F6C0D21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13E6-6006-4353-91CF-D57462F0F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55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F498B1-D433-3DDD-0FE0-BB6E0AAA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6B2A-F587-4864-866D-2FE039A15590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FCC5767-168B-B69F-AD4A-3ECB0F45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DB8E56-13AB-321F-B051-87F355F6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13E6-6006-4353-91CF-D57462F0F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45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07748A-42BD-1C20-6B96-43B30A2C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4EDAA8-ABE3-575D-CE64-7CAB46FC0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F74656-D728-B53E-0B5B-3D4D5B2A0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D04FFD-E7A4-B63D-6DFC-14996BAC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6B2A-F587-4864-866D-2FE039A15590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CB1A9A-A3C4-D2A3-87A7-F7AA31F6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53F63A-23B6-3368-77CE-3490FDC3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13E6-6006-4353-91CF-D57462F0F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05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10EB25-8C66-1D5E-3D9C-FFB32897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13AF577-199D-0AAD-E66A-00FD8FBE3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BCD1EB-7DB5-AC9D-0830-C9948B5AC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AD443E-9F49-D866-79E2-34206853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6B2A-F587-4864-866D-2FE039A15590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FF5F5F-EE84-5385-E19D-196943C8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905D18-688A-1745-2F2E-82D8EAB8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13E6-6006-4353-91CF-D57462F0F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07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C579FA-2CE0-18DC-4DF2-97580AD8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A4E2F7-C445-90C8-FF7A-CE1AE8701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9B93B7-DF3A-54F8-3FFB-75FD1D8EB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E6B2A-F587-4864-866D-2FE039A15590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E88189-877C-CA97-3A28-740A452F2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2074AF-B7C3-794F-140F-ED26A5B03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313E6-6006-4353-91CF-D57462F0F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5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91548-50D0-F8BA-4D6B-5938476F5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B272EE-7902-B382-9BA1-3CA8C92A3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2023/6/12 B4</a:t>
            </a:r>
            <a:r>
              <a:rPr kumimoji="1" lang="ja-JP" altLang="en-US" dirty="0"/>
              <a:t>小島</a:t>
            </a:r>
          </a:p>
        </p:txBody>
      </p:sp>
    </p:spTree>
    <p:extLst>
      <p:ext uri="{BB962C8B-B14F-4D97-AF65-F5344CB8AC3E}">
        <p14:creationId xmlns:p14="http://schemas.microsoft.com/office/powerpoint/2010/main" val="61480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3F011E-0294-1CEA-F28B-39A3AC0F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バッファ回路</a:t>
            </a:r>
          </a:p>
        </p:txBody>
      </p:sp>
      <p:pic>
        <p:nvPicPr>
          <p:cNvPr id="4" name="図 3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81641D02-3718-6E40-92AF-885D9AA19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8" y="1690688"/>
            <a:ext cx="6097656" cy="44752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947F0F3-35A0-EFD6-7DC7-21331E53548A}"/>
                  </a:ext>
                </a:extLst>
              </p:cNvPr>
              <p:cNvSpPr txBox="1"/>
              <p:nvPr/>
            </p:nvSpPr>
            <p:spPr>
              <a:xfrm>
                <a:off x="6440524" y="1690688"/>
                <a:ext cx="504400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ja-JP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のしきい電圧をそれぞれ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800" b="0" i="0" smtClean="0">
                            <a:latin typeface="Cambria Math" panose="02040503050406030204" pitchFamily="18" charset="0"/>
                          </a:rPr>
                          <m:t>th</m:t>
                        </m:r>
                        <m:r>
                          <a:rPr kumimoji="1" lang="en-US" altLang="ja-JP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とする</a:t>
                </a:r>
                <a:endParaRPr kumimoji="1" lang="en-US" altLang="ja-JP" sz="2800" dirty="0"/>
              </a:p>
              <a:p>
                <a:endParaRPr lang="en-US" altLang="ja-JP" sz="2800" dirty="0"/>
              </a:p>
              <a:p>
                <a:r>
                  <a:rPr kumimoji="1" lang="ja-JP" altLang="en-US" sz="2800" dirty="0"/>
                  <a:t>前回の結果から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=0.42 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800" b="0" dirty="0"/>
              </a:p>
              <a:p>
                <a:r>
                  <a:rPr kumimoji="1" lang="ja-JP" altLang="en-US" sz="2800" dirty="0"/>
                  <a:t>であった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947F0F3-35A0-EFD6-7DC7-21331E535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524" y="1690688"/>
                <a:ext cx="5044004" cy="3108543"/>
              </a:xfrm>
              <a:prstGeom prst="rect">
                <a:avLst/>
              </a:prstGeom>
              <a:blipFill>
                <a:blip r:embed="rId3"/>
                <a:stretch>
                  <a:fillRect l="-2539" b="-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F1E8381-F675-743C-D4CA-CC2CA999BB9D}"/>
                  </a:ext>
                </a:extLst>
              </p:cNvPr>
              <p:cNvSpPr txBox="1"/>
              <p:nvPr/>
            </p:nvSpPr>
            <p:spPr>
              <a:xfrm>
                <a:off x="7652856" y="5729681"/>
                <a:ext cx="407495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800" dirty="0">
                    <a:latin typeface="Cambria Math" panose="02040503050406030204" pitchFamily="18" charset="0"/>
                  </a:rPr>
                  <a:t>prosecc : </a:t>
                </a:r>
                <a:r>
                  <a:rPr lang="en-US" altLang="ja-JP" sz="2800" dirty="0" err="1">
                    <a:latin typeface="Cambria Math" panose="02040503050406030204" pitchFamily="18" charset="0"/>
                  </a:rPr>
                  <a:t>Rhom</a:t>
                </a:r>
                <a:r>
                  <a:rPr lang="en-US" altLang="ja-JP" sz="2800" dirty="0">
                    <a:latin typeface="Cambria Math" panose="02040503050406030204" pitchFamily="18" charset="0"/>
                  </a:rPr>
                  <a:t> 0.18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8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F1E8381-F675-743C-D4CA-CC2CA999B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856" y="5729681"/>
                <a:ext cx="4074953" cy="523220"/>
              </a:xfrm>
              <a:prstGeom prst="rect">
                <a:avLst/>
              </a:prstGeom>
              <a:blipFill>
                <a:blip r:embed="rId4"/>
                <a:stretch>
                  <a:fillRect l="-299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50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8976BC61-14B9-D74B-44D2-662FDA1630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の推定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8976BC61-14B9-D74B-44D2-662FDA163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>
            <a:extLst>
              <a:ext uri="{FF2B5EF4-FFF2-40B4-BE49-F238E27FC236}">
                <a16:creationId xmlns:a16="http://schemas.microsoft.com/office/drawing/2014/main" id="{303AAF15-62B9-BDDC-DCBA-F9D8A0C3E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8759"/>
            <a:ext cx="6441250" cy="46415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6429859-BACD-6423-C188-1255F3105833}"/>
                  </a:ext>
                </a:extLst>
              </p:cNvPr>
              <p:cNvSpPr txBox="1"/>
              <p:nvPr/>
            </p:nvSpPr>
            <p:spPr>
              <a:xfrm>
                <a:off x="6441250" y="1350692"/>
                <a:ext cx="5750750" cy="5377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⇒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ra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特性は直線になる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lang="ja-JP" altLang="en-US" sz="2800" dirty="0"/>
                  <a:t>ソースの電位を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800" dirty="0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0.9 </m:t>
                    </m:r>
                    <m:r>
                      <m:rPr>
                        <m:sty m:val="p"/>
                      </m:rP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800" dirty="0"/>
                  <a:t>まで変化させたときのしきい電圧の変化を見る</a:t>
                </a:r>
                <a:r>
                  <a:rPr lang="ja-JP" altLang="en-US" sz="2800" dirty="0"/>
                  <a:t>。</a:t>
                </a:r>
                <a:endParaRPr lang="en-US" altLang="ja-JP" sz="2800" dirty="0"/>
              </a:p>
              <a:p>
                <a:pPr algn="l"/>
                <a:r>
                  <a:rPr kumimoji="1" lang="ja-JP" altLang="en-US" sz="2800" dirty="0"/>
                  <a:t>これには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&gt;0.7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800" dirty="0"/>
                  <a:t>の範囲で最小二乗法による回帰直線を求め、横軸との切片をしきい電圧とした</a:t>
                </a:r>
                <a:endParaRPr kumimoji="1" lang="en-US" altLang="ja-JP" sz="2800" dirty="0"/>
              </a:p>
              <a:p>
                <a:pPr algn="l"/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6429859-BACD-6423-C188-1255F3105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250" y="1350692"/>
                <a:ext cx="5750750" cy="5377370"/>
              </a:xfrm>
              <a:prstGeom prst="rect">
                <a:avLst/>
              </a:prstGeom>
              <a:blipFill>
                <a:blip r:embed="rId4"/>
                <a:stretch>
                  <a:fillRect l="-2227" r="-7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82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517EDA36-A31C-DE1C-185E-143C44EE3A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の推定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517EDA36-A31C-DE1C-185E-143C44EE3A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>
            <a:extLst>
              <a:ext uri="{FF2B5EF4-FFF2-40B4-BE49-F238E27FC236}">
                <a16:creationId xmlns:a16="http://schemas.microsoft.com/office/drawing/2014/main" id="{6BBFBCC6-F11F-5ECF-9E49-0DF94B3C7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8667"/>
            <a:ext cx="7146763" cy="51664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A2CEF0B-281E-CDB2-CD33-54643B28125B}"/>
                  </a:ext>
                </a:extLst>
              </p:cNvPr>
              <p:cNvSpPr txBox="1"/>
              <p:nvPr/>
            </p:nvSpPr>
            <p:spPr>
              <a:xfrm>
                <a:off x="7146763" y="2754324"/>
                <a:ext cx="5045237" cy="223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しきい電圧はソース電圧に比例し、最小二乗法を用いると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sub>
                          </m:sSub>
                        </m:e>
                      </m:d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=0.16778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1⋅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+0.424192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800" dirty="0"/>
              </a:p>
              <a:p>
                <a:r>
                  <a:rPr lang="ja-JP" altLang="en-US" sz="2800" dirty="0"/>
                  <a:t>と近似できた。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A2CEF0B-281E-CDB2-CD33-54643B281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763" y="2754324"/>
                <a:ext cx="5045237" cy="2236831"/>
              </a:xfrm>
              <a:prstGeom prst="rect">
                <a:avLst/>
              </a:prstGeom>
              <a:blipFill>
                <a:blip r:embed="rId4"/>
                <a:stretch>
                  <a:fillRect l="-2415" t="-2725" b="-68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A2BD6479-EB2C-04CD-D898-DB54B541B7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の計算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A2BD6479-EB2C-04CD-D898-DB54B541B7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F33C6F97-7BF6-0686-5A22-8877B914C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6041"/>
            <a:ext cx="7153351" cy="47119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5EC2902-E396-0EE5-44BC-53CC8D7A9B4D}"/>
                  </a:ext>
                </a:extLst>
              </p:cNvPr>
              <p:cNvSpPr txBox="1"/>
              <p:nvPr/>
            </p:nvSpPr>
            <p:spPr>
              <a:xfrm>
                <a:off x="7221084" y="3343469"/>
                <a:ext cx="4683049" cy="142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0~0.9 </m:t>
                    </m:r>
                    <m:r>
                      <m:rPr>
                        <m:sty m:val="p"/>
                      </m:rP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ja-JP" altLang="en-US" sz="2800" i="1" dirty="0">
                        <a:latin typeface="Cambria Math" panose="02040503050406030204" pitchFamily="18" charset="0"/>
                      </a:rPr>
                      <m:t>まで</m:t>
                    </m:r>
                    <m:r>
                      <a:rPr lang="en-US" altLang="ja-JP" sz="2800" b="0" i="1" dirty="0" smtClean="0">
                        <a:latin typeface="Cambria Math" panose="02040503050406030204" pitchFamily="18" charset="0"/>
                      </a:rPr>
                      <m:t>0.1 </m:t>
                    </m:r>
                    <m:r>
                      <a:rPr lang="en-US" altLang="ja-JP" sz="28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ja-JP" altLang="en-US" sz="2800" i="1" dirty="0">
                        <a:latin typeface="Cambria Math" panose="02040503050406030204" pitchFamily="18" charset="0"/>
                      </a:rPr>
                      <m:t>ずつ</m:t>
                    </m:r>
                  </m:oMath>
                </a14:m>
                <a:r>
                  <a:rPr kumimoji="1" lang="ja-JP" altLang="en-US" sz="2800" dirty="0"/>
                  <a:t>変化させたときの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特性を調べた。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5EC2902-E396-0EE5-44BC-53CC8D7A9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084" y="3343469"/>
                <a:ext cx="4683049" cy="1428981"/>
              </a:xfrm>
              <a:prstGeom prst="rect">
                <a:avLst/>
              </a:prstGeom>
              <a:blipFill>
                <a:blip r:embed="rId4"/>
                <a:stretch>
                  <a:fillRect l="-2734" t="-2979" b="-110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04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6B82CAEE-F328-F42D-1084-2EB4008F59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の計算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6B82CAEE-F328-F42D-1084-2EB4008F5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>
            <a:extLst>
              <a:ext uri="{FF2B5EF4-FFF2-40B4-BE49-F238E27FC236}">
                <a16:creationId xmlns:a16="http://schemas.microsoft.com/office/drawing/2014/main" id="{1990B700-F713-0762-5AE8-9AD9A8DE4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0" y="2286000"/>
            <a:ext cx="5990601" cy="38304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847E7B-C60B-DE2D-6CA1-82187DF15C82}"/>
                  </a:ext>
                </a:extLst>
              </p:cNvPr>
              <p:cNvSpPr txBox="1"/>
              <p:nvPr/>
            </p:nvSpPr>
            <p:spPr>
              <a:xfrm>
                <a:off x="5952061" y="1262396"/>
                <a:ext cx="6561667" cy="5464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⋅(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"/>
                          <m:endChr m:val="}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0.168⋅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𝑑𝑠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−0.424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en-US" altLang="ja-JP" sz="28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∴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𝑜𝑥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μ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kumimoji="1" lang="en-US" altLang="ja-JP" sz="2800" b="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がしきい電圧より大きい範囲で線形近似を行った</a:t>
                </a:r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これにより</a:t>
                </a:r>
                <a:endParaRPr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≈246×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"/>
                          <m:endChr m:val="}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𝑑𝑠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≈246 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μS</m:t>
                      </m:r>
                      <m: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847E7B-C60B-DE2D-6CA1-82187DF15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061" y="1262396"/>
                <a:ext cx="6561667" cy="5464381"/>
              </a:xfrm>
              <a:prstGeom prst="rect">
                <a:avLst/>
              </a:prstGeom>
              <a:blipFill>
                <a:blip r:embed="rId4"/>
                <a:stretch>
                  <a:fillRect l="-1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19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3D5AD5B-8251-8FBE-8C8B-2998A43189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ja-JP" altLang="en-US" dirty="0"/>
                  <a:t>の計算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3D5AD5B-8251-8FBE-8C8B-2998A43189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9347A31-E8BD-6893-27B6-9058B775554F}"/>
                  </a:ext>
                </a:extLst>
              </p:cNvPr>
              <p:cNvSpPr txBox="1"/>
              <p:nvPr/>
            </p:nvSpPr>
            <p:spPr>
              <a:xfrm>
                <a:off x="2345266" y="1292755"/>
                <a:ext cx="7230533" cy="4864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mS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=20×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kumimoji="1" lang="en-US" altLang="ja-JP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10×10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kumimoji="1" lang="en-US" altLang="ja-JP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𝑔𝑠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𝑑𝑠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m:oMathPara>
                </a14:m>
                <a:endParaRPr kumimoji="1" lang="en-US" altLang="ja-JP" sz="2800" dirty="0"/>
              </a:p>
              <a:p>
                <a:r>
                  <a:rPr kumimoji="1" lang="ja-JP" altLang="en-US" sz="2800" dirty="0"/>
                  <a:t>ここで、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sz="2800" dirty="0"/>
                  <a:t>とすると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⋅10×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𝑔𝑠</m:t>
                                      </m:r>
                                    </m:sub>
                                  </m:s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  <m:t>𝑑𝑠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9347A31-E8BD-6893-27B6-9058B7755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266" y="1292755"/>
                <a:ext cx="7230533" cy="4864088"/>
              </a:xfrm>
              <a:prstGeom prst="rect">
                <a:avLst/>
              </a:prstGeom>
              <a:blipFill>
                <a:blip r:embed="rId3"/>
                <a:stretch>
                  <a:fillRect l="-17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00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2A500A6-D900-9D10-E453-9B2DBF221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6399"/>
            <a:ext cx="6542857" cy="4485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83B24FF8-E058-43A0-5C8D-98EF1CA3B85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ja-JP" altLang="en-US" dirty="0"/>
                  <a:t>の計算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83B24FF8-E058-43A0-5C8D-98EF1CA3B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556E08-B95D-9E6B-CCC7-F0993968593F}"/>
                  </a:ext>
                </a:extLst>
              </p:cNvPr>
              <p:cNvSpPr txBox="1"/>
              <p:nvPr/>
            </p:nvSpPr>
            <p:spPr>
              <a:xfrm>
                <a:off x="6426199" y="507354"/>
                <a:ext cx="5918200" cy="609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⋅10×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𝑔𝑠</m:t>
                                      </m:r>
                                    </m:sub>
                                  </m:s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  <m:t>𝑑𝑠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これを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について解くと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0.174−0.832⋅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これは左図のようになり、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kumimoji="1" lang="ja-JP" altLang="en-US" sz="2800" dirty="0"/>
                  <a:t>のとき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を読むと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≈0.185⋯,0.234⋯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en-US" altLang="ja-JP" sz="28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≈0.19, 0.23 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800" b="0" dirty="0"/>
              </a:p>
              <a:p>
                <a:pPr algn="l"/>
                <a:r>
                  <a:rPr kumimoji="1" lang="ja-JP" altLang="en-US" sz="2800" b="0" dirty="0"/>
                  <a:t>つまり、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=0.23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kumimoji="1" lang="ja-JP" altLang="en-US" sz="2800" b="0" dirty="0"/>
                  <a:t>のとき出力抵抗は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20 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mS</m:t>
                    </m:r>
                  </m:oMath>
                </a14:m>
                <a:r>
                  <a:rPr kumimoji="1" lang="ja-JP" altLang="en-US" sz="2800" b="0" dirty="0"/>
                  <a:t>となる</a:t>
                </a:r>
                <a:endParaRPr kumimoji="1" lang="en-US" altLang="ja-JP" sz="2800" b="0" dirty="0"/>
              </a:p>
              <a:p>
                <a:pPr algn="l"/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556E08-B95D-9E6B-CCC7-F09939685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199" y="507354"/>
                <a:ext cx="5918200" cy="6095323"/>
              </a:xfrm>
              <a:prstGeom prst="rect">
                <a:avLst/>
              </a:prstGeom>
              <a:blipFill>
                <a:blip r:embed="rId4"/>
                <a:stretch>
                  <a:fillRect l="-20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14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53B54023-34B4-A2A1-D2CC-9B4994909C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の計算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53B54023-34B4-A2A1-D2CC-9B4994909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4044B06-3C3E-C254-B748-2069946ABB40}"/>
                  </a:ext>
                </a:extLst>
              </p:cNvPr>
              <p:cNvSpPr txBox="1"/>
              <p:nvPr/>
            </p:nvSpPr>
            <p:spPr>
              <a:xfrm>
                <a:off x="838200" y="1828800"/>
                <a:ext cx="10066867" cy="4520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sub>
                          </m:sSub>
                        </m:e>
                      </m:d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=0.16778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1⋅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+0.424192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≈246 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μS</m:t>
                      </m:r>
                      <m: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=1×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𝑔𝑠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1.8−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𝑜𝑢𝑡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0.9−</m:t>
                                  </m:r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"/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endChr m:val=""/>
                                          <m:ctrlP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  <m:t>0.167781⋅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𝑜𝑢𝑡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  <m:t>+0.424192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⋅1.111×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kumimoji="1" lang="en-US" altLang="ja-JP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1×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1.111×</m:t>
                          </m:r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=90.009⋯≈90</m:t>
                      </m:r>
                    </m:oMath>
                  </m:oMathPara>
                </a14:m>
                <a:endParaRPr kumimoji="1" lang="en-US" altLang="ja-JP" sz="2800" b="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4044B06-3C3E-C254-B748-2069946AB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8800"/>
                <a:ext cx="10066867" cy="45204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87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380</Words>
  <Application>Microsoft Office PowerPoint</Application>
  <PresentationFormat>ワイド画面</PresentationFormat>
  <Paragraphs>53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Office テーマ</vt:lpstr>
      <vt:lpstr>進捗報告</vt:lpstr>
      <vt:lpstr>バッファ回路</vt:lpstr>
      <vt:lpstr>V_th1の推定</vt:lpstr>
      <vt:lpstr>V_th1の推定</vt:lpstr>
      <vt:lpstr>g_m1の計算</vt:lpstr>
      <vt:lpstr>g_m1の計算</vt:lpstr>
      <vt:lpstr>v_outの計算</vt:lpstr>
      <vt:lpstr>v_outの計算</vt:lpstr>
      <vt:lpstr>W_1/L_1の計算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Kojima Hikaru</dc:creator>
  <cp:lastModifiedBy>KOJIMAHIKARU</cp:lastModifiedBy>
  <cp:revision>4</cp:revision>
  <dcterms:created xsi:type="dcterms:W3CDTF">2023-06-09T10:02:13Z</dcterms:created>
  <dcterms:modified xsi:type="dcterms:W3CDTF">2023-06-12T01:23:26Z</dcterms:modified>
</cp:coreProperties>
</file>