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270" r:id="rId3"/>
    <p:sldId id="391" r:id="rId4"/>
    <p:sldId id="384" r:id="rId5"/>
    <p:sldId id="390" r:id="rId6"/>
    <p:sldId id="385" r:id="rId7"/>
    <p:sldId id="387" r:id="rId8"/>
    <p:sldId id="388" r:id="rId9"/>
    <p:sldId id="389" r:id="rId10"/>
    <p:sldId id="27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868EF-CFAB-4D89-86C6-AFABE865F389}" v="10" dt="2023-06-21T12:28:57.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o Natsuki" userId="6d283cdd76ae3dff" providerId="LiveId" clId="{412868EF-CFAB-4D89-86C6-AFABE865F389}"/>
    <pc:docChg chg="undo custSel modSld">
      <pc:chgData name="Ando Natsuki" userId="6d283cdd76ae3dff" providerId="LiveId" clId="{412868EF-CFAB-4D89-86C6-AFABE865F389}" dt="2023-06-21T12:29:01.842" v="52" actId="1076"/>
      <pc:docMkLst>
        <pc:docMk/>
      </pc:docMkLst>
      <pc:sldChg chg="addSp delSp modSp mod">
        <pc:chgData name="Ando Natsuki" userId="6d283cdd76ae3dff" providerId="LiveId" clId="{412868EF-CFAB-4D89-86C6-AFABE865F389}" dt="2023-06-21T12:29:01.842" v="52" actId="1076"/>
        <pc:sldMkLst>
          <pc:docMk/>
          <pc:sldMk cId="2686003601" sldId="391"/>
        </pc:sldMkLst>
        <pc:spChg chg="del">
          <ac:chgData name="Ando Natsuki" userId="6d283cdd76ae3dff" providerId="LiveId" clId="{412868EF-CFAB-4D89-86C6-AFABE865F389}" dt="2023-06-21T12:23:43.725" v="0" actId="478"/>
          <ac:spMkLst>
            <pc:docMk/>
            <pc:sldMk cId="2686003601" sldId="391"/>
            <ac:spMk id="3" creationId="{E3453D37-C6A6-E8FF-E6A7-E758021F7923}"/>
          </ac:spMkLst>
        </pc:spChg>
        <pc:spChg chg="add mod">
          <ac:chgData name="Ando Natsuki" userId="6d283cdd76ae3dff" providerId="LiveId" clId="{412868EF-CFAB-4D89-86C6-AFABE865F389}" dt="2023-06-21T12:27:37.072" v="30" actId="14100"/>
          <ac:spMkLst>
            <pc:docMk/>
            <pc:sldMk cId="2686003601" sldId="391"/>
            <ac:spMk id="12" creationId="{61B24623-DA4D-8EE9-D5E5-D3FD34E2C822}"/>
          </ac:spMkLst>
        </pc:spChg>
        <pc:spChg chg="add mod">
          <ac:chgData name="Ando Natsuki" userId="6d283cdd76ae3dff" providerId="LiveId" clId="{412868EF-CFAB-4D89-86C6-AFABE865F389}" dt="2023-06-21T12:28:03.111" v="36" actId="1076"/>
          <ac:spMkLst>
            <pc:docMk/>
            <pc:sldMk cId="2686003601" sldId="391"/>
            <ac:spMk id="13" creationId="{2978DB40-B065-8B7C-5E70-2B5DDA1E0C64}"/>
          </ac:spMkLst>
        </pc:spChg>
        <pc:spChg chg="add mod">
          <ac:chgData name="Ando Natsuki" userId="6d283cdd76ae3dff" providerId="LiveId" clId="{412868EF-CFAB-4D89-86C6-AFABE865F389}" dt="2023-06-21T12:28:31.715" v="43" actId="14100"/>
          <ac:spMkLst>
            <pc:docMk/>
            <pc:sldMk cId="2686003601" sldId="391"/>
            <ac:spMk id="17" creationId="{F3B7A359-1681-42F7-188D-1A6AC42076EF}"/>
          </ac:spMkLst>
        </pc:spChg>
        <pc:spChg chg="add mod">
          <ac:chgData name="Ando Natsuki" userId="6d283cdd76ae3dff" providerId="LiveId" clId="{412868EF-CFAB-4D89-86C6-AFABE865F389}" dt="2023-06-21T12:28:42.991" v="46" actId="14100"/>
          <ac:spMkLst>
            <pc:docMk/>
            <pc:sldMk cId="2686003601" sldId="391"/>
            <ac:spMk id="18" creationId="{0842B2B4-0810-DC49-B57C-5D5617CEC306}"/>
          </ac:spMkLst>
        </pc:spChg>
        <pc:spChg chg="add mod">
          <ac:chgData name="Ando Natsuki" userId="6d283cdd76ae3dff" providerId="LiveId" clId="{412868EF-CFAB-4D89-86C6-AFABE865F389}" dt="2023-06-21T12:28:56.131" v="50" actId="14100"/>
          <ac:spMkLst>
            <pc:docMk/>
            <pc:sldMk cId="2686003601" sldId="391"/>
            <ac:spMk id="19" creationId="{1B4C367D-C1CF-9DAF-4B3D-9512974E4A9D}"/>
          </ac:spMkLst>
        </pc:spChg>
        <pc:spChg chg="add mod">
          <ac:chgData name="Ando Natsuki" userId="6d283cdd76ae3dff" providerId="LiveId" clId="{412868EF-CFAB-4D89-86C6-AFABE865F389}" dt="2023-06-21T12:29:01.842" v="52" actId="1076"/>
          <ac:spMkLst>
            <pc:docMk/>
            <pc:sldMk cId="2686003601" sldId="391"/>
            <ac:spMk id="20" creationId="{60E0C110-1AC4-8ED3-451E-A93317A25957}"/>
          </ac:spMkLst>
        </pc:spChg>
        <pc:picChg chg="mod">
          <ac:chgData name="Ando Natsuki" userId="6d283cdd76ae3dff" providerId="LiveId" clId="{412868EF-CFAB-4D89-86C6-AFABE865F389}" dt="2023-06-21T12:23:58.715" v="4" actId="1076"/>
          <ac:picMkLst>
            <pc:docMk/>
            <pc:sldMk cId="2686003601" sldId="391"/>
            <ac:picMk id="5" creationId="{BFFB442C-58CF-65AA-1CBC-A04FC67E0963}"/>
          </ac:picMkLst>
        </pc:picChg>
        <pc:picChg chg="add mod modCrop">
          <ac:chgData name="Ando Natsuki" userId="6d283cdd76ae3dff" providerId="LiveId" clId="{412868EF-CFAB-4D89-86C6-AFABE865F389}" dt="2023-06-21T12:27:26.911" v="27" actId="1076"/>
          <ac:picMkLst>
            <pc:docMk/>
            <pc:sldMk cId="2686003601" sldId="391"/>
            <ac:picMk id="7" creationId="{17637769-152C-1A41-84DC-1DBF7416618F}"/>
          </ac:picMkLst>
        </pc:picChg>
        <pc:picChg chg="add del mod">
          <ac:chgData name="Ando Natsuki" userId="6d283cdd76ae3dff" providerId="LiveId" clId="{412868EF-CFAB-4D89-86C6-AFABE865F389}" dt="2023-06-21T12:25:34.325" v="14" actId="478"/>
          <ac:picMkLst>
            <pc:docMk/>
            <pc:sldMk cId="2686003601" sldId="391"/>
            <ac:picMk id="9" creationId="{1CB929D1-E317-9201-C999-86C05797E826}"/>
          </ac:picMkLst>
        </pc:picChg>
        <pc:picChg chg="add mod">
          <ac:chgData name="Ando Natsuki" userId="6d283cdd76ae3dff" providerId="LiveId" clId="{412868EF-CFAB-4D89-86C6-AFABE865F389}" dt="2023-06-21T12:26:56.125" v="23" actId="1076"/>
          <ac:picMkLst>
            <pc:docMk/>
            <pc:sldMk cId="2686003601" sldId="391"/>
            <ac:picMk id="11" creationId="{F6B94517-0C01-E09B-E6D6-498A2A4863BB}"/>
          </ac:picMkLst>
        </pc:picChg>
        <pc:cxnChg chg="add mod">
          <ac:chgData name="Ando Natsuki" userId="6d283cdd76ae3dff" providerId="LiveId" clId="{412868EF-CFAB-4D89-86C6-AFABE865F389}" dt="2023-06-21T12:28:11.862" v="38" actId="1076"/>
          <ac:cxnSpMkLst>
            <pc:docMk/>
            <pc:sldMk cId="2686003601" sldId="391"/>
            <ac:cxnSpMk id="14" creationId="{0B55C6BC-5C5A-0D4D-03D2-FD86AAED2B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F599B-9FE5-4799-A0B0-D591E62ECCFE}" type="datetimeFigureOut">
              <a:rPr kumimoji="1" lang="ja-JP" altLang="en-US" smtClean="0"/>
              <a:t>2023/6/21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96D65-74EE-451D-9482-A5288020D5F8}" type="slidenum">
              <a:rPr kumimoji="1" lang="ja-JP" altLang="en-US" smtClean="0"/>
              <a:t>‹#›</a:t>
            </a:fld>
            <a:endParaRPr kumimoji="1" lang="ja-JP" altLang="en-US"/>
          </a:p>
        </p:txBody>
      </p:sp>
    </p:spTree>
    <p:extLst>
      <p:ext uri="{BB962C8B-B14F-4D97-AF65-F5344CB8AC3E}">
        <p14:creationId xmlns:p14="http://schemas.microsoft.com/office/powerpoint/2010/main" val="42266181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9C3F31-2EF8-4A83-A9AB-69191C31646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3606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34631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4552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84317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289794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444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150887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4102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15893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40123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77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93661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57457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907278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7.png"/><Relationship Id="rId3" Type="http://schemas.openxmlformats.org/officeDocument/2006/relationships/image" Target="../media/image12.png"/><Relationship Id="rId7" Type="http://schemas.openxmlformats.org/officeDocument/2006/relationships/image" Target="../media/image47.png"/><Relationship Id="rId12" Type="http://schemas.openxmlformats.org/officeDocument/2006/relationships/image" Target="../media/image6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65.png"/><Relationship Id="rId9" Type="http://schemas.openxmlformats.org/officeDocument/2006/relationships/image" Target="../media/image4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31B29-EB36-467D-B3C1-5596C8849C8E}"/>
              </a:ext>
            </a:extLst>
          </p:cNvPr>
          <p:cNvSpPr>
            <a:spLocks noGrp="1"/>
          </p:cNvSpPr>
          <p:nvPr>
            <p:ph type="ctrTitle"/>
          </p:nvPr>
        </p:nvSpPr>
        <p:spPr>
          <a:xfrm>
            <a:off x="914400" y="2851781"/>
            <a:ext cx="10363200" cy="1470025"/>
          </a:xfrm>
        </p:spPr>
        <p:txBody>
          <a:bodyPr/>
          <a:lstStyle/>
          <a:p>
            <a:pPr algn="ctr"/>
            <a:r>
              <a:rPr lang="en-US" altLang="ja-JP" sz="3600" dirty="0">
                <a:effectLst/>
                <a:latin typeface="+mj-ea"/>
                <a:cs typeface="Times New Roman" panose="02020603050405020304" pitchFamily="18" charset="0"/>
              </a:rPr>
              <a:t>LSI</a:t>
            </a:r>
            <a:r>
              <a:rPr lang="ja-JP" altLang="en-US" sz="3600" dirty="0">
                <a:effectLst/>
                <a:latin typeface="+mj-ea"/>
                <a:cs typeface="Times New Roman" panose="02020603050405020304" pitchFamily="18" charset="0"/>
              </a:rPr>
              <a:t>設計ミーティング後 進捗報告</a:t>
            </a:r>
            <a:br>
              <a:rPr lang="en-US" altLang="ja-JP" sz="3600" dirty="0">
                <a:effectLst/>
                <a:latin typeface="+mj-ea"/>
                <a:cs typeface="Times New Roman" panose="02020603050405020304" pitchFamily="18" charset="0"/>
              </a:rPr>
            </a:br>
            <a:br>
              <a:rPr lang="en-US" altLang="ja-JP" sz="3600" dirty="0">
                <a:effectLst/>
                <a:latin typeface="+mj-ea"/>
                <a:cs typeface="Times New Roman" panose="02020603050405020304" pitchFamily="18" charset="0"/>
              </a:rPr>
            </a:br>
            <a:r>
              <a:rPr lang="en-US" altLang="ja-JP" sz="2400" dirty="0">
                <a:effectLst/>
                <a:latin typeface="+mj-ea"/>
                <a:cs typeface="Times New Roman" panose="02020603050405020304" pitchFamily="18" charset="0"/>
              </a:rPr>
              <a:t>2023</a:t>
            </a:r>
            <a:r>
              <a:rPr lang="ja-JP" altLang="en-US" sz="2400" dirty="0">
                <a:effectLst/>
                <a:latin typeface="+mj-ea"/>
                <a:cs typeface="Times New Roman" panose="02020603050405020304" pitchFamily="18" charset="0"/>
              </a:rPr>
              <a:t>年</a:t>
            </a:r>
            <a:r>
              <a:rPr lang="en-US" altLang="ja-JP" sz="2400" dirty="0">
                <a:latin typeface="+mj-ea"/>
                <a:cs typeface="Times New Roman" panose="02020603050405020304" pitchFamily="18" charset="0"/>
              </a:rPr>
              <a:t>6</a:t>
            </a:r>
            <a:r>
              <a:rPr lang="ja-JP" altLang="en-US" sz="2400" dirty="0">
                <a:effectLst/>
                <a:latin typeface="+mj-ea"/>
                <a:cs typeface="Times New Roman" panose="02020603050405020304" pitchFamily="18" charset="0"/>
              </a:rPr>
              <a:t>月</a:t>
            </a:r>
            <a:r>
              <a:rPr lang="en-US" altLang="ja-JP" sz="2400" dirty="0">
                <a:effectLst/>
                <a:latin typeface="+mj-ea"/>
                <a:cs typeface="Times New Roman" panose="02020603050405020304" pitchFamily="18" charset="0"/>
              </a:rPr>
              <a:t>22</a:t>
            </a:r>
            <a:r>
              <a:rPr lang="ja-JP" altLang="en-US" sz="2400" dirty="0">
                <a:effectLst/>
                <a:latin typeface="+mj-ea"/>
                <a:cs typeface="Times New Roman" panose="02020603050405020304" pitchFamily="18" charset="0"/>
              </a:rPr>
              <a:t>日</a:t>
            </a:r>
            <a:endParaRPr kumimoji="1" lang="ja-JP" altLang="en-US" sz="5400" dirty="0">
              <a:latin typeface="+mj-ea"/>
            </a:endParaRPr>
          </a:p>
        </p:txBody>
      </p:sp>
      <p:sp>
        <p:nvSpPr>
          <p:cNvPr id="3" name="字幕 2">
            <a:extLst>
              <a:ext uri="{FF2B5EF4-FFF2-40B4-BE49-F238E27FC236}">
                <a16:creationId xmlns:a16="http://schemas.microsoft.com/office/drawing/2014/main" id="{49A4BC19-B9D9-4DD5-9910-A8B257B18B2E}"/>
              </a:ext>
            </a:extLst>
          </p:cNvPr>
          <p:cNvSpPr>
            <a:spLocks noGrp="1"/>
          </p:cNvSpPr>
          <p:nvPr>
            <p:ph type="subTitle" idx="1"/>
          </p:nvPr>
        </p:nvSpPr>
        <p:spPr>
          <a:xfrm>
            <a:off x="1828800" y="5434163"/>
            <a:ext cx="8534400" cy="518064"/>
          </a:xfrm>
        </p:spPr>
        <p:txBody>
          <a:bodyPr/>
          <a:lstStyle/>
          <a:p>
            <a:r>
              <a:rPr lang="en-US" altLang="ja-JP" sz="2800" dirty="0">
                <a:ea typeface="+mj-ea"/>
              </a:rPr>
              <a:t>M2</a:t>
            </a:r>
            <a:r>
              <a:rPr lang="ja-JP" altLang="en-US" sz="2800" dirty="0">
                <a:ea typeface="+mj-ea"/>
              </a:rPr>
              <a:t>　安藤 夏輝</a:t>
            </a:r>
            <a:endParaRPr lang="en-US" altLang="ja-JP" sz="2800" dirty="0">
              <a:ea typeface="+mj-ea"/>
            </a:endParaRPr>
          </a:p>
        </p:txBody>
      </p:sp>
      <p:sp>
        <p:nvSpPr>
          <p:cNvPr id="7" name="テキスト ボックス 6">
            <a:extLst>
              <a:ext uri="{FF2B5EF4-FFF2-40B4-BE49-F238E27FC236}">
                <a16:creationId xmlns:a16="http://schemas.microsoft.com/office/drawing/2014/main" id="{AAC4AAC6-6459-066E-5FC3-C35E3450C7E3}"/>
              </a:ext>
            </a:extLst>
          </p:cNvPr>
          <p:cNvSpPr txBox="1"/>
          <p:nvPr/>
        </p:nvSpPr>
        <p:spPr>
          <a:xfrm>
            <a:off x="11593175" y="6409345"/>
            <a:ext cx="3025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1</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sp>
        <p:nvSpPr>
          <p:cNvPr id="6" name="Rectangle 1">
            <a:extLst>
              <a:ext uri="{FF2B5EF4-FFF2-40B4-BE49-F238E27FC236}">
                <a16:creationId xmlns:a16="http://schemas.microsoft.com/office/drawing/2014/main" id="{31810D7E-82BB-C3DA-B954-1523B5FD752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p:txBody>
      </p:sp>
    </p:spTree>
    <p:extLst>
      <p:ext uri="{BB962C8B-B14F-4D97-AF65-F5344CB8AC3E}">
        <p14:creationId xmlns:p14="http://schemas.microsoft.com/office/powerpoint/2010/main" val="418915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D0FD7-3EFD-23CD-1C53-296D14EC682B}"/>
              </a:ext>
            </a:extLst>
          </p:cNvPr>
          <p:cNvSpPr>
            <a:spLocks noGrp="1"/>
          </p:cNvSpPr>
          <p:nvPr>
            <p:ph type="title"/>
          </p:nvPr>
        </p:nvSpPr>
        <p:spPr/>
        <p:txBody>
          <a:bodyPr/>
          <a:lstStyle/>
          <a:p>
            <a:r>
              <a:rPr lang="ja-JP" altLang="en-US" dirty="0">
                <a:solidFill>
                  <a:schemeClr val="tx1"/>
                </a:solidFill>
              </a:rPr>
              <a:t>まとめと今後の課題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F061EE9-07D0-3D5E-7B8B-915AA8194B14}"/>
                  </a:ext>
                </a:extLst>
              </p:cNvPr>
              <p:cNvSpPr>
                <a:spLocks noGrp="1"/>
              </p:cNvSpPr>
              <p:nvPr>
                <p:ph idx="1"/>
              </p:nvPr>
            </p:nvSpPr>
            <p:spPr/>
            <p:txBody>
              <a:bodyPr/>
              <a:lstStyle/>
              <a:p>
                <a:r>
                  <a:rPr lang="ja-JP" altLang="en-US" sz="2000" dirty="0"/>
                  <a:t>まとめ</a:t>
                </a:r>
                <a:endParaRPr lang="en-US" altLang="ja-JP" sz="2000" dirty="0"/>
              </a:p>
              <a:p>
                <a:r>
                  <a:rPr lang="ja-JP" altLang="en-US" sz="2000" dirty="0"/>
                  <a:t>・</a:t>
                </a:r>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𝐾</m:t>
                        </m:r>
                      </m:e>
                      <m:sub>
                        <m:r>
                          <a:rPr lang="en-US" altLang="ja-JP" sz="2000" b="0" i="1" smtClean="0">
                            <a:solidFill>
                              <a:schemeClr val="tx1"/>
                            </a:solidFill>
                            <a:latin typeface="Cambria Math" panose="02040503050406030204" pitchFamily="18" charset="0"/>
                          </a:rPr>
                          <m:t>0</m:t>
                        </m:r>
                      </m:sub>
                    </m:sSub>
                  </m:oMath>
                </a14:m>
                <a:r>
                  <a:rPr lang="ja-JP" altLang="en-US" sz="2000" dirty="0"/>
                  <a:t>の中の</a:t>
                </a:r>
                <a14:m>
                  <m:oMath xmlns:m="http://schemas.openxmlformats.org/officeDocument/2006/math">
                    <m:r>
                      <a:rPr lang="ja-JP" altLang="en-US" sz="2000" i="1" smtClean="0">
                        <a:latin typeface="Cambria Math" panose="02040503050406030204" pitchFamily="18" charset="0"/>
                      </a:rPr>
                      <m:t>𝜇</m:t>
                    </m:r>
                  </m:oMath>
                </a14:m>
                <a:r>
                  <a:rPr lang="ja-JP" altLang="en-US" sz="2000" dirty="0"/>
                  <a:t>がバイアス電圧によって変化することに着目し、バッファ回路を検討した</a:t>
                </a:r>
                <a:endParaRPr lang="en-US" altLang="ja-JP" sz="2000" dirty="0"/>
              </a:p>
              <a:p>
                <a:r>
                  <a:rPr lang="ja-JP" altLang="en-US" sz="2000" dirty="0"/>
                  <a:t>・以前の設計から理論値により近づいたが、利得は</a:t>
                </a:r>
                <a:r>
                  <a:rPr lang="en-US" altLang="ja-JP" sz="2000" dirty="0"/>
                  <a:t>-7.18dB</a:t>
                </a:r>
                <a:r>
                  <a:rPr lang="ja-JP" altLang="en-US" sz="2000" dirty="0"/>
                  <a:t>でやや足りていない</a:t>
                </a:r>
                <a:endParaRPr lang="en-US" altLang="ja-JP" sz="2000" dirty="0"/>
              </a:p>
              <a:p>
                <a:r>
                  <a:rPr lang="ja-JP" altLang="en-US" sz="2000" dirty="0"/>
                  <a:t>→</a:t>
                </a:r>
                <a:r>
                  <a:rPr lang="en-US" altLang="ja-JP" sz="2000" dirty="0"/>
                  <a:t>-6dB</a:t>
                </a:r>
                <a:r>
                  <a:rPr lang="ja-JP" altLang="en-US" sz="2000" dirty="0"/>
                  <a:t>に近づき、</a:t>
                </a:r>
                <a:r>
                  <a:rPr lang="en-US" altLang="ja-JP" sz="2000" dirty="0"/>
                  <a:t>20mS</a:t>
                </a:r>
                <a:r>
                  <a:rPr lang="ja-JP" altLang="en-US" sz="2000" dirty="0"/>
                  <a:t>を得るように</a:t>
                </a:r>
                <a:r>
                  <a:rPr lang="en-US" altLang="ja-JP" sz="2000" dirty="0"/>
                  <a:t>W1</a:t>
                </a:r>
                <a:r>
                  <a:rPr lang="ja-JP" altLang="en-US" sz="2000" dirty="0"/>
                  <a:t>を調整したもので試作を行う</a:t>
                </a:r>
                <a:endParaRPr lang="en-US" altLang="ja-JP" sz="2000" dirty="0"/>
              </a:p>
              <a:p>
                <a:r>
                  <a:rPr lang="ja-JP" altLang="en-US" sz="2000" dirty="0"/>
                  <a:t>・この誤差は小信号解析の近似が影響していると推測している</a:t>
                </a:r>
                <a:endParaRPr lang="en-US" altLang="ja-JP" sz="2000" dirty="0"/>
              </a:p>
              <a:p>
                <a:r>
                  <a:rPr lang="ja-JP" altLang="en-US" sz="2000" dirty="0"/>
                  <a:t>→</a:t>
                </a:r>
                <a:r>
                  <a:rPr lang="en-US" altLang="ja-JP" sz="2000" dirty="0"/>
                  <a:t>L=540nm</a:t>
                </a:r>
                <a:r>
                  <a:rPr lang="ja-JP" altLang="en-US" sz="2000" dirty="0"/>
                  <a:t>としてよりチャネル長変調効果の影響を受けない形状比も検討したい</a:t>
                </a:r>
                <a:endParaRPr lang="en-US" altLang="ja-JP" sz="2000" dirty="0"/>
              </a:p>
              <a:p>
                <a:r>
                  <a:rPr lang="ja-JP" altLang="en-US" sz="2000" dirty="0"/>
                  <a:t>　→大きな改善は見込まれなかった</a:t>
                </a:r>
                <a:r>
                  <a:rPr lang="en-US" altLang="ja-JP" sz="2000" dirty="0"/>
                  <a:t>(6/21, </a:t>
                </a:r>
                <a:r>
                  <a:rPr lang="ja-JP" altLang="en-US" sz="2000" dirty="0"/>
                  <a:t>緒方君、小島君の検証</a:t>
                </a:r>
                <a:r>
                  <a:rPr lang="en-US" altLang="ja-JP" sz="2000" dirty="0"/>
                  <a:t>)</a:t>
                </a:r>
              </a:p>
              <a:p>
                <a:endParaRPr lang="en-US" altLang="ja-JP" sz="2000" dirty="0"/>
              </a:p>
              <a:p>
                <a:r>
                  <a:rPr kumimoji="1" lang="ja-JP" altLang="en-US" sz="2000" dirty="0"/>
                  <a:t>今後の課題</a:t>
                </a:r>
                <a:endParaRPr kumimoji="1" lang="en-US" altLang="ja-JP" sz="2000" dirty="0"/>
              </a:p>
              <a:p>
                <a:r>
                  <a:rPr lang="ja-JP" altLang="en-US" sz="2000" dirty="0"/>
                  <a:t>・作成したバッファをギルバートセル回路に接続して評価を行う</a:t>
                </a:r>
                <a:endParaRPr lang="en-US" altLang="ja-JP" sz="2000" dirty="0"/>
              </a:p>
              <a:p>
                <a:r>
                  <a:rPr kumimoji="1" lang="ja-JP" altLang="en-US" sz="2000" dirty="0"/>
                  <a:t>・</a:t>
                </a:r>
                <a:r>
                  <a:rPr kumimoji="1" lang="en-US" altLang="ja-JP" sz="2000" dirty="0"/>
                  <a:t>7</a:t>
                </a:r>
                <a:r>
                  <a:rPr kumimoji="1" lang="ja-JP" altLang="en-US" sz="2000" dirty="0"/>
                  <a:t>入力回路の動作が厳しくなる範囲の考察</a:t>
                </a:r>
                <a:endParaRPr kumimoji="1" lang="en-US" altLang="ja-JP" sz="2000" dirty="0"/>
              </a:p>
              <a:p>
                <a:r>
                  <a:rPr lang="ja-JP" altLang="en-US" sz="2000" dirty="0"/>
                  <a:t>・レイアウト</a:t>
                </a:r>
                <a:endParaRPr kumimoji="1" lang="en-US" altLang="ja-JP" sz="2000" dirty="0"/>
              </a:p>
            </p:txBody>
          </p:sp>
        </mc:Choice>
        <mc:Fallback>
          <p:sp>
            <p:nvSpPr>
              <p:cNvPr id="3" name="コンテンツ プレースホルダー 2">
                <a:extLst>
                  <a:ext uri="{FF2B5EF4-FFF2-40B4-BE49-F238E27FC236}">
                    <a16:creationId xmlns:a16="http://schemas.microsoft.com/office/drawing/2014/main" id="{EF061EE9-07D0-3D5E-7B8B-915AA8194B14}"/>
                  </a:ext>
                </a:extLst>
              </p:cNvPr>
              <p:cNvSpPr>
                <a:spLocks noGrp="1" noRot="1" noChangeAspect="1" noMove="1" noResize="1" noEditPoints="1" noAdjustHandles="1" noChangeArrowheads="1" noChangeShapeType="1" noTextEdit="1"/>
              </p:cNvSpPr>
              <p:nvPr>
                <p:ph idx="1"/>
              </p:nvPr>
            </p:nvSpPr>
            <p:spPr>
              <a:blipFill>
                <a:blip r:embed="rId2"/>
                <a:stretch>
                  <a:fillRect l="-584" t="-10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961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75EA96DA-64CF-A3FC-EED7-589B4C1ADAD2}"/>
                  </a:ext>
                </a:extLst>
              </p:cNvPr>
              <p:cNvSpPr>
                <a:spLocks noGrp="1"/>
              </p:cNvSpPr>
              <p:nvPr>
                <p:ph type="title"/>
              </p:nvPr>
            </p:nvSpPr>
            <p:spPr/>
            <p:txBody>
              <a:bodyPr/>
              <a:lstStyle/>
              <a:p>
                <a:pPr marL="0" indent="0"/>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𝐾</m:t>
                        </m:r>
                      </m:e>
                      <m:sub>
                        <m:r>
                          <a:rPr lang="en-US" altLang="ja-JP" i="1">
                            <a:solidFill>
                              <a:schemeClr val="tx1"/>
                            </a:solidFill>
                            <a:latin typeface="Cambria Math" panose="02040503050406030204" pitchFamily="18" charset="0"/>
                          </a:rPr>
                          <m:t>0</m:t>
                        </m:r>
                      </m:sub>
                    </m:sSub>
                  </m:oMath>
                </a14:m>
                <a:r>
                  <a:rPr lang="ja-JP" altLang="en-US" dirty="0">
                    <a:solidFill>
                      <a:schemeClr val="tx1"/>
                    </a:solidFill>
                  </a:rPr>
                  <a:t>の推定</a:t>
                </a:r>
                <a:endParaRPr lang="en-US" altLang="ja-JP" dirty="0">
                  <a:solidFill>
                    <a:schemeClr val="tx1"/>
                  </a:solidFill>
                </a:endParaRPr>
              </a:p>
            </p:txBody>
          </p:sp>
        </mc:Choice>
        <mc:Fallback>
          <p:sp>
            <p:nvSpPr>
              <p:cNvPr id="2" name="タイトル 1">
                <a:extLst>
                  <a:ext uri="{FF2B5EF4-FFF2-40B4-BE49-F238E27FC236}">
                    <a16:creationId xmlns:a16="http://schemas.microsoft.com/office/drawing/2014/main" id="{75EA96DA-64CF-A3FC-EED7-589B4C1ADAD2}"/>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4CE6E27C-9CD3-F873-CECE-B72E566DF2B1}"/>
              </a:ext>
            </a:extLst>
          </p:cNvPr>
          <p:cNvPicPr>
            <a:picLocks noChangeAspect="1"/>
          </p:cNvPicPr>
          <p:nvPr/>
        </p:nvPicPr>
        <p:blipFill rotWithShape="1">
          <a:blip r:embed="rId3"/>
          <a:srcRect l="13674" t="13771" r="935" b="1086"/>
          <a:stretch/>
        </p:blipFill>
        <p:spPr>
          <a:xfrm>
            <a:off x="1079881" y="2839442"/>
            <a:ext cx="9858414" cy="3614469"/>
          </a:xfrm>
          <a:prstGeom prst="rect">
            <a:avLst/>
          </a:prstGeom>
        </p:spPr>
      </p:pic>
      <p:sp>
        <p:nvSpPr>
          <p:cNvPr id="8" name="テキスト ボックス 7">
            <a:extLst>
              <a:ext uri="{FF2B5EF4-FFF2-40B4-BE49-F238E27FC236}">
                <a16:creationId xmlns:a16="http://schemas.microsoft.com/office/drawing/2014/main" id="{8F4DF518-333A-72C0-B366-181C88CBA488}"/>
              </a:ext>
            </a:extLst>
          </p:cNvPr>
          <p:cNvSpPr txBox="1"/>
          <p:nvPr/>
        </p:nvSpPr>
        <p:spPr>
          <a:xfrm>
            <a:off x="10737072" y="5107639"/>
            <a:ext cx="10200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W=1um</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sp>
        <p:nvSpPr>
          <p:cNvPr id="9" name="テキスト ボックス 8">
            <a:extLst>
              <a:ext uri="{FF2B5EF4-FFF2-40B4-BE49-F238E27FC236}">
                <a16:creationId xmlns:a16="http://schemas.microsoft.com/office/drawing/2014/main" id="{25F86288-E72C-A5C4-46CA-EC56C07BDB07}"/>
              </a:ext>
            </a:extLst>
          </p:cNvPr>
          <p:cNvSpPr txBox="1"/>
          <p:nvPr/>
        </p:nvSpPr>
        <p:spPr>
          <a:xfrm>
            <a:off x="10737071" y="2757400"/>
            <a:ext cx="11242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W=10um</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cxnSp>
        <p:nvCxnSpPr>
          <p:cNvPr id="11" name="直線矢印コネクタ 10">
            <a:extLst>
              <a:ext uri="{FF2B5EF4-FFF2-40B4-BE49-F238E27FC236}">
                <a16:creationId xmlns:a16="http://schemas.microsoft.com/office/drawing/2014/main" id="{BF205B5D-74B7-B84C-DE6B-5157A668BC61}"/>
              </a:ext>
            </a:extLst>
          </p:cNvPr>
          <p:cNvCxnSpPr/>
          <p:nvPr/>
        </p:nvCxnSpPr>
        <p:spPr bwMode="auto">
          <a:xfrm flipV="1">
            <a:off x="10938295" y="3198490"/>
            <a:ext cx="0" cy="190914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正方形/長方形 13">
            <a:extLst>
              <a:ext uri="{FF2B5EF4-FFF2-40B4-BE49-F238E27FC236}">
                <a16:creationId xmlns:a16="http://schemas.microsoft.com/office/drawing/2014/main" id="{5A1436FA-A103-3A8A-46A2-E65D5639BF17}"/>
              </a:ext>
            </a:extLst>
          </p:cNvPr>
          <p:cNvSpPr/>
          <p:nvPr/>
        </p:nvSpPr>
        <p:spPr bwMode="auto">
          <a:xfrm>
            <a:off x="5953016" y="5489273"/>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5" name="正方形/長方形 14">
            <a:extLst>
              <a:ext uri="{FF2B5EF4-FFF2-40B4-BE49-F238E27FC236}">
                <a16:creationId xmlns:a16="http://schemas.microsoft.com/office/drawing/2014/main" id="{58AADF17-0E06-FE7F-056E-2CA469B1D61E}"/>
              </a:ext>
            </a:extLst>
          </p:cNvPr>
          <p:cNvSpPr/>
          <p:nvPr/>
        </p:nvSpPr>
        <p:spPr bwMode="auto">
          <a:xfrm>
            <a:off x="6545364" y="5449437"/>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6" name="正方形/長方形 15">
            <a:extLst>
              <a:ext uri="{FF2B5EF4-FFF2-40B4-BE49-F238E27FC236}">
                <a16:creationId xmlns:a16="http://schemas.microsoft.com/office/drawing/2014/main" id="{E257BDAC-CA4F-D6B0-00CB-38029D3AD18B}"/>
              </a:ext>
            </a:extLst>
          </p:cNvPr>
          <p:cNvSpPr/>
          <p:nvPr/>
        </p:nvSpPr>
        <p:spPr bwMode="auto">
          <a:xfrm>
            <a:off x="7137712" y="5421698"/>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7" name="正方形/長方形 16">
            <a:extLst>
              <a:ext uri="{FF2B5EF4-FFF2-40B4-BE49-F238E27FC236}">
                <a16:creationId xmlns:a16="http://schemas.microsoft.com/office/drawing/2014/main" id="{3201E00B-3B53-E3E9-6499-CA1686D46B5C}"/>
              </a:ext>
            </a:extLst>
          </p:cNvPr>
          <p:cNvSpPr/>
          <p:nvPr/>
        </p:nvSpPr>
        <p:spPr bwMode="auto">
          <a:xfrm>
            <a:off x="7137712" y="4770401"/>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8" name="正方形/長方形 17">
            <a:extLst>
              <a:ext uri="{FF2B5EF4-FFF2-40B4-BE49-F238E27FC236}">
                <a16:creationId xmlns:a16="http://schemas.microsoft.com/office/drawing/2014/main" id="{B3CDD6F4-A134-48A9-00A8-666ACE76179C}"/>
              </a:ext>
            </a:extLst>
          </p:cNvPr>
          <p:cNvSpPr/>
          <p:nvPr/>
        </p:nvSpPr>
        <p:spPr bwMode="auto">
          <a:xfrm>
            <a:off x="6545364" y="5040064"/>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9" name="正方形/長方形 18">
            <a:extLst>
              <a:ext uri="{FF2B5EF4-FFF2-40B4-BE49-F238E27FC236}">
                <a16:creationId xmlns:a16="http://schemas.microsoft.com/office/drawing/2014/main" id="{EC4C09D9-9E66-1D85-CFB1-41C0480E591E}"/>
              </a:ext>
            </a:extLst>
          </p:cNvPr>
          <p:cNvSpPr/>
          <p:nvPr/>
        </p:nvSpPr>
        <p:spPr bwMode="auto">
          <a:xfrm>
            <a:off x="5953016" y="5245529"/>
            <a:ext cx="142984" cy="13514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120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21" name="テキスト ボックス 20">
            <a:extLst>
              <a:ext uri="{FF2B5EF4-FFF2-40B4-BE49-F238E27FC236}">
                <a16:creationId xmlns:a16="http://schemas.microsoft.com/office/drawing/2014/main" id="{58148CAE-B472-A913-6ABC-9F942F837575}"/>
              </a:ext>
            </a:extLst>
          </p:cNvPr>
          <p:cNvSpPr txBox="1"/>
          <p:nvPr/>
        </p:nvSpPr>
        <p:spPr>
          <a:xfrm>
            <a:off x="2335602" y="3013824"/>
            <a:ext cx="114947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L=360nm </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78319034-5D24-A1EB-21E6-26E98DC3CF6C}"/>
                  </a:ext>
                </a:extLst>
              </p:cNvPr>
              <p:cNvSpPr>
                <a:spLocks noGrp="1"/>
              </p:cNvSpPr>
              <p:nvPr>
                <p:ph idx="1"/>
              </p:nvPr>
            </p:nvSpPr>
            <p:spPr>
              <a:xfrm>
                <a:off x="812801" y="1295401"/>
                <a:ext cx="10437284" cy="4779963"/>
              </a:xfrm>
            </p:spPr>
            <p:txBody>
              <a:bodyPr/>
              <a:lstStyle/>
              <a:p>
                <a:pPr marL="0" indent="0"/>
                <a:r>
                  <a:rPr lang="ja-JP" altLang="en-US" sz="2000" dirty="0">
                    <a:solidFill>
                      <a:schemeClr val="tx1"/>
                    </a:solidFill>
                  </a:rPr>
                  <a:t>以前</a:t>
                </a:r>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𝐾</m:t>
                        </m:r>
                      </m:e>
                      <m:sub>
                        <m:r>
                          <a:rPr lang="en-US" altLang="ja-JP" sz="2000" i="1">
                            <a:solidFill>
                              <a:schemeClr val="tx1"/>
                            </a:solidFill>
                            <a:latin typeface="Cambria Math" panose="02040503050406030204" pitchFamily="18" charset="0"/>
                          </a:rPr>
                          <m:t>0</m:t>
                        </m:r>
                      </m:sub>
                    </m:sSub>
                    <m:r>
                      <a:rPr lang="ja-JP" altLang="en-US" sz="2000" i="1">
                        <a:solidFill>
                          <a:schemeClr val="tx1"/>
                        </a:solidFill>
                        <a:latin typeface="Cambria Math" panose="02040503050406030204" pitchFamily="18" charset="0"/>
                      </a:rPr>
                      <m:t>を</m:t>
                    </m:r>
                  </m:oMath>
                </a14:m>
                <a:r>
                  <a:rPr lang="ja-JP" altLang="en-US" sz="2000" dirty="0">
                    <a:solidFill>
                      <a:schemeClr val="tx1"/>
                    </a:solidFill>
                  </a:rPr>
                  <a:t>推定したとき、</a:t>
                </a:r>
                <a:r>
                  <a:rPr lang="en-US" altLang="ja-JP" sz="2000" dirty="0">
                    <a:solidFill>
                      <a:schemeClr val="tx1"/>
                    </a:solidFill>
                  </a:rPr>
                  <a:t>W=1~10um</a:t>
                </a:r>
                <a:r>
                  <a:rPr lang="ja-JP" altLang="en-US" sz="2000" dirty="0">
                    <a:solidFill>
                      <a:schemeClr val="tx1"/>
                    </a:solidFill>
                  </a:rPr>
                  <a:t>の範囲から考察をした。</a:t>
                </a:r>
                <a:endParaRPr lang="en-US" altLang="ja-JP" sz="2000" dirty="0">
                  <a:solidFill>
                    <a:schemeClr val="tx1"/>
                  </a:solidFill>
                </a:endParaRPr>
              </a:p>
              <a:p>
                <a:pPr marL="0" indent="0"/>
                <a:r>
                  <a:rPr lang="ja-JP" altLang="en-US" sz="2000" dirty="0">
                    <a:solidFill>
                      <a:schemeClr val="tx1"/>
                    </a:solidFill>
                  </a:rPr>
                  <a:t>しかし、</a:t>
                </a:r>
                <a:r>
                  <a:rPr lang="en-US" altLang="ja-JP" sz="2000" dirty="0">
                    <a:solidFill>
                      <a:schemeClr val="tx1"/>
                    </a:solidFill>
                  </a:rPr>
                  <a:t>W</a:t>
                </a:r>
                <a:r>
                  <a:rPr lang="ja-JP" altLang="en-US" sz="2000" dirty="0">
                    <a:solidFill>
                      <a:schemeClr val="tx1"/>
                    </a:solidFill>
                  </a:rPr>
                  <a:t>について</a:t>
                </a:r>
                <a:r>
                  <a:rPr lang="en-US" altLang="ja-JP" sz="2000" dirty="0">
                    <a:solidFill>
                      <a:schemeClr val="tx1"/>
                    </a:solidFill>
                  </a:rPr>
                  <a:t>10um</a:t>
                </a:r>
                <a:r>
                  <a:rPr lang="ja-JP" altLang="en-US" sz="2000" dirty="0">
                    <a:solidFill>
                      <a:schemeClr val="tx1"/>
                    </a:solidFill>
                  </a:rPr>
                  <a:t>と</a:t>
                </a:r>
                <a:r>
                  <a:rPr lang="en-US" altLang="ja-JP" sz="2000" dirty="0">
                    <a:solidFill>
                      <a:schemeClr val="tx1"/>
                    </a:solidFill>
                  </a:rPr>
                  <a:t>10.1um</a:t>
                </a:r>
                <a:r>
                  <a:rPr lang="ja-JP" altLang="en-US" sz="2000" dirty="0">
                    <a:solidFill>
                      <a:schemeClr val="tx1"/>
                    </a:solidFill>
                  </a:rPr>
                  <a:t>の間でモデル式の切り替わりがあり、パラメータの抽出として</a:t>
                </a:r>
                <a:endParaRPr lang="en-US" altLang="ja-JP" sz="2000" dirty="0">
                  <a:solidFill>
                    <a:schemeClr val="tx1"/>
                  </a:solidFill>
                </a:endParaRPr>
              </a:p>
              <a:p>
                <a:pPr marL="0" indent="0"/>
                <a:r>
                  <a:rPr lang="ja-JP" altLang="en-US" sz="2000" dirty="0">
                    <a:solidFill>
                      <a:schemeClr val="tx1"/>
                    </a:solidFill>
                  </a:rPr>
                  <a:t>不適切であったと考えられた。</a:t>
                </a:r>
                <a:endParaRPr lang="en-US" altLang="ja-JP" sz="2000" dirty="0">
                  <a:solidFill>
                    <a:schemeClr val="tx1"/>
                  </a:solidFill>
                </a:endParaRPr>
              </a:p>
            </p:txBody>
          </p:sp>
        </mc:Choice>
        <mc:Fallback xmlns="">
          <p:sp>
            <p:nvSpPr>
              <p:cNvPr id="5" name="コンテンツ プレースホルダー 2">
                <a:extLst>
                  <a:ext uri="{FF2B5EF4-FFF2-40B4-BE49-F238E27FC236}">
                    <a16:creationId xmlns:a16="http://schemas.microsoft.com/office/drawing/2014/main" id="{78319034-5D24-A1EB-21E6-26E98DC3CF6C}"/>
                  </a:ext>
                </a:extLst>
              </p:cNvPr>
              <p:cNvSpPr>
                <a:spLocks noGrp="1" noRot="1" noChangeAspect="1" noMove="1" noResize="1" noEditPoints="1" noAdjustHandles="1" noChangeArrowheads="1" noChangeShapeType="1" noTextEdit="1"/>
              </p:cNvSpPr>
              <p:nvPr>
                <p:ph idx="1"/>
              </p:nvPr>
            </p:nvSpPr>
            <p:spPr>
              <a:xfrm>
                <a:off x="812801" y="1295401"/>
                <a:ext cx="10437284" cy="4779963"/>
              </a:xfrm>
              <a:blipFill>
                <a:blip r:embed="rId4"/>
                <a:stretch>
                  <a:fillRect l="-584" t="-10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674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1AF21-7E43-D32F-EB2D-1DAA885A8092}"/>
              </a:ext>
            </a:extLst>
          </p:cNvPr>
          <p:cNvSpPr>
            <a:spLocks noGrp="1"/>
          </p:cNvSpPr>
          <p:nvPr>
            <p:ph type="title"/>
          </p:nvPr>
        </p:nvSpPr>
        <p:spPr/>
        <p:txBody>
          <a:bodyPr/>
          <a:lstStyle/>
          <a:p>
            <a:r>
              <a:rPr kumimoji="1" lang="ja-JP" altLang="en-US" dirty="0"/>
              <a:t>モデルパラメータの割り当て　</a:t>
            </a:r>
            <a:r>
              <a:rPr kumimoji="1" lang="ja-JP" altLang="en-US" sz="1800" dirty="0"/>
              <a:t>関根研 小林君の資料より引用</a:t>
            </a:r>
            <a:endParaRPr kumimoji="1" lang="ja-JP" altLang="en-US" dirty="0"/>
          </a:p>
        </p:txBody>
      </p:sp>
      <p:pic>
        <p:nvPicPr>
          <p:cNvPr id="5" name="図 4">
            <a:extLst>
              <a:ext uri="{FF2B5EF4-FFF2-40B4-BE49-F238E27FC236}">
                <a16:creationId xmlns:a16="http://schemas.microsoft.com/office/drawing/2014/main" id="{BFFB442C-58CF-65AA-1CBC-A04FC67E0963}"/>
              </a:ext>
            </a:extLst>
          </p:cNvPr>
          <p:cNvPicPr>
            <a:picLocks noChangeAspect="1"/>
          </p:cNvPicPr>
          <p:nvPr/>
        </p:nvPicPr>
        <p:blipFill>
          <a:blip r:embed="rId2"/>
          <a:stretch>
            <a:fillRect/>
          </a:stretch>
        </p:blipFill>
        <p:spPr>
          <a:xfrm>
            <a:off x="2397219" y="4779704"/>
            <a:ext cx="7364095" cy="2078296"/>
          </a:xfrm>
          <a:prstGeom prst="rect">
            <a:avLst/>
          </a:prstGeom>
        </p:spPr>
      </p:pic>
      <p:pic>
        <p:nvPicPr>
          <p:cNvPr id="7" name="図 6">
            <a:extLst>
              <a:ext uri="{FF2B5EF4-FFF2-40B4-BE49-F238E27FC236}">
                <a16:creationId xmlns:a16="http://schemas.microsoft.com/office/drawing/2014/main" id="{17637769-152C-1A41-84DC-1DBF7416618F}"/>
              </a:ext>
            </a:extLst>
          </p:cNvPr>
          <p:cNvPicPr>
            <a:picLocks noChangeAspect="1"/>
          </p:cNvPicPr>
          <p:nvPr/>
        </p:nvPicPr>
        <p:blipFill rotWithShape="1">
          <a:blip r:embed="rId3"/>
          <a:srcRect t="21831" r="38863"/>
          <a:stretch/>
        </p:blipFill>
        <p:spPr>
          <a:xfrm>
            <a:off x="1010418" y="2009955"/>
            <a:ext cx="3968151" cy="2790465"/>
          </a:xfrm>
          <a:prstGeom prst="rect">
            <a:avLst/>
          </a:prstGeom>
        </p:spPr>
      </p:pic>
      <p:pic>
        <p:nvPicPr>
          <p:cNvPr id="11" name="図 10">
            <a:extLst>
              <a:ext uri="{FF2B5EF4-FFF2-40B4-BE49-F238E27FC236}">
                <a16:creationId xmlns:a16="http://schemas.microsoft.com/office/drawing/2014/main" id="{F6B94517-0C01-E09B-E6D6-498A2A4863BB}"/>
              </a:ext>
            </a:extLst>
          </p:cNvPr>
          <p:cNvPicPr>
            <a:picLocks noChangeAspect="1"/>
          </p:cNvPicPr>
          <p:nvPr/>
        </p:nvPicPr>
        <p:blipFill>
          <a:blip r:embed="rId4"/>
          <a:stretch>
            <a:fillRect/>
          </a:stretch>
        </p:blipFill>
        <p:spPr>
          <a:xfrm>
            <a:off x="4978569" y="1230612"/>
            <a:ext cx="6490560" cy="3569808"/>
          </a:xfrm>
          <a:prstGeom prst="rect">
            <a:avLst/>
          </a:prstGeom>
        </p:spPr>
      </p:pic>
      <p:sp>
        <p:nvSpPr>
          <p:cNvPr id="12" name="正方形/長方形 11">
            <a:extLst>
              <a:ext uri="{FF2B5EF4-FFF2-40B4-BE49-F238E27FC236}">
                <a16:creationId xmlns:a16="http://schemas.microsoft.com/office/drawing/2014/main" id="{61B24623-DA4D-8EE9-D5E5-D3FD34E2C822}"/>
              </a:ext>
            </a:extLst>
          </p:cNvPr>
          <p:cNvSpPr/>
          <p:nvPr/>
        </p:nvSpPr>
        <p:spPr bwMode="auto">
          <a:xfrm>
            <a:off x="6095999" y="1739569"/>
            <a:ext cx="4807789" cy="30920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楕円 12">
            <a:extLst>
              <a:ext uri="{FF2B5EF4-FFF2-40B4-BE49-F238E27FC236}">
                <a16:creationId xmlns:a16="http://schemas.microsoft.com/office/drawing/2014/main" id="{2978DB40-B065-8B7C-5E70-2B5DDA1E0C64}"/>
              </a:ext>
            </a:extLst>
          </p:cNvPr>
          <p:cNvSpPr/>
          <p:nvPr/>
        </p:nvSpPr>
        <p:spPr bwMode="auto">
          <a:xfrm>
            <a:off x="8816991" y="2009955"/>
            <a:ext cx="995131" cy="7284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14" name="直線矢印コネクタ 13">
            <a:extLst>
              <a:ext uri="{FF2B5EF4-FFF2-40B4-BE49-F238E27FC236}">
                <a16:creationId xmlns:a16="http://schemas.microsoft.com/office/drawing/2014/main" id="{0B55C6BC-5C5A-0D4D-03D2-FD86AAED2B03}"/>
              </a:ext>
            </a:extLst>
          </p:cNvPr>
          <p:cNvCxnSpPr/>
          <p:nvPr/>
        </p:nvCxnSpPr>
        <p:spPr bwMode="auto">
          <a:xfrm flipH="1">
            <a:off x="9812122" y="2067462"/>
            <a:ext cx="806773" cy="325404"/>
          </a:xfrm>
          <a:prstGeom prst="straightConnector1">
            <a:avLst/>
          </a:prstGeom>
          <a:solidFill>
            <a:srgbClr val="00B8FF"/>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正方形/長方形 16">
            <a:extLst>
              <a:ext uri="{FF2B5EF4-FFF2-40B4-BE49-F238E27FC236}">
                <a16:creationId xmlns:a16="http://schemas.microsoft.com/office/drawing/2014/main" id="{F3B7A359-1681-42F7-188D-1A6AC42076EF}"/>
              </a:ext>
            </a:extLst>
          </p:cNvPr>
          <p:cNvSpPr/>
          <p:nvPr/>
        </p:nvSpPr>
        <p:spPr bwMode="auto">
          <a:xfrm>
            <a:off x="1141563" y="3252158"/>
            <a:ext cx="1006414" cy="1768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0842B2B4-0810-DC49-B57C-5D5617CEC306}"/>
              </a:ext>
            </a:extLst>
          </p:cNvPr>
          <p:cNvSpPr/>
          <p:nvPr/>
        </p:nvSpPr>
        <p:spPr bwMode="auto">
          <a:xfrm>
            <a:off x="5072851" y="2954411"/>
            <a:ext cx="1023147" cy="18560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9" name="正方形/長方形 18">
            <a:extLst>
              <a:ext uri="{FF2B5EF4-FFF2-40B4-BE49-F238E27FC236}">
                <a16:creationId xmlns:a16="http://schemas.microsoft.com/office/drawing/2014/main" id="{1B4C367D-C1CF-9DAF-4B3D-9512974E4A9D}"/>
              </a:ext>
            </a:extLst>
          </p:cNvPr>
          <p:cNvSpPr/>
          <p:nvPr/>
        </p:nvSpPr>
        <p:spPr bwMode="auto">
          <a:xfrm>
            <a:off x="1141563" y="3654004"/>
            <a:ext cx="1006414" cy="4866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正方形/長方形 19">
            <a:extLst>
              <a:ext uri="{FF2B5EF4-FFF2-40B4-BE49-F238E27FC236}">
                <a16:creationId xmlns:a16="http://schemas.microsoft.com/office/drawing/2014/main" id="{60E0C110-1AC4-8ED3-451E-A93317A25957}"/>
              </a:ext>
            </a:extLst>
          </p:cNvPr>
          <p:cNvSpPr/>
          <p:nvPr/>
        </p:nvSpPr>
        <p:spPr bwMode="auto">
          <a:xfrm>
            <a:off x="5109714" y="3252158"/>
            <a:ext cx="1006414" cy="4866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68600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9A9A4C4-4FA5-FF71-8C3E-3DAE3C61545C}"/>
                  </a:ext>
                </a:extLst>
              </p:cNvPr>
              <p:cNvSpPr>
                <a:spLocks noGrp="1"/>
              </p:cNvSpPr>
              <p:nvPr>
                <p:ph type="title"/>
              </p:nvPr>
            </p:nvSpPr>
            <p:spPr/>
            <p:txBody>
              <a:bodyPr/>
              <a:lstStyle/>
              <a:p>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𝐾</m:t>
                        </m:r>
                      </m:e>
                      <m:sub>
                        <m:r>
                          <a:rPr lang="en-US" altLang="ja-JP" i="1">
                            <a:solidFill>
                              <a:schemeClr val="tx1"/>
                            </a:solidFill>
                            <a:latin typeface="Cambria Math" panose="02040503050406030204" pitchFamily="18" charset="0"/>
                          </a:rPr>
                          <m:t>0</m:t>
                        </m:r>
                      </m:sub>
                    </m:sSub>
                  </m:oMath>
                </a14:m>
                <a:r>
                  <a:rPr lang="ja-JP" altLang="en-US" dirty="0">
                    <a:solidFill>
                      <a:schemeClr val="tx1"/>
                    </a:solidFill>
                  </a:rPr>
                  <a:t>の推定</a:t>
                </a:r>
                <a:endParaRPr kumimoji="1" lang="ja-JP" altLang="en-US" dirty="0"/>
              </a:p>
            </p:txBody>
          </p:sp>
        </mc:Choice>
        <mc:Fallback>
          <p:sp>
            <p:nvSpPr>
              <p:cNvPr id="2" name="タイトル 1">
                <a:extLst>
                  <a:ext uri="{FF2B5EF4-FFF2-40B4-BE49-F238E27FC236}">
                    <a16:creationId xmlns:a16="http://schemas.microsoft.com/office/drawing/2014/main" id="{F9A9A4C4-4FA5-FF71-8C3E-3DAE3C61545C}"/>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graphicFrame>
        <p:nvGraphicFramePr>
          <p:cNvPr id="4" name="コンテンツ プレースホルダー 3">
            <a:extLst>
              <a:ext uri="{FF2B5EF4-FFF2-40B4-BE49-F238E27FC236}">
                <a16:creationId xmlns:a16="http://schemas.microsoft.com/office/drawing/2014/main" id="{9046D574-60A7-3349-9456-1C260E052C53}"/>
              </a:ext>
            </a:extLst>
          </p:cNvPr>
          <p:cNvGraphicFramePr>
            <a:graphicFrameLocks noGrp="1"/>
          </p:cNvGraphicFramePr>
          <p:nvPr>
            <p:ph idx="1"/>
          </p:nvPr>
        </p:nvGraphicFramePr>
        <p:xfrm>
          <a:off x="2463562" y="1672527"/>
          <a:ext cx="8179276" cy="3128888"/>
        </p:xfrm>
        <a:graphic>
          <a:graphicData uri="http://schemas.openxmlformats.org/drawingml/2006/table">
            <a:tbl>
              <a:tblPr>
                <a:tableStyleId>{5C22544A-7EE6-4342-B048-85BDC9FD1C3A}</a:tableStyleId>
              </a:tblPr>
              <a:tblGrid>
                <a:gridCol w="1364828">
                  <a:extLst>
                    <a:ext uri="{9D8B030D-6E8A-4147-A177-3AD203B41FA5}">
                      <a16:colId xmlns:a16="http://schemas.microsoft.com/office/drawing/2014/main" val="2912665036"/>
                    </a:ext>
                  </a:extLst>
                </a:gridCol>
                <a:gridCol w="1150298">
                  <a:extLst>
                    <a:ext uri="{9D8B030D-6E8A-4147-A177-3AD203B41FA5}">
                      <a16:colId xmlns:a16="http://schemas.microsoft.com/office/drawing/2014/main" val="3694324297"/>
                    </a:ext>
                  </a:extLst>
                </a:gridCol>
                <a:gridCol w="1132830">
                  <a:extLst>
                    <a:ext uri="{9D8B030D-6E8A-4147-A177-3AD203B41FA5}">
                      <a16:colId xmlns:a16="http://schemas.microsoft.com/office/drawing/2014/main" val="558679243"/>
                    </a:ext>
                  </a:extLst>
                </a:gridCol>
                <a:gridCol w="1132830">
                  <a:extLst>
                    <a:ext uri="{9D8B030D-6E8A-4147-A177-3AD203B41FA5}">
                      <a16:colId xmlns:a16="http://schemas.microsoft.com/office/drawing/2014/main" val="1332711142"/>
                    </a:ext>
                  </a:extLst>
                </a:gridCol>
                <a:gridCol w="1132830">
                  <a:extLst>
                    <a:ext uri="{9D8B030D-6E8A-4147-A177-3AD203B41FA5}">
                      <a16:colId xmlns:a16="http://schemas.microsoft.com/office/drawing/2014/main" val="2798367138"/>
                    </a:ext>
                  </a:extLst>
                </a:gridCol>
                <a:gridCol w="1132830">
                  <a:extLst>
                    <a:ext uri="{9D8B030D-6E8A-4147-A177-3AD203B41FA5}">
                      <a16:colId xmlns:a16="http://schemas.microsoft.com/office/drawing/2014/main" val="4106517277"/>
                    </a:ext>
                  </a:extLst>
                </a:gridCol>
                <a:gridCol w="1132830">
                  <a:extLst>
                    <a:ext uri="{9D8B030D-6E8A-4147-A177-3AD203B41FA5}">
                      <a16:colId xmlns:a16="http://schemas.microsoft.com/office/drawing/2014/main" val="3619396287"/>
                    </a:ext>
                  </a:extLst>
                </a:gridCol>
              </a:tblGrid>
              <a:tr h="446984">
                <a:tc>
                  <a:txBody>
                    <a:bodyPr/>
                    <a:lstStyle/>
                    <a:p>
                      <a:pPr algn="l" fontAlgn="ct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W=10um</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W=20um</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W=30um</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W=40um</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W=50um</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W=100um</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316950"/>
                  </a:ext>
                </a:extLst>
              </a:tr>
              <a:tr h="446984">
                <a:tc>
                  <a:txBody>
                    <a:bodyPr/>
                    <a:lstStyle/>
                    <a:p>
                      <a:pPr algn="l" fontAlgn="ctr"/>
                      <a:r>
                        <a:rPr lang="en-US" sz="1800" u="none" strike="noStrike" dirty="0">
                          <a:effectLst/>
                        </a:rPr>
                        <a:t>VGS=0.5V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244.980u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347.882u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347.863u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347.785u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347.694u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347.688u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1918637"/>
                  </a:ext>
                </a:extLst>
              </a:tr>
              <a:tr h="446984">
                <a:tc>
                  <a:txBody>
                    <a:bodyPr/>
                    <a:lstStyle/>
                    <a:p>
                      <a:pPr algn="l" fontAlgn="ctr"/>
                      <a:r>
                        <a:rPr lang="en-US" sz="1800" u="none" strike="noStrike" dirty="0">
                          <a:effectLst/>
                        </a:rPr>
                        <a:t>VGS=0.6V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134.352u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164.257u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163.988u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163.735u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163.552u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163.552u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4873388"/>
                  </a:ext>
                </a:extLst>
              </a:tr>
              <a:tr h="446984">
                <a:tc>
                  <a:txBody>
                    <a:bodyPr/>
                    <a:lstStyle/>
                    <a:p>
                      <a:pPr algn="l" fontAlgn="ctr"/>
                      <a:r>
                        <a:rPr lang="en-US" sz="1800" u="none" strike="noStrike" dirty="0">
                          <a:effectLst/>
                        </a:rPr>
                        <a:t>VGS=0.7V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135.912u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148.717u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148.219u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147.813u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147.470u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147.468u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2730906"/>
                  </a:ext>
                </a:extLst>
              </a:tr>
              <a:tr h="446984">
                <a:tc>
                  <a:txBody>
                    <a:bodyPr/>
                    <a:lstStyle/>
                    <a:p>
                      <a:pPr algn="l" fontAlgn="ctr"/>
                      <a:r>
                        <a:rPr lang="en-US" sz="1800" u="none" strike="noStrike" dirty="0">
                          <a:effectLst/>
                        </a:rPr>
                        <a:t>VGS=0.8V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134.739u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139.070u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138.392u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137.850u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137.395u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137.397u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8172245"/>
                  </a:ext>
                </a:extLst>
              </a:tr>
              <a:tr h="446984">
                <a:tc>
                  <a:txBody>
                    <a:bodyPr/>
                    <a:lstStyle/>
                    <a:p>
                      <a:pPr algn="l" fontAlgn="ctr"/>
                      <a:r>
                        <a:rPr lang="en-US" sz="1800" u="none" strike="noStrike" dirty="0">
                          <a:effectLst/>
                        </a:rPr>
                        <a:t>VGS=0.9V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129.530u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129.490u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128.693u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128.061u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127.533u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127.532u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3233281"/>
                  </a:ext>
                </a:extLst>
              </a:tr>
              <a:tr h="446984">
                <a:tc>
                  <a:txBody>
                    <a:bodyPr/>
                    <a:lstStyle/>
                    <a:p>
                      <a:pPr algn="l" fontAlgn="ctr"/>
                      <a:r>
                        <a:rPr lang="en-US" sz="1800" u="none" strike="noStrike" dirty="0">
                          <a:effectLst/>
                        </a:rPr>
                        <a:t>VGS=1.0V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122.615u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120.219u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119.353u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a:effectLst/>
                        </a:rPr>
                        <a:t>118.668u</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118.100u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u="none" strike="noStrike" dirty="0">
                          <a:effectLst/>
                        </a:rPr>
                        <a:t>118.100u</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0688457"/>
                  </a:ext>
                </a:extLst>
              </a:tr>
            </a:tbl>
          </a:graphicData>
        </a:graphic>
      </p:graphicFrame>
      <p:sp>
        <p:nvSpPr>
          <p:cNvPr id="5" name="テキスト ボックス 4">
            <a:extLst>
              <a:ext uri="{FF2B5EF4-FFF2-40B4-BE49-F238E27FC236}">
                <a16:creationId xmlns:a16="http://schemas.microsoft.com/office/drawing/2014/main" id="{386BA614-95CE-4F22-9A22-48D8565A745E}"/>
              </a:ext>
            </a:extLst>
          </p:cNvPr>
          <p:cNvSpPr txBox="1"/>
          <p:nvPr/>
        </p:nvSpPr>
        <p:spPr>
          <a:xfrm>
            <a:off x="3715108" y="4982079"/>
            <a:ext cx="2380892" cy="646331"/>
          </a:xfrm>
          <a:prstGeom prst="rect">
            <a:avLst/>
          </a:prstGeom>
          <a:noFill/>
          <a:ln>
            <a:solidFill>
              <a:schemeClr val="bg1">
                <a:lumMod val="75000"/>
              </a:schemeClr>
            </a:solidFill>
          </a:ln>
        </p:spPr>
        <p:txBody>
          <a:bodyPr wrap="square" rtlCol="0">
            <a:spAutoFit/>
          </a:bodyPr>
          <a:lstStyle/>
          <a:p>
            <a:r>
              <a:rPr kumimoji="1" lang="en-US" altLang="ja-JP" dirty="0"/>
              <a:t>W=10um,20um</a:t>
            </a:r>
            <a:r>
              <a:rPr kumimoji="1" lang="ja-JP" altLang="en-US" dirty="0"/>
              <a:t>の間で</a:t>
            </a:r>
            <a:r>
              <a:rPr kumimoji="1" lang="en-US" altLang="ja-JP" dirty="0"/>
              <a:t>K</a:t>
            </a:r>
            <a:r>
              <a:rPr kumimoji="1" lang="ja-JP" altLang="en-US" dirty="0"/>
              <a:t>の変化が大きい</a:t>
            </a:r>
          </a:p>
        </p:txBody>
      </p:sp>
      <p:sp>
        <p:nvSpPr>
          <p:cNvPr id="15" name="テキスト ボックス 14">
            <a:extLst>
              <a:ext uri="{FF2B5EF4-FFF2-40B4-BE49-F238E27FC236}">
                <a16:creationId xmlns:a16="http://schemas.microsoft.com/office/drawing/2014/main" id="{05900BD3-1415-68EF-B767-1B5071FCDF23}"/>
              </a:ext>
            </a:extLst>
          </p:cNvPr>
          <p:cNvSpPr txBox="1"/>
          <p:nvPr/>
        </p:nvSpPr>
        <p:spPr>
          <a:xfrm>
            <a:off x="138023" y="1856441"/>
            <a:ext cx="1992702" cy="923330"/>
          </a:xfrm>
          <a:prstGeom prst="rect">
            <a:avLst/>
          </a:prstGeom>
          <a:noFill/>
          <a:ln>
            <a:solidFill>
              <a:schemeClr val="bg1">
                <a:lumMod val="75000"/>
              </a:schemeClr>
            </a:solidFill>
          </a:ln>
        </p:spPr>
        <p:txBody>
          <a:bodyPr wrap="square" rtlCol="0">
            <a:spAutoFit/>
          </a:bodyPr>
          <a:lstStyle/>
          <a:p>
            <a:r>
              <a:rPr kumimoji="1" lang="en-US" altLang="ja-JP" dirty="0"/>
              <a:t>Vth=0.45V</a:t>
            </a:r>
            <a:r>
              <a:rPr kumimoji="1" lang="ja-JP" altLang="en-US" dirty="0"/>
              <a:t>に近く、</a:t>
            </a:r>
            <a:endParaRPr kumimoji="1" lang="en-US" altLang="ja-JP" dirty="0"/>
          </a:p>
          <a:p>
            <a:r>
              <a:rPr kumimoji="1" lang="ja-JP" altLang="en-US" dirty="0"/>
              <a:t>飽和領域の式から推察できない</a:t>
            </a:r>
          </a:p>
        </p:txBody>
      </p:sp>
      <p:cxnSp>
        <p:nvCxnSpPr>
          <p:cNvPr id="17" name="直線矢印コネクタ 16">
            <a:extLst>
              <a:ext uri="{FF2B5EF4-FFF2-40B4-BE49-F238E27FC236}">
                <a16:creationId xmlns:a16="http://schemas.microsoft.com/office/drawing/2014/main" id="{7C132148-D1B9-730B-0B2A-F569187F9050}"/>
              </a:ext>
            </a:extLst>
          </p:cNvPr>
          <p:cNvCxnSpPr/>
          <p:nvPr/>
        </p:nvCxnSpPr>
        <p:spPr bwMode="auto">
          <a:xfrm>
            <a:off x="2130725" y="2318106"/>
            <a:ext cx="240052" cy="0"/>
          </a:xfrm>
          <a:prstGeom prst="straightConnector1">
            <a:avLst/>
          </a:prstGeom>
          <a:solidFill>
            <a:srgbClr val="00B8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40189273-61F5-1D27-19D6-412E9E2D0733}"/>
              </a:ext>
            </a:extLst>
          </p:cNvPr>
          <p:cNvCxnSpPr/>
          <p:nvPr/>
        </p:nvCxnSpPr>
        <p:spPr bwMode="auto">
          <a:xfrm flipV="1">
            <a:off x="4842245" y="4631747"/>
            <a:ext cx="0" cy="350332"/>
          </a:xfrm>
          <a:prstGeom prst="straightConnector1">
            <a:avLst/>
          </a:prstGeom>
          <a:solidFill>
            <a:srgbClr val="00B8FF"/>
          </a:solidFill>
          <a:ln w="9525" cap="flat" cmpd="sng" algn="ctr">
            <a:solidFill>
              <a:schemeClr val="bg1">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BACE63B9-2433-850E-855D-D9CDD55ED67B}"/>
              </a:ext>
            </a:extLst>
          </p:cNvPr>
          <p:cNvSpPr txBox="1"/>
          <p:nvPr/>
        </p:nvSpPr>
        <p:spPr>
          <a:xfrm>
            <a:off x="6591830" y="4982078"/>
            <a:ext cx="4808931" cy="646331"/>
          </a:xfrm>
          <a:prstGeom prst="rect">
            <a:avLst/>
          </a:prstGeom>
          <a:noFill/>
          <a:ln>
            <a:solidFill>
              <a:schemeClr val="bg1">
                <a:lumMod val="75000"/>
              </a:schemeClr>
            </a:solidFill>
          </a:ln>
        </p:spPr>
        <p:txBody>
          <a:bodyPr wrap="square" rtlCol="0">
            <a:spAutoFit/>
          </a:bodyPr>
          <a:lstStyle/>
          <a:p>
            <a:r>
              <a:rPr kumimoji="1" lang="ja-JP" altLang="en-US" dirty="0"/>
              <a:t>・</a:t>
            </a:r>
            <a:r>
              <a:rPr kumimoji="1" lang="en-US" altLang="ja-JP" dirty="0"/>
              <a:t>W</a:t>
            </a:r>
            <a:r>
              <a:rPr kumimoji="1" lang="ja-JP" altLang="en-US" dirty="0"/>
              <a:t>が増加すると</a:t>
            </a:r>
            <a:r>
              <a:rPr kumimoji="1" lang="en-US" altLang="ja-JP" dirty="0"/>
              <a:t>K</a:t>
            </a:r>
            <a:r>
              <a:rPr kumimoji="1" lang="ja-JP" altLang="en-US" dirty="0"/>
              <a:t>は減少するが依存性は低い</a:t>
            </a:r>
            <a:endParaRPr kumimoji="1" lang="en-US" altLang="ja-JP" dirty="0"/>
          </a:p>
          <a:p>
            <a:r>
              <a:rPr lang="ja-JP" altLang="en-US" dirty="0"/>
              <a:t>・</a:t>
            </a:r>
            <a:r>
              <a:rPr lang="en-US" altLang="ja-JP" dirty="0"/>
              <a:t>W=50um</a:t>
            </a:r>
            <a:r>
              <a:rPr lang="ja-JP" altLang="en-US" dirty="0"/>
              <a:t>のときの値でほとんど収束している</a:t>
            </a:r>
            <a:endParaRPr kumimoji="1" lang="ja-JP" altLang="en-US"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C3BC1F1-8EFA-E9EB-A28C-D5B173809627}"/>
                  </a:ext>
                </a:extLst>
              </p:cNvPr>
              <p:cNvSpPr txBox="1"/>
              <p:nvPr/>
            </p:nvSpPr>
            <p:spPr>
              <a:xfrm>
                <a:off x="490266" y="5689340"/>
                <a:ext cx="11211467" cy="760465"/>
              </a:xfrm>
              <a:prstGeom prst="rect">
                <a:avLst/>
              </a:prstGeom>
              <a:noFill/>
              <a:ln>
                <a:solidFill>
                  <a:srgbClr val="FF0000"/>
                </a:solidFill>
              </a:ln>
            </p:spPr>
            <p:txBody>
              <a:bodyPr wrap="square" rtlCol="0">
                <a:spAutoFit/>
              </a:bodyPr>
              <a:lstStyle/>
              <a:p>
                <a:r>
                  <a:rPr lang="ja-JP" altLang="en-US" b="0"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0" smtClean="0">
                            <a:latin typeface="Cambria Math" panose="02040503050406030204" pitchFamily="18" charset="0"/>
                          </a:rPr>
                          <m:t>1</m:t>
                        </m:r>
                      </m:num>
                      <m:den>
                        <m:r>
                          <a:rPr lang="en-US" altLang="ja-JP" b="0" i="0" smtClean="0">
                            <a:latin typeface="Cambria Math" panose="02040503050406030204" pitchFamily="18" charset="0"/>
                          </a:rPr>
                          <m:t>2</m:t>
                        </m:r>
                      </m:den>
                    </m:f>
                    <m:r>
                      <a:rPr lang="en-US" altLang="ja-JP" b="0" i="1" smtClean="0">
                        <a:latin typeface="Cambria Math" panose="02040503050406030204" pitchFamily="18" charset="0"/>
                      </a:rPr>
                      <m:t>𝜇</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𝑜𝑥</m:t>
                        </m:r>
                      </m:sub>
                    </m:sSub>
                  </m:oMath>
                </a14:m>
                <a:r>
                  <a:rPr kumimoji="1" lang="ja-JP" altLang="en-US" dirty="0"/>
                  <a:t>の中に含まれる移動度</a:t>
                </a:r>
                <a:r>
                  <a:rPr kumimoji="1" lang="en-US" altLang="ja-JP" dirty="0"/>
                  <a:t>μ</a:t>
                </a:r>
                <a:r>
                  <a:rPr kumimoji="1" lang="ja-JP" altLang="en-US" dirty="0"/>
                  <a:t>はバイアス電圧によって変化する（そのため</a:t>
                </a:r>
                <a:r>
                  <a:rPr kumimoji="1" lang="en-US" altLang="ja-JP" dirty="0"/>
                  <a:t>PDK</a:t>
                </a:r>
                <a:r>
                  <a:rPr kumimoji="1" lang="ja-JP" altLang="en-US" dirty="0"/>
                  <a:t>に固定値で記載されない）</a:t>
                </a:r>
                <a:endParaRPr kumimoji="1" lang="en-US" altLang="ja-JP" dirty="0"/>
              </a:p>
              <a:p>
                <a:r>
                  <a:rPr lang="ja-JP" altLang="en-US" dirty="0"/>
                  <a:t>・バイアス条件によって適宜</a:t>
                </a:r>
                <a:r>
                  <a:rPr lang="en-US" altLang="ja-JP" dirty="0"/>
                  <a:t>K</a:t>
                </a:r>
                <a:r>
                  <a:rPr lang="ja-JP" altLang="en-US" dirty="0"/>
                  <a:t>を与えることで、より設計理論値とシミュレーション結果が合致すると考えられる</a:t>
                </a:r>
                <a:endParaRPr kumimoji="1" lang="en-US" altLang="ja-JP" dirty="0"/>
              </a:p>
            </p:txBody>
          </p:sp>
        </mc:Choice>
        <mc:Fallback xmlns="">
          <p:sp>
            <p:nvSpPr>
              <p:cNvPr id="22" name="テキスト ボックス 21">
                <a:extLst>
                  <a:ext uri="{FF2B5EF4-FFF2-40B4-BE49-F238E27FC236}">
                    <a16:creationId xmlns:a16="http://schemas.microsoft.com/office/drawing/2014/main" id="{6C3BC1F1-8EFA-E9EB-A28C-D5B173809627}"/>
                  </a:ext>
                </a:extLst>
              </p:cNvPr>
              <p:cNvSpPr txBox="1">
                <a:spLocks noRot="1" noChangeAspect="1" noMove="1" noResize="1" noEditPoints="1" noAdjustHandles="1" noChangeArrowheads="1" noChangeShapeType="1" noTextEdit="1"/>
              </p:cNvSpPr>
              <p:nvPr/>
            </p:nvSpPr>
            <p:spPr>
              <a:xfrm>
                <a:off x="490266" y="5689340"/>
                <a:ext cx="11211467" cy="760465"/>
              </a:xfrm>
              <a:prstGeom prst="rect">
                <a:avLst/>
              </a:prstGeom>
              <a:blipFill>
                <a:blip r:embed="rId3"/>
                <a:stretch>
                  <a:fillRect l="-380" b="-11024"/>
                </a:stretch>
              </a:blipFill>
              <a:ln>
                <a:solidFill>
                  <a:srgbClr val="FF000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C5BDFF4-F092-F7A9-FDE8-BE5FB3543683}"/>
                  </a:ext>
                </a:extLst>
              </p:cNvPr>
              <p:cNvSpPr txBox="1"/>
              <p:nvPr/>
            </p:nvSpPr>
            <p:spPr>
              <a:xfrm>
                <a:off x="4958416" y="1266903"/>
                <a:ext cx="40350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バイアス</a:t>
                </a:r>
                <a14:m>
                  <m:oMath xmlns:m="http://schemas.openxmlformats.org/officeDocument/2006/math">
                    <m:r>
                      <a:rPr lang="ja-JP" altLang="en-US" i="1" dirty="0">
                        <a:latin typeface="Cambria Math" panose="02040503050406030204" pitchFamily="18" charset="0"/>
                      </a:rPr>
                      <m:t>電圧</m:t>
                    </m:r>
                    <m:r>
                      <a:rPr lang="ja-JP" altLang="en-US" i="1" dirty="0" smtClean="0">
                        <a:latin typeface="Cambria Math" panose="02040503050406030204" pitchFamily="18" charset="0"/>
                      </a:rPr>
                      <m:t>と</m:t>
                    </m:r>
                    <m:r>
                      <a:rPr lang="ja-JP" altLang="en-US" i="1" dirty="0">
                        <a:latin typeface="Cambria Math" panose="02040503050406030204" pitchFamily="18" charset="0"/>
                      </a:rPr>
                      <m:t>ゲート</m:t>
                    </m:r>
                    <m:r>
                      <a:rPr lang="ja-JP" altLang="en-US" i="1" dirty="0" smtClean="0">
                        <a:latin typeface="Cambria Math" panose="02040503050406030204" pitchFamily="18" charset="0"/>
                      </a:rPr>
                      <m:t>幅に</m:t>
                    </m:r>
                    <m:r>
                      <a:rPr lang="ja-JP" altLang="en-US" i="1" dirty="0">
                        <a:latin typeface="Cambria Math" panose="02040503050406030204" pitchFamily="18" charset="0"/>
                      </a:rPr>
                      <m:t>よる</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𝐾</m:t>
                        </m:r>
                      </m:e>
                      <m:sub>
                        <m:r>
                          <a:rPr lang="en-US" altLang="ja-JP" i="1">
                            <a:solidFill>
                              <a:schemeClr val="tx1"/>
                            </a:solidFill>
                            <a:latin typeface="Cambria Math" panose="02040503050406030204" pitchFamily="18" charset="0"/>
                          </a:rPr>
                          <m:t>0</m:t>
                        </m:r>
                      </m:sub>
                    </m:sSub>
                  </m:oMath>
                </a14:m>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の変化</a:t>
                </a:r>
              </a:p>
            </p:txBody>
          </p:sp>
        </mc:Choice>
        <mc:Fallback>
          <p:sp>
            <p:nvSpPr>
              <p:cNvPr id="3" name="テキスト ボックス 2">
                <a:extLst>
                  <a:ext uri="{FF2B5EF4-FFF2-40B4-BE49-F238E27FC236}">
                    <a16:creationId xmlns:a16="http://schemas.microsoft.com/office/drawing/2014/main" id="{7C5BDFF4-F092-F7A9-FDE8-BE5FB3543683}"/>
                  </a:ext>
                </a:extLst>
              </p:cNvPr>
              <p:cNvSpPr txBox="1">
                <a:spLocks noRot="1" noChangeAspect="1" noMove="1" noResize="1" noEditPoints="1" noAdjustHandles="1" noChangeArrowheads="1" noChangeShapeType="1" noTextEdit="1"/>
              </p:cNvSpPr>
              <p:nvPr/>
            </p:nvSpPr>
            <p:spPr>
              <a:xfrm>
                <a:off x="4958416" y="1266903"/>
                <a:ext cx="4035004" cy="369332"/>
              </a:xfrm>
              <a:prstGeom prst="rect">
                <a:avLst/>
              </a:prstGeom>
              <a:blipFill>
                <a:blip r:embed="rId4"/>
                <a:stretch>
                  <a:fillRect l="-1208" t="-13333" r="-906"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521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D2A61A-7C5F-2660-DB6C-1A46CCF67A77}"/>
              </a:ext>
            </a:extLst>
          </p:cNvPr>
          <p:cNvSpPr>
            <a:spLocks noGrp="1"/>
          </p:cNvSpPr>
          <p:nvPr>
            <p:ph type="title"/>
          </p:nvPr>
        </p:nvSpPr>
        <p:spPr/>
        <p:txBody>
          <a:bodyPr/>
          <a:lstStyle/>
          <a:p>
            <a:r>
              <a:rPr kumimoji="1" lang="ja-JP" altLang="en-US" dirty="0"/>
              <a:t>補足資料　</a:t>
            </a:r>
            <a:r>
              <a:rPr kumimoji="1" lang="en-US" altLang="ja-JP" sz="1800" dirty="0"/>
              <a:t>BSIM3v3</a:t>
            </a:r>
            <a:r>
              <a:rPr kumimoji="1" lang="ja-JP" altLang="en-US" sz="1800" dirty="0"/>
              <a:t>における移動度モデル</a:t>
            </a:r>
            <a:endParaRPr kumimoji="1" lang="ja-JP" altLang="en-US" dirty="0"/>
          </a:p>
        </p:txBody>
      </p:sp>
      <p:pic>
        <p:nvPicPr>
          <p:cNvPr id="5" name="図 4">
            <a:extLst>
              <a:ext uri="{FF2B5EF4-FFF2-40B4-BE49-F238E27FC236}">
                <a16:creationId xmlns:a16="http://schemas.microsoft.com/office/drawing/2014/main" id="{CB7D94BF-F186-3764-B2CE-E4C5D5E7FDEE}"/>
              </a:ext>
            </a:extLst>
          </p:cNvPr>
          <p:cNvPicPr>
            <a:picLocks noChangeAspect="1"/>
          </p:cNvPicPr>
          <p:nvPr/>
        </p:nvPicPr>
        <p:blipFill>
          <a:blip r:embed="rId2"/>
          <a:stretch>
            <a:fillRect/>
          </a:stretch>
        </p:blipFill>
        <p:spPr>
          <a:xfrm rot="21446834">
            <a:off x="1815007" y="4159846"/>
            <a:ext cx="8718299" cy="1529527"/>
          </a:xfrm>
          <a:prstGeom prst="rect">
            <a:avLst/>
          </a:prstGeom>
        </p:spPr>
      </p:pic>
      <p:pic>
        <p:nvPicPr>
          <p:cNvPr id="7" name="図 6">
            <a:extLst>
              <a:ext uri="{FF2B5EF4-FFF2-40B4-BE49-F238E27FC236}">
                <a16:creationId xmlns:a16="http://schemas.microsoft.com/office/drawing/2014/main" id="{E05ED5EA-0123-DA81-EF0C-7A2155A6A241}"/>
              </a:ext>
            </a:extLst>
          </p:cNvPr>
          <p:cNvPicPr>
            <a:picLocks noChangeAspect="1"/>
          </p:cNvPicPr>
          <p:nvPr/>
        </p:nvPicPr>
        <p:blipFill>
          <a:blip r:embed="rId3"/>
          <a:stretch>
            <a:fillRect/>
          </a:stretch>
        </p:blipFill>
        <p:spPr>
          <a:xfrm>
            <a:off x="770938" y="1341781"/>
            <a:ext cx="6740718" cy="2824778"/>
          </a:xfrm>
          <a:prstGeom prst="rect">
            <a:avLst/>
          </a:prstGeom>
        </p:spPr>
      </p:pic>
      <p:cxnSp>
        <p:nvCxnSpPr>
          <p:cNvPr id="9" name="直線コネクタ 8">
            <a:extLst>
              <a:ext uri="{FF2B5EF4-FFF2-40B4-BE49-F238E27FC236}">
                <a16:creationId xmlns:a16="http://schemas.microsoft.com/office/drawing/2014/main" id="{4A0CE824-9600-4B22-4871-CC31A2B3C6EE}"/>
              </a:ext>
            </a:extLst>
          </p:cNvPr>
          <p:cNvCxnSpPr/>
          <p:nvPr/>
        </p:nvCxnSpPr>
        <p:spPr bwMode="auto">
          <a:xfrm flipV="1">
            <a:off x="1699404" y="3429000"/>
            <a:ext cx="5589917" cy="99204"/>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コネクタ 9">
            <a:extLst>
              <a:ext uri="{FF2B5EF4-FFF2-40B4-BE49-F238E27FC236}">
                <a16:creationId xmlns:a16="http://schemas.microsoft.com/office/drawing/2014/main" id="{D36A1DEF-121C-501F-EF13-1341B4BC803D}"/>
              </a:ext>
            </a:extLst>
          </p:cNvPr>
          <p:cNvCxnSpPr/>
          <p:nvPr/>
        </p:nvCxnSpPr>
        <p:spPr bwMode="auto">
          <a:xfrm flipV="1">
            <a:off x="770938" y="3726612"/>
            <a:ext cx="6587394" cy="12076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AB497361-D79C-D7DE-D8E0-AF2113499383}"/>
              </a:ext>
            </a:extLst>
          </p:cNvPr>
          <p:cNvCxnSpPr/>
          <p:nvPr/>
        </p:nvCxnSpPr>
        <p:spPr bwMode="auto">
          <a:xfrm flipV="1">
            <a:off x="770938" y="4166558"/>
            <a:ext cx="1609953" cy="29821"/>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図 21">
            <a:extLst>
              <a:ext uri="{FF2B5EF4-FFF2-40B4-BE49-F238E27FC236}">
                <a16:creationId xmlns:a16="http://schemas.microsoft.com/office/drawing/2014/main" id="{BCE83D53-B513-EDD8-5E14-CA6A3471A5FC}"/>
              </a:ext>
            </a:extLst>
          </p:cNvPr>
          <p:cNvPicPr>
            <a:picLocks noChangeAspect="1"/>
          </p:cNvPicPr>
          <p:nvPr/>
        </p:nvPicPr>
        <p:blipFill>
          <a:blip r:embed="rId4"/>
          <a:stretch>
            <a:fillRect/>
          </a:stretch>
        </p:blipFill>
        <p:spPr>
          <a:xfrm>
            <a:off x="7698511" y="1569816"/>
            <a:ext cx="4352816" cy="969964"/>
          </a:xfrm>
          <a:prstGeom prst="rect">
            <a:avLst/>
          </a:prstGeom>
        </p:spPr>
      </p:pic>
      <p:sp>
        <p:nvSpPr>
          <p:cNvPr id="23" name="正方形/長方形 22">
            <a:extLst>
              <a:ext uri="{FF2B5EF4-FFF2-40B4-BE49-F238E27FC236}">
                <a16:creationId xmlns:a16="http://schemas.microsoft.com/office/drawing/2014/main" id="{F5861B23-D56A-6883-6E37-3DDA6E6764E4}"/>
              </a:ext>
            </a:extLst>
          </p:cNvPr>
          <p:cNvSpPr/>
          <p:nvPr/>
        </p:nvSpPr>
        <p:spPr bwMode="auto">
          <a:xfrm>
            <a:off x="7599872" y="1440611"/>
            <a:ext cx="4451455" cy="1268083"/>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4" name="テキスト ボックス 23">
            <a:extLst>
              <a:ext uri="{FF2B5EF4-FFF2-40B4-BE49-F238E27FC236}">
                <a16:creationId xmlns:a16="http://schemas.microsoft.com/office/drawing/2014/main" id="{20ADD2C0-F797-BF91-4AB8-804877D2E8B7}"/>
              </a:ext>
            </a:extLst>
          </p:cNvPr>
          <p:cNvSpPr txBox="1"/>
          <p:nvPr/>
        </p:nvSpPr>
        <p:spPr>
          <a:xfrm>
            <a:off x="7085162" y="5948830"/>
            <a:ext cx="5106838" cy="523220"/>
          </a:xfrm>
          <a:prstGeom prst="rect">
            <a:avLst/>
          </a:prstGeom>
          <a:noFill/>
        </p:spPr>
        <p:txBody>
          <a:bodyPr wrap="square" rtlCol="0">
            <a:spAutoFit/>
          </a:bodyPr>
          <a:lstStyle/>
          <a:p>
            <a:r>
              <a:rPr kumimoji="1" lang="ja-JP" altLang="en-US" sz="1400" dirty="0"/>
              <a:t>出典：</a:t>
            </a:r>
            <a:endParaRPr kumimoji="1" lang="en-US" altLang="ja-JP" sz="1400" dirty="0"/>
          </a:p>
          <a:p>
            <a:r>
              <a:rPr kumimoji="1" lang="en-US" altLang="ja-JP" sz="1400" dirty="0"/>
              <a:t>MOSFET</a:t>
            </a:r>
            <a:r>
              <a:rPr kumimoji="1" lang="ja-JP" altLang="en-US" sz="1400" dirty="0"/>
              <a:t>のモデリングと</a:t>
            </a:r>
            <a:r>
              <a:rPr kumimoji="1" lang="en-US" altLang="ja-JP" sz="1400" dirty="0"/>
              <a:t>BSIM3</a:t>
            </a:r>
            <a:r>
              <a:rPr kumimoji="1" lang="ja-JP" altLang="en-US" sz="1400" dirty="0"/>
              <a:t>ユーザーズガイド　</a:t>
            </a:r>
            <a:r>
              <a:rPr kumimoji="1" lang="en-US" altLang="ja-JP" sz="1400" dirty="0"/>
              <a:t>P113,119,120</a:t>
            </a:r>
            <a:endParaRPr kumimoji="1" lang="ja-JP" altLang="en-US" sz="1400" dirty="0"/>
          </a:p>
        </p:txBody>
      </p:sp>
    </p:spTree>
    <p:extLst>
      <p:ext uri="{BB962C8B-B14F-4D97-AF65-F5344CB8AC3E}">
        <p14:creationId xmlns:p14="http://schemas.microsoft.com/office/powerpoint/2010/main" val="330127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70F123F7-E807-A53C-2FE0-D283E315694B}"/>
              </a:ext>
            </a:extLst>
          </p:cNvPr>
          <p:cNvPicPr>
            <a:picLocks noChangeAspect="1"/>
          </p:cNvPicPr>
          <p:nvPr/>
        </p:nvPicPr>
        <p:blipFill>
          <a:blip r:embed="rId2"/>
          <a:stretch>
            <a:fillRect/>
          </a:stretch>
        </p:blipFill>
        <p:spPr>
          <a:xfrm>
            <a:off x="6582502" y="1325153"/>
            <a:ext cx="5609498" cy="2802251"/>
          </a:xfrm>
          <a:prstGeom prst="rect">
            <a:avLst/>
          </a:prstGeom>
        </p:spPr>
      </p:pic>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93A99978-083A-8C7B-50CB-CF5C5741DCF0}"/>
                  </a:ext>
                </a:extLst>
              </p:cNvPr>
              <p:cNvSpPr>
                <a:spLocks noGrp="1"/>
              </p:cNvSpPr>
              <p:nvPr>
                <p:ph type="title"/>
              </p:nvPr>
            </p:nvSpPr>
            <p:spPr/>
            <p:txBody>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𝐾</m:t>
                        </m:r>
                      </m:e>
                      <m:sub>
                        <m:r>
                          <a:rPr lang="en-US" altLang="ja-JP" b="0" i="1" smtClean="0">
                            <a:solidFill>
                              <a:schemeClr val="tx1"/>
                            </a:solidFill>
                            <a:latin typeface="Cambria Math" panose="02040503050406030204" pitchFamily="18" charset="0"/>
                          </a:rPr>
                          <m:t>0</m:t>
                        </m:r>
                      </m:sub>
                    </m:sSub>
                  </m:oMath>
                </a14:m>
                <a:r>
                  <a:rPr lang="ja-JP" altLang="en-US" dirty="0">
                    <a:solidFill>
                      <a:schemeClr val="tx1"/>
                    </a:solidFill>
                    <a:latin typeface="+mj-lt"/>
                  </a:rPr>
                  <a:t>を考慮した</a:t>
                </a:r>
                <a:r>
                  <a:rPr lang="ja-JP" altLang="en-US" dirty="0"/>
                  <a:t>バッファの設計</a:t>
                </a:r>
                <a:endParaRPr kumimoji="1" lang="ja-JP" altLang="en-US" dirty="0"/>
              </a:p>
            </p:txBody>
          </p:sp>
        </mc:Choice>
        <mc:Fallback>
          <p:sp>
            <p:nvSpPr>
              <p:cNvPr id="2" name="タイトル 1">
                <a:extLst>
                  <a:ext uri="{FF2B5EF4-FFF2-40B4-BE49-F238E27FC236}">
                    <a16:creationId xmlns:a16="http://schemas.microsoft.com/office/drawing/2014/main" id="{93A99978-083A-8C7B-50CB-CF5C5741DCF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974F13D-FD42-D879-FF78-725910BD974F}"/>
                  </a:ext>
                </a:extLst>
              </p:cNvPr>
              <p:cNvSpPr txBox="1"/>
              <p:nvPr/>
            </p:nvSpPr>
            <p:spPr>
              <a:xfrm>
                <a:off x="812800" y="1232256"/>
                <a:ext cx="2709396"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r>
                        <a:rPr kumimoji="1" lang="en-US" altLang="ja-JP" b="0" i="1" smtClean="0">
                          <a:latin typeface="Cambria Math" panose="02040503050406030204" pitchFamily="18" charset="0"/>
                        </a:rPr>
                        <m:t>=0.45 [</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b="0" i="1" strike="sngStrike" smtClean="0">
                              <a:latin typeface="Cambria Math" panose="02040503050406030204" pitchFamily="18" charset="0"/>
                            </a:rPr>
                          </m:ctrlPr>
                        </m:sSubPr>
                        <m:e>
                          <m:r>
                            <a:rPr lang="en-US" altLang="ja-JP" b="0" i="1" strike="sngStrike" smtClean="0">
                              <a:latin typeface="Cambria Math" panose="02040503050406030204" pitchFamily="18" charset="0"/>
                            </a:rPr>
                            <m:t>𝐾</m:t>
                          </m:r>
                        </m:e>
                        <m:sub>
                          <m:r>
                            <a:rPr lang="en-US" altLang="ja-JP" b="0" i="1" strike="sngStrike" smtClean="0">
                              <a:latin typeface="Cambria Math" panose="02040503050406030204" pitchFamily="18" charset="0"/>
                            </a:rPr>
                            <m:t>0</m:t>
                          </m:r>
                        </m:sub>
                      </m:sSub>
                      <m:r>
                        <a:rPr kumimoji="1" lang="en-US" altLang="ja-JP" b="0" i="1" strike="sngStrike" smtClean="0">
                          <a:latin typeface="Cambria Math" panose="02040503050406030204" pitchFamily="18" charset="0"/>
                        </a:rPr>
                        <m:t>=135×</m:t>
                      </m:r>
                      <m:sSup>
                        <m:sSupPr>
                          <m:ctrlPr>
                            <a:rPr kumimoji="1" lang="en-US" altLang="ja-JP" b="0" i="1" strike="sngStrike" smtClean="0">
                              <a:latin typeface="Cambria Math" panose="02040503050406030204" pitchFamily="18" charset="0"/>
                            </a:rPr>
                          </m:ctrlPr>
                        </m:sSupPr>
                        <m:e>
                          <m:r>
                            <a:rPr kumimoji="1" lang="en-US" altLang="ja-JP" b="0" i="1" strike="sngStrike" smtClean="0">
                              <a:latin typeface="Cambria Math" panose="02040503050406030204" pitchFamily="18" charset="0"/>
                            </a:rPr>
                            <m:t>10</m:t>
                          </m:r>
                        </m:e>
                        <m:sup>
                          <m:r>
                            <a:rPr kumimoji="1" lang="en-US" altLang="ja-JP" b="0" i="1" strike="sngStrike" smtClean="0">
                              <a:latin typeface="Cambria Math" panose="02040503050406030204" pitchFamily="18" charset="0"/>
                            </a:rPr>
                            <m:t>−6</m:t>
                          </m:r>
                        </m:sup>
                      </m:sSup>
                      <m:r>
                        <a:rPr kumimoji="1" lang="en-US" altLang="ja-JP" b="0" i="1" strike="sngStrike" smtClean="0">
                          <a:latin typeface="Cambria Math" panose="02040503050406030204" pitchFamily="18" charset="0"/>
                        </a:rPr>
                        <m:t> </m:t>
                      </m:r>
                      <m:r>
                        <a:rPr lang="en-US" altLang="ja-JP" i="1" strike="sngStrike">
                          <a:latin typeface="Cambria Math" panose="02040503050406030204" pitchFamily="18" charset="0"/>
                        </a:rPr>
                        <m:t>[</m:t>
                      </m:r>
                      <m:r>
                        <m:rPr>
                          <m:sty m:val="p"/>
                        </m:rPr>
                        <a:rPr lang="en-US" altLang="ja-JP" b="0" i="0" strike="sngStrike" smtClean="0">
                          <a:latin typeface="Cambria Math" panose="02040503050406030204" pitchFamily="18" charset="0"/>
                        </a:rPr>
                        <m:t>A</m:t>
                      </m:r>
                      <m:r>
                        <a:rPr lang="en-US" altLang="ja-JP" i="0" strike="sngStrike">
                          <a:latin typeface="Cambria Math" panose="02040503050406030204" pitchFamily="18" charset="0"/>
                        </a:rPr>
                        <m:t>/</m:t>
                      </m:r>
                      <m:sSup>
                        <m:sSupPr>
                          <m:ctrlPr>
                            <a:rPr lang="ja-JP" altLang="en-US" i="1" strike="sngStrike" dirty="0" smtClean="0">
                              <a:latin typeface="Cambria Math" panose="02040503050406030204" pitchFamily="18" charset="0"/>
                            </a:rPr>
                          </m:ctrlPr>
                        </m:sSupPr>
                        <m:e>
                          <m:r>
                            <m:rPr>
                              <m:sty m:val="p"/>
                            </m:rPr>
                            <a:rPr lang="en-US" altLang="ja-JP" b="0" i="0" strike="sngStrike" dirty="0" smtClean="0">
                              <a:latin typeface="Cambria Math" panose="02040503050406030204" pitchFamily="18" charset="0"/>
                            </a:rPr>
                            <m:t>V</m:t>
                          </m:r>
                        </m:e>
                        <m:sup>
                          <m:r>
                            <a:rPr lang="en-US" altLang="ja-JP" b="0" i="0" strike="sngStrike" dirty="0" smtClean="0">
                              <a:latin typeface="Cambria Math" panose="02040503050406030204" pitchFamily="18" charset="0"/>
                            </a:rPr>
                            <m:t>2</m:t>
                          </m:r>
                        </m:sup>
                      </m:sSup>
                      <m:r>
                        <a:rPr lang="en-US" altLang="ja-JP" i="1" strike="sngStrike">
                          <a:latin typeface="Cambria Math" panose="02040503050406030204" pitchFamily="18" charset="0"/>
                        </a:rPr>
                        <m:t>]</m:t>
                      </m:r>
                    </m:oMath>
                  </m:oMathPara>
                </a14:m>
                <a:endParaRPr kumimoji="1" lang="ja-JP" altLang="en-US" strike="sngStrike" dirty="0"/>
              </a:p>
            </p:txBody>
          </p:sp>
        </mc:Choice>
        <mc:Fallback xmlns="">
          <p:sp>
            <p:nvSpPr>
              <p:cNvPr id="16" name="テキスト ボックス 15">
                <a:extLst>
                  <a:ext uri="{FF2B5EF4-FFF2-40B4-BE49-F238E27FC236}">
                    <a16:creationId xmlns:a16="http://schemas.microsoft.com/office/drawing/2014/main" id="{0974F13D-FD42-D879-FF78-725910BD974F}"/>
                  </a:ext>
                </a:extLst>
              </p:cNvPr>
              <p:cNvSpPr txBox="1">
                <a:spLocks noRot="1" noChangeAspect="1" noMove="1" noResize="1" noEditPoints="1" noAdjustHandles="1" noChangeArrowheads="1" noChangeShapeType="1" noTextEdit="1"/>
              </p:cNvSpPr>
              <p:nvPr/>
            </p:nvSpPr>
            <p:spPr>
              <a:xfrm>
                <a:off x="812800" y="1232256"/>
                <a:ext cx="2709396" cy="646331"/>
              </a:xfrm>
              <a:prstGeom prst="rect">
                <a:avLst/>
              </a:prstGeom>
              <a:blipFill>
                <a:blip r:embed="rId4"/>
                <a:stretch>
                  <a:fillRect b="-94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793E62-8E25-7229-8A2B-B7BFD5595A9B}"/>
                  </a:ext>
                </a:extLst>
              </p:cNvPr>
              <p:cNvSpPr txBox="1"/>
              <p:nvPr/>
            </p:nvSpPr>
            <p:spPr>
              <a:xfrm>
                <a:off x="824118" y="2416783"/>
                <a:ext cx="4796699" cy="369332"/>
              </a:xfrm>
              <a:prstGeom prst="rect">
                <a:avLst/>
              </a:prstGeom>
              <a:noFill/>
              <a:ln>
                <a:solidFill>
                  <a:schemeClr val="accent1"/>
                </a:solidFill>
              </a:ln>
            </p:spPr>
            <p:txBody>
              <a:bodyPr wrap="square">
                <a:spAutoFit/>
              </a:bodyPr>
              <a:lstStyle/>
              <a:p>
                <a:pPr/>
                <a14:m>
                  <m:oMathPara xmlns:m="http://schemas.openxmlformats.org/officeDocument/2006/math">
                    <m:oMathParaPr>
                      <m:jc m:val="left"/>
                    </m:oMathParaPr>
                    <m:oMath xmlns:m="http://schemas.openxmlformats.org/officeDocument/2006/math">
                      <m:r>
                        <a:rPr lang="en-US" altLang="ja-JP" sz="1800" b="0" i="1" smtClean="0">
                          <a:latin typeface="Cambria Math" panose="02040503050406030204" pitchFamily="18" charset="0"/>
                        </a:rPr>
                        <m:t>0.45&lt;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𝐴</m:t>
                          </m:r>
                        </m:sub>
                      </m:sSub>
                      <m:r>
                        <a:rPr lang="en-US" altLang="ja-JP" sz="1800" b="0" i="0" smtClean="0">
                          <a:latin typeface="Cambria Math" panose="02040503050406030204" pitchFamily="18" charset="0"/>
                        </a:rPr>
                        <m:t>&lt;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0.28</m:t>
                          </m:r>
                          <m:r>
                            <a:rPr lang="en-US" altLang="ja-JP" i="1">
                              <a:latin typeface="Cambria Math" panose="02040503050406030204" pitchFamily="18" charset="0"/>
                            </a:rPr>
                            <m:t>−</m:t>
                          </m:r>
                          <m:r>
                            <a:rPr lang="en-US" altLang="ja-JP" b="0" i="1" smtClean="0">
                              <a:latin typeface="Cambria Math" panose="02040503050406030204" pitchFamily="18" charset="0"/>
                            </a:rPr>
                            <m:t>0.225</m:t>
                          </m:r>
                        </m:e>
                      </m:d>
                      <m:r>
                        <a:rPr lang="en-US" altLang="ja-JP" b="0" i="1" smtClean="0">
                          <a:latin typeface="Cambria Math" panose="02040503050406030204" pitchFamily="18" charset="0"/>
                        </a:rPr>
                        <m:t>+0.45=0.505 </m:t>
                      </m:r>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m:t>
                      </m:r>
                      <m:r>
                        <a:rPr lang="en-US" altLang="ja-JP" sz="1800" b="0" i="0" smtClean="0">
                          <a:latin typeface="Cambria Math" panose="02040503050406030204" pitchFamily="18" charset="0"/>
                        </a:rPr>
                        <m:t>]</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B5793E62-8E25-7229-8A2B-B7BFD5595A9B}"/>
                  </a:ext>
                </a:extLst>
              </p:cNvPr>
              <p:cNvSpPr txBox="1">
                <a:spLocks noRot="1" noChangeAspect="1" noMove="1" noResize="1" noEditPoints="1" noAdjustHandles="1" noChangeArrowheads="1" noChangeShapeType="1" noTextEdit="1"/>
              </p:cNvSpPr>
              <p:nvPr/>
            </p:nvSpPr>
            <p:spPr>
              <a:xfrm>
                <a:off x="824118" y="2416783"/>
                <a:ext cx="4796699" cy="369332"/>
              </a:xfrm>
              <a:prstGeom prst="rect">
                <a:avLst/>
              </a:prstGeom>
              <a:blipFill>
                <a:blip r:embed="rId5"/>
                <a:stretch>
                  <a:fillRect r="-127" b="-14286"/>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FE082F3-C13C-8495-6F5C-84F881564F8D}"/>
                  </a:ext>
                </a:extLst>
              </p:cNvPr>
              <p:cNvSpPr txBox="1"/>
              <p:nvPr/>
            </p:nvSpPr>
            <p:spPr>
              <a:xfrm>
                <a:off x="824118" y="3506390"/>
                <a:ext cx="45983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0.85−0.28</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=5.7×</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A</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BFE082F3-C13C-8495-6F5C-84F881564F8D}"/>
                  </a:ext>
                </a:extLst>
              </p:cNvPr>
              <p:cNvSpPr txBox="1">
                <a:spLocks noRot="1" noChangeAspect="1" noMove="1" noResize="1" noEditPoints="1" noAdjustHandles="1" noChangeArrowheads="1" noChangeShapeType="1" noTextEdit="1"/>
              </p:cNvSpPr>
              <p:nvPr/>
            </p:nvSpPr>
            <p:spPr>
              <a:xfrm>
                <a:off x="824118" y="3506390"/>
                <a:ext cx="4598310" cy="369332"/>
              </a:xfrm>
              <a:prstGeom prst="rect">
                <a:avLst/>
              </a:prstGeom>
              <a:blipFill>
                <a:blip r:embed="rId6"/>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C08DC82-2CB4-B928-3029-4119C05CCEA9}"/>
                  </a:ext>
                </a:extLst>
              </p:cNvPr>
              <p:cNvSpPr txBox="1"/>
              <p:nvPr/>
            </p:nvSpPr>
            <p:spPr>
              <a:xfrm>
                <a:off x="812801" y="1943476"/>
                <a:ext cx="2709396" cy="369332"/>
              </a:xfrm>
              <a:prstGeom prst="rect">
                <a:avLst/>
              </a:prstGeom>
              <a:noFill/>
              <a:ln>
                <a:solidFill>
                  <a:srgbClr val="FF0000"/>
                </a:solidFill>
              </a:ln>
            </p:spPr>
            <p:txBody>
              <a:bodyPr wrap="square">
                <a:spAutoFit/>
              </a:bodyPr>
              <a:lstStyle/>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0.225</m:t>
                      </m:r>
                      <m:r>
                        <a:rPr lang="en-US" altLang="ja-JP" b="0" i="1" smtClean="0">
                          <a:latin typeface="Cambria Math" panose="02040503050406030204" pitchFamily="18" charset="0"/>
                          <a:ea typeface="Cambria Math" panose="02040503050406030204" pitchFamily="18" charset="0"/>
                        </a:rPr>
                        <m:t>&lt;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𝑉</m:t>
                          </m:r>
                        </m:e>
                        <m:sub>
                          <m:r>
                            <a:rPr lang="en-US" altLang="ja-JP" b="0" i="1" smtClean="0">
                              <a:latin typeface="Cambria Math" panose="02040503050406030204" pitchFamily="18" charset="0"/>
                              <a:ea typeface="Cambria Math" panose="02040503050406030204" pitchFamily="18" charset="0"/>
                            </a:rPr>
                            <m:t>𝑂𝑈𝑇</m:t>
                          </m:r>
                        </m:sub>
                      </m:sSub>
                      <m:r>
                        <a:rPr lang="en-US" altLang="ja-JP" b="0" i="0" smtClean="0">
                          <a:latin typeface="Cambria Math" panose="02040503050406030204" pitchFamily="18" charset="0"/>
                          <a:ea typeface="Cambria Math" panose="02040503050406030204" pitchFamily="18" charset="0"/>
                        </a:rPr>
                        <m:t>&lt;0.283[</m:t>
                      </m:r>
                      <m:r>
                        <m:rPr>
                          <m:sty m:val="p"/>
                        </m:rPr>
                        <a:rPr lang="en-US" altLang="ja-JP" b="0" i="0" smtClean="0">
                          <a:latin typeface="Cambria Math" panose="02040503050406030204" pitchFamily="18" charset="0"/>
                          <a:ea typeface="Cambria Math" panose="02040503050406030204" pitchFamily="18" charset="0"/>
                        </a:rPr>
                        <m:t>V</m:t>
                      </m:r>
                      <m:r>
                        <a:rPr lang="en-US" altLang="ja-JP" b="0" i="0"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9C08DC82-2CB4-B928-3029-4119C05CCEA9}"/>
                  </a:ext>
                </a:extLst>
              </p:cNvPr>
              <p:cNvSpPr txBox="1">
                <a:spLocks noRot="1" noChangeAspect="1" noMove="1" noResize="1" noEditPoints="1" noAdjustHandles="1" noChangeArrowheads="1" noChangeShapeType="1" noTextEdit="1"/>
              </p:cNvSpPr>
              <p:nvPr/>
            </p:nvSpPr>
            <p:spPr>
              <a:xfrm>
                <a:off x="812801" y="1943476"/>
                <a:ext cx="2709396" cy="369332"/>
              </a:xfrm>
              <a:prstGeom prst="rect">
                <a:avLst/>
              </a:prstGeom>
              <a:blipFill>
                <a:blip r:embed="rId7"/>
                <a:stretch>
                  <a:fillRect b="-16129"/>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FE8E347-4265-1E99-F66C-AA671BB01C78}"/>
                  </a:ext>
                </a:extLst>
              </p:cNvPr>
              <p:cNvSpPr txBox="1"/>
              <p:nvPr/>
            </p:nvSpPr>
            <p:spPr>
              <a:xfrm>
                <a:off x="3600101" y="1943476"/>
                <a:ext cx="1811009"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𝑉</m:t>
                          </m:r>
                        </m:e>
                        <m:sub>
                          <m:r>
                            <a:rPr kumimoji="1" lang="en-US" altLang="ja-JP" b="0" i="1" smtClean="0">
                              <a:solidFill>
                                <a:srgbClr val="FF0000"/>
                              </a:solidFill>
                              <a:latin typeface="Cambria Math" panose="02040503050406030204" pitchFamily="18" charset="0"/>
                            </a:rPr>
                            <m:t>𝑂𝑈𝑇</m:t>
                          </m:r>
                        </m:sub>
                      </m:sSub>
                      <m:r>
                        <a:rPr kumimoji="1" lang="en-US" altLang="ja-JP" b="0" i="1" smtClean="0">
                          <a:solidFill>
                            <a:srgbClr val="FF0000"/>
                          </a:solidFill>
                          <a:latin typeface="Cambria Math" panose="02040503050406030204" pitchFamily="18" charset="0"/>
                        </a:rPr>
                        <m:t>=0.28 [</m:t>
                      </m:r>
                      <m:r>
                        <m:rPr>
                          <m:sty m:val="p"/>
                        </m:rPr>
                        <a:rPr kumimoji="1" lang="en-US" altLang="ja-JP" b="0" i="0" smtClean="0">
                          <a:solidFill>
                            <a:srgbClr val="FF0000"/>
                          </a:solidFill>
                          <a:latin typeface="Cambria Math" panose="02040503050406030204" pitchFamily="18" charset="0"/>
                        </a:rPr>
                        <m:t>V</m:t>
                      </m:r>
                      <m:r>
                        <a:rPr kumimoji="1" lang="en-US" altLang="ja-JP" b="0" i="1" smtClean="0">
                          <a:solidFill>
                            <a:srgbClr val="FF0000"/>
                          </a:solidFill>
                          <a:latin typeface="Cambria Math" panose="02040503050406030204" pitchFamily="18" charset="0"/>
                        </a:rPr>
                        <m:t>]</m:t>
                      </m:r>
                    </m:oMath>
                  </m:oMathPara>
                </a14:m>
                <a:endParaRPr kumimoji="1" lang="en-US" altLang="ja-JP" b="0" dirty="0">
                  <a:solidFill>
                    <a:srgbClr val="FF0000"/>
                  </a:solidFill>
                </a:endParaRPr>
              </a:p>
            </p:txBody>
          </p:sp>
        </mc:Choice>
        <mc:Fallback xmlns="">
          <p:sp>
            <p:nvSpPr>
              <p:cNvPr id="3" name="テキスト ボックス 2">
                <a:extLst>
                  <a:ext uri="{FF2B5EF4-FFF2-40B4-BE49-F238E27FC236}">
                    <a16:creationId xmlns:a16="http://schemas.microsoft.com/office/drawing/2014/main" id="{BFE8E347-4265-1E99-F66C-AA671BB01C78}"/>
                  </a:ext>
                </a:extLst>
              </p:cNvPr>
              <p:cNvSpPr txBox="1">
                <a:spLocks noRot="1" noChangeAspect="1" noMove="1" noResize="1" noEditPoints="1" noAdjustHandles="1" noChangeArrowheads="1" noChangeShapeType="1" noTextEdit="1"/>
              </p:cNvSpPr>
              <p:nvPr/>
            </p:nvSpPr>
            <p:spPr>
              <a:xfrm>
                <a:off x="3600101" y="1943476"/>
                <a:ext cx="1811009" cy="369332"/>
              </a:xfrm>
              <a:prstGeom prst="rect">
                <a:avLst/>
              </a:prstGeom>
              <a:blipFill>
                <a:blip r:embed="rId8"/>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BEE13F-AB6C-E152-E9D2-CC8CF8E3F179}"/>
                  </a:ext>
                </a:extLst>
              </p:cNvPr>
              <p:cNvSpPr txBox="1"/>
              <p:nvPr/>
            </p:nvSpPr>
            <p:spPr>
              <a:xfrm>
                <a:off x="5640251" y="2416783"/>
                <a:ext cx="13730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𝑉</m:t>
                          </m:r>
                        </m:e>
                        <m:sub>
                          <m:r>
                            <a:rPr lang="en-US" altLang="ja-JP" b="0" i="1" smtClean="0">
                              <a:solidFill>
                                <a:srgbClr val="FF0000"/>
                              </a:solidFill>
                              <a:latin typeface="Cambria Math" panose="02040503050406030204" pitchFamily="18" charset="0"/>
                            </a:rPr>
                            <m:t>𝐴</m:t>
                          </m:r>
                        </m:sub>
                      </m:sSub>
                      <m:r>
                        <a:rPr lang="en-US" altLang="ja-JP" b="0" i="1" smtClean="0">
                          <a:solidFill>
                            <a:srgbClr val="FF0000"/>
                          </a:solidFill>
                          <a:latin typeface="Cambria Math" panose="02040503050406030204" pitchFamily="18" charset="0"/>
                        </a:rPr>
                        <m:t>=0.5 [</m:t>
                      </m:r>
                      <m:r>
                        <m:rPr>
                          <m:sty m:val="p"/>
                        </m:rPr>
                        <a:rPr lang="en-US" altLang="ja-JP" b="0" i="0" smtClean="0">
                          <a:solidFill>
                            <a:srgbClr val="FF0000"/>
                          </a:solidFill>
                          <a:latin typeface="Cambria Math" panose="02040503050406030204" pitchFamily="18" charset="0"/>
                        </a:rPr>
                        <m:t>V</m:t>
                      </m:r>
                      <m:r>
                        <a:rPr lang="en-US" altLang="ja-JP" b="0" i="1" smtClean="0">
                          <a:solidFill>
                            <a:srgbClr val="FF0000"/>
                          </a:solidFill>
                          <a:latin typeface="Cambria Math" panose="02040503050406030204" pitchFamily="18" charset="0"/>
                        </a:rPr>
                        <m:t>]</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D2BEE13F-AB6C-E152-E9D2-CC8CF8E3F179}"/>
                  </a:ext>
                </a:extLst>
              </p:cNvPr>
              <p:cNvSpPr txBox="1">
                <a:spLocks noRot="1" noChangeAspect="1" noMove="1" noResize="1" noEditPoints="1" noAdjustHandles="1" noChangeArrowheads="1" noChangeShapeType="1" noTextEdit="1"/>
              </p:cNvSpPr>
              <p:nvPr/>
            </p:nvSpPr>
            <p:spPr>
              <a:xfrm>
                <a:off x="5640251" y="2416783"/>
                <a:ext cx="1373024" cy="369332"/>
              </a:xfrm>
              <a:prstGeom prst="rect">
                <a:avLst/>
              </a:prstGeom>
              <a:blipFill>
                <a:blip r:embed="rId9"/>
                <a:stretch>
                  <a:fillRect r="-889"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5FC9CE-1E5F-0DD0-3783-FA6E200F0CBB}"/>
                  </a:ext>
                </a:extLst>
              </p:cNvPr>
              <p:cNvSpPr txBox="1"/>
              <p:nvPr/>
            </p:nvSpPr>
            <p:spPr>
              <a:xfrm>
                <a:off x="812800" y="2835940"/>
                <a:ext cx="26293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𝐿</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 </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𝐿</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=360×</m:t>
                      </m:r>
                      <m:sSup>
                        <m:sSupPr>
                          <m:ctrlPr>
                            <a:rPr kumimoji="1" lang="en-US" altLang="ja-JP" b="0" i="1" smtClean="0">
                              <a:solidFill>
                                <a:srgbClr val="FF0000"/>
                              </a:solidFill>
                              <a:latin typeface="Cambria Math" panose="02040503050406030204" pitchFamily="18" charset="0"/>
                            </a:rPr>
                          </m:ctrlPr>
                        </m:sSupPr>
                        <m:e>
                          <m:r>
                            <a:rPr kumimoji="1" lang="en-US" altLang="ja-JP" b="0" i="1" smtClean="0">
                              <a:solidFill>
                                <a:srgbClr val="FF0000"/>
                              </a:solidFill>
                              <a:latin typeface="Cambria Math" panose="02040503050406030204" pitchFamily="18" charset="0"/>
                            </a:rPr>
                            <m:t>10</m:t>
                          </m:r>
                        </m:e>
                        <m:sup>
                          <m:r>
                            <a:rPr kumimoji="1" lang="en-US" altLang="ja-JP" b="0" i="1" smtClean="0">
                              <a:solidFill>
                                <a:srgbClr val="FF0000"/>
                              </a:solidFill>
                              <a:latin typeface="Cambria Math" panose="02040503050406030204" pitchFamily="18" charset="0"/>
                            </a:rPr>
                            <m:t>−9</m:t>
                          </m:r>
                        </m:sup>
                      </m:sSup>
                      <m:r>
                        <a:rPr kumimoji="1" lang="en-US" altLang="ja-JP" b="0" i="1" smtClean="0">
                          <a:solidFill>
                            <a:srgbClr val="FF0000"/>
                          </a:solidFill>
                          <a:latin typeface="Cambria Math" panose="02040503050406030204" pitchFamily="18" charset="0"/>
                        </a:rPr>
                        <m:t> [</m:t>
                      </m:r>
                      <m:r>
                        <m:rPr>
                          <m:sty m:val="p"/>
                        </m:rPr>
                        <a:rPr kumimoji="1" lang="en-US" altLang="ja-JP" b="0" i="0" smtClean="0">
                          <a:solidFill>
                            <a:srgbClr val="FF0000"/>
                          </a:solidFill>
                          <a:latin typeface="Cambria Math" panose="02040503050406030204" pitchFamily="18" charset="0"/>
                        </a:rPr>
                        <m:t>m</m:t>
                      </m:r>
                      <m:r>
                        <a:rPr kumimoji="1" lang="en-US" altLang="ja-JP" b="0" i="1" smtClean="0">
                          <a:solidFill>
                            <a:srgbClr val="FF0000"/>
                          </a:solidFill>
                          <a:latin typeface="Cambria Math" panose="02040503050406030204" pitchFamily="18" charset="0"/>
                        </a:rPr>
                        <m:t>]</m:t>
                      </m:r>
                    </m:oMath>
                  </m:oMathPara>
                </a14:m>
                <a:endParaRPr kumimoji="1" lang="en-US" altLang="ja-JP" dirty="0">
                  <a:solidFill>
                    <a:srgbClr val="FF0000"/>
                  </a:solidFill>
                </a:endParaRPr>
              </a:p>
            </p:txBody>
          </p:sp>
        </mc:Choice>
        <mc:Fallback xmlns="">
          <p:sp>
            <p:nvSpPr>
              <p:cNvPr id="6" name="テキスト ボックス 5">
                <a:extLst>
                  <a:ext uri="{FF2B5EF4-FFF2-40B4-BE49-F238E27FC236}">
                    <a16:creationId xmlns:a16="http://schemas.microsoft.com/office/drawing/2014/main" id="{945FC9CE-1E5F-0DD0-3783-FA6E200F0CBB}"/>
                  </a:ext>
                </a:extLst>
              </p:cNvPr>
              <p:cNvSpPr txBox="1">
                <a:spLocks noRot="1" noChangeAspect="1" noMove="1" noResize="1" noEditPoints="1" noAdjustHandles="1" noChangeArrowheads="1" noChangeShapeType="1" noTextEdit="1"/>
              </p:cNvSpPr>
              <p:nvPr/>
            </p:nvSpPr>
            <p:spPr>
              <a:xfrm>
                <a:off x="812800" y="2835940"/>
                <a:ext cx="2629310" cy="369332"/>
              </a:xfrm>
              <a:prstGeom prst="rect">
                <a:avLst/>
              </a:prstGeom>
              <a:blipFill>
                <a:blip r:embed="rId1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50C6C9C-06FA-9AE3-A5E5-1FA7A358D764}"/>
                  </a:ext>
                </a:extLst>
              </p:cNvPr>
              <p:cNvSpPr txBox="1"/>
              <p:nvPr/>
            </p:nvSpPr>
            <p:spPr>
              <a:xfrm>
                <a:off x="812800" y="4847679"/>
                <a:ext cx="7436588" cy="485774"/>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=5.7×</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sub>
                    </m:sSub>
                    <m:r>
                      <a:rPr lang="en-US" altLang="ja-JP"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0.28</m:t>
                        </m:r>
                      </m:num>
                      <m:den>
                        <m:r>
                          <a:rPr lang="en-US" altLang="ja-JP" i="1">
                            <a:latin typeface="Cambria Math" panose="02040503050406030204" pitchFamily="18" charset="0"/>
                            <a:ea typeface="Cambria Math" panose="02040503050406030204" pitchFamily="18" charset="0"/>
                          </a:rPr>
                          <m:t>50</m:t>
                        </m:r>
                      </m:den>
                    </m:f>
                    <m:r>
                      <a:rPr lang="ja-JP" altLang="en-US"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𝐷</m:t>
                        </m:r>
                        <m:r>
                          <a:rPr lang="en-US" altLang="ja-JP" i="1">
                            <a:latin typeface="Cambria Math" panose="02040503050406030204" pitchFamily="18" charset="0"/>
                          </a:rPr>
                          <m:t>2</m:t>
                        </m:r>
                      </m:sub>
                    </m:sSub>
                    <m:r>
                      <a:rPr kumimoji="1" lang="en-US" altLang="ja-JP" b="0" i="1" smtClean="0">
                        <a:latin typeface="Cambria Math" panose="02040503050406030204" pitchFamily="18" charset="0"/>
                      </a:rPr>
                      <m:t>+5.6×</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𝐷</m:t>
                        </m:r>
                        <m:r>
                          <a:rPr kumimoji="1" lang="en-US" altLang="ja-JP" b="0" i="1" smtClean="0">
                            <a:latin typeface="Cambria Math" panose="02040503050406030204" pitchFamily="18" charset="0"/>
                            <a:ea typeface="Cambria Math" panose="02040503050406030204" pitchFamily="18" charset="0"/>
                          </a:rPr>
                          <m:t>2</m:t>
                        </m:r>
                      </m:sub>
                    </m:sSub>
                    <m:r>
                      <a:rPr kumimoji="1" lang="en-US" altLang="ja-JP" b="0" i="1" smtClean="0">
                        <a:latin typeface="Cambria Math" panose="02040503050406030204" pitchFamily="18" charset="0"/>
                        <a:ea typeface="Cambria Math" panose="02040503050406030204" pitchFamily="18" charset="0"/>
                      </a:rPr>
                      <m:t>=0.1×</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−3</m:t>
                        </m:r>
                      </m:sup>
                    </m:sSup>
                  </m:oMath>
                </a14:m>
                <a:r>
                  <a:rPr lang="en-US" altLang="ja-JP" dirty="0"/>
                  <a:t> </a:t>
                </a:r>
                <a14:m>
                  <m:oMath xmlns:m="http://schemas.openxmlformats.org/officeDocument/2006/math">
                    <m:r>
                      <a:rPr lang="en-US" altLang="ja-JP" i="1">
                        <a:latin typeface="Cambria Math" panose="02040503050406030204" pitchFamily="18" charset="0"/>
                      </a:rPr>
                      <m:t>[</m:t>
                    </m:r>
                    <m:r>
                      <m:rPr>
                        <m:sty m:val="p"/>
                      </m:rPr>
                      <a:rPr lang="en-US" altLang="ja-JP">
                        <a:latin typeface="Cambria Math" panose="02040503050406030204" pitchFamily="18" charset="0"/>
                      </a:rPr>
                      <m:t>A</m:t>
                    </m:r>
                    <m:r>
                      <a:rPr lang="en-US" altLang="ja-JP" i="1">
                        <a:latin typeface="Cambria Math" panose="02040503050406030204" pitchFamily="18" charset="0"/>
                      </a:rPr>
                      <m:t>]</m:t>
                    </m:r>
                  </m:oMath>
                </a14:m>
                <a:endParaRPr kumimoji="1" lang="ja-JP" altLang="en-US" dirty="0"/>
              </a:p>
            </p:txBody>
          </p:sp>
        </mc:Choice>
        <mc:Fallback xmlns="">
          <p:sp>
            <p:nvSpPr>
              <p:cNvPr id="8" name="テキスト ボックス 7">
                <a:extLst>
                  <a:ext uri="{FF2B5EF4-FFF2-40B4-BE49-F238E27FC236}">
                    <a16:creationId xmlns:a16="http://schemas.microsoft.com/office/drawing/2014/main" id="{650C6C9C-06FA-9AE3-A5E5-1FA7A358D764}"/>
                  </a:ext>
                </a:extLst>
              </p:cNvPr>
              <p:cNvSpPr txBox="1">
                <a:spLocks noRot="1" noChangeAspect="1" noMove="1" noResize="1" noEditPoints="1" noAdjustHandles="1" noChangeArrowheads="1" noChangeShapeType="1" noTextEdit="1"/>
              </p:cNvSpPr>
              <p:nvPr/>
            </p:nvSpPr>
            <p:spPr>
              <a:xfrm>
                <a:off x="812800" y="4847679"/>
                <a:ext cx="7436588" cy="485774"/>
              </a:xfrm>
              <a:prstGeom prst="rect">
                <a:avLst/>
              </a:prstGeom>
              <a:blipFill>
                <a:blip r:embed="rId11"/>
                <a:stretch>
                  <a:fillRect b="-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CBE8476-416A-F6EC-8545-4695158656F2}"/>
                  </a:ext>
                </a:extLst>
              </p:cNvPr>
              <p:cNvSpPr txBox="1"/>
              <p:nvPr/>
            </p:nvSpPr>
            <p:spPr>
              <a:xfrm>
                <a:off x="824118" y="4006393"/>
                <a:ext cx="5639758" cy="6127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800" b="0" i="1" smtClean="0">
                              <a:solidFill>
                                <a:schemeClr val="tx1"/>
                              </a:solidFill>
                              <a:latin typeface="Cambria Math" panose="02040503050406030204" pitchFamily="18" charset="0"/>
                              <a:ea typeface="Cambria Math" panose="02040503050406030204" pitchFamily="18" charset="0"/>
                            </a:rPr>
                          </m:ctrlPr>
                        </m:sSubPr>
                        <m:e>
                          <m:r>
                            <a:rPr lang="en-US" altLang="ja-JP" sz="1800" b="0" i="1" smtClean="0">
                              <a:solidFill>
                                <a:schemeClr val="tx1"/>
                              </a:solidFill>
                              <a:latin typeface="Cambria Math" panose="02040503050406030204" pitchFamily="18" charset="0"/>
                              <a:ea typeface="Cambria Math" panose="02040503050406030204" pitchFamily="18" charset="0"/>
                            </a:rPr>
                            <m:t>𝑊</m:t>
                          </m:r>
                        </m:e>
                        <m:sub>
                          <m:r>
                            <a:rPr lang="en-US" altLang="ja-JP" sz="1800" b="0" i="1" smtClean="0">
                              <a:solidFill>
                                <a:schemeClr val="tx1"/>
                              </a:solidFill>
                              <a:latin typeface="Cambria Math" panose="02040503050406030204" pitchFamily="18" charset="0"/>
                              <a:ea typeface="Cambria Math" panose="02040503050406030204" pitchFamily="18" charset="0"/>
                            </a:rPr>
                            <m:t>1</m:t>
                          </m:r>
                        </m:sub>
                      </m:sSub>
                      <m:r>
                        <a:rPr lang="en-US" altLang="ja-JP" sz="1800" b="0" i="1" smtClean="0">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360</m:t>
                          </m:r>
                        </m:num>
                        <m:den>
                          <m:r>
                            <a:rPr lang="en-US" altLang="ja-JP" sz="1800" b="0" i="1" smtClean="0">
                              <a:solidFill>
                                <a:srgbClr val="FF0000"/>
                              </a:solidFill>
                              <a:latin typeface="Cambria Math" panose="02040503050406030204" pitchFamily="18" charset="0"/>
                              <a:ea typeface="Cambria Math" panose="02040503050406030204" pitchFamily="18" charset="0"/>
                            </a:rPr>
                            <m:t>118</m:t>
                          </m:r>
                          <m:r>
                            <a:rPr lang="en-US" altLang="ja-JP" i="1">
                              <a:latin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5.7×</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−3</m:t>
                              </m:r>
                            </m:sup>
                          </m:sSup>
                        </m:den>
                      </m:f>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−7</m:t>
                          </m:r>
                        </m:sup>
                      </m:sSup>
                      <m:r>
                        <a:rPr lang="en-US" altLang="ja-JP" sz="1800" b="0" i="1" smtClean="0">
                          <a:latin typeface="Cambria Math" panose="02040503050406030204" pitchFamily="18" charset="0"/>
                          <a:ea typeface="Cambria Math" panose="02040503050406030204" pitchFamily="18" charset="0"/>
                        </a:rPr>
                        <m:t>=</m:t>
                      </m:r>
                      <m:r>
                        <a:rPr lang="en-US" altLang="ja-JP" sz="1800" b="0" i="1" smtClean="0">
                          <a:solidFill>
                            <a:srgbClr val="FF0000"/>
                          </a:solidFill>
                          <a:latin typeface="Cambria Math" panose="02040503050406030204" pitchFamily="18" charset="0"/>
                          <a:ea typeface="Cambria Math" panose="02040503050406030204" pitchFamily="18" charset="0"/>
                        </a:rPr>
                        <m:t>53.52</m:t>
                      </m:r>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10</m:t>
                          </m:r>
                        </m:e>
                        <m:sup>
                          <m:r>
                            <a:rPr lang="en-US" altLang="ja-JP" sz="1800" b="0" i="1" smtClean="0">
                              <a:latin typeface="Cambria Math" panose="02040503050406030204" pitchFamily="18" charset="0"/>
                              <a:ea typeface="Cambria Math" panose="02040503050406030204" pitchFamily="18" charset="0"/>
                            </a:rPr>
                            <m:t>−6</m:t>
                          </m:r>
                        </m:sup>
                      </m:sSup>
                      <m:r>
                        <a:rPr lang="en-US" altLang="ja-JP" sz="1800" b="0" i="1" smtClean="0">
                          <a:latin typeface="Cambria Math" panose="02040503050406030204" pitchFamily="18" charset="0"/>
                          <a:ea typeface="Cambria Math" panose="02040503050406030204" pitchFamily="18" charset="0"/>
                        </a:rPr>
                        <m:t> [</m:t>
                      </m:r>
                      <m:r>
                        <m:rPr>
                          <m:sty m:val="p"/>
                        </m:rPr>
                        <a:rPr lang="en-US" altLang="ja-JP" sz="1800" b="0" i="0" smtClean="0">
                          <a:latin typeface="Cambria Math" panose="02040503050406030204" pitchFamily="18" charset="0"/>
                          <a:ea typeface="Cambria Math" panose="02040503050406030204" pitchFamily="18" charset="0"/>
                        </a:rPr>
                        <m:t>m</m:t>
                      </m:r>
                      <m:r>
                        <a:rPr lang="en-US" altLang="ja-JP" sz="1800" b="0" i="1"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CCBE8476-416A-F6EC-8545-4695158656F2}"/>
                  </a:ext>
                </a:extLst>
              </p:cNvPr>
              <p:cNvSpPr txBox="1">
                <a:spLocks noRot="1" noChangeAspect="1" noMove="1" noResize="1" noEditPoints="1" noAdjustHandles="1" noChangeArrowheads="1" noChangeShapeType="1" noTextEdit="1"/>
              </p:cNvSpPr>
              <p:nvPr/>
            </p:nvSpPr>
            <p:spPr>
              <a:xfrm>
                <a:off x="824118" y="4006393"/>
                <a:ext cx="5639758" cy="612796"/>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66AC11E-A7D1-372E-E1F8-DB56A42F6417}"/>
                  </a:ext>
                </a:extLst>
              </p:cNvPr>
              <p:cNvSpPr txBox="1"/>
              <p:nvPr/>
            </p:nvSpPr>
            <p:spPr>
              <a:xfrm>
                <a:off x="812800" y="5465231"/>
                <a:ext cx="5898551" cy="68736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𝑊</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0.1×</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360×</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−9</m:t>
                              </m:r>
                            </m:sup>
                          </m:sSup>
                        </m:num>
                        <m:den>
                          <m:r>
                            <a:rPr lang="en-US" altLang="ja-JP" b="0" i="1" smtClean="0">
                              <a:solidFill>
                                <a:srgbClr val="FF0000"/>
                              </a:solidFill>
                              <a:latin typeface="Cambria Math" panose="02040503050406030204" pitchFamily="18" charset="0"/>
                              <a:ea typeface="Cambria Math" panose="02040503050406030204" pitchFamily="18" charset="0"/>
                            </a:rPr>
                            <m:t>164</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r>
                            <a:rPr lang="en-US" altLang="ja-JP" i="1">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0.5</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0.45</m:t>
                                  </m:r>
                                </m:e>
                              </m:d>
                            </m:e>
                            <m:sup>
                              <m:r>
                                <a:rPr lang="en-US" altLang="ja-JP" i="1">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87.8</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m:rPr>
                              <m:sty m:val="p"/>
                            </m:rPr>
                            <a:rPr lang="en-US" altLang="ja-JP" b="0" i="0" smtClean="0">
                              <a:latin typeface="Cambria Math" panose="02040503050406030204" pitchFamily="18" charset="0"/>
                              <a:ea typeface="Cambria Math" panose="02040503050406030204" pitchFamily="18" charset="0"/>
                            </a:rPr>
                            <m:t>m</m:t>
                          </m:r>
                        </m:e>
                      </m:d>
                    </m:oMath>
                  </m:oMathPara>
                </a14:m>
                <a:endParaRPr lang="en-US" altLang="ja-JP" b="0" dirty="0">
                  <a:latin typeface="Cambria Math" panose="02040503050406030204" pitchFamily="18" charset="0"/>
                  <a:ea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966AC11E-A7D1-372E-E1F8-DB56A42F6417}"/>
                  </a:ext>
                </a:extLst>
              </p:cNvPr>
              <p:cNvSpPr txBox="1">
                <a:spLocks noRot="1" noChangeAspect="1" noMove="1" noResize="1" noEditPoints="1" noAdjustHandles="1" noChangeArrowheads="1" noChangeShapeType="1" noTextEdit="1"/>
              </p:cNvSpPr>
              <p:nvPr/>
            </p:nvSpPr>
            <p:spPr>
              <a:xfrm>
                <a:off x="812800" y="5465231"/>
                <a:ext cx="5898551" cy="687368"/>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0171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B0123503-A4EB-6B5E-DB96-7C7E548B7777}"/>
                  </a:ext>
                </a:extLst>
              </p:cNvPr>
              <p:cNvSpPr>
                <a:spLocks noGrp="1"/>
              </p:cNvSpPr>
              <p:nvPr>
                <p:ph type="title"/>
              </p:nvPr>
            </p:nvSpPr>
            <p:spPr/>
            <p:txBody>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𝐾</m:t>
                        </m:r>
                      </m:e>
                      <m:sub>
                        <m:r>
                          <a:rPr lang="en-US" altLang="ja-JP" b="0" i="1" smtClean="0">
                            <a:solidFill>
                              <a:schemeClr val="tx1"/>
                            </a:solidFill>
                            <a:latin typeface="Cambria Math" panose="02040503050406030204" pitchFamily="18" charset="0"/>
                          </a:rPr>
                          <m:t>0</m:t>
                        </m:r>
                      </m:sub>
                    </m:sSub>
                  </m:oMath>
                </a14:m>
                <a:r>
                  <a:rPr lang="ja-JP" altLang="en-US" dirty="0">
                    <a:solidFill>
                      <a:schemeClr val="tx1"/>
                    </a:solidFill>
                    <a:latin typeface="+mj-lt"/>
                  </a:rPr>
                  <a:t>を考慮した</a:t>
                </a:r>
                <a:r>
                  <a:rPr lang="ja-JP" altLang="en-US" dirty="0"/>
                  <a:t>バッファの設計</a:t>
                </a:r>
                <a:endParaRPr kumimoji="1" lang="ja-JP" altLang="en-US" dirty="0"/>
              </a:p>
            </p:txBody>
          </p:sp>
        </mc:Choice>
        <mc:Fallback>
          <p:sp>
            <p:nvSpPr>
              <p:cNvPr id="2" name="タイトル 1">
                <a:extLst>
                  <a:ext uri="{FF2B5EF4-FFF2-40B4-BE49-F238E27FC236}">
                    <a16:creationId xmlns:a16="http://schemas.microsoft.com/office/drawing/2014/main" id="{B0123503-A4EB-6B5E-DB96-7C7E548B777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84529DD2-6059-4E83-0EA2-D188E1971AF0}"/>
              </a:ext>
            </a:extLst>
          </p:cNvPr>
          <p:cNvPicPr>
            <a:picLocks noChangeAspect="1"/>
          </p:cNvPicPr>
          <p:nvPr/>
        </p:nvPicPr>
        <p:blipFill>
          <a:blip r:embed="rId3"/>
          <a:stretch>
            <a:fillRect/>
          </a:stretch>
        </p:blipFill>
        <p:spPr>
          <a:xfrm>
            <a:off x="0" y="2089389"/>
            <a:ext cx="12192000" cy="4076700"/>
          </a:xfrm>
          <a:prstGeom prst="rect">
            <a:avLst/>
          </a:prstGeom>
        </p:spPr>
      </p:pic>
      <p:sp>
        <p:nvSpPr>
          <p:cNvPr id="5" name="コンテンツ プレースホルダー 2">
            <a:extLst>
              <a:ext uri="{FF2B5EF4-FFF2-40B4-BE49-F238E27FC236}">
                <a16:creationId xmlns:a16="http://schemas.microsoft.com/office/drawing/2014/main" id="{80112D44-E183-9D03-6A96-C42F9938471C}"/>
              </a:ext>
            </a:extLst>
          </p:cNvPr>
          <p:cNvSpPr txBox="1">
            <a:spLocks/>
          </p:cNvSpPr>
          <p:nvPr/>
        </p:nvSpPr>
        <p:spPr>
          <a:xfrm>
            <a:off x="812801" y="1295401"/>
            <a:ext cx="10437284" cy="4779963"/>
          </a:xfrm>
          <a:prstGeom prst="rect">
            <a:avLst/>
          </a:prstGeom>
        </p:spPr>
        <p:txBody>
          <a:bodyPr/>
          <a:lst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sz="2000" kern="0" dirty="0" err="1"/>
              <a:t>Vout</a:t>
            </a:r>
            <a:r>
              <a:rPr lang="en-US" altLang="ja-JP" sz="2000" kern="0" dirty="0"/>
              <a:t>=0.276V </a:t>
            </a:r>
            <a:r>
              <a:rPr lang="ja-JP" altLang="en-US" sz="2000" kern="0" dirty="0"/>
              <a:t>設計値から</a:t>
            </a:r>
            <a:r>
              <a:rPr lang="en-US" altLang="ja-JP" sz="2000" kern="0" dirty="0"/>
              <a:t>-4mV</a:t>
            </a:r>
          </a:p>
          <a:p>
            <a:r>
              <a:rPr lang="ja-JP" altLang="en-US" sz="2000" kern="0" dirty="0"/>
              <a:t>直流設計の観点からも向上した</a:t>
            </a:r>
            <a:endParaRPr lang="en-US" altLang="ja-JP" sz="2000" kern="0" dirty="0"/>
          </a:p>
        </p:txBody>
      </p:sp>
      <p:sp>
        <p:nvSpPr>
          <p:cNvPr id="3" name="テキスト ボックス 2">
            <a:extLst>
              <a:ext uri="{FF2B5EF4-FFF2-40B4-BE49-F238E27FC236}">
                <a16:creationId xmlns:a16="http://schemas.microsoft.com/office/drawing/2014/main" id="{01F909D2-9EDF-0513-D63B-6B2AADB8887E}"/>
              </a:ext>
            </a:extLst>
          </p:cNvPr>
          <p:cNvSpPr txBox="1"/>
          <p:nvPr/>
        </p:nvSpPr>
        <p:spPr>
          <a:xfrm>
            <a:off x="4759582" y="6140153"/>
            <a:ext cx="3759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図</a:t>
            </a: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8</a:t>
            </a: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　過渡解析（入出力電圧）</a:t>
            </a:r>
          </a:p>
        </p:txBody>
      </p:sp>
    </p:spTree>
    <p:extLst>
      <p:ext uri="{BB962C8B-B14F-4D97-AF65-F5344CB8AC3E}">
        <p14:creationId xmlns:p14="http://schemas.microsoft.com/office/powerpoint/2010/main" val="423348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4728658-29A1-7C2B-491D-1413AA80993F}"/>
                  </a:ext>
                </a:extLst>
              </p:cNvPr>
              <p:cNvSpPr>
                <a:spLocks noGrp="1"/>
              </p:cNvSpPr>
              <p:nvPr>
                <p:ph type="title"/>
              </p:nvPr>
            </p:nvSpPr>
            <p:spPr/>
            <p:txBody>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𝐾</m:t>
                        </m:r>
                      </m:e>
                      <m:sub>
                        <m:r>
                          <a:rPr lang="en-US" altLang="ja-JP" b="0" i="1" smtClean="0">
                            <a:solidFill>
                              <a:schemeClr val="tx1"/>
                            </a:solidFill>
                            <a:latin typeface="Cambria Math" panose="02040503050406030204" pitchFamily="18" charset="0"/>
                          </a:rPr>
                          <m:t>0</m:t>
                        </m:r>
                      </m:sub>
                    </m:sSub>
                  </m:oMath>
                </a14:m>
                <a:r>
                  <a:rPr lang="ja-JP" altLang="en-US" dirty="0">
                    <a:solidFill>
                      <a:schemeClr val="tx1"/>
                    </a:solidFill>
                    <a:latin typeface="+mj-lt"/>
                  </a:rPr>
                  <a:t>を考慮した</a:t>
                </a:r>
                <a:r>
                  <a:rPr lang="ja-JP" altLang="en-US" dirty="0"/>
                  <a:t>バッファの設計</a:t>
                </a:r>
                <a:endParaRPr kumimoji="1" lang="ja-JP" altLang="en-US" dirty="0"/>
              </a:p>
            </p:txBody>
          </p:sp>
        </mc:Choice>
        <mc:Fallback>
          <p:sp>
            <p:nvSpPr>
              <p:cNvPr id="2" name="タイトル 1">
                <a:extLst>
                  <a:ext uri="{FF2B5EF4-FFF2-40B4-BE49-F238E27FC236}">
                    <a16:creationId xmlns:a16="http://schemas.microsoft.com/office/drawing/2014/main" id="{F4728658-29A1-7C2B-491D-1413AA80993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AB1666B9-0071-7916-089E-B564767F8056}"/>
              </a:ext>
            </a:extLst>
          </p:cNvPr>
          <p:cNvPicPr>
            <a:picLocks noChangeAspect="1"/>
          </p:cNvPicPr>
          <p:nvPr/>
        </p:nvPicPr>
        <p:blipFill>
          <a:blip r:embed="rId3"/>
          <a:stretch>
            <a:fillRect/>
          </a:stretch>
        </p:blipFill>
        <p:spPr>
          <a:xfrm>
            <a:off x="0" y="2012951"/>
            <a:ext cx="12192000" cy="4083050"/>
          </a:xfrm>
          <a:prstGeom prst="rect">
            <a:avLst/>
          </a:prstGeom>
        </p:spPr>
      </p:pic>
      <p:sp>
        <p:nvSpPr>
          <p:cNvPr id="7" name="コンテンツ プレースホルダー 2">
            <a:extLst>
              <a:ext uri="{FF2B5EF4-FFF2-40B4-BE49-F238E27FC236}">
                <a16:creationId xmlns:a16="http://schemas.microsoft.com/office/drawing/2014/main" id="{9B0064AD-2975-80D3-27D9-40B41A2DD757}"/>
              </a:ext>
            </a:extLst>
          </p:cNvPr>
          <p:cNvSpPr txBox="1">
            <a:spLocks/>
          </p:cNvSpPr>
          <p:nvPr/>
        </p:nvSpPr>
        <p:spPr>
          <a:xfrm>
            <a:off x="812801" y="1295401"/>
            <a:ext cx="10437284" cy="4779963"/>
          </a:xfrm>
          <a:prstGeom prst="rect">
            <a:avLst/>
          </a:prstGeom>
        </p:spPr>
        <p:txBody>
          <a:bodyPr/>
          <a:lst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kumimoji="1" lang="en-US" altLang="ja-JP" sz="2000" dirty="0" err="1"/>
              <a:t>Iout</a:t>
            </a:r>
            <a:r>
              <a:rPr kumimoji="1" lang="en-US" altLang="ja-JP" sz="2000" dirty="0"/>
              <a:t>=5.52mA, </a:t>
            </a:r>
            <a:r>
              <a:rPr kumimoji="1" lang="ja-JP" altLang="en-US" sz="2000" dirty="0"/>
              <a:t>設計値より</a:t>
            </a:r>
            <a:r>
              <a:rPr kumimoji="1" lang="en-US" altLang="ja-JP" sz="2000" dirty="0"/>
              <a:t>-0.08mA</a:t>
            </a:r>
          </a:p>
          <a:p>
            <a:r>
              <a:rPr lang="en-US" altLang="ja-JP" sz="2000" dirty="0"/>
              <a:t>ID2=200uA</a:t>
            </a:r>
            <a:r>
              <a:rPr lang="ja-JP" altLang="en-US" sz="2000" dirty="0"/>
              <a:t>程度、直流設計は向上</a:t>
            </a:r>
            <a:endParaRPr kumimoji="1" lang="en-US" altLang="ja-JP" sz="2000" dirty="0"/>
          </a:p>
        </p:txBody>
      </p:sp>
      <p:sp>
        <p:nvSpPr>
          <p:cNvPr id="3" name="テキスト ボックス 2">
            <a:extLst>
              <a:ext uri="{FF2B5EF4-FFF2-40B4-BE49-F238E27FC236}">
                <a16:creationId xmlns:a16="http://schemas.microsoft.com/office/drawing/2014/main" id="{2A94BB94-0F63-611F-2F83-82CC13898AC7}"/>
              </a:ext>
            </a:extLst>
          </p:cNvPr>
          <p:cNvSpPr txBox="1"/>
          <p:nvPr/>
        </p:nvSpPr>
        <p:spPr>
          <a:xfrm>
            <a:off x="3896941" y="6173760"/>
            <a:ext cx="46777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図</a:t>
            </a:r>
            <a:r>
              <a:rPr lang="en-US" altLang="ja-JP" dirty="0">
                <a:solidFill>
                  <a:prstClr val="black"/>
                </a:solidFill>
                <a:latin typeface="Times New Roman"/>
                <a:ea typeface="ＭＳ Ｐゴシック"/>
              </a:rPr>
              <a:t>9</a:t>
            </a: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　過渡解析（</a:t>
            </a:r>
            <a:r>
              <a:rPr lang="ja-JP" altLang="en-US" dirty="0">
                <a:solidFill>
                  <a:prstClr val="black"/>
                </a:solidFill>
                <a:latin typeface="Times New Roman"/>
                <a:ea typeface="ＭＳ Ｐゴシック"/>
              </a:rPr>
              <a:t>出力電流、</a:t>
            </a:r>
            <a:r>
              <a:rPr lang="en-US" altLang="ja-JP" dirty="0">
                <a:solidFill>
                  <a:prstClr val="black"/>
                </a:solidFill>
                <a:latin typeface="Times New Roman"/>
                <a:ea typeface="ＭＳ Ｐゴシック"/>
              </a:rPr>
              <a:t>M2</a:t>
            </a:r>
            <a:r>
              <a:rPr lang="ja-JP" altLang="en-US" dirty="0">
                <a:solidFill>
                  <a:prstClr val="black"/>
                </a:solidFill>
                <a:latin typeface="Times New Roman"/>
                <a:ea typeface="ＭＳ Ｐゴシック"/>
              </a:rPr>
              <a:t>のドレイン電流</a:t>
            </a: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a:t>
            </a:r>
          </a:p>
        </p:txBody>
      </p:sp>
    </p:spTree>
    <p:extLst>
      <p:ext uri="{BB962C8B-B14F-4D97-AF65-F5344CB8AC3E}">
        <p14:creationId xmlns:p14="http://schemas.microsoft.com/office/powerpoint/2010/main" val="4060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1DB24C5C-EBA3-BC54-7105-3A156DE91626}"/>
                  </a:ext>
                </a:extLst>
              </p:cNvPr>
              <p:cNvSpPr>
                <a:spLocks noGrp="1"/>
              </p:cNvSpPr>
              <p:nvPr>
                <p:ph type="title"/>
              </p:nvPr>
            </p:nvSpPr>
            <p:spPr/>
            <p:txBody>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𝐾</m:t>
                        </m:r>
                      </m:e>
                      <m:sub>
                        <m:r>
                          <a:rPr lang="en-US" altLang="ja-JP" b="0" i="1" smtClean="0">
                            <a:solidFill>
                              <a:schemeClr val="tx1"/>
                            </a:solidFill>
                            <a:latin typeface="Cambria Math" panose="02040503050406030204" pitchFamily="18" charset="0"/>
                          </a:rPr>
                          <m:t>0</m:t>
                        </m:r>
                      </m:sub>
                    </m:sSub>
                  </m:oMath>
                </a14:m>
                <a:r>
                  <a:rPr lang="ja-JP" altLang="en-US" dirty="0">
                    <a:solidFill>
                      <a:schemeClr val="tx1"/>
                    </a:solidFill>
                    <a:latin typeface="+mj-lt"/>
                  </a:rPr>
                  <a:t>を考慮した</a:t>
                </a:r>
                <a:r>
                  <a:rPr lang="ja-JP" altLang="en-US" dirty="0"/>
                  <a:t>バッファの設計</a:t>
                </a:r>
                <a:endParaRPr kumimoji="1" lang="ja-JP" altLang="en-US" dirty="0"/>
              </a:p>
            </p:txBody>
          </p:sp>
        </mc:Choice>
        <mc:Fallback>
          <p:sp>
            <p:nvSpPr>
              <p:cNvPr id="2" name="タイトル 1">
                <a:extLst>
                  <a:ext uri="{FF2B5EF4-FFF2-40B4-BE49-F238E27FC236}">
                    <a16:creationId xmlns:a16="http://schemas.microsoft.com/office/drawing/2014/main" id="{1DB24C5C-EBA3-BC54-7105-3A156DE9162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AAC3371B-F239-A271-CC0C-2460A0B53621}"/>
              </a:ext>
            </a:extLst>
          </p:cNvPr>
          <p:cNvPicPr>
            <a:picLocks noChangeAspect="1"/>
          </p:cNvPicPr>
          <p:nvPr/>
        </p:nvPicPr>
        <p:blipFill>
          <a:blip r:embed="rId3"/>
          <a:stretch>
            <a:fillRect/>
          </a:stretch>
        </p:blipFill>
        <p:spPr>
          <a:xfrm>
            <a:off x="60385" y="1981202"/>
            <a:ext cx="12192000" cy="4114799"/>
          </a:xfrm>
          <a:prstGeom prst="rect">
            <a:avLst/>
          </a:prstGeom>
        </p:spPr>
      </p:pic>
      <p:sp>
        <p:nvSpPr>
          <p:cNvPr id="7" name="コンテンツ プレースホルダー 2">
            <a:extLst>
              <a:ext uri="{FF2B5EF4-FFF2-40B4-BE49-F238E27FC236}">
                <a16:creationId xmlns:a16="http://schemas.microsoft.com/office/drawing/2014/main" id="{E9D03421-BA4B-DF75-B7A0-0DAA95621744}"/>
              </a:ext>
            </a:extLst>
          </p:cNvPr>
          <p:cNvSpPr txBox="1">
            <a:spLocks/>
          </p:cNvSpPr>
          <p:nvPr/>
        </p:nvSpPr>
        <p:spPr>
          <a:xfrm>
            <a:off x="812801" y="1295401"/>
            <a:ext cx="10437284" cy="4779963"/>
          </a:xfrm>
          <a:prstGeom prst="rect">
            <a:avLst/>
          </a:prstGeom>
        </p:spPr>
        <p:txBody>
          <a:bodyPr/>
          <a:lst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kumimoji="1" lang="ja-JP" altLang="en-US" sz="2000" dirty="0"/>
              <a:t>利得は</a:t>
            </a:r>
            <a:r>
              <a:rPr kumimoji="1" lang="en-US" altLang="ja-JP" sz="2000" dirty="0"/>
              <a:t>-7.18dB</a:t>
            </a:r>
            <a:r>
              <a:rPr kumimoji="1" lang="ja-JP" altLang="en-US" sz="2000" dirty="0"/>
              <a:t>→</a:t>
            </a:r>
            <a:r>
              <a:rPr kumimoji="1" lang="en-US" altLang="ja-JP" sz="2000" dirty="0"/>
              <a:t>0.43</a:t>
            </a:r>
            <a:r>
              <a:rPr kumimoji="1" lang="ja-JP" altLang="en-US" sz="2000" dirty="0"/>
              <a:t>倍でまだ足りていない</a:t>
            </a:r>
          </a:p>
        </p:txBody>
      </p:sp>
      <p:sp>
        <p:nvSpPr>
          <p:cNvPr id="3" name="テキスト ボックス 2">
            <a:extLst>
              <a:ext uri="{FF2B5EF4-FFF2-40B4-BE49-F238E27FC236}">
                <a16:creationId xmlns:a16="http://schemas.microsoft.com/office/drawing/2014/main" id="{BE9388DD-E111-7E49-5CAA-6A2F4333757D}"/>
              </a:ext>
            </a:extLst>
          </p:cNvPr>
          <p:cNvSpPr txBox="1"/>
          <p:nvPr/>
        </p:nvSpPr>
        <p:spPr>
          <a:xfrm>
            <a:off x="5258137" y="6140153"/>
            <a:ext cx="19880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図</a:t>
            </a:r>
            <a:r>
              <a:rPr lang="en-US" altLang="ja-JP" dirty="0">
                <a:solidFill>
                  <a:prstClr val="black"/>
                </a:solidFill>
                <a:latin typeface="Times New Roman"/>
                <a:ea typeface="ＭＳ Ｐゴシック"/>
              </a:rPr>
              <a:t>10</a:t>
            </a: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　交流解析</a:t>
            </a:r>
          </a:p>
        </p:txBody>
      </p:sp>
    </p:spTree>
    <p:extLst>
      <p:ext uri="{BB962C8B-B14F-4D97-AF65-F5344CB8AC3E}">
        <p14:creationId xmlns:p14="http://schemas.microsoft.com/office/powerpoint/2010/main" val="1324316015"/>
      </p:ext>
    </p:extLst>
  </p:cSld>
  <p:clrMapOvr>
    <a:masterClrMapping/>
  </p:clrMapOvr>
</p:sld>
</file>

<file path=ppt/theme/theme1.xml><?xml version="1.0" encoding="utf-8"?>
<a:theme xmlns:a="http://schemas.openxmlformats.org/drawingml/2006/main" name="研究室_ppt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研究室_pptデザイン" id="{EAB67A22-8789-427A-AB3A-19128F9ECE57}" vid="{5B2EF03C-E2B3-45D4-A860-071196E796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646</Words>
  <Application>Microsoft Office PowerPoint</Application>
  <PresentationFormat>ワイド画面</PresentationFormat>
  <Paragraphs>108</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游ゴシック</vt:lpstr>
      <vt:lpstr>Arial</vt:lpstr>
      <vt:lpstr>Cambria Math</vt:lpstr>
      <vt:lpstr>Times New Roman</vt:lpstr>
      <vt:lpstr>研究室_pptデザイン</vt:lpstr>
      <vt:lpstr>LSI設計ミーティング後 進捗報告  2023年6月22日</vt:lpstr>
      <vt:lpstr>K_0の推定</vt:lpstr>
      <vt:lpstr>モデルパラメータの割り当て　関根研 小林君の資料より引用</vt:lpstr>
      <vt:lpstr>K_0の推定</vt:lpstr>
      <vt:lpstr>補足資料　BSIM3v3における移動度モデル</vt:lpstr>
      <vt:lpstr>K_0を考慮したバッファの設計</vt:lpstr>
      <vt:lpstr>K_0を考慮したバッファの設計</vt:lpstr>
      <vt:lpstr>K_0を考慮したバッファの設計</vt:lpstr>
      <vt:lpstr>K_0を考慮したバッファの設計</vt:lpstr>
      <vt:lpstr>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LSI設計ミーティング後 進捗報告  2023年6月22日</dc:title>
  <dc:creator>Ando Natsuki</dc:creator>
  <cp:lastModifiedBy>Ando Natsuki</cp:lastModifiedBy>
  <cp:revision>1</cp:revision>
  <dcterms:created xsi:type="dcterms:W3CDTF">2023-06-21T12:08:28Z</dcterms:created>
  <dcterms:modified xsi:type="dcterms:W3CDTF">2023-06-21T12:29:11Z</dcterms:modified>
</cp:coreProperties>
</file>