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er Roman" panose="00000500000000000000" pitchFamily="50" charset="0"/>
              </a:defRPr>
            </a:lvl1pPr>
          </a:lstStyle>
          <a:p>
            <a:fld id="{203C9804-C8AB-4143-9EFE-FE2E71D25AB2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484FB3D3-4FE7-40EB-A4E0-08D3132B391A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D34CE5D1-668A-46FE-A6B7-F240F1B3C238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1DEED3BA-7097-4B2C-A318-F8E87588725C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27D81AAE-D92A-488B-AD5F-6CC189CD4228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8B32ACDB-5313-47D2-9A94-49127979F1F5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3BF0DF59-A2C4-4C46-9566-FF3884DFAE48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1630D038-A7C2-4BB4-AF18-03C61B566ED7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CB761051-C772-4AE1-9E2D-2FBBB6DE4A0A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2D85CCDF-4DC2-42FD-B84F-EDCF403FB68C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099A877-5B70-42E8-A5E2-D456EE8839B7}" type="datetime1">
              <a:rPr lang="ja-JP" altLang="en-US" smtClean="0"/>
              <a:t>2024/6/4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2024/06/03</a:t>
            </a:r>
            <a:r>
              <a:rPr lang="en-US" altLang="ja-JP" dirty="0">
                <a:latin typeface="Times Newer Roman" panose="00000500000000000000" pitchFamily="50" charset="0"/>
              </a:rPr>
              <a:t>	Kojima Hikaru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45C-A439-4E4C-95CC-28201D29BF95}" type="datetime1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753E5-31D6-D0F7-1D37-8F20E21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B31DAE-8AC0-EB4A-0ECB-78CF534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ED0656-2A66-7059-18DE-EB746B15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4CAD3B-2298-86F5-39C3-01AC9394A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C1062D06-EFF8-D21D-DE36-96213D69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64" y="1140956"/>
            <a:ext cx="6022407" cy="4215686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0CB9B1-52B6-3613-48E7-BCAAA961D2CD}"/>
              </a:ext>
            </a:extLst>
          </p:cNvPr>
          <p:cNvGrpSpPr/>
          <p:nvPr/>
        </p:nvGrpSpPr>
        <p:grpSpPr>
          <a:xfrm>
            <a:off x="-978336" y="1140956"/>
            <a:ext cx="5441577" cy="4407795"/>
            <a:chOff x="-242047" y="1165412"/>
            <a:chExt cx="6279374" cy="494851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B6DA1F4-C274-6331-4856-B5799D3070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89707" y="1340728"/>
              <a:ext cx="6127034" cy="4215686"/>
              <a:chOff x="370853" y="1593741"/>
              <a:chExt cx="6829308" cy="4698883"/>
            </a:xfrm>
          </p:grpSpPr>
          <p:pic>
            <p:nvPicPr>
              <p:cNvPr id="16" name="図 15" descr="グラフィカル ユーザー インターフェイス, アプリケーション, Teams&#10;&#10;自動的に生成された説明">
                <a:extLst>
                  <a:ext uri="{FF2B5EF4-FFF2-40B4-BE49-F238E27FC236}">
                    <a16:creationId xmlns:a16="http://schemas.microsoft.com/office/drawing/2014/main" id="{B204FB9A-0F16-DA88-C312-1571C187C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853" y="1593741"/>
                <a:ext cx="6829308" cy="46988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0C69815E-685E-7638-87B0-B4FDA22109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940" y="1828800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870 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0C69815E-685E-7638-87B0-B4FDA22109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940" y="1828800"/>
                    <a:ext cx="1138517" cy="4191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34BEADBA-AE4A-CFB2-0545-0DB713081970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940" y="4558734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34BEADBA-AE4A-CFB2-0545-0DB713081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940" y="4558734"/>
                    <a:ext cx="1138517" cy="4191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07C15392-6B47-77B0-3D3D-7532B77C06B8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10" y="1828800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07C15392-6B47-77B0-3D3D-7532B77C0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10" y="1828800"/>
                    <a:ext cx="1138517" cy="4191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C8C48BCD-9F03-CF5E-772C-5740E6923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173" y="2903775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C8C48BCD-9F03-CF5E-772C-5740E6923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173" y="2903775"/>
                    <a:ext cx="1138517" cy="419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DA1F8A7A-141A-A78D-F187-290F315F4F0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09" y="2858015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1.2 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DA1F8A7A-141A-A78D-F187-290F315F4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09" y="2858015"/>
                    <a:ext cx="1138517" cy="4191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121DE2DF-9F21-FFD3-DF22-21680E7B22DA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11" y="3335860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1.5 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121DE2DF-9F21-FFD3-DF22-21680E7B2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11" y="3335860"/>
                    <a:ext cx="1138517" cy="4191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C24FCBED-171C-BD63-1450-3980509251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667" y="4097785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0.6 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C24FCBED-171C-BD63-1450-3980509251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667" y="4097785"/>
                    <a:ext cx="1138517" cy="4191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8775CF6-638C-5D17-2C84-B7950243D03B}"/>
                </a:ext>
              </a:extLst>
            </p:cNvPr>
            <p:cNvSpPr/>
            <p:nvPr/>
          </p:nvSpPr>
          <p:spPr>
            <a:xfrm>
              <a:off x="-242047" y="1165412"/>
              <a:ext cx="4168588" cy="4948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722B23-6675-CBC3-701C-B328FFEBCE39}"/>
              </a:ext>
            </a:extLst>
          </p:cNvPr>
          <p:cNvSpPr txBox="1"/>
          <p:nvPr/>
        </p:nvSpPr>
        <p:spPr>
          <a:xfrm>
            <a:off x="1765787" y="2650030"/>
            <a:ext cx="141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input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B8099AD-4508-3F1E-B7F1-02AE3B96E704}"/>
              </a:ext>
            </a:extLst>
          </p:cNvPr>
          <p:cNvSpPr txBox="1"/>
          <p:nvPr/>
        </p:nvSpPr>
        <p:spPr>
          <a:xfrm>
            <a:off x="1596652" y="1327042"/>
            <a:ext cx="141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VCC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4422550-D9DE-71B3-655D-1A476D04CBD5}"/>
              </a:ext>
            </a:extLst>
          </p:cNvPr>
          <p:cNvSpPr txBox="1"/>
          <p:nvPr/>
        </p:nvSpPr>
        <p:spPr>
          <a:xfrm>
            <a:off x="1707473" y="4179793"/>
            <a:ext cx="141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GND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907E15-E140-8146-E351-BB46B4B9F573}"/>
              </a:ext>
            </a:extLst>
          </p:cNvPr>
          <p:cNvSpPr txBox="1"/>
          <p:nvPr/>
        </p:nvSpPr>
        <p:spPr>
          <a:xfrm>
            <a:off x="1564384" y="5458887"/>
            <a:ext cx="906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Second stage of frequency characteristic.</a:t>
            </a: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This cutoff frequency is 10 GHz ordered.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6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A59B6-9D66-C21A-62A9-AB80597F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8F04AA-8600-4447-9F86-F8123261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A5B49-C67F-04A2-3788-CA745245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FF962-33E8-473C-2BB0-5C134777A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424471E-3E72-59FA-4BEA-38AF80110047}"/>
              </a:ext>
            </a:extLst>
          </p:cNvPr>
          <p:cNvGrpSpPr>
            <a:grpSpLocks noChangeAspect="1"/>
          </p:cNvGrpSpPr>
          <p:nvPr/>
        </p:nvGrpSpPr>
        <p:grpSpPr>
          <a:xfrm>
            <a:off x="577790" y="1157523"/>
            <a:ext cx="6017283" cy="4140172"/>
            <a:chOff x="370853" y="1593741"/>
            <a:chExt cx="6829308" cy="4698883"/>
          </a:xfrm>
        </p:grpSpPr>
        <p:pic>
          <p:nvPicPr>
            <p:cNvPr id="7" name="図 6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AADE86D4-26A6-4C16-7BE7-FAB41D5AB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00DD8F2-BA45-A63D-1DDF-28524B7328AB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F47EC82-1F75-95CF-1BE1-4FDA0ADB738F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BBB6AED-C53C-19CD-B9D2-4457DB2E0439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3AB92DCC-0E93-BDC3-AB47-285D12AA1A7B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80C84AD-5B34-4449-2903-771F46884B0A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543BD6D-3B86-2AEB-3EA8-FF0F15EB3783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6A55C2DC-0D07-34E1-FA1B-7A37CA5AE053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998FD0CF-CB77-BBD2-C552-B791C1E255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96" y="1406865"/>
            <a:ext cx="5643984" cy="395078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4DD6E9-F0BB-069A-1612-36FF48581C44}"/>
              </a:ext>
            </a:extLst>
          </p:cNvPr>
          <p:cNvSpPr txBox="1"/>
          <p:nvPr/>
        </p:nvSpPr>
        <p:spPr>
          <a:xfrm>
            <a:off x="1573093" y="5458887"/>
            <a:ext cx="906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C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onnected two stage of frequency characteristic.</a:t>
            </a: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This cutoff frequency is limited to a GHz ordered.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2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EA0F3-B545-ED2F-6076-AB6ECE0A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Small-signal analysis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F183F6-B000-F038-652F-70EEB954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89C5B5-FB37-DE48-0B29-AEA7CD9E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CC66D-C6A2-E10B-02C9-4A701B925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342B550B-3E92-AE13-F533-C67A4665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0" y="1525505"/>
            <a:ext cx="7830072" cy="403056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599CC9-D4EE-0DD1-504F-76F58B6338BD}"/>
              </a:ext>
            </a:extLst>
          </p:cNvPr>
          <p:cNvSpPr txBox="1"/>
          <p:nvPr/>
        </p:nvSpPr>
        <p:spPr>
          <a:xfrm>
            <a:off x="5103223" y="4732330"/>
            <a:ext cx="6796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This small-signal equivalent circuit is </a:t>
            </a:r>
            <a:r>
              <a:rPr lang="en-US" altLang="ja-JP" sz="2400" dirty="0">
                <a:latin typeface="Times Newer Roman" panose="00000500000000000000" pitchFamily="50" charset="0"/>
              </a:rPr>
              <a:t>containing base-emitter and base-collector junction capacitance for high frequency response.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8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07E17-F04E-0625-1F43-E97981AF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Small-signal analysis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ABA05B-3564-1708-B3BE-4C46914E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4684D-24E2-74A0-1DE7-C68622F4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37AB4-B31A-0426-10E8-10DE04D65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6A6DA13-56AE-5809-E353-05981D48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2DC3E7-BF49-98E1-7D68-AB26A0878906}"/>
              </a:ext>
            </a:extLst>
          </p:cNvPr>
          <p:cNvGrpSpPr/>
          <p:nvPr/>
        </p:nvGrpSpPr>
        <p:grpSpPr>
          <a:xfrm>
            <a:off x="531224" y="1494127"/>
            <a:ext cx="10593975" cy="1029769"/>
            <a:chOff x="1051177" y="1374086"/>
            <a:chExt cx="10593975" cy="102976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925BFD3-BB61-FAA9-326A-18E7598B0EF9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201D8A6-25A5-BCE3-71A5-100F912E8224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左中かっこ 10">
                <a:extLst>
                  <a:ext uri="{FF2B5EF4-FFF2-40B4-BE49-F238E27FC236}">
                    <a16:creationId xmlns:a16="http://schemas.microsoft.com/office/drawing/2014/main" id="{E336D540-91CA-B1DB-44C3-DB828AB6DB7E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5B3AEEE-7507-065C-AE5E-B4CB708F918A}"/>
                </a:ext>
              </a:extLst>
            </p:cNvPr>
            <p:cNvSpPr txBox="1"/>
            <p:nvPr/>
          </p:nvSpPr>
          <p:spPr>
            <a:xfrm>
              <a:off x="1051177" y="1719511"/>
              <a:ext cx="1692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dirty="0">
                  <a:latin typeface="Times Newer Roman" panose="00000500000000000000" pitchFamily="50" charset="0"/>
                </a:rPr>
                <a:t>Given by </a:t>
              </a:r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endParaRPr kumimoji="1" lang="ja-JP" altLang="en-US" dirty="0">
                <a:latin typeface="Times Newer Roman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87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24163-F8AC-8A4C-D50C-94658E89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Small-signal analysis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B7E95D-AE7A-3A4B-3D5D-66A4F3DD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1CFC5-2B43-0A78-8713-9264878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103D4-B50B-AF88-F204-6424722AF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3D1A90-72F1-570A-F780-ADB807728ADB}"/>
              </a:ext>
            </a:extLst>
          </p:cNvPr>
          <p:cNvSpPr txBox="1"/>
          <p:nvPr/>
        </p:nvSpPr>
        <p:spPr>
          <a:xfrm>
            <a:off x="1510937" y="1457213"/>
            <a:ext cx="9170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Low degree of omega </a:t>
            </a:r>
            <a:r>
              <a:rPr lang="en-US" altLang="ja-JP" sz="2400" dirty="0">
                <a:latin typeface="Times Newer Roman" panose="00000500000000000000" pitchFamily="50" charset="0"/>
              </a:rPr>
              <a:t>is higher effect to trans-impedance.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So that, disregard arguments that have 3 or higher degree of omega.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E6201A-3631-8200-9BCF-CE5058E1A6FD}"/>
                  </a:ext>
                </a:extLst>
              </p:cNvPr>
              <p:cNvSpPr txBox="1"/>
              <p:nvPr/>
            </p:nvSpPr>
            <p:spPr>
              <a:xfrm>
                <a:off x="838200" y="2432990"/>
                <a:ext cx="10515600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𝑔𝑐𝑒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</m:e>
                                  </m:d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>
                  <a:latin typeface="Times Newer Roman" panose="00000500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sz="16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E6201A-3631-8200-9BCF-CE5058E1A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2990"/>
                <a:ext cx="10515600" cy="2258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0D453FDC-A2D4-D954-661A-E5FDFEE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97528"/>
            <a:ext cx="9291474" cy="14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5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CF98F-4903-A702-E309-EA15766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Small-signal analysis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76C79C-7B8C-DC8E-6F78-7D86BACD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5F559B-EE09-7B9D-FFF7-E85875B2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89531-345C-5990-8003-79C15DEBB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9B3661C-7693-1BF9-2CCD-15F7F0020F5D}"/>
                  </a:ext>
                </a:extLst>
              </p:cNvPr>
              <p:cNvSpPr txBox="1"/>
              <p:nvPr/>
            </p:nvSpPr>
            <p:spPr>
              <a:xfrm>
                <a:off x="6096000" y="3515164"/>
                <a:ext cx="5756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Calculated low frequency gain (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) from equation and 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table is about 0.232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ja-JP" sz="2400" dirty="0">
                    <a:latin typeface="Times Newer Roman" panose="00000500000000000000" pitchFamily="50" charset="0"/>
                  </a:rPr>
                  <a:t>.</a:t>
                </a:r>
              </a:p>
              <a:p>
                <a:r>
                  <a:rPr lang="en-US" altLang="ja-JP" sz="2400" dirty="0">
                    <a:latin typeface="Times Newer Roman" panose="00000500000000000000" pitchFamily="50" charset="0"/>
                  </a:rPr>
                  <a:t>But this conclusion is 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cleary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 incorrect.</a:t>
                </a:r>
              </a:p>
              <a:p>
                <a:pPr algn="l"/>
                <a:endParaRPr kumimoji="1" lang="ja-JP" altLang="en-US" sz="24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9B3661C-7693-1BF9-2CCD-15F7F0020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15164"/>
                <a:ext cx="5756366" cy="1569660"/>
              </a:xfrm>
              <a:prstGeom prst="rect">
                <a:avLst/>
              </a:prstGeom>
              <a:blipFill>
                <a:blip r:embed="rId2"/>
                <a:stretch>
                  <a:fillRect l="-1589" t="-2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0F477C5B-82FA-C304-7713-C29C2AE69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6" y="1808721"/>
            <a:ext cx="5643984" cy="395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D98EC-7BAF-87FA-049E-F3128722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5CE81-A8C1-8F79-6672-3A84D8C3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BC6EB2-F441-6AB9-F759-36CDBF9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27595-1605-E56B-66F6-8662A0B5D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89AF02-970E-D92A-3AD8-7FCE8305B551}"/>
              </a:ext>
            </a:extLst>
          </p:cNvPr>
          <p:cNvSpPr txBox="1"/>
          <p:nvPr/>
        </p:nvSpPr>
        <p:spPr>
          <a:xfrm>
            <a:off x="2438400" y="318395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In the end, I couldn’t find limit of frequency response.</a:t>
            </a: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I will continue to find the part of limitation.</a:t>
            </a:r>
          </a:p>
        </p:txBody>
      </p:sp>
    </p:spTree>
    <p:extLst>
      <p:ext uri="{BB962C8B-B14F-4D97-AF65-F5344CB8AC3E}">
        <p14:creationId xmlns:p14="http://schemas.microsoft.com/office/powerpoint/2010/main" val="32800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022C9-AD3A-6BB2-5EF7-AB28C0A8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E32CD-A3D1-007B-55AD-10FF21A7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Background</a:t>
            </a:r>
          </a:p>
          <a:p>
            <a:endParaRPr lang="en-US" altLang="ja-JP" dirty="0"/>
          </a:p>
          <a:p>
            <a:r>
              <a:rPr kumimoji="1" lang="en-US" altLang="ja-JP" dirty="0"/>
              <a:t>Purpose</a:t>
            </a:r>
          </a:p>
          <a:p>
            <a:endParaRPr lang="en-US" altLang="ja-JP" dirty="0"/>
          </a:p>
          <a:p>
            <a:r>
              <a:rPr kumimoji="1" lang="en-US" altLang="ja-JP" dirty="0"/>
              <a:t>Topology</a:t>
            </a:r>
          </a:p>
          <a:p>
            <a:endParaRPr lang="en-US" altLang="ja-JP" dirty="0"/>
          </a:p>
          <a:p>
            <a:r>
              <a:rPr kumimoji="1" lang="en-US" altLang="ja-JP" dirty="0"/>
              <a:t>Small-signal analysis</a:t>
            </a:r>
          </a:p>
          <a:p>
            <a:endParaRPr lang="en-US" altLang="ja-JP" dirty="0"/>
          </a:p>
          <a:p>
            <a:r>
              <a:rPr kumimoji="1" lang="en-US" altLang="ja-JP" dirty="0"/>
              <a:t>Conclusion 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A816D-EBA5-E566-BC07-0877E5BF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D3BA-7097-4B2C-A318-F8E87588725C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168896-E89C-6DE8-2CE1-731B86D2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B4627-2912-878C-DD39-73B514B7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70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E250-5969-92B1-DFF8-793A5EBC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E4CF12-6DCA-D3C5-29B2-2647FBC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FDF4A8-1AA2-F10F-2D3E-1F3EE04F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654A7-2EA0-58BF-672C-2E1E76E1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D9EE37F-17D4-9E87-023C-EF2ED8057046}"/>
              </a:ext>
            </a:extLst>
          </p:cNvPr>
          <p:cNvGrpSpPr/>
          <p:nvPr/>
        </p:nvGrpSpPr>
        <p:grpSpPr>
          <a:xfrm>
            <a:off x="3164266" y="1434102"/>
            <a:ext cx="5863468" cy="2432104"/>
            <a:chOff x="3361765" y="1514784"/>
            <a:chExt cx="5863468" cy="243210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4401CA9-5015-3562-5544-78E2BAB43642}"/>
                </a:ext>
              </a:extLst>
            </p:cNvPr>
            <p:cNvGrpSpPr/>
            <p:nvPr/>
          </p:nvGrpSpPr>
          <p:grpSpPr>
            <a:xfrm>
              <a:off x="3361765" y="1813288"/>
              <a:ext cx="4365812" cy="2133600"/>
              <a:chOff x="1819836" y="2259106"/>
              <a:chExt cx="4365812" cy="2133600"/>
            </a:xfrm>
          </p:grpSpPr>
          <p:pic>
            <p:nvPicPr>
              <p:cNvPr id="12" name="図 11" descr="グラフィカル ユーザー インターフェイス, アプリケーション, Teams&#10;&#10;自動的に生成された説明">
                <a:extLst>
                  <a:ext uri="{FF2B5EF4-FFF2-40B4-BE49-F238E27FC236}">
                    <a16:creationId xmlns:a16="http://schemas.microsoft.com/office/drawing/2014/main" id="{5014AB41-F2EC-82BC-E4AE-878A19544E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45" r="78047" b="31154"/>
              <a:stretch/>
            </p:blipFill>
            <p:spPr>
              <a:xfrm>
                <a:off x="3155577" y="2259106"/>
                <a:ext cx="3030071" cy="2133600"/>
              </a:xfrm>
              <a:prstGeom prst="rect">
                <a:avLst/>
              </a:prstGeom>
            </p:spPr>
          </p:pic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65F40094-6AC5-DDC7-B560-F9B9C1094687}"/>
                  </a:ext>
                </a:extLst>
              </p:cNvPr>
              <p:cNvSpPr/>
              <p:nvPr/>
            </p:nvSpPr>
            <p:spPr>
              <a:xfrm>
                <a:off x="1819836" y="2770094"/>
                <a:ext cx="1470212" cy="36512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10C4768-ACE4-C4AC-3B68-BE7AF106F4CE}"/>
                </a:ext>
              </a:extLst>
            </p:cNvPr>
            <p:cNvCxnSpPr/>
            <p:nvPr/>
          </p:nvCxnSpPr>
          <p:spPr>
            <a:xfrm>
              <a:off x="3863789" y="1991572"/>
              <a:ext cx="8337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903F0FD-602E-6E8C-FDD9-21DB03D6348D}"/>
                </a:ext>
              </a:extLst>
            </p:cNvPr>
            <p:cNvCxnSpPr/>
            <p:nvPr/>
          </p:nvCxnSpPr>
          <p:spPr>
            <a:xfrm>
              <a:off x="8130989" y="2816325"/>
              <a:ext cx="8337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B681E4D-BB7B-FF6D-C3B4-1C1B088C1B03}"/>
                </a:ext>
              </a:extLst>
            </p:cNvPr>
            <p:cNvSpPr txBox="1"/>
            <p:nvPr/>
          </p:nvSpPr>
          <p:spPr>
            <a:xfrm>
              <a:off x="3756213" y="1514784"/>
              <a:ext cx="86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input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CC7466-6A27-CB57-3FDC-D0E427AF6C50}"/>
                </a:ext>
              </a:extLst>
            </p:cNvPr>
            <p:cNvSpPr txBox="1"/>
            <p:nvPr/>
          </p:nvSpPr>
          <p:spPr>
            <a:xfrm>
              <a:off x="8130989" y="2446993"/>
              <a:ext cx="109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5DE6B7-5850-19F3-35CB-55514FE1534D}"/>
              </a:ext>
            </a:extLst>
          </p:cNvPr>
          <p:cNvSpPr txBox="1"/>
          <p:nvPr/>
        </p:nvSpPr>
        <p:spPr>
          <a:xfrm>
            <a:off x="914124" y="4122357"/>
            <a:ext cx="1020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er Roman" panose="00000500000000000000" pitchFamily="50" charset="0"/>
              </a:rPr>
              <a:t>Reserver is a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device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that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work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as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a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neural network by physical phenomenon.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er Roman" panose="00000500000000000000" pitchFamily="50" charset="0"/>
              </a:rPr>
              <a:t>Reflecting and interfering input light in the photonic reserver made that it store the state of a short time ago.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7A8C5E-7FC9-A458-E201-DA154D4B2FF3}"/>
              </a:ext>
            </a:extLst>
          </p:cNvPr>
          <p:cNvSpPr txBox="1"/>
          <p:nvPr/>
        </p:nvSpPr>
        <p:spPr>
          <a:xfrm>
            <a:off x="959223" y="5558595"/>
            <a:ext cx="1027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It seems that photonic reserver can predict chaotic-signal </a:t>
            </a:r>
          </a:p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and real-time graphic processing.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29436AA4-5E85-61AB-9AD8-C731955BEFB6}"/>
              </a:ext>
            </a:extLst>
          </p:cNvPr>
          <p:cNvSpPr/>
          <p:nvPr/>
        </p:nvSpPr>
        <p:spPr>
          <a:xfrm>
            <a:off x="5862917" y="4940564"/>
            <a:ext cx="466165" cy="4638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7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1AF98-8657-1488-89E3-53FAD326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AEA6F2-2D3A-2C15-B3D3-E668DB3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815DE4-677A-A19D-2EFE-CCAD8732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78FCA-7A10-0ECA-5DFF-9EA733498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7EFCAD3C-1827-BE51-64A9-9FE0FE63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9" y="1310658"/>
            <a:ext cx="7552959" cy="494691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5E859F-B0A2-8C2A-7B46-DA140D8772F7}"/>
              </a:ext>
            </a:extLst>
          </p:cNvPr>
          <p:cNvSpPr txBox="1"/>
          <p:nvPr/>
        </p:nvSpPr>
        <p:spPr>
          <a:xfrm>
            <a:off x="6297790" y="2154418"/>
            <a:ext cx="533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Reserver’s output is sum-of-product.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Reserver’s learning is only learning of weight of sum-of-product.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So 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reserver’s</a:t>
            </a:r>
            <a:r>
              <a:rPr lang="en-US" altLang="ja-JP" sz="2400" dirty="0">
                <a:latin typeface="Times Newer Roman" panose="00000500000000000000" pitchFamily="50" charset="0"/>
              </a:rPr>
              <a:t> learning cost is fewer than machine learning.</a:t>
            </a: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However, it is difficult for light to calculate sum-of-product.</a:t>
            </a: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⇒</a:t>
            </a:r>
            <a:r>
              <a:rPr lang="en-US" altLang="ja-JP" sz="2400" dirty="0">
                <a:latin typeface="Times Newer Roman" panose="00000500000000000000" pitchFamily="50" charset="0"/>
              </a:rPr>
              <a:t>only this part, calculate in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32713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3C173-39E8-E623-DF41-A7E2589D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037290-FAA2-BD81-0023-8DE4968B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AD828-42BC-4C1A-B7C5-D04FA56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ECEEE-BB66-7948-2D1B-FB6F287E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BC444494-93DF-616A-62EE-900EBD84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603"/>
            <a:ext cx="8342292" cy="42941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D5F2C-D62E-5A15-19EA-270AACBED1F2}"/>
              </a:ext>
            </a:extLst>
          </p:cNvPr>
          <p:cNvSpPr txBox="1"/>
          <p:nvPr/>
        </p:nvSpPr>
        <p:spPr>
          <a:xfrm>
            <a:off x="7483165" y="4237880"/>
            <a:ext cx="456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Times Newer Roman" panose="00000500000000000000" pitchFamily="50" charset="0"/>
              </a:rPr>
              <a:t>This is a proposing analog multiplying circuit.</a:t>
            </a:r>
          </a:p>
          <a:p>
            <a:pPr algn="l"/>
            <a:r>
              <a:rPr lang="en-US" altLang="ja-JP" sz="2000" dirty="0">
                <a:latin typeface="Times Newer Roman" panose="00000500000000000000" pitchFamily="50" charset="0"/>
              </a:rPr>
              <a:t>It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modified gilbert multiplier for expand output amplitude.</a:t>
            </a:r>
          </a:p>
        </p:txBody>
      </p:sp>
    </p:spTree>
    <p:extLst>
      <p:ext uri="{BB962C8B-B14F-4D97-AF65-F5344CB8AC3E}">
        <p14:creationId xmlns:p14="http://schemas.microsoft.com/office/powerpoint/2010/main" val="19907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B5D5D-3212-BDF8-F053-95E696D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urpose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5FC2C9-0FE7-5F5B-7D07-05D01CAD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BB94D-C45B-36D4-E6C8-B2867432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62090-30B5-FE31-EA84-FE8FC98C5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23AA4FE4-34B6-F32F-EE65-09E0DFB8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4" y="1332164"/>
            <a:ext cx="6402907" cy="419367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6DF4E2-37C0-E84C-9BA1-ACC19198D9FF}"/>
              </a:ext>
            </a:extLst>
          </p:cNvPr>
          <p:cNvSpPr/>
          <p:nvPr/>
        </p:nvSpPr>
        <p:spPr>
          <a:xfrm>
            <a:off x="2115671" y="2438400"/>
            <a:ext cx="1013011" cy="275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15F5-BE2F-6AE8-CF35-DFBEF0716693}"/>
              </a:ext>
            </a:extLst>
          </p:cNvPr>
          <p:cNvSpPr txBox="1"/>
          <p:nvPr/>
        </p:nvSpPr>
        <p:spPr>
          <a:xfrm>
            <a:off x="5404114" y="2438400"/>
            <a:ext cx="6402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Photonic 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reserver</a:t>
            </a:r>
            <a:r>
              <a:rPr lang="en-US" altLang="ja-JP" sz="2400" dirty="0">
                <a:latin typeface="Times Newer Roman" panose="00000500000000000000" pitchFamily="50" charset="0"/>
              </a:rPr>
              <a:t> output by light and multiplier’s input is voltage.</a:t>
            </a: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So, we need photo-diode.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But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the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output amplitude is smaller than multiplier’s input.</a:t>
            </a: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⇒</a:t>
            </a:r>
            <a:r>
              <a:rPr lang="en-US" altLang="ja-JP" sz="2400" dirty="0">
                <a:latin typeface="Times Newer Roman" panose="00000500000000000000" pitchFamily="50" charset="0"/>
              </a:rPr>
              <a:t>It is necessary to photonic-electronic translator and amplifier that have dimension of resister.</a:t>
            </a: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This name is TIA(Trans-Impedance Amplifier)</a:t>
            </a:r>
          </a:p>
        </p:txBody>
      </p:sp>
    </p:spTree>
    <p:extLst>
      <p:ext uri="{BB962C8B-B14F-4D97-AF65-F5344CB8AC3E}">
        <p14:creationId xmlns:p14="http://schemas.microsoft.com/office/powerpoint/2010/main" val="322585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77B63-8533-A8CC-32BA-C2C95A3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Single stage </a:t>
            </a:r>
            <a:r>
              <a:rPr kumimoji="1"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009E91-5C5F-07D8-7957-776FCC8A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BE9A0D-51A5-7D4B-3BBE-A2C81F3A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1DC7C-7172-6C9C-2001-9BE76AC38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26EDE35-3D11-F541-38DD-3307CCD9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34" y="1425542"/>
            <a:ext cx="3785624" cy="46725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E1B5D7-C499-29E1-FD68-2BC142977F51}"/>
              </a:ext>
            </a:extLst>
          </p:cNvPr>
          <p:cNvSpPr txBox="1"/>
          <p:nvPr/>
        </p:nvSpPr>
        <p:spPr>
          <a:xfrm>
            <a:off x="5800164" y="2527389"/>
            <a:ext cx="60063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Photo-diode is a device of current output and multiplier’s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input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is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voltage,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so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needs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current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input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and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voltage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output.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That is a reason why common-base amplifier is used for TIA.</a:t>
            </a: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But this topology is trade-off between trance-impedance and bandwidth.</a:t>
            </a:r>
          </a:p>
        </p:txBody>
      </p:sp>
    </p:spTree>
    <p:extLst>
      <p:ext uri="{BB962C8B-B14F-4D97-AF65-F5344CB8AC3E}">
        <p14:creationId xmlns:p14="http://schemas.microsoft.com/office/powerpoint/2010/main" val="179327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529AD-2E91-4F83-D9C6-77D49B7C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6C598D-37D7-B53C-4620-5204582E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97D079-4D0B-75D4-297A-9340BC28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303CE-4C74-2304-1943-C107A18F5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F8DECF3-C933-12BD-15CC-DF7D18DA4C58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7" name="図 6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35761942-FEF9-2D33-616B-5FF3D931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5F6DDC9-0D4A-763C-5EFA-32186058C451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AA69063-7EAF-1DCB-4702-1ACEA9888C30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254C87A-3676-3C37-AE1D-C8427879D0F0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5451D85-6D0B-930F-C9CD-816F17531035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6D485AB-7A8C-A30C-765F-F70C40A4274E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AB22A3F-D5A7-CE4F-4E13-29DA1C557713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7DF70FD-260B-447C-73C6-E1E4117D38E6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CF2B89-4282-F2BD-17D9-340A92902C0E}"/>
              </a:ext>
            </a:extLst>
          </p:cNvPr>
          <p:cNvSpPr txBox="1"/>
          <p:nvPr/>
        </p:nvSpPr>
        <p:spPr>
          <a:xfrm>
            <a:off x="7420490" y="2604354"/>
            <a:ext cx="4355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To avoid the tread-off, I examining double stage TIA.</a:t>
            </a: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This topology dividing gain between two stage, I attempt high trans-impedance and large bandwidth.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58015-4259-94DE-BAE5-C734C0C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D699B-FBF2-6712-0702-E6F7FCF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E7AD5-C43D-083D-D073-7A26ABC4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1CD8D3-1B6D-C8BF-FFB0-FF65A1EAA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0AF1495-B1B3-3127-2AAC-D5840DE08940}"/>
              </a:ext>
            </a:extLst>
          </p:cNvPr>
          <p:cNvGrpSpPr>
            <a:grpSpLocks noChangeAspect="1"/>
          </p:cNvGrpSpPr>
          <p:nvPr/>
        </p:nvGrpSpPr>
        <p:grpSpPr>
          <a:xfrm>
            <a:off x="1364353" y="1148265"/>
            <a:ext cx="6017283" cy="4140172"/>
            <a:chOff x="370853" y="1593741"/>
            <a:chExt cx="6829308" cy="4698883"/>
          </a:xfrm>
        </p:grpSpPr>
        <p:pic>
          <p:nvPicPr>
            <p:cNvPr id="9" name="図 8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C63E31A0-1AFB-ACED-285A-82CFD8B68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A6BF666-3681-3BA4-ADDC-5B387AAE7659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E1D061F-B3AB-3826-A3E8-49E5B81E674C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3EEAC6A-0C47-F1B7-A40B-205FF91AB47C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C597A91-1E42-A1D3-F725-8C05718483C3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9B2B67A-279D-0FDA-317D-CB59656F3D09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D69B7E1-3254-6F9C-AA91-83F93353486B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66785BD-B63A-56D2-7B6E-4C85706DFBD4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E1EFD11F-A4D3-ADC4-5077-6137C32F6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52" y="1108501"/>
            <a:ext cx="5429018" cy="380031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EE6A52-97C6-132B-6B48-D82887EE2958}"/>
              </a:ext>
            </a:extLst>
          </p:cNvPr>
          <p:cNvSpPr txBox="1"/>
          <p:nvPr/>
        </p:nvSpPr>
        <p:spPr>
          <a:xfrm>
            <a:off x="1564384" y="5458887"/>
            <a:ext cx="906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First stage of frequency characteristic.</a:t>
            </a: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This cutoff frequency is 10 GHz ordered.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FE0913E3-AAA5-4B1D-8E71-C49E8FDDAEF3}" vid="{E136EE17-40F0-4952-BD41-980C8E25FB1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211</TotalTime>
  <Words>695</Words>
  <Application>Microsoft Office PowerPoint</Application>
  <PresentationFormat>ワイド画面</PresentationFormat>
  <Paragraphs>152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Double stage TIA</vt:lpstr>
      <vt:lpstr>Index</vt:lpstr>
      <vt:lpstr>Background</vt:lpstr>
      <vt:lpstr>Background</vt:lpstr>
      <vt:lpstr>Background</vt:lpstr>
      <vt:lpstr>Purpose</vt:lpstr>
      <vt:lpstr>Single stage TIA</vt:lpstr>
      <vt:lpstr>Double Stage TIA</vt:lpstr>
      <vt:lpstr>Double Stage TIA</vt:lpstr>
      <vt:lpstr>Double Stage TIA</vt:lpstr>
      <vt:lpstr>Double Stage TIA</vt:lpstr>
      <vt:lpstr>Small-signal analysis</vt:lpstr>
      <vt:lpstr>Small-signal analysis</vt:lpstr>
      <vt:lpstr>Small-signal analysis</vt:lpstr>
      <vt:lpstr>Small-signal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 Hikaru</cp:lastModifiedBy>
  <cp:revision>3</cp:revision>
  <dcterms:created xsi:type="dcterms:W3CDTF">2024-06-03T21:20:11Z</dcterms:created>
  <dcterms:modified xsi:type="dcterms:W3CDTF">2024-06-04T00:56:06Z</dcterms:modified>
</cp:coreProperties>
</file>