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8" r:id="rId3"/>
    <p:sldId id="259" r:id="rId4"/>
    <p:sldId id="260" r:id="rId5"/>
    <p:sldId id="261" r:id="rId6"/>
    <p:sldId id="257" r:id="rId7"/>
    <p:sldId id="262" r:id="rId8"/>
    <p:sldId id="263"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2E40BF-DEA0-41AE-954D-EB1845C67E27}" type="datetimeFigureOut">
              <a:rPr kumimoji="1" lang="ja-JP" altLang="en-US" smtClean="0"/>
              <a:t>2023/11/29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C31E41-3C10-4DE8-A9D9-7DBCC8D955C0}" type="slidenum">
              <a:rPr kumimoji="1" lang="ja-JP" altLang="en-US" smtClean="0"/>
              <a:t>‹#›</a:t>
            </a:fld>
            <a:endParaRPr kumimoji="1" lang="ja-JP" altLang="en-US"/>
          </a:p>
        </p:txBody>
      </p:sp>
    </p:spTree>
    <p:extLst>
      <p:ext uri="{BB962C8B-B14F-4D97-AF65-F5344CB8AC3E}">
        <p14:creationId xmlns:p14="http://schemas.microsoft.com/office/powerpoint/2010/main" val="13347589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8D6515-E40A-F0CC-C097-D4BC6C61BD2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EEFBC67-0A05-435F-20CC-98C9CC65A2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4651B26-6483-EB43-653A-5CB79B5AADCF}"/>
              </a:ext>
            </a:extLst>
          </p:cNvPr>
          <p:cNvSpPr>
            <a:spLocks noGrp="1"/>
          </p:cNvSpPr>
          <p:nvPr>
            <p:ph type="dt" sz="half" idx="10"/>
          </p:nvPr>
        </p:nvSpPr>
        <p:spPr/>
        <p:txBody>
          <a:bodyPr/>
          <a:lstStyle/>
          <a:p>
            <a:r>
              <a:rPr kumimoji="1" lang="en-US" altLang="ja-JP"/>
              <a:t>2023/12/01</a:t>
            </a:r>
            <a:endParaRPr kumimoji="1" lang="ja-JP" altLang="en-US"/>
          </a:p>
        </p:txBody>
      </p:sp>
      <p:sp>
        <p:nvSpPr>
          <p:cNvPr id="5" name="フッター プレースホルダー 4">
            <a:extLst>
              <a:ext uri="{FF2B5EF4-FFF2-40B4-BE49-F238E27FC236}">
                <a16:creationId xmlns:a16="http://schemas.microsoft.com/office/drawing/2014/main" id="{40F38CEE-F341-EF3F-CB2F-608A8ED273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919A687-FD76-49EA-50B9-E7FE9A205338}"/>
              </a:ext>
            </a:extLst>
          </p:cNvPr>
          <p:cNvSpPr>
            <a:spLocks noGrp="1"/>
          </p:cNvSpPr>
          <p:nvPr>
            <p:ph type="sldNum" sz="quarter" idx="12"/>
          </p:nvPr>
        </p:nvSpPr>
        <p:spPr/>
        <p:txBody>
          <a:bodyPr/>
          <a:lstStyle/>
          <a:p>
            <a:fld id="{ED13096F-0B77-467D-AF19-FEF0E47C15A9}" type="slidenum">
              <a:rPr kumimoji="1" lang="ja-JP" altLang="en-US" smtClean="0"/>
              <a:t>‹#›</a:t>
            </a:fld>
            <a:endParaRPr kumimoji="1" lang="ja-JP" altLang="en-US"/>
          </a:p>
        </p:txBody>
      </p:sp>
    </p:spTree>
    <p:extLst>
      <p:ext uri="{BB962C8B-B14F-4D97-AF65-F5344CB8AC3E}">
        <p14:creationId xmlns:p14="http://schemas.microsoft.com/office/powerpoint/2010/main" val="1269892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F3C078-F477-2276-DA35-E579E8A70E4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AA0366D-1C77-30C9-C552-F0E27396121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C4C4086-60E6-17C9-9F4E-8EDD8A0DCF45}"/>
              </a:ext>
            </a:extLst>
          </p:cNvPr>
          <p:cNvSpPr>
            <a:spLocks noGrp="1"/>
          </p:cNvSpPr>
          <p:nvPr>
            <p:ph type="dt" sz="half" idx="10"/>
          </p:nvPr>
        </p:nvSpPr>
        <p:spPr/>
        <p:txBody>
          <a:bodyPr/>
          <a:lstStyle/>
          <a:p>
            <a:r>
              <a:rPr kumimoji="1" lang="en-US" altLang="ja-JP"/>
              <a:t>2023/12/01</a:t>
            </a:r>
            <a:endParaRPr kumimoji="1" lang="ja-JP" altLang="en-US"/>
          </a:p>
        </p:txBody>
      </p:sp>
      <p:sp>
        <p:nvSpPr>
          <p:cNvPr id="5" name="フッター プレースホルダー 4">
            <a:extLst>
              <a:ext uri="{FF2B5EF4-FFF2-40B4-BE49-F238E27FC236}">
                <a16:creationId xmlns:a16="http://schemas.microsoft.com/office/drawing/2014/main" id="{9DCDF4F3-BFC6-AD4F-FC63-144B20C5EC9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92C2317-3A92-E79E-3E14-9CF28358E651}"/>
              </a:ext>
            </a:extLst>
          </p:cNvPr>
          <p:cNvSpPr>
            <a:spLocks noGrp="1"/>
          </p:cNvSpPr>
          <p:nvPr>
            <p:ph type="sldNum" sz="quarter" idx="12"/>
          </p:nvPr>
        </p:nvSpPr>
        <p:spPr/>
        <p:txBody>
          <a:bodyPr/>
          <a:lstStyle/>
          <a:p>
            <a:fld id="{ED13096F-0B77-467D-AF19-FEF0E47C15A9}" type="slidenum">
              <a:rPr kumimoji="1" lang="ja-JP" altLang="en-US" smtClean="0"/>
              <a:t>‹#›</a:t>
            </a:fld>
            <a:endParaRPr kumimoji="1" lang="ja-JP" altLang="en-US"/>
          </a:p>
        </p:txBody>
      </p:sp>
    </p:spTree>
    <p:extLst>
      <p:ext uri="{BB962C8B-B14F-4D97-AF65-F5344CB8AC3E}">
        <p14:creationId xmlns:p14="http://schemas.microsoft.com/office/powerpoint/2010/main" val="1362218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B13CC14-D7BF-30E0-F3A5-AD81F35BDD2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DD3EE44-2ABC-DB9E-C17A-391DA0E6161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28E0CC2-AB25-7DCB-1048-5F78626CA02A}"/>
              </a:ext>
            </a:extLst>
          </p:cNvPr>
          <p:cNvSpPr>
            <a:spLocks noGrp="1"/>
          </p:cNvSpPr>
          <p:nvPr>
            <p:ph type="dt" sz="half" idx="10"/>
          </p:nvPr>
        </p:nvSpPr>
        <p:spPr/>
        <p:txBody>
          <a:bodyPr/>
          <a:lstStyle/>
          <a:p>
            <a:r>
              <a:rPr kumimoji="1" lang="en-US" altLang="ja-JP"/>
              <a:t>2023/12/01</a:t>
            </a:r>
            <a:endParaRPr kumimoji="1" lang="ja-JP" altLang="en-US"/>
          </a:p>
        </p:txBody>
      </p:sp>
      <p:sp>
        <p:nvSpPr>
          <p:cNvPr id="5" name="フッター プレースホルダー 4">
            <a:extLst>
              <a:ext uri="{FF2B5EF4-FFF2-40B4-BE49-F238E27FC236}">
                <a16:creationId xmlns:a16="http://schemas.microsoft.com/office/drawing/2014/main" id="{D3F805F1-1DE6-DA4A-4990-AD53CA4EA57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B817566-A186-5BF8-AA2E-A9B0DB81DE86}"/>
              </a:ext>
            </a:extLst>
          </p:cNvPr>
          <p:cNvSpPr>
            <a:spLocks noGrp="1"/>
          </p:cNvSpPr>
          <p:nvPr>
            <p:ph type="sldNum" sz="quarter" idx="12"/>
          </p:nvPr>
        </p:nvSpPr>
        <p:spPr/>
        <p:txBody>
          <a:bodyPr/>
          <a:lstStyle/>
          <a:p>
            <a:fld id="{ED13096F-0B77-467D-AF19-FEF0E47C15A9}" type="slidenum">
              <a:rPr kumimoji="1" lang="ja-JP" altLang="en-US" smtClean="0"/>
              <a:t>‹#›</a:t>
            </a:fld>
            <a:endParaRPr kumimoji="1" lang="ja-JP" altLang="en-US"/>
          </a:p>
        </p:txBody>
      </p:sp>
    </p:spTree>
    <p:extLst>
      <p:ext uri="{BB962C8B-B14F-4D97-AF65-F5344CB8AC3E}">
        <p14:creationId xmlns:p14="http://schemas.microsoft.com/office/powerpoint/2010/main" val="1100253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4D09C8-A780-FD10-91F5-7EF34CEF306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17DC41B-FC09-3FCC-7147-841C2C1706C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A89A1F0-22F6-F65E-97F4-8BB9197C1343}"/>
              </a:ext>
            </a:extLst>
          </p:cNvPr>
          <p:cNvSpPr>
            <a:spLocks noGrp="1"/>
          </p:cNvSpPr>
          <p:nvPr>
            <p:ph type="dt" sz="half" idx="10"/>
          </p:nvPr>
        </p:nvSpPr>
        <p:spPr/>
        <p:txBody>
          <a:bodyPr/>
          <a:lstStyle/>
          <a:p>
            <a:r>
              <a:rPr kumimoji="1" lang="en-US" altLang="ja-JP"/>
              <a:t>2023/12/01</a:t>
            </a:r>
            <a:endParaRPr kumimoji="1" lang="ja-JP" altLang="en-US"/>
          </a:p>
        </p:txBody>
      </p:sp>
      <p:sp>
        <p:nvSpPr>
          <p:cNvPr id="5" name="フッター プレースホルダー 4">
            <a:extLst>
              <a:ext uri="{FF2B5EF4-FFF2-40B4-BE49-F238E27FC236}">
                <a16:creationId xmlns:a16="http://schemas.microsoft.com/office/drawing/2014/main" id="{BE6BA8E8-98A3-8BA5-D3FB-26AF949AF54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A3939E4-3DBB-302A-AECA-B88490CC593C}"/>
              </a:ext>
            </a:extLst>
          </p:cNvPr>
          <p:cNvSpPr>
            <a:spLocks noGrp="1"/>
          </p:cNvSpPr>
          <p:nvPr>
            <p:ph type="sldNum" sz="quarter" idx="12"/>
          </p:nvPr>
        </p:nvSpPr>
        <p:spPr/>
        <p:txBody>
          <a:bodyPr/>
          <a:lstStyle/>
          <a:p>
            <a:fld id="{ED13096F-0B77-467D-AF19-FEF0E47C15A9}" type="slidenum">
              <a:rPr kumimoji="1" lang="ja-JP" altLang="en-US" smtClean="0"/>
              <a:t>‹#›</a:t>
            </a:fld>
            <a:endParaRPr kumimoji="1" lang="ja-JP" altLang="en-US"/>
          </a:p>
        </p:txBody>
      </p:sp>
    </p:spTree>
    <p:extLst>
      <p:ext uri="{BB962C8B-B14F-4D97-AF65-F5344CB8AC3E}">
        <p14:creationId xmlns:p14="http://schemas.microsoft.com/office/powerpoint/2010/main" val="1382506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4EEBC4-0693-D81E-8F02-0DDEE55156F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2959D0E-5B85-6B54-0B29-0A941F5A12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07E088A-797A-FFF9-29E6-BDE1D2FF2CF1}"/>
              </a:ext>
            </a:extLst>
          </p:cNvPr>
          <p:cNvSpPr>
            <a:spLocks noGrp="1"/>
          </p:cNvSpPr>
          <p:nvPr>
            <p:ph type="dt" sz="half" idx="10"/>
          </p:nvPr>
        </p:nvSpPr>
        <p:spPr/>
        <p:txBody>
          <a:bodyPr/>
          <a:lstStyle/>
          <a:p>
            <a:r>
              <a:rPr kumimoji="1" lang="en-US" altLang="ja-JP"/>
              <a:t>2023/12/01</a:t>
            </a:r>
            <a:endParaRPr kumimoji="1" lang="ja-JP" altLang="en-US"/>
          </a:p>
        </p:txBody>
      </p:sp>
      <p:sp>
        <p:nvSpPr>
          <p:cNvPr id="5" name="フッター プレースホルダー 4">
            <a:extLst>
              <a:ext uri="{FF2B5EF4-FFF2-40B4-BE49-F238E27FC236}">
                <a16:creationId xmlns:a16="http://schemas.microsoft.com/office/drawing/2014/main" id="{ED616BEA-D47C-CF83-ECF8-29A7F6DBA35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FB70EF6-60E9-F8A7-C5D0-71C7CA8B3563}"/>
              </a:ext>
            </a:extLst>
          </p:cNvPr>
          <p:cNvSpPr>
            <a:spLocks noGrp="1"/>
          </p:cNvSpPr>
          <p:nvPr>
            <p:ph type="sldNum" sz="quarter" idx="12"/>
          </p:nvPr>
        </p:nvSpPr>
        <p:spPr/>
        <p:txBody>
          <a:bodyPr/>
          <a:lstStyle/>
          <a:p>
            <a:fld id="{ED13096F-0B77-467D-AF19-FEF0E47C15A9}" type="slidenum">
              <a:rPr kumimoji="1" lang="ja-JP" altLang="en-US" smtClean="0"/>
              <a:t>‹#›</a:t>
            </a:fld>
            <a:endParaRPr kumimoji="1" lang="ja-JP" altLang="en-US"/>
          </a:p>
        </p:txBody>
      </p:sp>
    </p:spTree>
    <p:extLst>
      <p:ext uri="{BB962C8B-B14F-4D97-AF65-F5344CB8AC3E}">
        <p14:creationId xmlns:p14="http://schemas.microsoft.com/office/powerpoint/2010/main" val="1165368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57DF3E-FE08-DAB4-000E-1FFC801279C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1B138FB-AF9E-FA6E-6A03-719235CA136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4D8B43F-5218-8A47-85D1-62EC479701D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8C5202E-98E3-C487-8E55-061D596E5EBB}"/>
              </a:ext>
            </a:extLst>
          </p:cNvPr>
          <p:cNvSpPr>
            <a:spLocks noGrp="1"/>
          </p:cNvSpPr>
          <p:nvPr>
            <p:ph type="dt" sz="half" idx="10"/>
          </p:nvPr>
        </p:nvSpPr>
        <p:spPr/>
        <p:txBody>
          <a:bodyPr/>
          <a:lstStyle/>
          <a:p>
            <a:r>
              <a:rPr kumimoji="1" lang="en-US" altLang="ja-JP"/>
              <a:t>2023/12/01</a:t>
            </a:r>
            <a:endParaRPr kumimoji="1" lang="ja-JP" altLang="en-US"/>
          </a:p>
        </p:txBody>
      </p:sp>
      <p:sp>
        <p:nvSpPr>
          <p:cNvPr id="6" name="フッター プレースホルダー 5">
            <a:extLst>
              <a:ext uri="{FF2B5EF4-FFF2-40B4-BE49-F238E27FC236}">
                <a16:creationId xmlns:a16="http://schemas.microsoft.com/office/drawing/2014/main" id="{D854D357-4452-51AF-096E-14B6A6FFD83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A5C6E18-E9B1-42D3-19AE-8DE495498F73}"/>
              </a:ext>
            </a:extLst>
          </p:cNvPr>
          <p:cNvSpPr>
            <a:spLocks noGrp="1"/>
          </p:cNvSpPr>
          <p:nvPr>
            <p:ph type="sldNum" sz="quarter" idx="12"/>
          </p:nvPr>
        </p:nvSpPr>
        <p:spPr/>
        <p:txBody>
          <a:bodyPr/>
          <a:lstStyle/>
          <a:p>
            <a:fld id="{ED13096F-0B77-467D-AF19-FEF0E47C15A9}" type="slidenum">
              <a:rPr kumimoji="1" lang="ja-JP" altLang="en-US" smtClean="0"/>
              <a:t>‹#›</a:t>
            </a:fld>
            <a:endParaRPr kumimoji="1" lang="ja-JP" altLang="en-US"/>
          </a:p>
        </p:txBody>
      </p:sp>
    </p:spTree>
    <p:extLst>
      <p:ext uri="{BB962C8B-B14F-4D97-AF65-F5344CB8AC3E}">
        <p14:creationId xmlns:p14="http://schemas.microsoft.com/office/powerpoint/2010/main" val="2365393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52981E-8652-637D-1B46-926F38549B2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BB0C987-F9E0-EF0F-78C0-27B445939B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AB28C55-2C93-7660-4008-F0A64863220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F9F0223-C0F1-C046-126F-3719968773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963806B-7A39-1B65-EFD9-5238B5811A0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06683DF-B94F-04F0-0453-8B4C83C0EF49}"/>
              </a:ext>
            </a:extLst>
          </p:cNvPr>
          <p:cNvSpPr>
            <a:spLocks noGrp="1"/>
          </p:cNvSpPr>
          <p:nvPr>
            <p:ph type="dt" sz="half" idx="10"/>
          </p:nvPr>
        </p:nvSpPr>
        <p:spPr/>
        <p:txBody>
          <a:bodyPr/>
          <a:lstStyle/>
          <a:p>
            <a:r>
              <a:rPr kumimoji="1" lang="en-US" altLang="ja-JP"/>
              <a:t>2023/12/01</a:t>
            </a:r>
            <a:endParaRPr kumimoji="1" lang="ja-JP" altLang="en-US"/>
          </a:p>
        </p:txBody>
      </p:sp>
      <p:sp>
        <p:nvSpPr>
          <p:cNvPr id="8" name="フッター プレースホルダー 7">
            <a:extLst>
              <a:ext uri="{FF2B5EF4-FFF2-40B4-BE49-F238E27FC236}">
                <a16:creationId xmlns:a16="http://schemas.microsoft.com/office/drawing/2014/main" id="{270E9374-8FD7-420C-E93D-596CED2959C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EED0BE0-C2FF-FABA-BFAC-0540CE6D5E65}"/>
              </a:ext>
            </a:extLst>
          </p:cNvPr>
          <p:cNvSpPr>
            <a:spLocks noGrp="1"/>
          </p:cNvSpPr>
          <p:nvPr>
            <p:ph type="sldNum" sz="quarter" idx="12"/>
          </p:nvPr>
        </p:nvSpPr>
        <p:spPr/>
        <p:txBody>
          <a:bodyPr/>
          <a:lstStyle/>
          <a:p>
            <a:fld id="{ED13096F-0B77-467D-AF19-FEF0E47C15A9}" type="slidenum">
              <a:rPr kumimoji="1" lang="ja-JP" altLang="en-US" smtClean="0"/>
              <a:t>‹#›</a:t>
            </a:fld>
            <a:endParaRPr kumimoji="1" lang="ja-JP" altLang="en-US"/>
          </a:p>
        </p:txBody>
      </p:sp>
    </p:spTree>
    <p:extLst>
      <p:ext uri="{BB962C8B-B14F-4D97-AF65-F5344CB8AC3E}">
        <p14:creationId xmlns:p14="http://schemas.microsoft.com/office/powerpoint/2010/main" val="454618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80976E-D745-F1B9-9FA8-15F3F5E8721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59D14D7-4F80-72D5-0882-A4878E63418B}"/>
              </a:ext>
            </a:extLst>
          </p:cNvPr>
          <p:cNvSpPr>
            <a:spLocks noGrp="1"/>
          </p:cNvSpPr>
          <p:nvPr>
            <p:ph type="dt" sz="half" idx="10"/>
          </p:nvPr>
        </p:nvSpPr>
        <p:spPr/>
        <p:txBody>
          <a:bodyPr/>
          <a:lstStyle/>
          <a:p>
            <a:r>
              <a:rPr kumimoji="1" lang="en-US" altLang="ja-JP"/>
              <a:t>2023/12/01</a:t>
            </a:r>
            <a:endParaRPr kumimoji="1" lang="ja-JP" altLang="en-US"/>
          </a:p>
        </p:txBody>
      </p:sp>
      <p:sp>
        <p:nvSpPr>
          <p:cNvPr id="4" name="フッター プレースホルダー 3">
            <a:extLst>
              <a:ext uri="{FF2B5EF4-FFF2-40B4-BE49-F238E27FC236}">
                <a16:creationId xmlns:a16="http://schemas.microsoft.com/office/drawing/2014/main" id="{60A81FE7-0877-42DC-82DB-3D7CE25652F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C91B88E-EDB5-71C2-AE93-5D19A8D20E5B}"/>
              </a:ext>
            </a:extLst>
          </p:cNvPr>
          <p:cNvSpPr>
            <a:spLocks noGrp="1"/>
          </p:cNvSpPr>
          <p:nvPr>
            <p:ph type="sldNum" sz="quarter" idx="12"/>
          </p:nvPr>
        </p:nvSpPr>
        <p:spPr/>
        <p:txBody>
          <a:bodyPr/>
          <a:lstStyle/>
          <a:p>
            <a:fld id="{ED13096F-0B77-467D-AF19-FEF0E47C15A9}" type="slidenum">
              <a:rPr kumimoji="1" lang="ja-JP" altLang="en-US" smtClean="0"/>
              <a:t>‹#›</a:t>
            </a:fld>
            <a:endParaRPr kumimoji="1" lang="ja-JP" altLang="en-US"/>
          </a:p>
        </p:txBody>
      </p:sp>
    </p:spTree>
    <p:extLst>
      <p:ext uri="{BB962C8B-B14F-4D97-AF65-F5344CB8AC3E}">
        <p14:creationId xmlns:p14="http://schemas.microsoft.com/office/powerpoint/2010/main" val="1178849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8F15D79-0016-EE93-ECE9-79F521BA8414}"/>
              </a:ext>
            </a:extLst>
          </p:cNvPr>
          <p:cNvSpPr>
            <a:spLocks noGrp="1"/>
          </p:cNvSpPr>
          <p:nvPr>
            <p:ph type="dt" sz="half" idx="10"/>
          </p:nvPr>
        </p:nvSpPr>
        <p:spPr/>
        <p:txBody>
          <a:bodyPr/>
          <a:lstStyle/>
          <a:p>
            <a:r>
              <a:rPr kumimoji="1" lang="en-US" altLang="ja-JP"/>
              <a:t>2023/12/01</a:t>
            </a:r>
            <a:endParaRPr kumimoji="1" lang="ja-JP" altLang="en-US"/>
          </a:p>
        </p:txBody>
      </p:sp>
      <p:sp>
        <p:nvSpPr>
          <p:cNvPr id="3" name="フッター プレースホルダー 2">
            <a:extLst>
              <a:ext uri="{FF2B5EF4-FFF2-40B4-BE49-F238E27FC236}">
                <a16:creationId xmlns:a16="http://schemas.microsoft.com/office/drawing/2014/main" id="{A9909511-9CBC-1638-0532-B2B7576F1D2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4DCDC6D-0D43-BCC4-EE90-F77032AC1F14}"/>
              </a:ext>
            </a:extLst>
          </p:cNvPr>
          <p:cNvSpPr>
            <a:spLocks noGrp="1"/>
          </p:cNvSpPr>
          <p:nvPr>
            <p:ph type="sldNum" sz="quarter" idx="12"/>
          </p:nvPr>
        </p:nvSpPr>
        <p:spPr/>
        <p:txBody>
          <a:bodyPr/>
          <a:lstStyle/>
          <a:p>
            <a:fld id="{ED13096F-0B77-467D-AF19-FEF0E47C15A9}" type="slidenum">
              <a:rPr kumimoji="1" lang="ja-JP" altLang="en-US" smtClean="0"/>
              <a:t>‹#›</a:t>
            </a:fld>
            <a:endParaRPr kumimoji="1" lang="ja-JP" altLang="en-US"/>
          </a:p>
        </p:txBody>
      </p:sp>
    </p:spTree>
    <p:extLst>
      <p:ext uri="{BB962C8B-B14F-4D97-AF65-F5344CB8AC3E}">
        <p14:creationId xmlns:p14="http://schemas.microsoft.com/office/powerpoint/2010/main" val="3794600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DE59D6-58AC-9ECC-78D9-7C69C5BD75A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121014E-DA37-2CB2-FD27-FCBD5434AC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C8CB4D8-2A3F-1A86-FEAC-E733359E59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EFA40F4-53E8-DB73-683F-B7106DDD5213}"/>
              </a:ext>
            </a:extLst>
          </p:cNvPr>
          <p:cNvSpPr>
            <a:spLocks noGrp="1"/>
          </p:cNvSpPr>
          <p:nvPr>
            <p:ph type="dt" sz="half" idx="10"/>
          </p:nvPr>
        </p:nvSpPr>
        <p:spPr/>
        <p:txBody>
          <a:bodyPr/>
          <a:lstStyle/>
          <a:p>
            <a:r>
              <a:rPr kumimoji="1" lang="en-US" altLang="ja-JP"/>
              <a:t>2023/12/01</a:t>
            </a:r>
            <a:endParaRPr kumimoji="1" lang="ja-JP" altLang="en-US"/>
          </a:p>
        </p:txBody>
      </p:sp>
      <p:sp>
        <p:nvSpPr>
          <p:cNvPr id="6" name="フッター プレースホルダー 5">
            <a:extLst>
              <a:ext uri="{FF2B5EF4-FFF2-40B4-BE49-F238E27FC236}">
                <a16:creationId xmlns:a16="http://schemas.microsoft.com/office/drawing/2014/main" id="{FA201AD8-D423-A04B-4B22-6BB1E2A8C7D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4AFEE51-704F-BF0F-D96D-181B74267E22}"/>
              </a:ext>
            </a:extLst>
          </p:cNvPr>
          <p:cNvSpPr>
            <a:spLocks noGrp="1"/>
          </p:cNvSpPr>
          <p:nvPr>
            <p:ph type="sldNum" sz="quarter" idx="12"/>
          </p:nvPr>
        </p:nvSpPr>
        <p:spPr/>
        <p:txBody>
          <a:bodyPr/>
          <a:lstStyle/>
          <a:p>
            <a:fld id="{ED13096F-0B77-467D-AF19-FEF0E47C15A9}" type="slidenum">
              <a:rPr kumimoji="1" lang="ja-JP" altLang="en-US" smtClean="0"/>
              <a:t>‹#›</a:t>
            </a:fld>
            <a:endParaRPr kumimoji="1" lang="ja-JP" altLang="en-US"/>
          </a:p>
        </p:txBody>
      </p:sp>
    </p:spTree>
    <p:extLst>
      <p:ext uri="{BB962C8B-B14F-4D97-AF65-F5344CB8AC3E}">
        <p14:creationId xmlns:p14="http://schemas.microsoft.com/office/powerpoint/2010/main" val="1641656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EF1302-F3CF-647D-8640-7E303C9733C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F6C7BA3-9FA7-21C1-1372-D57A7B5A17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6DE80BA-46A1-31F5-535A-228DACA04E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4AD8228-BC36-8968-D8DA-5FEC5A154333}"/>
              </a:ext>
            </a:extLst>
          </p:cNvPr>
          <p:cNvSpPr>
            <a:spLocks noGrp="1"/>
          </p:cNvSpPr>
          <p:nvPr>
            <p:ph type="dt" sz="half" idx="10"/>
          </p:nvPr>
        </p:nvSpPr>
        <p:spPr/>
        <p:txBody>
          <a:bodyPr/>
          <a:lstStyle/>
          <a:p>
            <a:r>
              <a:rPr kumimoji="1" lang="en-US" altLang="ja-JP"/>
              <a:t>2023/12/01</a:t>
            </a:r>
            <a:endParaRPr kumimoji="1" lang="ja-JP" altLang="en-US"/>
          </a:p>
        </p:txBody>
      </p:sp>
      <p:sp>
        <p:nvSpPr>
          <p:cNvPr id="6" name="フッター プレースホルダー 5">
            <a:extLst>
              <a:ext uri="{FF2B5EF4-FFF2-40B4-BE49-F238E27FC236}">
                <a16:creationId xmlns:a16="http://schemas.microsoft.com/office/drawing/2014/main" id="{829DCD51-C736-CA13-3A2D-0A8840185CE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0904C99-BF39-4748-EA84-66FFAB355943}"/>
              </a:ext>
            </a:extLst>
          </p:cNvPr>
          <p:cNvSpPr>
            <a:spLocks noGrp="1"/>
          </p:cNvSpPr>
          <p:nvPr>
            <p:ph type="sldNum" sz="quarter" idx="12"/>
          </p:nvPr>
        </p:nvSpPr>
        <p:spPr/>
        <p:txBody>
          <a:bodyPr/>
          <a:lstStyle/>
          <a:p>
            <a:fld id="{ED13096F-0B77-467D-AF19-FEF0E47C15A9}" type="slidenum">
              <a:rPr kumimoji="1" lang="ja-JP" altLang="en-US" smtClean="0"/>
              <a:t>‹#›</a:t>
            </a:fld>
            <a:endParaRPr kumimoji="1" lang="ja-JP" altLang="en-US"/>
          </a:p>
        </p:txBody>
      </p:sp>
    </p:spTree>
    <p:extLst>
      <p:ext uri="{BB962C8B-B14F-4D97-AF65-F5344CB8AC3E}">
        <p14:creationId xmlns:p14="http://schemas.microsoft.com/office/powerpoint/2010/main" val="3416935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93FA508-0F7D-68A0-C436-6436A65733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4EF5C9F-28FE-D490-AC0B-0B62B10E99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C35ACD3-C880-07A4-FCF3-9399490C86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2023/12/01</a:t>
            </a:r>
            <a:endParaRPr kumimoji="1" lang="ja-JP" altLang="en-US"/>
          </a:p>
        </p:txBody>
      </p:sp>
      <p:sp>
        <p:nvSpPr>
          <p:cNvPr id="5" name="フッター プレースホルダー 4">
            <a:extLst>
              <a:ext uri="{FF2B5EF4-FFF2-40B4-BE49-F238E27FC236}">
                <a16:creationId xmlns:a16="http://schemas.microsoft.com/office/drawing/2014/main" id="{3B61B367-A987-3B16-C1F5-D751032067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83FFA20-0432-2420-ADB9-B44FA21138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13096F-0B77-467D-AF19-FEF0E47C15A9}" type="slidenum">
              <a:rPr kumimoji="1" lang="ja-JP" altLang="en-US" smtClean="0"/>
              <a:t>‹#›</a:t>
            </a:fld>
            <a:endParaRPr kumimoji="1" lang="ja-JP" altLang="en-US"/>
          </a:p>
        </p:txBody>
      </p:sp>
    </p:spTree>
    <p:extLst>
      <p:ext uri="{BB962C8B-B14F-4D97-AF65-F5344CB8AC3E}">
        <p14:creationId xmlns:p14="http://schemas.microsoft.com/office/powerpoint/2010/main" val="3822403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0191FD-B110-4393-73EC-23CFC3EA512C}"/>
              </a:ext>
            </a:extLst>
          </p:cNvPr>
          <p:cNvSpPr>
            <a:spLocks noGrp="1"/>
          </p:cNvSpPr>
          <p:nvPr>
            <p:ph type="ctrTitle"/>
          </p:nvPr>
        </p:nvSpPr>
        <p:spPr/>
        <p:txBody>
          <a:bodyPr>
            <a:normAutofit fontScale="90000"/>
          </a:bodyPr>
          <a:lstStyle/>
          <a:p>
            <a:r>
              <a:rPr lang="ja-JP" altLang="en-US" dirty="0"/>
              <a:t>出力振幅拡大を目的とする</a:t>
            </a:r>
            <a:br>
              <a:rPr lang="en-US" altLang="ja-JP" dirty="0"/>
            </a:br>
            <a:r>
              <a:rPr lang="ja-JP" altLang="en-US" dirty="0"/>
              <a:t>ギルバート乗算回路</a:t>
            </a:r>
            <a:endParaRPr kumimoji="1" lang="ja-JP" altLang="en-US" dirty="0"/>
          </a:p>
        </p:txBody>
      </p:sp>
      <p:sp>
        <p:nvSpPr>
          <p:cNvPr id="3" name="字幕 2">
            <a:extLst>
              <a:ext uri="{FF2B5EF4-FFF2-40B4-BE49-F238E27FC236}">
                <a16:creationId xmlns:a16="http://schemas.microsoft.com/office/drawing/2014/main" id="{7A1742FB-83C9-2988-1809-546636CD2792}"/>
              </a:ext>
            </a:extLst>
          </p:cNvPr>
          <p:cNvSpPr>
            <a:spLocks noGrp="1"/>
          </p:cNvSpPr>
          <p:nvPr>
            <p:ph type="subTitle" idx="1"/>
          </p:nvPr>
        </p:nvSpPr>
        <p:spPr/>
        <p:txBody>
          <a:bodyPr>
            <a:normAutofit/>
          </a:bodyPr>
          <a:lstStyle/>
          <a:p>
            <a:r>
              <a:rPr lang="ja-JP" altLang="en-US" sz="2800" dirty="0"/>
              <a:t>波動信号処理回路研究室　</a:t>
            </a:r>
            <a:r>
              <a:rPr lang="en-US" altLang="ja-JP" sz="2800" dirty="0"/>
              <a:t>B4</a:t>
            </a:r>
            <a:r>
              <a:rPr lang="ja-JP" altLang="en-US" sz="2800" dirty="0"/>
              <a:t>　小島 光</a:t>
            </a:r>
            <a:endParaRPr lang="en-US" altLang="ja-JP" sz="2800" dirty="0"/>
          </a:p>
          <a:p>
            <a:r>
              <a:rPr kumimoji="1" lang="en-US" altLang="ja-JP" sz="2800" dirty="0"/>
              <a:t>2</a:t>
            </a:r>
            <a:r>
              <a:rPr lang="en-US" altLang="ja-JP" sz="2800" dirty="0"/>
              <a:t>023/12/1</a:t>
            </a:r>
            <a:endParaRPr kumimoji="1" lang="ja-JP" altLang="en-US" sz="2800" dirty="0"/>
          </a:p>
        </p:txBody>
      </p:sp>
      <p:sp>
        <p:nvSpPr>
          <p:cNvPr id="4" name="日付プレースホルダー 3">
            <a:extLst>
              <a:ext uri="{FF2B5EF4-FFF2-40B4-BE49-F238E27FC236}">
                <a16:creationId xmlns:a16="http://schemas.microsoft.com/office/drawing/2014/main" id="{1187EE1D-DBD1-AA26-AC97-83273855291D}"/>
              </a:ext>
            </a:extLst>
          </p:cNvPr>
          <p:cNvSpPr>
            <a:spLocks noGrp="1"/>
          </p:cNvSpPr>
          <p:nvPr>
            <p:ph type="dt" sz="half" idx="10"/>
          </p:nvPr>
        </p:nvSpPr>
        <p:spPr/>
        <p:txBody>
          <a:bodyPr/>
          <a:lstStyle/>
          <a:p>
            <a:r>
              <a:rPr kumimoji="1" lang="en-US" altLang="ja-JP"/>
              <a:t>2023/12/01</a:t>
            </a:r>
            <a:endParaRPr kumimoji="1" lang="ja-JP" altLang="en-US"/>
          </a:p>
        </p:txBody>
      </p:sp>
    </p:spTree>
    <p:extLst>
      <p:ext uri="{BB962C8B-B14F-4D97-AF65-F5344CB8AC3E}">
        <p14:creationId xmlns:p14="http://schemas.microsoft.com/office/powerpoint/2010/main" val="3810569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2AB48A-719E-CF8B-6996-61EC6FA065CC}"/>
              </a:ext>
            </a:extLst>
          </p:cNvPr>
          <p:cNvSpPr>
            <a:spLocks noGrp="1"/>
          </p:cNvSpPr>
          <p:nvPr>
            <p:ph type="title"/>
          </p:nvPr>
        </p:nvSpPr>
        <p:spPr/>
        <p:txBody>
          <a:bodyPr/>
          <a:lstStyle/>
          <a:p>
            <a:r>
              <a:rPr kumimoji="1" lang="ja-JP" altLang="en-US" dirty="0"/>
              <a:t>目次</a:t>
            </a:r>
          </a:p>
        </p:txBody>
      </p:sp>
      <p:sp>
        <p:nvSpPr>
          <p:cNvPr id="3" name="日付プレースホルダー 2">
            <a:extLst>
              <a:ext uri="{FF2B5EF4-FFF2-40B4-BE49-F238E27FC236}">
                <a16:creationId xmlns:a16="http://schemas.microsoft.com/office/drawing/2014/main" id="{45B43A4C-BEF9-E993-C3A3-EB682A6183FF}"/>
              </a:ext>
            </a:extLst>
          </p:cNvPr>
          <p:cNvSpPr>
            <a:spLocks noGrp="1"/>
          </p:cNvSpPr>
          <p:nvPr>
            <p:ph type="dt" sz="half" idx="10"/>
          </p:nvPr>
        </p:nvSpPr>
        <p:spPr/>
        <p:txBody>
          <a:bodyPr/>
          <a:lstStyle/>
          <a:p>
            <a:r>
              <a:rPr kumimoji="1" lang="en-US" altLang="ja-JP"/>
              <a:t>2023/12/01</a:t>
            </a:r>
            <a:endParaRPr kumimoji="1" lang="ja-JP" altLang="en-US"/>
          </a:p>
        </p:txBody>
      </p:sp>
      <p:sp>
        <p:nvSpPr>
          <p:cNvPr id="4" name="テキスト ボックス 3">
            <a:extLst>
              <a:ext uri="{FF2B5EF4-FFF2-40B4-BE49-F238E27FC236}">
                <a16:creationId xmlns:a16="http://schemas.microsoft.com/office/drawing/2014/main" id="{BEB13DD6-F4D5-C007-1944-483C0CAA9E36}"/>
              </a:ext>
            </a:extLst>
          </p:cNvPr>
          <p:cNvSpPr txBox="1"/>
          <p:nvPr/>
        </p:nvSpPr>
        <p:spPr>
          <a:xfrm>
            <a:off x="1809135" y="1799303"/>
            <a:ext cx="8573729" cy="4154984"/>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dirty="0"/>
              <a:t>目的</a:t>
            </a:r>
            <a:endParaRPr kumimoji="1"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kumimoji="1" lang="ja-JP" altLang="en-US" sz="2400" dirty="0"/>
              <a:t>背景</a:t>
            </a:r>
            <a:endParaRPr kumimoji="1"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ja-JP" altLang="en-US" sz="2400" dirty="0"/>
              <a:t>小信号解析</a:t>
            </a: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en-US" altLang="ja-JP" sz="2400" dirty="0" err="1"/>
              <a:t>nmos</a:t>
            </a:r>
            <a:r>
              <a:rPr lang="ja-JP" altLang="en-US" sz="2400" dirty="0"/>
              <a:t>差動対を使用する折り返し型乗算器</a:t>
            </a: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ja-JP" altLang="en-US" sz="2400" dirty="0"/>
              <a:t>シミュレーション</a:t>
            </a: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ja-JP" altLang="en-US" sz="2400" dirty="0"/>
              <a:t>まとめ</a:t>
            </a:r>
            <a:endParaRPr lang="en-US" altLang="ja-JP" sz="2400" dirty="0"/>
          </a:p>
        </p:txBody>
      </p:sp>
    </p:spTree>
    <p:extLst>
      <p:ext uri="{BB962C8B-B14F-4D97-AF65-F5344CB8AC3E}">
        <p14:creationId xmlns:p14="http://schemas.microsoft.com/office/powerpoint/2010/main" val="2555490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7807F2-7868-ABC1-EC31-5AE7EB55F245}"/>
              </a:ext>
            </a:extLst>
          </p:cNvPr>
          <p:cNvSpPr>
            <a:spLocks noGrp="1"/>
          </p:cNvSpPr>
          <p:nvPr>
            <p:ph type="title"/>
          </p:nvPr>
        </p:nvSpPr>
        <p:spPr/>
        <p:txBody>
          <a:bodyPr/>
          <a:lstStyle/>
          <a:p>
            <a:r>
              <a:rPr kumimoji="1" lang="ja-JP" altLang="en-US" dirty="0"/>
              <a:t>目的</a:t>
            </a:r>
          </a:p>
        </p:txBody>
      </p:sp>
      <p:sp>
        <p:nvSpPr>
          <p:cNvPr id="3" name="日付プレースホルダー 2">
            <a:extLst>
              <a:ext uri="{FF2B5EF4-FFF2-40B4-BE49-F238E27FC236}">
                <a16:creationId xmlns:a16="http://schemas.microsoft.com/office/drawing/2014/main" id="{E732DB53-7F1B-92AE-944F-A7B073614DED}"/>
              </a:ext>
            </a:extLst>
          </p:cNvPr>
          <p:cNvSpPr>
            <a:spLocks noGrp="1"/>
          </p:cNvSpPr>
          <p:nvPr>
            <p:ph type="dt" sz="half" idx="10"/>
          </p:nvPr>
        </p:nvSpPr>
        <p:spPr/>
        <p:txBody>
          <a:bodyPr/>
          <a:lstStyle/>
          <a:p>
            <a:r>
              <a:rPr kumimoji="1" lang="en-US" altLang="ja-JP"/>
              <a:t>2023/12/01</a:t>
            </a:r>
            <a:endParaRPr kumimoji="1" lang="ja-JP" altLang="en-US"/>
          </a:p>
        </p:txBody>
      </p:sp>
      <p:sp>
        <p:nvSpPr>
          <p:cNvPr id="4" name="テキスト ボックス 3">
            <a:extLst>
              <a:ext uri="{FF2B5EF4-FFF2-40B4-BE49-F238E27FC236}">
                <a16:creationId xmlns:a16="http://schemas.microsoft.com/office/drawing/2014/main" id="{97740310-1A02-D735-56A1-A6B703D607E8}"/>
              </a:ext>
            </a:extLst>
          </p:cNvPr>
          <p:cNvSpPr txBox="1"/>
          <p:nvPr/>
        </p:nvSpPr>
        <p:spPr>
          <a:xfrm>
            <a:off x="2535493" y="3192521"/>
            <a:ext cx="7121013" cy="830997"/>
          </a:xfrm>
          <a:prstGeom prst="rect">
            <a:avLst/>
          </a:prstGeom>
          <a:noFill/>
        </p:spPr>
        <p:txBody>
          <a:bodyPr wrap="square" rtlCol="0">
            <a:spAutoFit/>
          </a:bodyPr>
          <a:lstStyle/>
          <a:p>
            <a:pPr algn="l"/>
            <a:r>
              <a:rPr kumimoji="1" lang="ja-JP" altLang="en-US" sz="2400" dirty="0"/>
              <a:t>夏季休暇中のポスターセッション以降に得られた乗算器に関する進捗についての情報共有を行う。</a:t>
            </a:r>
          </a:p>
        </p:txBody>
      </p:sp>
    </p:spTree>
    <p:extLst>
      <p:ext uri="{BB962C8B-B14F-4D97-AF65-F5344CB8AC3E}">
        <p14:creationId xmlns:p14="http://schemas.microsoft.com/office/powerpoint/2010/main" val="2695434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3AB768-D632-5173-7CEE-68CB07656BCE}"/>
              </a:ext>
            </a:extLst>
          </p:cNvPr>
          <p:cNvSpPr>
            <a:spLocks noGrp="1"/>
          </p:cNvSpPr>
          <p:nvPr>
            <p:ph type="title"/>
          </p:nvPr>
        </p:nvSpPr>
        <p:spPr/>
        <p:txBody>
          <a:bodyPr/>
          <a:lstStyle/>
          <a:p>
            <a:r>
              <a:rPr kumimoji="1" lang="ja-JP" altLang="en-US" dirty="0"/>
              <a:t>背景</a:t>
            </a:r>
          </a:p>
        </p:txBody>
      </p:sp>
      <p:sp>
        <p:nvSpPr>
          <p:cNvPr id="3" name="日付プレースホルダー 2">
            <a:extLst>
              <a:ext uri="{FF2B5EF4-FFF2-40B4-BE49-F238E27FC236}">
                <a16:creationId xmlns:a16="http://schemas.microsoft.com/office/drawing/2014/main" id="{43D286D9-C908-D2BE-F875-3F02204EBC2D}"/>
              </a:ext>
            </a:extLst>
          </p:cNvPr>
          <p:cNvSpPr>
            <a:spLocks noGrp="1"/>
          </p:cNvSpPr>
          <p:nvPr>
            <p:ph type="dt" sz="half" idx="10"/>
          </p:nvPr>
        </p:nvSpPr>
        <p:spPr/>
        <p:txBody>
          <a:bodyPr/>
          <a:lstStyle/>
          <a:p>
            <a:r>
              <a:rPr kumimoji="1" lang="en-US" altLang="ja-JP"/>
              <a:t>2023/12/01</a:t>
            </a:r>
            <a:endParaRPr kumimoji="1" lang="ja-JP" altLang="en-US"/>
          </a:p>
        </p:txBody>
      </p:sp>
      <p:pic>
        <p:nvPicPr>
          <p:cNvPr id="5" name="図 4">
            <a:extLst>
              <a:ext uri="{FF2B5EF4-FFF2-40B4-BE49-F238E27FC236}">
                <a16:creationId xmlns:a16="http://schemas.microsoft.com/office/drawing/2014/main" id="{39C52BEC-6A7F-107A-57CD-3238F19E41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872" y="2136439"/>
            <a:ext cx="7198302" cy="3641296"/>
          </a:xfrm>
          <a:prstGeom prst="rect">
            <a:avLst/>
          </a:prstGeom>
        </p:spPr>
      </p:pic>
      <p:sp>
        <p:nvSpPr>
          <p:cNvPr id="6" name="テキスト ボックス 5">
            <a:extLst>
              <a:ext uri="{FF2B5EF4-FFF2-40B4-BE49-F238E27FC236}">
                <a16:creationId xmlns:a16="http://schemas.microsoft.com/office/drawing/2014/main" id="{3203FEC2-88F3-A4F1-0C73-44D975319FA1}"/>
              </a:ext>
            </a:extLst>
          </p:cNvPr>
          <p:cNvSpPr txBox="1"/>
          <p:nvPr/>
        </p:nvSpPr>
        <p:spPr>
          <a:xfrm>
            <a:off x="7296624" y="1690688"/>
            <a:ext cx="4542504" cy="4154984"/>
          </a:xfrm>
          <a:prstGeom prst="rect">
            <a:avLst/>
          </a:prstGeom>
          <a:noFill/>
        </p:spPr>
        <p:txBody>
          <a:bodyPr wrap="square" rtlCol="0">
            <a:spAutoFit/>
          </a:bodyPr>
          <a:lstStyle/>
          <a:p>
            <a:pPr algn="l"/>
            <a:r>
              <a:rPr kumimoji="1" lang="ja-JP" altLang="en-US" sz="2400" dirty="0"/>
              <a:t>複数の乗算器を並列に用いると出力振幅が圧迫される。</a:t>
            </a:r>
            <a:endParaRPr kumimoji="1" lang="en-US" altLang="ja-JP" sz="2400" dirty="0"/>
          </a:p>
          <a:p>
            <a:pPr algn="l"/>
            <a:endParaRPr kumimoji="1" lang="en-US" altLang="ja-JP" sz="2400" dirty="0"/>
          </a:p>
          <a:p>
            <a:pPr algn="l"/>
            <a:r>
              <a:rPr lang="ja-JP" altLang="en-US" sz="2400" dirty="0"/>
              <a:t>⇒</a:t>
            </a:r>
            <a:r>
              <a:rPr lang="ja-JP" altLang="en-US" sz="2400" dirty="0">
                <a:solidFill>
                  <a:srgbClr val="FF0000"/>
                </a:solidFill>
              </a:rPr>
              <a:t>出力振幅を広くとるために電源を分圧する</a:t>
            </a:r>
            <a:r>
              <a:rPr lang="en-US" altLang="ja-JP" sz="2400" dirty="0" err="1">
                <a:solidFill>
                  <a:srgbClr val="FF0000"/>
                </a:solidFill>
              </a:rPr>
              <a:t>mos</a:t>
            </a:r>
            <a:r>
              <a:rPr lang="ja-JP" altLang="en-US" sz="2400" dirty="0">
                <a:solidFill>
                  <a:srgbClr val="FF0000"/>
                </a:solidFill>
              </a:rPr>
              <a:t>の数を減らす。</a:t>
            </a:r>
            <a:endParaRPr lang="en-US" altLang="ja-JP" sz="2400" dirty="0">
              <a:solidFill>
                <a:srgbClr val="FF0000"/>
              </a:solidFill>
            </a:endParaRPr>
          </a:p>
          <a:p>
            <a:pPr algn="l"/>
            <a:endParaRPr kumimoji="1" lang="en-US" altLang="ja-JP" sz="2400" dirty="0">
              <a:solidFill>
                <a:srgbClr val="FF0000"/>
              </a:solidFill>
            </a:endParaRPr>
          </a:p>
          <a:p>
            <a:pPr algn="l"/>
            <a:r>
              <a:rPr kumimoji="1" lang="ja-JP" altLang="en-US" sz="2400" dirty="0"/>
              <a:t>しかし、</a:t>
            </a:r>
            <a:r>
              <a:rPr kumimoji="1" lang="en-US" altLang="ja-JP" sz="2400" dirty="0" err="1"/>
              <a:t>pmos</a:t>
            </a:r>
            <a:r>
              <a:rPr kumimoji="1" lang="ja-JP" altLang="en-US" sz="2400" dirty="0"/>
              <a:t>を使用するため</a:t>
            </a:r>
            <a:r>
              <a:rPr kumimoji="1" lang="ja-JP" altLang="en-US" sz="2400" dirty="0">
                <a:solidFill>
                  <a:srgbClr val="FF0000"/>
                </a:solidFill>
              </a:rPr>
              <a:t>周波数特性が悪化</a:t>
            </a:r>
            <a:endParaRPr kumimoji="1" lang="en-US" altLang="ja-JP" sz="2400" dirty="0">
              <a:solidFill>
                <a:srgbClr val="FF0000"/>
              </a:solidFill>
            </a:endParaRPr>
          </a:p>
          <a:p>
            <a:pPr algn="l"/>
            <a:endParaRPr lang="en-US" altLang="ja-JP" sz="2400" dirty="0">
              <a:solidFill>
                <a:srgbClr val="FF0000"/>
              </a:solidFill>
            </a:endParaRPr>
          </a:p>
          <a:p>
            <a:pPr algn="l"/>
            <a:r>
              <a:rPr lang="ja-JP" altLang="en-US" sz="2400" dirty="0"/>
              <a:t>原因究明のため小信号解析をしようとしていた。</a:t>
            </a:r>
            <a:endParaRPr lang="en-US" altLang="ja-JP" sz="2400" dirty="0"/>
          </a:p>
        </p:txBody>
      </p:sp>
    </p:spTree>
    <p:extLst>
      <p:ext uri="{BB962C8B-B14F-4D97-AF65-F5344CB8AC3E}">
        <p14:creationId xmlns:p14="http://schemas.microsoft.com/office/powerpoint/2010/main" val="4269636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3AB768-D632-5173-7CEE-68CB07656BCE}"/>
              </a:ext>
            </a:extLst>
          </p:cNvPr>
          <p:cNvSpPr>
            <a:spLocks noGrp="1"/>
          </p:cNvSpPr>
          <p:nvPr>
            <p:ph type="title"/>
          </p:nvPr>
        </p:nvSpPr>
        <p:spPr/>
        <p:txBody>
          <a:bodyPr/>
          <a:lstStyle/>
          <a:p>
            <a:r>
              <a:rPr kumimoji="1" lang="ja-JP" altLang="en-US" dirty="0"/>
              <a:t>小信号解析</a:t>
            </a:r>
          </a:p>
        </p:txBody>
      </p:sp>
      <p:sp>
        <p:nvSpPr>
          <p:cNvPr id="3" name="日付プレースホルダー 2">
            <a:extLst>
              <a:ext uri="{FF2B5EF4-FFF2-40B4-BE49-F238E27FC236}">
                <a16:creationId xmlns:a16="http://schemas.microsoft.com/office/drawing/2014/main" id="{43D286D9-C908-D2BE-F875-3F02204EBC2D}"/>
              </a:ext>
            </a:extLst>
          </p:cNvPr>
          <p:cNvSpPr>
            <a:spLocks noGrp="1"/>
          </p:cNvSpPr>
          <p:nvPr>
            <p:ph type="dt" sz="half" idx="10"/>
          </p:nvPr>
        </p:nvSpPr>
        <p:spPr/>
        <p:txBody>
          <a:bodyPr/>
          <a:lstStyle/>
          <a:p>
            <a:r>
              <a:rPr kumimoji="1" lang="en-US" altLang="ja-JP"/>
              <a:t>2023/12/01</a:t>
            </a:r>
            <a:endParaRPr kumimoji="1" lang="ja-JP" altLang="en-US"/>
          </a:p>
        </p:txBody>
      </p:sp>
      <p:pic>
        <p:nvPicPr>
          <p:cNvPr id="5" name="図 4">
            <a:extLst>
              <a:ext uri="{FF2B5EF4-FFF2-40B4-BE49-F238E27FC236}">
                <a16:creationId xmlns:a16="http://schemas.microsoft.com/office/drawing/2014/main" id="{39C52BEC-6A7F-107A-57CD-3238F19E41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872" y="2136439"/>
            <a:ext cx="7198302" cy="3641296"/>
          </a:xfrm>
          <a:prstGeom prst="rect">
            <a:avLst/>
          </a:prstGeom>
        </p:spPr>
      </p:pic>
      <p:sp>
        <p:nvSpPr>
          <p:cNvPr id="4" name="楕円 3">
            <a:extLst>
              <a:ext uri="{FF2B5EF4-FFF2-40B4-BE49-F238E27FC236}">
                <a16:creationId xmlns:a16="http://schemas.microsoft.com/office/drawing/2014/main" id="{57209152-DE33-8550-7061-B1E8BFEA0D73}"/>
              </a:ext>
            </a:extLst>
          </p:cNvPr>
          <p:cNvSpPr/>
          <p:nvPr/>
        </p:nvSpPr>
        <p:spPr>
          <a:xfrm>
            <a:off x="2989007" y="2762866"/>
            <a:ext cx="3746090" cy="1920588"/>
          </a:xfrm>
          <a:prstGeom prst="ellipse">
            <a:avLst/>
          </a:prstGeom>
          <a:noFill/>
          <a:ln w="1905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7869A024-5B02-9232-5F19-284A268B5F68}"/>
                  </a:ext>
                </a:extLst>
              </p:cNvPr>
              <p:cNvSpPr txBox="1"/>
              <p:nvPr/>
            </p:nvSpPr>
            <p:spPr>
              <a:xfrm>
                <a:off x="7213599" y="1997861"/>
                <a:ext cx="4775200" cy="3785652"/>
              </a:xfrm>
              <a:prstGeom prst="rect">
                <a:avLst/>
              </a:prstGeom>
              <a:noFill/>
            </p:spPr>
            <p:txBody>
              <a:bodyPr wrap="square" rtlCol="0">
                <a:spAutoFit/>
              </a:bodyPr>
              <a:lstStyle/>
              <a:p>
                <a:pPr algn="ct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𝑖𝑛</m:t>
                        </m:r>
                      </m:sub>
                    </m:sSub>
                  </m:oMath>
                </a14:m>
                <a:r>
                  <a:rPr kumimoji="1" lang="ja-JP" altLang="en-US" sz="2400" dirty="0"/>
                  <a:t>によって動作点が変化</a:t>
                </a:r>
                <a:endParaRPr kumimoji="1" lang="en-US" altLang="ja-JP" sz="2400" dirty="0"/>
              </a:p>
              <a:p>
                <a:pPr algn="ctr"/>
                <a:endParaRPr kumimoji="1" lang="en-US" altLang="ja-JP" sz="2400" dirty="0"/>
              </a:p>
              <a:p>
                <a:pPr algn="ctr"/>
                <a:r>
                  <a:rPr lang="ja-JP" altLang="en-US" sz="2400" dirty="0"/>
                  <a:t>⇓</a:t>
                </a:r>
                <a:endParaRPr lang="en-US" altLang="ja-JP" sz="2400" dirty="0"/>
              </a:p>
              <a:p>
                <a:pPr algn="ctr"/>
                <a:endParaRPr lang="en-US" altLang="ja-JP" sz="2400" dirty="0"/>
              </a:p>
              <a:p>
                <a:pPr algn="ct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𝑚</m:t>
                        </m:r>
                      </m:sub>
                    </m:sSub>
                  </m:oMath>
                </a14:m>
                <a:r>
                  <a:rPr kumimoji="1" lang="ja-JP" altLang="en-US" sz="2400" dirty="0"/>
                  <a:t>が変化しないことを前提とした小信号解析はできない。</a:t>
                </a:r>
                <a:endParaRPr kumimoji="1" lang="en-US" altLang="ja-JP" sz="2400" dirty="0"/>
              </a:p>
              <a:p>
                <a:pPr algn="ctr"/>
                <a:endParaRPr lang="en-US" altLang="ja-JP" sz="2400" dirty="0"/>
              </a:p>
              <a:p>
                <a:pPr algn="ctr"/>
                <a:r>
                  <a:rPr kumimoji="1" lang="ja-JP" altLang="en-US" sz="2400" dirty="0"/>
                  <a:t>⇓</a:t>
                </a:r>
                <a:endParaRPr kumimoji="1" lang="en-US" altLang="ja-JP" sz="2400" dirty="0"/>
              </a:p>
              <a:p>
                <a:pPr algn="ctr"/>
                <a:endParaRPr lang="en-US" altLang="ja-JP" sz="2400" dirty="0"/>
              </a:p>
              <a:p>
                <a:pPr algn="ctr"/>
                <a14:m>
                  <m:oMath xmlns:m="http://schemas.openxmlformats.org/officeDocument/2006/math">
                    <m:sSub>
                      <m:sSubPr>
                        <m:ctrlPr>
                          <a:rPr kumimoji="1" lang="en-US" altLang="ja-JP" sz="2400" b="0" i="1" smtClean="0">
                            <a:solidFill>
                              <a:srgbClr val="FF0000"/>
                            </a:solidFill>
                            <a:latin typeface="Cambria Math" panose="02040503050406030204" pitchFamily="18" charset="0"/>
                          </a:rPr>
                        </m:ctrlPr>
                      </m:sSubPr>
                      <m:e>
                        <m:r>
                          <a:rPr kumimoji="1" lang="en-US" altLang="ja-JP" sz="2400" b="0" i="1" smtClean="0">
                            <a:solidFill>
                              <a:srgbClr val="FF0000"/>
                            </a:solidFill>
                            <a:latin typeface="Cambria Math" panose="02040503050406030204" pitchFamily="18" charset="0"/>
                          </a:rPr>
                          <m:t>𝑔</m:t>
                        </m:r>
                      </m:e>
                      <m:sub>
                        <m:r>
                          <a:rPr kumimoji="1" lang="en-US" altLang="ja-JP" sz="2400" b="0" i="1" smtClean="0">
                            <a:solidFill>
                              <a:srgbClr val="FF0000"/>
                            </a:solidFill>
                            <a:latin typeface="Cambria Math" panose="02040503050406030204" pitchFamily="18" charset="0"/>
                          </a:rPr>
                          <m:t>𝑚</m:t>
                        </m:r>
                      </m:sub>
                    </m:sSub>
                  </m:oMath>
                </a14:m>
                <a:r>
                  <a:rPr kumimoji="1" lang="ja-JP" altLang="en-US" sz="2400" dirty="0">
                    <a:solidFill>
                      <a:srgbClr val="FF0000"/>
                    </a:solidFill>
                  </a:rPr>
                  <a:t>の変動を</a:t>
                </a:r>
                <a14:m>
                  <m:oMath xmlns:m="http://schemas.openxmlformats.org/officeDocument/2006/math">
                    <m:sSub>
                      <m:sSubPr>
                        <m:ctrlPr>
                          <a:rPr kumimoji="1" lang="en-US" altLang="ja-JP" sz="2400" b="0" i="1" smtClean="0">
                            <a:solidFill>
                              <a:srgbClr val="FF0000"/>
                            </a:solidFill>
                            <a:latin typeface="Cambria Math" panose="02040503050406030204" pitchFamily="18" charset="0"/>
                          </a:rPr>
                        </m:ctrlPr>
                      </m:sSubPr>
                      <m:e>
                        <m:r>
                          <a:rPr kumimoji="1" lang="en-US" altLang="ja-JP" sz="2400" b="0" i="1" smtClean="0">
                            <a:solidFill>
                              <a:srgbClr val="FF0000"/>
                            </a:solidFill>
                            <a:latin typeface="Cambria Math" panose="02040503050406030204" pitchFamily="18" charset="0"/>
                          </a:rPr>
                          <m:t>𝑉</m:t>
                        </m:r>
                      </m:e>
                      <m:sub>
                        <m:r>
                          <a:rPr kumimoji="1" lang="en-US" altLang="ja-JP" sz="2400" b="0" i="1" smtClean="0">
                            <a:solidFill>
                              <a:srgbClr val="FF0000"/>
                            </a:solidFill>
                            <a:latin typeface="Cambria Math" panose="02040503050406030204" pitchFamily="18" charset="0"/>
                          </a:rPr>
                          <m:t>𝐶𝑇𝑅𝐿</m:t>
                        </m:r>
                      </m:sub>
                    </m:sSub>
                  </m:oMath>
                </a14:m>
                <a:r>
                  <a:rPr kumimoji="1" lang="ja-JP" altLang="en-US" sz="2400" dirty="0">
                    <a:solidFill>
                      <a:srgbClr val="FF0000"/>
                    </a:solidFill>
                  </a:rPr>
                  <a:t>で表現する。</a:t>
                </a:r>
              </a:p>
            </p:txBody>
          </p:sp>
        </mc:Choice>
        <mc:Fallback>
          <p:sp>
            <p:nvSpPr>
              <p:cNvPr id="8" name="テキスト ボックス 7">
                <a:extLst>
                  <a:ext uri="{FF2B5EF4-FFF2-40B4-BE49-F238E27FC236}">
                    <a16:creationId xmlns:a16="http://schemas.microsoft.com/office/drawing/2014/main" id="{7869A024-5B02-9232-5F19-284A268B5F68}"/>
                  </a:ext>
                </a:extLst>
              </p:cNvPr>
              <p:cNvSpPr txBox="1">
                <a:spLocks noRot="1" noChangeAspect="1" noMove="1" noResize="1" noEditPoints="1" noAdjustHandles="1" noChangeArrowheads="1" noChangeShapeType="1" noTextEdit="1"/>
              </p:cNvSpPr>
              <p:nvPr/>
            </p:nvSpPr>
            <p:spPr>
              <a:xfrm>
                <a:off x="7213599" y="1997861"/>
                <a:ext cx="4775200" cy="3785652"/>
              </a:xfrm>
              <a:prstGeom prst="rect">
                <a:avLst/>
              </a:prstGeom>
              <a:blipFill>
                <a:blip r:embed="rId3"/>
                <a:stretch>
                  <a:fillRect t="-1288" b="-2738"/>
                </a:stretch>
              </a:blipFill>
            </p:spPr>
            <p:txBody>
              <a:bodyPr/>
              <a:lstStyle/>
              <a:p>
                <a:r>
                  <a:rPr lang="ja-JP" altLang="en-US">
                    <a:noFill/>
                  </a:rPr>
                  <a:t> </a:t>
                </a:r>
              </a:p>
            </p:txBody>
          </p:sp>
        </mc:Fallback>
      </mc:AlternateContent>
      <p:sp>
        <p:nvSpPr>
          <p:cNvPr id="10" name="矢印: 下 9">
            <a:extLst>
              <a:ext uri="{FF2B5EF4-FFF2-40B4-BE49-F238E27FC236}">
                <a16:creationId xmlns:a16="http://schemas.microsoft.com/office/drawing/2014/main" id="{7EFA14F8-9094-094E-3D72-ACEBC1621BF3}"/>
              </a:ext>
            </a:extLst>
          </p:cNvPr>
          <p:cNvSpPr/>
          <p:nvPr/>
        </p:nvSpPr>
        <p:spPr>
          <a:xfrm rot="3639135">
            <a:off x="6884014" y="2013407"/>
            <a:ext cx="421794" cy="108043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03641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EB597D-B73C-7024-762B-5A799E9B6279}"/>
              </a:ext>
            </a:extLst>
          </p:cNvPr>
          <p:cNvSpPr>
            <a:spLocks noGrp="1"/>
          </p:cNvSpPr>
          <p:nvPr>
            <p:ph type="title"/>
          </p:nvPr>
        </p:nvSpPr>
        <p:spPr/>
        <p:txBody>
          <a:bodyPr/>
          <a:lstStyle/>
          <a:p>
            <a:r>
              <a:rPr lang="ja-JP" altLang="en-US" dirty="0"/>
              <a:t>小信号解析</a:t>
            </a:r>
            <a:endParaRPr kumimoji="1" lang="ja-JP" altLang="en-US" dirty="0"/>
          </a:p>
        </p:txBody>
      </p:sp>
      <p:sp>
        <p:nvSpPr>
          <p:cNvPr id="3" name="日付プレースホルダー 2">
            <a:extLst>
              <a:ext uri="{FF2B5EF4-FFF2-40B4-BE49-F238E27FC236}">
                <a16:creationId xmlns:a16="http://schemas.microsoft.com/office/drawing/2014/main" id="{1A919CE7-8975-F575-52D5-EE7E2B03A23B}"/>
              </a:ext>
            </a:extLst>
          </p:cNvPr>
          <p:cNvSpPr>
            <a:spLocks noGrp="1"/>
          </p:cNvSpPr>
          <p:nvPr>
            <p:ph type="dt" sz="half" idx="10"/>
          </p:nvPr>
        </p:nvSpPr>
        <p:spPr/>
        <p:txBody>
          <a:bodyPr/>
          <a:lstStyle/>
          <a:p>
            <a:r>
              <a:rPr kumimoji="1" lang="en-US" altLang="ja-JP"/>
              <a:t>2023/12/01</a:t>
            </a:r>
            <a:endParaRPr kumimoji="1" lang="ja-JP" altLang="en-US"/>
          </a:p>
        </p:txBody>
      </p:sp>
      <p:pic>
        <p:nvPicPr>
          <p:cNvPr id="5" name="図 4" descr="夜に光っている星&#10;&#10;自動的に生成された説明">
            <a:extLst>
              <a:ext uri="{FF2B5EF4-FFF2-40B4-BE49-F238E27FC236}">
                <a16:creationId xmlns:a16="http://schemas.microsoft.com/office/drawing/2014/main" id="{AF08F8C8-5898-E53E-0748-63382E3B0F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1293" y="2102479"/>
            <a:ext cx="5350707" cy="3570734"/>
          </a:xfrm>
          <a:prstGeom prst="rect">
            <a:avLst/>
          </a:prstGeom>
        </p:spPr>
      </p:pic>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C42E4B6B-E050-4482-E51D-BE4BBF272BF8}"/>
                  </a:ext>
                </a:extLst>
              </p:cNvPr>
              <p:cNvSpPr txBox="1"/>
              <p:nvPr/>
            </p:nvSpPr>
            <p:spPr>
              <a:xfrm>
                <a:off x="368969" y="2678733"/>
                <a:ext cx="7603957" cy="2418226"/>
              </a:xfrm>
              <a:prstGeom prst="rect">
                <a:avLst/>
              </a:prstGeom>
              <a:noFill/>
            </p:spPr>
            <p:txBody>
              <a:bodyPr wrap="square" rtlCol="0">
                <a:spAutoFit/>
              </a:bodyPr>
              <a:lstStyle/>
              <a:p>
                <a:pPr algn="l"/>
                <a:r>
                  <a:rPr lang="ja-JP" altLang="en-US" sz="2400" dirty="0"/>
                  <a:t>二乗則より</a:t>
                </a:r>
                <a:endParaRPr lang="en-US" altLang="ja-JP" sz="2400" dirty="0"/>
              </a:p>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𝐼</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𝐾</m:t>
                      </m:r>
                      <m:sSup>
                        <m:sSupPr>
                          <m:ctrlPr>
                            <a:rPr kumimoji="1" lang="en-US" altLang="ja-JP" sz="2400" b="0" i="1" smtClean="0">
                              <a:latin typeface="Cambria Math" panose="02040503050406030204" pitchFamily="18" charset="0"/>
                            </a:rPr>
                          </m:ctrlPr>
                        </m:sSupPr>
                        <m:e>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𝑆𝐺</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m:t>
                                  </m:r>
                                </m:sub>
                              </m:sSub>
                            </m:e>
                          </m:d>
                        </m:e>
                        <m:sup>
                          <m:r>
                            <a:rPr kumimoji="1" lang="en-US" altLang="ja-JP" sz="2400" b="0" i="1" smtClean="0">
                              <a:latin typeface="Cambria Math" panose="02040503050406030204" pitchFamily="18" charset="0"/>
                            </a:rPr>
                            <m:t>2</m:t>
                          </m:r>
                        </m:sup>
                      </m:sSup>
                    </m:oMath>
                  </m:oMathPara>
                </a14:m>
                <a:endParaRPr kumimoji="1" lang="en-US" altLang="ja-JP" sz="2400" dirty="0"/>
              </a:p>
              <a:p>
                <a:pPr algn="l"/>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𝐶𝑇𝑅𝐿</m:t>
                        </m:r>
                      </m:sub>
                    </m:sSub>
                    <m:r>
                      <a:rPr kumimoji="1" lang="en-US" altLang="ja-JP" sz="2400" b="0" i="1" smtClean="0">
                        <a:latin typeface="Cambria Math" panose="02040503050406030204" pitchFamily="18" charset="0"/>
                      </a:rPr>
                      <m:t>=0</m:t>
                    </m:r>
                    <m:r>
                      <a:rPr lang="ja-JP" altLang="en-US" sz="2400" i="1">
                        <a:latin typeface="Cambria Math" panose="02040503050406030204" pitchFamily="18" charset="0"/>
                      </a:rPr>
                      <m:t>のとき</m:t>
                    </m:r>
                  </m:oMath>
                </a14:m>
                <a:r>
                  <a:rPr kumimoji="1" lang="ja-JP" altLang="en-US" sz="2400" dirty="0"/>
                  <a:t>のトランスコンダクタンス</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𝑚𝑝</m:t>
                        </m:r>
                      </m:sub>
                    </m:sSub>
                  </m:oMath>
                </a14:m>
                <a:r>
                  <a:rPr kumimoji="1" lang="ja-JP" altLang="en-US" sz="2400" dirty="0"/>
                  <a:t>は</a:t>
                </a:r>
                <a:endParaRPr kumimoji="1" lang="en-US" altLang="ja-JP" sz="2400" dirty="0"/>
              </a:p>
              <a:p>
                <a:pPr algn="l"/>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𝑔</m:t>
                          </m:r>
                        </m:e>
                        <m:sub>
                          <m:r>
                            <a:rPr lang="en-US" altLang="ja-JP" sz="2400" b="0" i="1" smtClean="0">
                              <a:latin typeface="Cambria Math" panose="02040503050406030204" pitchFamily="18" charset="0"/>
                            </a:rPr>
                            <m:t>𝑚𝑝</m:t>
                          </m:r>
                        </m:sub>
                      </m:sSub>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𝐼</m:t>
                          </m:r>
                        </m:num>
                        <m:den>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𝐺𝑆</m:t>
                              </m:r>
                            </m:sub>
                          </m:sSub>
                        </m:den>
                      </m:f>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m:t>
                          </m:r>
                        </m:num>
                        <m:den>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𝐺𝑆</m:t>
                              </m:r>
                            </m:sub>
                          </m:sSub>
                        </m:den>
                      </m:f>
                      <m:r>
                        <a:rPr lang="en-US" altLang="ja-JP" sz="2400" b="0" i="1" smtClean="0">
                          <a:latin typeface="Cambria Math" panose="02040503050406030204" pitchFamily="18" charset="0"/>
                        </a:rPr>
                        <m:t>𝐾</m:t>
                      </m:r>
                      <m:sSup>
                        <m:sSupPr>
                          <m:ctrlPr>
                            <a:rPr lang="en-US" altLang="ja-JP" sz="2400" b="0" i="1" smtClean="0">
                              <a:latin typeface="Cambria Math" panose="02040503050406030204" pitchFamily="18" charset="0"/>
                            </a:rPr>
                          </m:ctrlPr>
                        </m:sSupPr>
                        <m:e>
                          <m:d>
                            <m:dPr>
                              <m:begChr m:val=""/>
                              <m:endChr m:val="}"/>
                              <m:ctrlPr>
                                <a:rPr lang="en-US" altLang="ja-JP" sz="2400" b="0" i="1" smtClean="0">
                                  <a:latin typeface="Cambria Math" panose="02040503050406030204" pitchFamily="18" charset="0"/>
                                </a:rPr>
                              </m:ctrlPr>
                            </m:dPr>
                            <m:e>
                              <m:d>
                                <m:dPr>
                                  <m:begChr m:val="{"/>
                                  <m:endChr m:val=""/>
                                  <m:ctrlPr>
                                    <a:rPr lang="en-US" altLang="ja-JP" sz="2400" b="0" i="1" smtClean="0">
                                      <a:latin typeface="Cambria Math" panose="02040503050406030204" pitchFamily="18" charset="0"/>
                                    </a:rPr>
                                  </m:ctrlPr>
                                </m:dPr>
                                <m:e>
                                  <m:d>
                                    <m:dPr>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𝑝𝑆</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𝐺</m:t>
                                          </m:r>
                                        </m:sub>
                                      </m:sSub>
                                    </m:e>
                                  </m:d>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𝑡h</m:t>
                                      </m:r>
                                    </m:sub>
                                  </m:sSub>
                                </m:e>
                              </m:d>
                            </m:e>
                          </m:d>
                        </m:e>
                        <m:sup>
                          <m:r>
                            <a:rPr lang="en-US" altLang="ja-JP" sz="2400" b="0" i="1" smtClean="0">
                              <a:latin typeface="Cambria Math" panose="02040503050406030204" pitchFamily="18" charset="0"/>
                            </a:rPr>
                            <m:t>2</m:t>
                          </m:r>
                        </m:sup>
                      </m:sSup>
                    </m:oMath>
                  </m:oMathPara>
                </a14:m>
                <a:endParaRPr lang="en-US" altLang="ja-JP" sz="2400" b="0" dirty="0"/>
              </a:p>
              <a:p>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≡2</m:t>
                      </m:r>
                      <m:r>
                        <a:rPr lang="en-US" altLang="ja-JP" sz="2400" b="0" i="1" smtClean="0">
                          <a:latin typeface="Cambria Math" panose="02040503050406030204" pitchFamily="18" charset="0"/>
                        </a:rPr>
                        <m:t>𝐾</m:t>
                      </m:r>
                      <m:d>
                        <m:dPr>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𝑝𝑆</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𝐺</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𝑡h</m:t>
                              </m:r>
                            </m:sub>
                          </m:sSub>
                        </m:e>
                      </m:d>
                    </m:oMath>
                  </m:oMathPara>
                </a14:m>
                <a:endParaRPr lang="en-US" altLang="ja-JP" sz="2400" dirty="0"/>
              </a:p>
            </p:txBody>
          </p:sp>
        </mc:Choice>
        <mc:Fallback>
          <p:sp>
            <p:nvSpPr>
              <p:cNvPr id="6" name="テキスト ボックス 5">
                <a:extLst>
                  <a:ext uri="{FF2B5EF4-FFF2-40B4-BE49-F238E27FC236}">
                    <a16:creationId xmlns:a16="http://schemas.microsoft.com/office/drawing/2014/main" id="{C42E4B6B-E050-4482-E51D-BE4BBF272BF8}"/>
                  </a:ext>
                </a:extLst>
              </p:cNvPr>
              <p:cNvSpPr txBox="1">
                <a:spLocks noRot="1" noChangeAspect="1" noMove="1" noResize="1" noEditPoints="1" noAdjustHandles="1" noChangeArrowheads="1" noChangeShapeType="1" noTextEdit="1"/>
              </p:cNvSpPr>
              <p:nvPr/>
            </p:nvSpPr>
            <p:spPr>
              <a:xfrm>
                <a:off x="368969" y="2678733"/>
                <a:ext cx="7603957" cy="2418226"/>
              </a:xfrm>
              <a:prstGeom prst="rect">
                <a:avLst/>
              </a:prstGeom>
              <a:blipFill>
                <a:blip r:embed="rId3"/>
                <a:stretch>
                  <a:fillRect l="-1283" t="-201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23394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EB597D-B73C-7024-762B-5A799E9B6279}"/>
              </a:ext>
            </a:extLst>
          </p:cNvPr>
          <p:cNvSpPr>
            <a:spLocks noGrp="1"/>
          </p:cNvSpPr>
          <p:nvPr>
            <p:ph type="title"/>
          </p:nvPr>
        </p:nvSpPr>
        <p:spPr/>
        <p:txBody>
          <a:bodyPr/>
          <a:lstStyle/>
          <a:p>
            <a:r>
              <a:rPr lang="ja-JP" altLang="en-US" dirty="0"/>
              <a:t>小信号解析</a:t>
            </a:r>
            <a:endParaRPr kumimoji="1" lang="ja-JP" altLang="en-US" dirty="0"/>
          </a:p>
        </p:txBody>
      </p:sp>
      <p:sp>
        <p:nvSpPr>
          <p:cNvPr id="3" name="日付プレースホルダー 2">
            <a:extLst>
              <a:ext uri="{FF2B5EF4-FFF2-40B4-BE49-F238E27FC236}">
                <a16:creationId xmlns:a16="http://schemas.microsoft.com/office/drawing/2014/main" id="{1A919CE7-8975-F575-52D5-EE7E2B03A23B}"/>
              </a:ext>
            </a:extLst>
          </p:cNvPr>
          <p:cNvSpPr>
            <a:spLocks noGrp="1"/>
          </p:cNvSpPr>
          <p:nvPr>
            <p:ph type="dt" sz="half" idx="10"/>
          </p:nvPr>
        </p:nvSpPr>
        <p:spPr/>
        <p:txBody>
          <a:bodyPr/>
          <a:lstStyle/>
          <a:p>
            <a:r>
              <a:rPr kumimoji="1" lang="en-US" altLang="ja-JP"/>
              <a:t>2023/12/01</a:t>
            </a:r>
            <a:endParaRPr kumimoji="1" lang="ja-JP" altLang="en-US"/>
          </a:p>
        </p:txBody>
      </p:sp>
      <p:pic>
        <p:nvPicPr>
          <p:cNvPr id="5" name="図 4" descr="夜に光っている星&#10;&#10;自動的に生成された説明">
            <a:extLst>
              <a:ext uri="{FF2B5EF4-FFF2-40B4-BE49-F238E27FC236}">
                <a16:creationId xmlns:a16="http://schemas.microsoft.com/office/drawing/2014/main" id="{AF08F8C8-5898-E53E-0748-63382E3B0F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5882" y="1027906"/>
            <a:ext cx="5350707" cy="3570734"/>
          </a:xfrm>
          <a:prstGeom prst="rect">
            <a:avLst/>
          </a:prstGeom>
        </p:spPr>
      </p:pic>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869C34F2-3F40-17A7-9A0E-1CDB27756AAC}"/>
                  </a:ext>
                </a:extLst>
              </p:cNvPr>
              <p:cNvSpPr txBox="1"/>
              <p:nvPr/>
            </p:nvSpPr>
            <p:spPr>
              <a:xfrm>
                <a:off x="55482" y="2102479"/>
                <a:ext cx="7700210" cy="3583289"/>
              </a:xfrm>
              <a:prstGeom prst="rect">
                <a:avLst/>
              </a:prstGeom>
              <a:noFill/>
            </p:spPr>
            <p:txBody>
              <a:bodyPr wrap="square" rtlCol="0">
                <a:spAutoFit/>
              </a:bodyPr>
              <a:lstStyle/>
              <a:p>
                <a:pPr algn="l"/>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𝐶𝑇𝑅𝐿</m:t>
                        </m:r>
                      </m:sub>
                    </m:sSub>
                    <m:r>
                      <a:rPr lang="en-US" altLang="ja-JP" sz="2400" b="0" i="1" smtClean="0">
                        <a:latin typeface="Cambria Math" panose="02040503050406030204" pitchFamily="18" charset="0"/>
                      </a:rPr>
                      <m:t>≠0</m:t>
                    </m:r>
                    <m:r>
                      <a:rPr lang="ja-JP" altLang="en-US" sz="2400" i="1">
                        <a:latin typeface="Cambria Math" panose="02040503050406030204" pitchFamily="18" charset="0"/>
                      </a:rPr>
                      <m:t>の時、</m:t>
                    </m:r>
                  </m:oMath>
                </a14:m>
                <a:r>
                  <a:rPr lang="ja-JP" altLang="en-US" sz="2400" dirty="0"/>
                  <a:t>左の</a:t>
                </a:r>
                <a:r>
                  <a:rPr lang="en-US" altLang="ja-JP" sz="2400" dirty="0" err="1"/>
                  <a:t>pmos</a:t>
                </a:r>
                <a:r>
                  <a:rPr lang="ja-JP" altLang="en-US" sz="2400" dirty="0"/>
                  <a:t>のトランスコンダクタンス</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𝑔</m:t>
                        </m:r>
                      </m:e>
                      <m:sub>
                        <m:r>
                          <a:rPr lang="en-US" altLang="ja-JP" sz="2400" b="0" i="1" smtClean="0">
                            <a:latin typeface="Cambria Math" panose="02040503050406030204" pitchFamily="18" charset="0"/>
                          </a:rPr>
                          <m:t>𝑚𝑝𝑙</m:t>
                        </m:r>
                      </m:sub>
                    </m:sSub>
                  </m:oMath>
                </a14:m>
                <a:r>
                  <a:rPr kumimoji="1" lang="ja-JP" altLang="en-US" sz="2400" dirty="0"/>
                  <a:t>は</a:t>
                </a:r>
                <a:endParaRPr kumimoji="1" lang="en-US" altLang="ja-JP" sz="2400" dirty="0"/>
              </a:p>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𝑚𝑝𝑙</m:t>
                          </m:r>
                        </m:sub>
                      </m:sSub>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𝐼</m:t>
                          </m:r>
                        </m:num>
                        <m:den>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𝐺𝑆</m:t>
                              </m:r>
                            </m:sub>
                          </m:sSub>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num>
                        <m:den>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𝐺𝑆</m:t>
                              </m:r>
                            </m:sub>
                          </m:sSub>
                        </m:den>
                      </m:f>
                      <m:r>
                        <a:rPr kumimoji="1" lang="en-US" altLang="ja-JP" sz="2400" b="0" i="1" smtClean="0">
                          <a:latin typeface="Cambria Math" panose="02040503050406030204" pitchFamily="18" charset="0"/>
                        </a:rPr>
                        <m:t>𝐾</m:t>
                      </m:r>
                      <m:sSup>
                        <m:sSupPr>
                          <m:ctrlPr>
                            <a:rPr kumimoji="1" lang="en-US" altLang="ja-JP" sz="2400" b="0" i="1" smtClean="0">
                              <a:latin typeface="Cambria Math" panose="02040503050406030204" pitchFamily="18" charset="0"/>
                            </a:rPr>
                          </m:ctrlPr>
                        </m:sSupPr>
                        <m:e>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𝑝𝑆</m:t>
                                      </m:r>
                                    </m:sub>
                                  </m:sSub>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𝐺</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𝐶𝑇𝑅𝐿</m:t>
                                          </m:r>
                                        </m:sub>
                                      </m:sSub>
                                    </m:e>
                                  </m:d>
                                </m:e>
                              </m:d>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m:t>
                                  </m:r>
                                </m:sub>
                              </m:sSub>
                            </m:e>
                          </m:d>
                        </m:e>
                        <m:sup>
                          <m:r>
                            <a:rPr kumimoji="1" lang="en-US" altLang="ja-JP" sz="2400" b="0" i="1" smtClean="0">
                              <a:latin typeface="Cambria Math" panose="02040503050406030204" pitchFamily="18" charset="0"/>
                            </a:rPr>
                            <m:t>2</m:t>
                          </m:r>
                        </m:sup>
                      </m:sSup>
                    </m:oMath>
                  </m:oMathPara>
                </a14:m>
                <a:endParaRPr kumimoji="1" lang="en-US" altLang="ja-JP" sz="2400" b="0" dirty="0"/>
              </a:p>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𝐾</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𝑝𝑆</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𝐺</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𝐶𝑇𝑅𝐿</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m:t>
                              </m:r>
                            </m:sub>
                          </m:sSub>
                        </m:e>
                      </m:d>
                    </m:oMath>
                  </m:oMathPara>
                </a14:m>
                <a:endParaRPr kumimoji="1" lang="en-US" altLang="ja-JP" sz="2400" b="0" dirty="0"/>
              </a:p>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𝑚𝑝</m:t>
                          </m:r>
                        </m:sub>
                      </m:sSub>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𝐾</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𝐶𝑇𝑅𝐿</m:t>
                          </m:r>
                        </m:sub>
                      </m:sSub>
                    </m:oMath>
                  </m:oMathPara>
                </a14:m>
                <a:endParaRPr kumimoji="1" lang="en-US" altLang="ja-JP" sz="2400" b="0" dirty="0"/>
              </a:p>
              <a:p>
                <a:pPr algn="l"/>
                <a:r>
                  <a:rPr kumimoji="1" lang="ja-JP" altLang="en-US" sz="2400" dirty="0"/>
                  <a:t>と表せる。同様にして</a:t>
                </a:r>
                <a:r>
                  <a:rPr lang="ja-JP" altLang="en-US" sz="2400" dirty="0"/>
                  <a:t>右の</a:t>
                </a:r>
                <a:r>
                  <a:rPr lang="en-US" altLang="ja-JP" sz="2400" dirty="0" err="1"/>
                  <a:t>pmos</a:t>
                </a:r>
                <a:r>
                  <a:rPr lang="ja-JP" altLang="en-US" sz="2400" dirty="0"/>
                  <a:t>のトランスコンダクタンス</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𝑔</m:t>
                        </m:r>
                      </m:e>
                      <m:sub>
                        <m:r>
                          <a:rPr lang="en-US" altLang="ja-JP" sz="2400" b="0" i="1" smtClean="0">
                            <a:latin typeface="Cambria Math" panose="02040503050406030204" pitchFamily="18" charset="0"/>
                          </a:rPr>
                          <m:t>𝑚𝑝𝑟</m:t>
                        </m:r>
                      </m:sub>
                    </m:sSub>
                  </m:oMath>
                </a14:m>
                <a:r>
                  <a:rPr kumimoji="1" lang="ja-JP" altLang="en-US" sz="2400" dirty="0"/>
                  <a:t>は</a:t>
                </a:r>
                <a:endParaRPr kumimoji="1" lang="en-US" altLang="ja-JP" sz="2400" dirty="0"/>
              </a:p>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𝑚𝑝𝑟</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𝑚𝑝</m:t>
                          </m:r>
                        </m:sub>
                      </m:sSub>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𝐾</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𝐶𝑇𝑅𝐿</m:t>
                          </m:r>
                        </m:sub>
                      </m:sSub>
                    </m:oMath>
                  </m:oMathPara>
                </a14:m>
                <a:endParaRPr kumimoji="1" lang="en-US" altLang="ja-JP" sz="2400" dirty="0"/>
              </a:p>
            </p:txBody>
          </p:sp>
        </mc:Choice>
        <mc:Fallback>
          <p:sp>
            <p:nvSpPr>
              <p:cNvPr id="4" name="テキスト ボックス 3">
                <a:extLst>
                  <a:ext uri="{FF2B5EF4-FFF2-40B4-BE49-F238E27FC236}">
                    <a16:creationId xmlns:a16="http://schemas.microsoft.com/office/drawing/2014/main" id="{869C34F2-3F40-17A7-9A0E-1CDB27756AAC}"/>
                  </a:ext>
                </a:extLst>
              </p:cNvPr>
              <p:cNvSpPr txBox="1">
                <a:spLocks noRot="1" noChangeAspect="1" noMove="1" noResize="1" noEditPoints="1" noAdjustHandles="1" noChangeArrowheads="1" noChangeShapeType="1" noTextEdit="1"/>
              </p:cNvSpPr>
              <p:nvPr/>
            </p:nvSpPr>
            <p:spPr>
              <a:xfrm>
                <a:off x="55482" y="2102479"/>
                <a:ext cx="7700210" cy="3583289"/>
              </a:xfrm>
              <a:prstGeom prst="rect">
                <a:avLst/>
              </a:prstGeom>
              <a:blipFill>
                <a:blip r:embed="rId3"/>
                <a:stretch>
                  <a:fillRect l="-1188" t="-1361" r="-633" b="-68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608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EB597D-B73C-7024-762B-5A799E9B6279}"/>
              </a:ext>
            </a:extLst>
          </p:cNvPr>
          <p:cNvSpPr>
            <a:spLocks noGrp="1"/>
          </p:cNvSpPr>
          <p:nvPr>
            <p:ph type="title"/>
          </p:nvPr>
        </p:nvSpPr>
        <p:spPr/>
        <p:txBody>
          <a:bodyPr/>
          <a:lstStyle/>
          <a:p>
            <a:r>
              <a:rPr lang="ja-JP" altLang="en-US" dirty="0"/>
              <a:t>小信号解析</a:t>
            </a:r>
            <a:endParaRPr kumimoji="1" lang="ja-JP" altLang="en-US" dirty="0"/>
          </a:p>
        </p:txBody>
      </p:sp>
      <p:sp>
        <p:nvSpPr>
          <p:cNvPr id="3" name="日付プレースホルダー 2">
            <a:extLst>
              <a:ext uri="{FF2B5EF4-FFF2-40B4-BE49-F238E27FC236}">
                <a16:creationId xmlns:a16="http://schemas.microsoft.com/office/drawing/2014/main" id="{1A919CE7-8975-F575-52D5-EE7E2B03A23B}"/>
              </a:ext>
            </a:extLst>
          </p:cNvPr>
          <p:cNvSpPr>
            <a:spLocks noGrp="1"/>
          </p:cNvSpPr>
          <p:nvPr>
            <p:ph type="dt" sz="half" idx="10"/>
          </p:nvPr>
        </p:nvSpPr>
        <p:spPr/>
        <p:txBody>
          <a:bodyPr/>
          <a:lstStyle/>
          <a:p>
            <a:r>
              <a:rPr kumimoji="1" lang="en-US" altLang="ja-JP"/>
              <a:t>2023/12/01</a:t>
            </a:r>
            <a:endParaRPr kumimoji="1" lang="ja-JP" altLang="en-US"/>
          </a:p>
        </p:txBody>
      </p:sp>
      <p:pic>
        <p:nvPicPr>
          <p:cNvPr id="5" name="図 4" descr="夜に光っている星&#10;&#10;自動的に生成された説明">
            <a:extLst>
              <a:ext uri="{FF2B5EF4-FFF2-40B4-BE49-F238E27FC236}">
                <a16:creationId xmlns:a16="http://schemas.microsoft.com/office/drawing/2014/main" id="{AF08F8C8-5898-E53E-0748-63382E3B0F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5882" y="1027906"/>
            <a:ext cx="5350707" cy="3570734"/>
          </a:xfrm>
          <a:prstGeom prst="rect">
            <a:avLst/>
          </a:prstGeom>
        </p:spPr>
      </p:pic>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869C34F2-3F40-17A7-9A0E-1CDB27756AAC}"/>
                  </a:ext>
                </a:extLst>
              </p:cNvPr>
              <p:cNvSpPr txBox="1"/>
              <p:nvPr/>
            </p:nvSpPr>
            <p:spPr>
              <a:xfrm>
                <a:off x="838200" y="2813273"/>
                <a:ext cx="6168855" cy="2308324"/>
              </a:xfrm>
              <a:prstGeom prst="rect">
                <a:avLst/>
              </a:prstGeom>
              <a:noFill/>
            </p:spPr>
            <p:txBody>
              <a:bodyPr wrap="square" rtlCol="0">
                <a:spAutoFit/>
              </a:bodyPr>
              <a:lstStyle/>
              <a:p>
                <a:pPr algn="ctr"/>
                <a:r>
                  <a:rPr kumimoji="1" lang="ja-JP" altLang="en-US" sz="2400" b="0" dirty="0">
                    <a:latin typeface="Cambria Math" panose="02040503050406030204" pitchFamily="18" charset="0"/>
                  </a:rPr>
                  <a:t>つまり、トランスコンダクタンスは</a:t>
                </a:r>
                <a:endParaRPr kumimoji="1" lang="en-US" altLang="ja-JP" sz="2400" b="0" dirty="0">
                  <a:latin typeface="Cambria Math" panose="02040503050406030204" pitchFamily="18" charset="0"/>
                </a:endParaRPr>
              </a:p>
              <a:p>
                <a:pPr algn="ctr"/>
                <a:r>
                  <a:rPr kumimoji="1" lang="ja-JP" altLang="en-US" sz="2400" b="0" dirty="0">
                    <a:latin typeface="Cambria Math" panose="02040503050406030204" pitchFamily="18" charset="0"/>
                  </a:rPr>
                  <a:t>動作点でのトランスコンダクタンスから</a:t>
                </a:r>
                <a:endParaRPr kumimoji="1" lang="en-US" altLang="ja-JP" sz="2400" b="0" dirty="0">
                  <a:latin typeface="Cambria Math" panose="02040503050406030204" pitchFamily="18" charset="0"/>
                </a:endParaRPr>
              </a:p>
              <a:p>
                <a:pPr algn="ctr"/>
                <a:r>
                  <a:rPr kumimoji="1" lang="ja-JP" altLang="en-US" sz="2400" b="0" dirty="0">
                    <a:solidFill>
                      <a:srgbClr val="FF0000"/>
                    </a:solidFill>
                    <a:latin typeface="Cambria Math" panose="02040503050406030204" pitchFamily="18" charset="0"/>
                  </a:rPr>
                  <a:t>ゲート電圧に比例して増減する</a:t>
                </a:r>
                <a:endParaRPr kumimoji="1" lang="en-US" altLang="ja-JP" sz="2400" b="0" dirty="0">
                  <a:solidFill>
                    <a:srgbClr val="FF0000"/>
                  </a:solidFill>
                  <a:latin typeface="Cambria Math" panose="02040503050406030204" pitchFamily="18" charset="0"/>
                </a:endParaRPr>
              </a:p>
              <a:p>
                <a:pPr algn="ctr"/>
                <a:r>
                  <a:rPr lang="ja-JP" altLang="en-US" sz="2400" dirty="0">
                    <a:latin typeface="Cambria Math" panose="02040503050406030204" pitchFamily="18" charset="0"/>
                  </a:rPr>
                  <a:t>⇒</a:t>
                </a:r>
                <a14:m>
                  <m:oMath xmlns:m="http://schemas.openxmlformats.org/officeDocument/2006/math">
                    <m:r>
                      <a:rPr lang="en-US" altLang="ja-JP" sz="2400" b="0" i="1" smtClean="0">
                        <a:latin typeface="Cambria Math" panose="02040503050406030204" pitchFamily="18" charset="0"/>
                      </a:rPr>
                      <m:t>2</m:t>
                    </m:r>
                    <m:r>
                      <a:rPr lang="en-US" altLang="ja-JP" sz="2400" b="0" i="1" smtClean="0">
                        <a:latin typeface="Cambria Math" panose="02040503050406030204" pitchFamily="18" charset="0"/>
                      </a:rPr>
                      <m:t>𝐾</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𝐶𝑇𝑅𝐿</m:t>
                        </m:r>
                      </m:sub>
                    </m:sSub>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Δ</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𝑔</m:t>
                        </m:r>
                      </m:e>
                      <m:sub>
                        <m:r>
                          <a:rPr lang="en-US" altLang="ja-JP" sz="2400" b="0" i="1" smtClean="0">
                            <a:latin typeface="Cambria Math" panose="02040503050406030204" pitchFamily="18" charset="0"/>
                          </a:rPr>
                          <m:t>𝑚</m:t>
                        </m:r>
                      </m:sub>
                    </m:sSub>
                  </m:oMath>
                </a14:m>
                <a:r>
                  <a:rPr kumimoji="1" lang="ja-JP" altLang="en-US" sz="2400" b="0" dirty="0">
                    <a:latin typeface="Cambria Math" panose="02040503050406030204" pitchFamily="18" charset="0"/>
                  </a:rPr>
                  <a:t>としてトランスコンダクタンスの変化分を考慮すれば小信号解析ができる。</a:t>
                </a:r>
                <a:endParaRPr kumimoji="1" lang="en-US" altLang="ja-JP" sz="2400" b="0" dirty="0">
                  <a:latin typeface="Cambria Math" panose="02040503050406030204" pitchFamily="18" charset="0"/>
                </a:endParaRPr>
              </a:p>
            </p:txBody>
          </p:sp>
        </mc:Choice>
        <mc:Fallback>
          <p:sp>
            <p:nvSpPr>
              <p:cNvPr id="4" name="テキスト ボックス 3">
                <a:extLst>
                  <a:ext uri="{FF2B5EF4-FFF2-40B4-BE49-F238E27FC236}">
                    <a16:creationId xmlns:a16="http://schemas.microsoft.com/office/drawing/2014/main" id="{869C34F2-3F40-17A7-9A0E-1CDB27756AAC}"/>
                  </a:ext>
                </a:extLst>
              </p:cNvPr>
              <p:cNvSpPr txBox="1">
                <a:spLocks noRot="1" noChangeAspect="1" noMove="1" noResize="1" noEditPoints="1" noAdjustHandles="1" noChangeArrowheads="1" noChangeShapeType="1" noTextEdit="1"/>
              </p:cNvSpPr>
              <p:nvPr/>
            </p:nvSpPr>
            <p:spPr>
              <a:xfrm>
                <a:off x="838200" y="2813273"/>
                <a:ext cx="6168855" cy="2308324"/>
              </a:xfrm>
              <a:prstGeom prst="rect">
                <a:avLst/>
              </a:prstGeom>
              <a:blipFill>
                <a:blip r:embed="rId3"/>
                <a:stretch>
                  <a:fillRect t="-1847" b="-527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9476145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kumimoji="1" sz="2400"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270</Words>
  <Application>Microsoft Office PowerPoint</Application>
  <PresentationFormat>ワイド画面</PresentationFormat>
  <Paragraphs>61</Paragraphs>
  <Slides>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游ゴシック</vt:lpstr>
      <vt:lpstr>游ゴシック Light</vt:lpstr>
      <vt:lpstr>Arial</vt:lpstr>
      <vt:lpstr>Cambria Math</vt:lpstr>
      <vt:lpstr>Office テーマ</vt:lpstr>
      <vt:lpstr>出力振幅拡大を目的とする ギルバート乗算回路</vt:lpstr>
      <vt:lpstr>目次</vt:lpstr>
      <vt:lpstr>目的</vt:lpstr>
      <vt:lpstr>背景</vt:lpstr>
      <vt:lpstr>小信号解析</vt:lpstr>
      <vt:lpstr>小信号解析</vt:lpstr>
      <vt:lpstr>小信号解析</vt:lpstr>
      <vt:lpstr>小信号解析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出力振幅拡大を目的とする ギルバート乗算回路</dc:title>
  <dc:creator>Hikaru Kojima</dc:creator>
  <cp:lastModifiedBy>Hikaru Kojima</cp:lastModifiedBy>
  <cp:revision>1</cp:revision>
  <dcterms:created xsi:type="dcterms:W3CDTF">2023-11-29T11:57:32Z</dcterms:created>
  <dcterms:modified xsi:type="dcterms:W3CDTF">2023-11-29T13:06:36Z</dcterms:modified>
</cp:coreProperties>
</file>