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90" r:id="rId3"/>
    <p:sldId id="496" r:id="rId4"/>
    <p:sldId id="491" r:id="rId5"/>
    <p:sldId id="492" r:id="rId6"/>
    <p:sldId id="493" r:id="rId7"/>
    <p:sldId id="499" r:id="rId8"/>
    <p:sldId id="494" r:id="rId9"/>
    <p:sldId id="495" r:id="rId10"/>
    <p:sldId id="497" r:id="rId11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2BB9CE4-94E6-44B5-93E3-EE742642D682}">
          <p14:sldIdLst>
            <p14:sldId id="256"/>
            <p14:sldId id="490"/>
            <p14:sldId id="496"/>
            <p14:sldId id="491"/>
            <p14:sldId id="492"/>
            <p14:sldId id="493"/>
            <p14:sldId id="499"/>
            <p14:sldId id="494"/>
            <p14:sldId id="495"/>
            <p14:sldId id="4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F"/>
    <a:srgbClr val="950DD7"/>
    <a:srgbClr val="0B950C"/>
    <a:srgbClr val="E34E0B"/>
    <a:srgbClr val="EE520C"/>
    <a:srgbClr val="F550EB"/>
    <a:srgbClr val="6508E5"/>
    <a:srgbClr val="CC09C9"/>
    <a:srgbClr val="119DF2"/>
    <a:srgbClr val="C3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C4ED874-AC2D-F7CA-9BC8-7F654B574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ADCA2F-D2CB-1BA0-AE3E-D5969E2F90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77A3E-EA78-4297-BFB7-E354ABAECB5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247A8A-0307-93D1-2CC5-8D3D62D871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E36648-915A-3492-7C69-9D580D766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D12C9-FEE7-4F1C-8037-36A7C08C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27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8180-3740-4DE8-9703-5FEB966C970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875D-3DD7-47C0-A85F-AD4FCA3B50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52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3F7C2-BDA4-C89E-05D0-06AA7FF00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2B6C7B-BB58-53B6-D199-D4B79515A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F3AEC-9F8F-113D-C438-647560AF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6978D-1863-53F4-6F15-6990C6CE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76A67-21F7-8D6A-6CA5-35E23254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67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1CA9A-E9D0-7EE8-7C92-582411B0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5D8546-75F5-61CC-2402-45EA70EC6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A9491-2B2E-6B22-46D3-2919BF6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42ABFB-95A8-AA3D-BF5D-5F59AEDC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CFE36-D4F2-ABC4-FEAF-80E1BEA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0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FFEFB4-2C27-FD07-5082-24169B6C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D02EAE-966A-E43A-4C10-3F335AF8D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921F54-5A86-4CBB-9703-102745A5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E3DDD8-8108-B465-F1C2-F3FA6A39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AC24D-9514-6FCC-9C95-8B0F647E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33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078E4-8E53-7140-724D-184E561B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B386A0-C939-94E1-8433-8152DFC6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DB9421-E0D5-13FE-D843-EEE2F1EA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2AB81-7F2E-B4F4-374B-67ED5884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8AAFE1-F7E8-68A6-9F29-DC2E49F8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9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17EDC-1FD1-F332-D723-85AC6FA8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C3674B-C991-6F1D-6B57-7ED2274F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F01199-FC7E-1F78-E041-05E42F86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2FC6E-C04C-B82E-D45E-DEF8ADE6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B0714-FBD1-FC46-F073-A0F2EFB0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0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13457-4CE9-0252-D0AD-01A9FA43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248E0F-FBEB-6633-F31F-B8362412F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824F5C-9354-6263-D683-42DB38BED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7F739D-A05E-3717-8659-7F636C38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77BE9E-DBE7-674F-3A98-B79577EE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F264E0-9B57-527A-2EBA-CE80C0C9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0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5F306-F652-91AB-0BE0-4763E916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BA8F4C-F252-2CAB-0DD2-30FF40EF6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2B32D1-2362-8192-9CD2-94C77B861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BDA09E-88B9-9820-3FC1-2D471DE70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74BABA-C393-7EFE-B2AA-82E0E78EF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811B19-89D1-A0A3-BA88-A30FBFBF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48DB29-7689-B2C2-66BF-FD68E34F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869C69-3A3A-CA77-A156-FC03E8AE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00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36316-850B-62F4-D1F9-30CB07ED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02ADB8-2762-312C-2C45-17ADF673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DB44FE-2F4A-C0BD-CC02-016816F5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940B3B-A38E-CF57-ECD6-567C4C3C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B93452-1F14-1A87-3854-2BB1274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F99374-0F2B-6EF7-5097-C868633F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AB730F-8B91-FCD8-BC9E-6A0D8AC6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55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9B205-4FE9-E2DC-28DA-B3903E9C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917F2-F0C3-D1B4-4D78-493E1F29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0375ED-5E5C-927F-B99E-F490EB422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5718E7-A989-106F-22A6-C4465377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5B00A8-34B8-0BCC-B6C4-28D95596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9A24D-A356-3F00-CA40-7120C21B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E0448-38B0-7FD2-6B37-9AEE3DD7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57B802-D76F-CA6E-B1E8-2A7A5251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65B77-0A50-34DC-8F55-2EA0635A7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124D3B-8B02-57C7-3007-3EE9C849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8F8A08-385E-0400-A5D1-7623CADE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BAF6A-5B88-9A63-5863-103E754E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02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E43EDD-9FA6-1B9A-BB78-951D9E54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D7F1C9-4954-FCD3-2039-0D811806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BE1777-9DBF-C753-012B-0203DF725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2023/12/1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17E321-9350-0652-621F-2B87CBBE7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Wave Signal Processing Circuit Laboratory,  Meiji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A8377-DB67-6C8C-A053-694DA48EF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66C5-9E69-4C76-8208-F9E90243A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01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0.png"/><Relationship Id="rId4" Type="http://schemas.openxmlformats.org/officeDocument/2006/relationships/image" Target="../media/image32.png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2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4B88348-D05B-167F-9E59-F2D5C8D73187}"/>
              </a:ext>
            </a:extLst>
          </p:cNvPr>
          <p:cNvCxnSpPr>
            <a:cxnSpLocks/>
          </p:cNvCxnSpPr>
          <p:nvPr/>
        </p:nvCxnSpPr>
        <p:spPr>
          <a:xfrm>
            <a:off x="1948070" y="3278472"/>
            <a:ext cx="8531749" cy="0"/>
          </a:xfrm>
          <a:prstGeom prst="line">
            <a:avLst/>
          </a:prstGeom>
          <a:ln w="76200">
            <a:solidFill>
              <a:srgbClr val="3631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E28C00A2-93B7-5422-16A9-046B3B39EE72}"/>
              </a:ext>
            </a:extLst>
          </p:cNvPr>
          <p:cNvSpPr txBox="1">
            <a:spLocks/>
          </p:cNvSpPr>
          <p:nvPr/>
        </p:nvSpPr>
        <p:spPr>
          <a:xfrm>
            <a:off x="771277" y="1550505"/>
            <a:ext cx="10931236" cy="151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ja-JP" sz="2000" b="1" dirty="0">
                <a:latin typeface="+mn-lt"/>
              </a:rPr>
              <a:t>2AB</a:t>
            </a:r>
            <a:r>
              <a:rPr lang="ja-JP" altLang="en-US" sz="2000" b="1" dirty="0">
                <a:latin typeface="+mn-lt"/>
              </a:rPr>
              <a:t>回路用の</a:t>
            </a:r>
            <a:r>
              <a:rPr lang="en-US" altLang="ja-JP" sz="2000" b="1" dirty="0">
                <a:latin typeface="+mn-lt"/>
              </a:rPr>
              <a:t>PCB</a:t>
            </a:r>
            <a:r>
              <a:rPr lang="ja-JP" altLang="en-US" sz="2000" b="1" dirty="0">
                <a:latin typeface="+mn-lt"/>
              </a:rPr>
              <a:t>基板設計</a:t>
            </a:r>
            <a:endParaRPr lang="en-US" altLang="ja-JP" sz="2000" b="1" dirty="0">
              <a:latin typeface="+mn-lt"/>
            </a:endParaRPr>
          </a:p>
          <a:p>
            <a:pPr>
              <a:lnSpc>
                <a:spcPct val="130000"/>
              </a:lnSpc>
            </a:pPr>
            <a:r>
              <a:rPr lang="ja-JP" altLang="en-US" sz="3200" b="1" dirty="0">
                <a:latin typeface="+mn-lt"/>
              </a:rPr>
              <a:t>マイクロストリップ線路のインピーダンス整合</a:t>
            </a:r>
            <a:endParaRPr lang="en-US" altLang="ja-JP" sz="3200" b="1" dirty="0">
              <a:latin typeface="+mn-lt"/>
            </a:endParaRP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6044B71-497D-8CA9-A30B-2AFD4BF5B2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5355"/>
            <a:ext cx="9144000" cy="20803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2023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 </a:t>
            </a:r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12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 </a:t>
            </a:r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</a:t>
            </a:r>
            <a:endParaRPr kumimoji="1"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明治大学  波動信号処理回路研究室</a:t>
            </a:r>
            <a:endParaRPr kumimoji="1"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B4  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森 光平</a:t>
            </a:r>
            <a:endParaRPr kumimoji="1"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：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ee201080@meiji.ac.jp</a:t>
            </a:r>
            <a:endParaRPr kumimoji="1"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445DF45-3882-5B90-3C20-28E536D0DCD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3FF3E00D-5303-FCC1-AC35-DC2173349ED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2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ADC0856-F352-6E9B-AFFD-984D5F1AEF5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0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969713-ED27-5E0B-E056-F91DE9F4E986}"/>
              </a:ext>
            </a:extLst>
          </p:cNvPr>
          <p:cNvSpPr/>
          <p:nvPr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7D5421-A7E3-12E8-D304-2BDC964EE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39130" y="323561"/>
            <a:ext cx="11370365" cy="676496"/>
          </a:xfrm>
        </p:spPr>
        <p:txBody>
          <a:bodyPr>
            <a:normAutofit/>
          </a:bodyPr>
          <a:lstStyle/>
          <a:p>
            <a:r>
              <a:rPr lang="en-US" altLang="ja-JP" sz="3200" b="1" dirty="0"/>
              <a:t>【</a:t>
            </a:r>
            <a:r>
              <a:rPr lang="ja-JP" altLang="en-US" sz="3200" b="1" dirty="0"/>
              <a:t>補足</a:t>
            </a:r>
            <a:r>
              <a:rPr lang="en-US" altLang="ja-JP" sz="3200" b="1" dirty="0"/>
              <a:t>】PCB</a:t>
            </a:r>
            <a:r>
              <a:rPr lang="ja-JP" altLang="en-US" sz="3200" b="1" dirty="0"/>
              <a:t>基板の板厚の取り扱い</a:t>
            </a:r>
            <a:endParaRPr kumimoji="1" lang="ja-JP" altLang="en-US" sz="3200" b="1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8812A9-2D97-806D-A806-B5A93AF1A3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7564" y="1025720"/>
            <a:ext cx="11411931" cy="0"/>
          </a:xfrm>
          <a:prstGeom prst="line">
            <a:avLst/>
          </a:prstGeom>
          <a:ln w="76200">
            <a:gradFill flip="none" rotWithShape="1">
              <a:gsLst>
                <a:gs pos="59000">
                  <a:srgbClr val="363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5000"/>
                    <a:lumOff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F5F2BC2-77B0-344D-9F5A-A7DE7939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297" y="6559680"/>
            <a:ext cx="467603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Wave Signal Processing Circuit Laboratory,  Meiji University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B65735C-C03F-29D4-B89F-52FE8002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9680"/>
            <a:ext cx="2743200" cy="365125"/>
          </a:xfrm>
        </p:spPr>
        <p:txBody>
          <a:bodyPr/>
          <a:lstStyle/>
          <a:p>
            <a:fld id="{B14966C5-9E69-4C76-8208-F9E90243A592}" type="slidenum">
              <a:rPr kumimoji="1" lang="ja-JP" altLang="en-US" sz="1100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</a:t>
            </a:fld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64622122-3F0E-9CFB-69C3-4109A0B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682"/>
            <a:ext cx="274320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2023/12/1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96CA485-56E4-37A0-BD99-5B5B91CBC472}"/>
              </a:ext>
            </a:extLst>
          </p:cNvPr>
          <p:cNvGrpSpPr/>
          <p:nvPr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BE5B541E-BA26-298B-8D89-F19B40DC739B}"/>
                </a:ext>
              </a:extLst>
            </p:cNvPr>
            <p:cNvPicPr/>
            <p:nvPr/>
          </p:nvPicPr>
          <p:blipFill rotWithShape="1">
            <a:blip r:embed="rId2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D55A82B-4DAC-D002-5B25-877E887042C1}"/>
                </a:ext>
              </a:extLst>
            </p:cNvPr>
            <p:cNvPicPr/>
            <p:nvPr/>
          </p:nvPicPr>
          <p:blipFill rotWithShape="1">
            <a:blip r:embed="rId3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41F518-661E-30A5-C415-526BC0A7C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25" y="2170073"/>
            <a:ext cx="5727406" cy="33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FA0537E-D9E3-210E-7649-69CEBD5E85E6}"/>
                  </a:ext>
                </a:extLst>
              </p:cNvPr>
              <p:cNvSpPr txBox="1"/>
              <p:nvPr/>
            </p:nvSpPr>
            <p:spPr>
              <a:xfrm>
                <a:off x="6975239" y="5692929"/>
                <a:ext cx="4737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図．マイクロストリップ線路（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≥0.8 </m:t>
                    </m:r>
                    <m:r>
                      <m:rPr>
                        <m:sty m:val="p"/>
                      </m:rPr>
                      <a:rPr kumimoji="1"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kumimoji="1" lang="ja-JP" altLang="en-US" dirty="0"/>
                  <a:t>）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FA0537E-D9E3-210E-7649-69CEBD5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9" y="5692929"/>
                <a:ext cx="4737451" cy="369332"/>
              </a:xfrm>
              <a:prstGeom prst="rect">
                <a:avLst/>
              </a:prstGeom>
              <a:blipFill>
                <a:blip r:embed="rId5"/>
                <a:stretch>
                  <a:fillRect l="-1030" t="-8333" r="-515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1ED45C-7D1A-09EB-E6C5-5B932F629345}"/>
              </a:ext>
            </a:extLst>
          </p:cNvPr>
          <p:cNvSpPr txBox="1"/>
          <p:nvPr/>
        </p:nvSpPr>
        <p:spPr>
          <a:xfrm>
            <a:off x="513775" y="1386963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板</a:t>
            </a:r>
            <a:r>
              <a:rPr lang="en-US" altLang="ja-JP" dirty="0"/>
              <a:t>.com</a:t>
            </a:r>
            <a:r>
              <a:rPr lang="ja-JP" altLang="en-US" dirty="0"/>
              <a:t>では</a:t>
            </a:r>
            <a:r>
              <a:rPr lang="en-US" altLang="ja-JP" dirty="0"/>
              <a:t>PCB</a:t>
            </a:r>
            <a:r>
              <a:rPr lang="ja-JP" altLang="en-US" dirty="0"/>
              <a:t>板厚によって若干取り扱いが異なる</a:t>
            </a:r>
            <a:endParaRPr kumimoji="1"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9DA69A-C667-A9F2-4B24-DA54DA86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4" y="2170073"/>
            <a:ext cx="5727406" cy="33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32061EC-02B0-2001-629E-146E1C88A4BF}"/>
                  </a:ext>
                </a:extLst>
              </p:cNvPr>
              <p:cNvSpPr txBox="1"/>
              <p:nvPr/>
            </p:nvSpPr>
            <p:spPr>
              <a:xfrm>
                <a:off x="1095954" y="5692929"/>
                <a:ext cx="4737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図．マイクロストリップ線路（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0.8 </m:t>
                    </m:r>
                    <m:r>
                      <m:rPr>
                        <m:sty m:val="p"/>
                      </m:rPr>
                      <a:rPr kumimoji="1"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kumimoji="1" lang="ja-JP" altLang="en-US" dirty="0"/>
                  <a:t>）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32061EC-02B0-2001-629E-146E1C88A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54" y="5692929"/>
                <a:ext cx="4737451" cy="369332"/>
              </a:xfrm>
              <a:prstGeom prst="rect">
                <a:avLst/>
              </a:prstGeom>
              <a:blipFill>
                <a:blip r:embed="rId7"/>
                <a:stretch>
                  <a:fillRect l="-1158" t="-8333" r="-386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BA843A-5F06-D770-4308-E2DEE218B108}"/>
                  </a:ext>
                </a:extLst>
              </p:cNvPr>
              <p:cNvSpPr txBox="1"/>
              <p:nvPr/>
            </p:nvSpPr>
            <p:spPr>
              <a:xfrm>
                <a:off x="5420687" y="4844055"/>
                <a:ext cx="867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BA843A-5F06-D770-4308-E2DEE218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87" y="4844055"/>
                <a:ext cx="8677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756E1D-4C5A-C97E-3061-370F9E5BF21F}"/>
                  </a:ext>
                </a:extLst>
              </p:cNvPr>
              <p:cNvSpPr txBox="1"/>
              <p:nvPr/>
            </p:nvSpPr>
            <p:spPr>
              <a:xfrm>
                <a:off x="11360368" y="4844055"/>
                <a:ext cx="867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756E1D-4C5A-C97E-3061-370F9E5BF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368" y="4844055"/>
                <a:ext cx="86773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53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969713-ED27-5E0B-E056-F91DE9F4E986}"/>
              </a:ext>
            </a:extLst>
          </p:cNvPr>
          <p:cNvSpPr/>
          <p:nvPr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7D5421-A7E3-12E8-D304-2BDC964EE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39130" y="323561"/>
            <a:ext cx="11370365" cy="676496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マイクロストリップ線路</a:t>
            </a:r>
            <a:endParaRPr kumimoji="1" lang="ja-JP" altLang="en-US" sz="3200" b="1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8812A9-2D97-806D-A806-B5A93AF1A3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7564" y="1025720"/>
            <a:ext cx="11411931" cy="0"/>
          </a:xfrm>
          <a:prstGeom prst="line">
            <a:avLst/>
          </a:prstGeom>
          <a:ln w="76200">
            <a:gradFill flip="none" rotWithShape="1">
              <a:gsLst>
                <a:gs pos="59000">
                  <a:srgbClr val="363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5000"/>
                    <a:lumOff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F5F2BC2-77B0-344D-9F5A-A7DE7939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297" y="6559680"/>
            <a:ext cx="467603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Wave Signal Processing Circuit Laboratory,  Meiji University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B65735C-C03F-29D4-B89F-52FE8002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9680"/>
            <a:ext cx="2743200" cy="365125"/>
          </a:xfrm>
        </p:spPr>
        <p:txBody>
          <a:bodyPr/>
          <a:lstStyle/>
          <a:p>
            <a:fld id="{B14966C5-9E69-4C76-8208-F9E90243A592}" type="slidenum">
              <a:rPr kumimoji="1" lang="ja-JP" altLang="en-US" sz="1100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fld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64622122-3F0E-9CFB-69C3-4109A0B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682"/>
            <a:ext cx="274320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2023/12/1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96CA485-56E4-37A0-BD99-5B5B91CBC472}"/>
              </a:ext>
            </a:extLst>
          </p:cNvPr>
          <p:cNvGrpSpPr/>
          <p:nvPr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BE5B541E-BA26-298B-8D89-F19B40DC739B}"/>
                </a:ext>
              </a:extLst>
            </p:cNvPr>
            <p:cNvPicPr/>
            <p:nvPr/>
          </p:nvPicPr>
          <p:blipFill rotWithShape="1">
            <a:blip r:embed="rId2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D55A82B-4DAC-D002-5B25-877E887042C1}"/>
                </a:ext>
              </a:extLst>
            </p:cNvPr>
            <p:cNvPicPr/>
            <p:nvPr/>
          </p:nvPicPr>
          <p:blipFill rotWithShape="1">
            <a:blip r:embed="rId3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32061EC-02B0-2001-629E-146E1C88A4BF}"/>
              </a:ext>
            </a:extLst>
          </p:cNvPr>
          <p:cNvSpPr txBox="1"/>
          <p:nvPr/>
        </p:nvSpPr>
        <p:spPr>
          <a:xfrm>
            <a:off x="7384331" y="56669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図．マイクロストリップ線路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BDF990-13BD-0FD9-2C76-FF5090805245}"/>
              </a:ext>
            </a:extLst>
          </p:cNvPr>
          <p:cNvSpPr txBox="1"/>
          <p:nvPr/>
        </p:nvSpPr>
        <p:spPr>
          <a:xfrm>
            <a:off x="687898" y="1445995"/>
            <a:ext cx="3698448" cy="88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・表面は信号線のみ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kumimoji="1" lang="ja-JP" altLang="en-US" dirty="0"/>
              <a:t>裏面はベタ</a:t>
            </a:r>
            <a:r>
              <a:rPr kumimoji="1" lang="en-US" altLang="ja-JP" dirty="0"/>
              <a:t>GND</a:t>
            </a:r>
            <a:r>
              <a:rPr kumimoji="1" lang="ja-JP" altLang="en-US" dirty="0"/>
              <a:t>となっている．</a:t>
            </a:r>
            <a:endParaRPr kumimoji="1" lang="en-US" altLang="ja-JP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A72EE8B-5A61-2CC7-5B49-6F8E1B1B9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30" y="4107840"/>
            <a:ext cx="5236355" cy="192845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C650A7-9C84-5068-18EE-DC0571EB9D19}"/>
              </a:ext>
            </a:extLst>
          </p:cNvPr>
          <p:cNvSpPr txBox="1"/>
          <p:nvPr/>
        </p:nvSpPr>
        <p:spPr>
          <a:xfrm>
            <a:off x="1577574" y="3608034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表．</a:t>
            </a:r>
            <a:r>
              <a:rPr kumimoji="1" lang="en-US" altLang="ja-JP" dirty="0"/>
              <a:t>PCB</a:t>
            </a:r>
            <a:r>
              <a:rPr kumimoji="1" lang="ja-JP" altLang="en-US" dirty="0"/>
              <a:t>基板のパラメータ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31327B9-45B7-11F7-4DC5-84B88E8A2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54938"/>
            <a:ext cx="5924539" cy="3043693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4391D33-5879-A064-55FF-068CE5E82677}"/>
              </a:ext>
            </a:extLst>
          </p:cNvPr>
          <p:cNvSpPr/>
          <p:nvPr/>
        </p:nvSpPr>
        <p:spPr>
          <a:xfrm>
            <a:off x="4622334" y="4832059"/>
            <a:ext cx="411060" cy="411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A8A33A5-58C4-753B-070F-A46C98C4BD9C}"/>
              </a:ext>
            </a:extLst>
          </p:cNvPr>
          <p:cNvCxnSpPr/>
          <p:nvPr/>
        </p:nvCxnSpPr>
        <p:spPr>
          <a:xfrm flipH="1">
            <a:off x="4899171" y="3884103"/>
            <a:ext cx="285225" cy="855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F6C22E-5B7C-1F7B-6088-B8E639C6D571}"/>
              </a:ext>
            </a:extLst>
          </p:cNvPr>
          <p:cNvSpPr txBox="1"/>
          <p:nvPr/>
        </p:nvSpPr>
        <p:spPr>
          <a:xfrm>
            <a:off x="4635879" y="3553870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通常の厚み</a:t>
            </a:r>
          </a:p>
        </p:txBody>
      </p:sp>
    </p:spTree>
    <p:extLst>
      <p:ext uri="{BB962C8B-B14F-4D97-AF65-F5344CB8AC3E}">
        <p14:creationId xmlns:p14="http://schemas.microsoft.com/office/powerpoint/2010/main" val="41562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969713-ED27-5E0B-E056-F91DE9F4E986}"/>
              </a:ext>
            </a:extLst>
          </p:cNvPr>
          <p:cNvSpPr/>
          <p:nvPr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7D5421-A7E3-12E8-D304-2BDC964EE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39130" y="323561"/>
            <a:ext cx="11370365" cy="676496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マイクロストリップ線路の特性インピーダンス</a:t>
            </a:r>
            <a:endParaRPr kumimoji="1" lang="ja-JP" altLang="en-US" sz="3200" b="1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8812A9-2D97-806D-A806-B5A93AF1A3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7564" y="1025720"/>
            <a:ext cx="11411931" cy="0"/>
          </a:xfrm>
          <a:prstGeom prst="line">
            <a:avLst/>
          </a:prstGeom>
          <a:ln w="76200">
            <a:gradFill flip="none" rotWithShape="1">
              <a:gsLst>
                <a:gs pos="59000">
                  <a:srgbClr val="363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5000"/>
                    <a:lumOff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F5F2BC2-77B0-344D-9F5A-A7DE7939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297" y="6559680"/>
            <a:ext cx="467603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Wave Signal Processing Circuit Laboratory,  Meiji University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B65735C-C03F-29D4-B89F-52FE8002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9680"/>
            <a:ext cx="2743200" cy="365125"/>
          </a:xfrm>
        </p:spPr>
        <p:txBody>
          <a:bodyPr/>
          <a:lstStyle/>
          <a:p>
            <a:fld id="{B14966C5-9E69-4C76-8208-F9E90243A592}" type="slidenum">
              <a:rPr kumimoji="1" lang="ja-JP" altLang="en-US" sz="1100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fld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64622122-3F0E-9CFB-69C3-4109A0B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682"/>
            <a:ext cx="274320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2023/12/1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96CA485-56E4-37A0-BD99-5B5B91CBC472}"/>
              </a:ext>
            </a:extLst>
          </p:cNvPr>
          <p:cNvGrpSpPr/>
          <p:nvPr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BE5B541E-BA26-298B-8D89-F19B40DC739B}"/>
                </a:ext>
              </a:extLst>
            </p:cNvPr>
            <p:cNvPicPr/>
            <p:nvPr/>
          </p:nvPicPr>
          <p:blipFill rotWithShape="1">
            <a:blip r:embed="rId2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D55A82B-4DAC-D002-5B25-877E887042C1}"/>
                </a:ext>
              </a:extLst>
            </p:cNvPr>
            <p:cNvPicPr/>
            <p:nvPr/>
          </p:nvPicPr>
          <p:blipFill rotWithShape="1">
            <a:blip r:embed="rId3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A0537E-D9E3-210E-7649-69CEBD5E85E6}"/>
              </a:ext>
            </a:extLst>
          </p:cNvPr>
          <p:cNvSpPr txBox="1"/>
          <p:nvPr/>
        </p:nvSpPr>
        <p:spPr>
          <a:xfrm>
            <a:off x="7966729" y="53600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図．マイクロストリップ線路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7B85825-06F2-7BA5-94C2-BF367022D175}"/>
                  </a:ext>
                </a:extLst>
              </p:cNvPr>
              <p:cNvSpPr txBox="1"/>
              <p:nvPr/>
            </p:nvSpPr>
            <p:spPr>
              <a:xfrm>
                <a:off x="439130" y="1166488"/>
                <a:ext cx="6700873" cy="5330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ja-JP" altLang="en-US" dirty="0"/>
                  <a:t>特性インピーダンス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と実効誘電率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は以下の通り</a:t>
                </a:r>
                <a:r>
                  <a:rPr kumimoji="1" lang="en-US" altLang="ja-JP" dirty="0"/>
                  <a:t>[</a:t>
                </a:r>
                <a:r>
                  <a:rPr kumimoji="1" lang="ja-JP" altLang="en-US" dirty="0"/>
                  <a:t>文献</a:t>
                </a:r>
                <a:r>
                  <a:rPr kumimoji="1" lang="en-US" altLang="ja-JP" dirty="0"/>
                  <a:t>1, 2]</a:t>
                </a: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+0.04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>
                  <a:lnSpc>
                    <a:spcPct val="110000"/>
                  </a:lnSpc>
                </a:pPr>
                <a:endParaRPr lang="en-US" altLang="ja-JP" b="0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②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en-US" altLang="ja-JP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+1.393+0.667</m:t>
                          </m:r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den>
                                  </m:f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+1.444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7B85825-06F2-7BA5-94C2-BF367022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30" y="1166488"/>
                <a:ext cx="6700873" cy="5330242"/>
              </a:xfrm>
              <a:prstGeom prst="rect">
                <a:avLst/>
              </a:prstGeom>
              <a:blipFill>
                <a:blip r:embed="rId4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>
            <a:extLst>
              <a:ext uri="{FF2B5EF4-FFF2-40B4-BE49-F238E27FC236}">
                <a16:creationId xmlns:a16="http://schemas.microsoft.com/office/drawing/2014/main" id="{2FA80ADA-6DB4-3C31-E76D-BC39BAC84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337" y="2216909"/>
            <a:ext cx="5894663" cy="294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53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3434F9D3-CCA3-A2D4-9576-CB40D3C5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52" y="2164925"/>
            <a:ext cx="5340559" cy="3218967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7AE0710-B2B4-3953-EF97-6206BC4B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24" y="2202179"/>
            <a:ext cx="5194242" cy="3194581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969713-ED27-5E0B-E056-F91DE9F4E986}"/>
              </a:ext>
            </a:extLst>
          </p:cNvPr>
          <p:cNvSpPr/>
          <p:nvPr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7D5421-A7E3-12E8-D304-2BDC964EE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39130" y="323561"/>
            <a:ext cx="11370365" cy="676496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整合時のマイクロストリップ線路の線路幅</a:t>
            </a:r>
            <a:endParaRPr kumimoji="1" lang="ja-JP" altLang="en-US" sz="3200" b="1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8812A9-2D97-806D-A806-B5A93AF1A3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7564" y="1025720"/>
            <a:ext cx="11411931" cy="0"/>
          </a:xfrm>
          <a:prstGeom prst="line">
            <a:avLst/>
          </a:prstGeom>
          <a:ln w="76200">
            <a:gradFill flip="none" rotWithShape="1">
              <a:gsLst>
                <a:gs pos="59000">
                  <a:srgbClr val="363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5000"/>
                    <a:lumOff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F5F2BC2-77B0-344D-9F5A-A7DE7939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297" y="6559680"/>
            <a:ext cx="467603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Wave Signal Processing Circuit Laboratory,  Meiji University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B65735C-C03F-29D4-B89F-52FE8002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9680"/>
            <a:ext cx="2743200" cy="365125"/>
          </a:xfrm>
        </p:spPr>
        <p:txBody>
          <a:bodyPr/>
          <a:lstStyle/>
          <a:p>
            <a:fld id="{B14966C5-9E69-4C76-8208-F9E90243A592}" type="slidenum">
              <a:rPr kumimoji="1" lang="ja-JP" altLang="en-US" sz="1100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fld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64622122-3F0E-9CFB-69C3-4109A0B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682"/>
            <a:ext cx="274320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2023/12/1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96CA485-56E4-37A0-BD99-5B5B91CBC472}"/>
              </a:ext>
            </a:extLst>
          </p:cNvPr>
          <p:cNvGrpSpPr/>
          <p:nvPr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BE5B541E-BA26-298B-8D89-F19B40DC739B}"/>
                </a:ext>
              </a:extLst>
            </p:cNvPr>
            <p:cNvPicPr/>
            <p:nvPr/>
          </p:nvPicPr>
          <p:blipFill rotWithShape="1">
            <a:blip r:embed="rId4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D55A82B-4DAC-D002-5B25-877E887042C1}"/>
                </a:ext>
              </a:extLst>
            </p:cNvPr>
            <p:cNvPicPr/>
            <p:nvPr/>
          </p:nvPicPr>
          <p:blipFill rotWithShape="1">
            <a:blip r:embed="rId5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AD70094-F6BB-1FE9-696E-31B76952FF5F}"/>
                  </a:ext>
                </a:extLst>
              </p:cNvPr>
              <p:cNvSpPr txBox="1"/>
              <p:nvPr/>
            </p:nvSpPr>
            <p:spPr>
              <a:xfrm>
                <a:off x="2550827" y="5354612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線路幅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AD70094-F6BB-1FE9-696E-31B76952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27" y="5354612"/>
                <a:ext cx="1651414" cy="369332"/>
              </a:xfrm>
              <a:prstGeom prst="rect">
                <a:avLst/>
              </a:prstGeom>
              <a:blipFill>
                <a:blip r:embed="rId6"/>
                <a:stretch>
                  <a:fillRect l="-295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8E73D57-3ED3-4FC9-6BB7-914872C1E1D5}"/>
                  </a:ext>
                </a:extLst>
              </p:cNvPr>
              <p:cNvSpPr txBox="1"/>
              <p:nvPr/>
            </p:nvSpPr>
            <p:spPr>
              <a:xfrm>
                <a:off x="8811702" y="5324268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線路幅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8E73D57-3ED3-4FC9-6BB7-914872C1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702" y="5324268"/>
                <a:ext cx="1651414" cy="369332"/>
              </a:xfrm>
              <a:prstGeom prst="rect">
                <a:avLst/>
              </a:prstGeom>
              <a:blipFill>
                <a:blip r:embed="rId7"/>
                <a:stretch>
                  <a:fillRect l="-295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51489EB-3384-0281-8F9A-AEFF62369148}"/>
                  </a:ext>
                </a:extLst>
              </p:cNvPr>
              <p:cNvSpPr txBox="1"/>
              <p:nvPr/>
            </p:nvSpPr>
            <p:spPr>
              <a:xfrm rot="16200000">
                <a:off x="-870812" y="3477068"/>
                <a:ext cx="2989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dirty="0"/>
                  <a:t>特性インピーダンス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51489EB-3384-0281-8F9A-AEFF62369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70812" y="3477068"/>
                <a:ext cx="2989216" cy="369332"/>
              </a:xfrm>
              <a:prstGeom prst="rect">
                <a:avLst/>
              </a:prstGeom>
              <a:blipFill>
                <a:blip r:embed="rId8"/>
                <a:stretch>
                  <a:fillRect l="-6557" r="-26230" b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D4938C-8B29-7633-69F7-99C690700E0C}"/>
                  </a:ext>
                </a:extLst>
              </p:cNvPr>
              <p:cNvSpPr txBox="1"/>
              <p:nvPr/>
            </p:nvSpPr>
            <p:spPr>
              <a:xfrm rot="16200000">
                <a:off x="4998578" y="3405080"/>
                <a:ext cx="2989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dirty="0"/>
                  <a:t>特性インピーダンス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D4938C-8B29-7633-69F7-99C69070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98578" y="3405080"/>
                <a:ext cx="2989216" cy="369332"/>
              </a:xfrm>
              <a:prstGeom prst="rect">
                <a:avLst/>
              </a:prstGeom>
              <a:blipFill>
                <a:blip r:embed="rId9"/>
                <a:stretch>
                  <a:fillRect l="-8333" r="-28333" b="-18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39A6814-5497-18AF-DCA0-56F94266CDE9}"/>
                  </a:ext>
                </a:extLst>
              </p:cNvPr>
              <p:cNvSpPr txBox="1"/>
              <p:nvPr/>
            </p:nvSpPr>
            <p:spPr>
              <a:xfrm>
                <a:off x="623795" y="5829004"/>
                <a:ext cx="5402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図．</a:t>
                </a:r>
                <a:r>
                  <a:rPr kumimoji="1" lang="en-US" altLang="ja-JP" dirty="0"/>
                  <a:t>PCB</a:t>
                </a:r>
                <a:r>
                  <a:rPr kumimoji="1" lang="ja-JP" altLang="en-US" dirty="0"/>
                  <a:t>板厚</a:t>
                </a:r>
                <a14:m>
                  <m:oMath xmlns:m="http://schemas.openxmlformats.org/officeDocument/2006/math"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US" altLang="ja-JP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ja-JP" altLang="en-US" dirty="0"/>
                  <a:t>の場合の特性インピーダンス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39A6814-5497-18AF-DCA0-56F94266C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95" y="5829004"/>
                <a:ext cx="5402441" cy="369332"/>
              </a:xfrm>
              <a:prstGeom prst="rect">
                <a:avLst/>
              </a:prstGeom>
              <a:blipFill>
                <a:blip r:embed="rId10"/>
                <a:stretch>
                  <a:fillRect l="-902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DCF9BE8-96EC-98DD-13C4-3F236FF62882}"/>
                  </a:ext>
                </a:extLst>
              </p:cNvPr>
              <p:cNvSpPr txBox="1"/>
              <p:nvPr/>
            </p:nvSpPr>
            <p:spPr>
              <a:xfrm>
                <a:off x="6566660" y="5846292"/>
                <a:ext cx="522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図．</a:t>
                </a:r>
                <a:r>
                  <a:rPr kumimoji="1" lang="en-US" altLang="ja-JP" dirty="0"/>
                  <a:t>PCB</a:t>
                </a:r>
                <a:r>
                  <a:rPr kumimoji="1" lang="ja-JP" altLang="en-US" dirty="0"/>
                  <a:t>板厚</a:t>
                </a:r>
                <a14:m>
                  <m:oMath xmlns:m="http://schemas.openxmlformats.org/officeDocument/2006/math"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ja-JP" altLang="en-US" dirty="0"/>
                  <a:t>の場合の特性インピーダンス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DCF9BE8-96EC-98DD-13C4-3F236FF62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660" y="5846292"/>
                <a:ext cx="5224507" cy="369332"/>
              </a:xfrm>
              <a:prstGeom prst="rect">
                <a:avLst/>
              </a:prstGeom>
              <a:blipFill>
                <a:blip r:embed="rId11"/>
                <a:stretch>
                  <a:fillRect l="-933" t="-6557" r="-35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D50D30D-714B-41CE-A11F-18150CC0449D}"/>
              </a:ext>
            </a:extLst>
          </p:cNvPr>
          <p:cNvCxnSpPr>
            <a:cxnSpLocks/>
          </p:cNvCxnSpPr>
          <p:nvPr/>
        </p:nvCxnSpPr>
        <p:spPr>
          <a:xfrm>
            <a:off x="1363211" y="4446165"/>
            <a:ext cx="3413612" cy="0"/>
          </a:xfrm>
          <a:prstGeom prst="line">
            <a:avLst/>
          </a:prstGeom>
          <a:ln w="28575">
            <a:solidFill>
              <a:srgbClr val="0000C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D0BB30D-4C45-9EAC-7C9D-8BBAAE4ACEF4}"/>
              </a:ext>
            </a:extLst>
          </p:cNvPr>
          <p:cNvCxnSpPr>
            <a:cxnSpLocks/>
          </p:cNvCxnSpPr>
          <p:nvPr/>
        </p:nvCxnSpPr>
        <p:spPr>
          <a:xfrm>
            <a:off x="4776823" y="4437776"/>
            <a:ext cx="0" cy="545285"/>
          </a:xfrm>
          <a:prstGeom prst="line">
            <a:avLst/>
          </a:prstGeom>
          <a:ln w="28575">
            <a:solidFill>
              <a:srgbClr val="0000C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1EC628F-CE96-2340-2C6A-379249AC4426}"/>
              </a:ext>
            </a:extLst>
          </p:cNvPr>
          <p:cNvCxnSpPr>
            <a:cxnSpLocks/>
          </p:cNvCxnSpPr>
          <p:nvPr/>
        </p:nvCxnSpPr>
        <p:spPr>
          <a:xfrm>
            <a:off x="7228514" y="4523064"/>
            <a:ext cx="3747153" cy="0"/>
          </a:xfrm>
          <a:prstGeom prst="line">
            <a:avLst/>
          </a:prstGeom>
          <a:ln w="28575">
            <a:solidFill>
              <a:srgbClr val="0000C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87FB2C6-F79F-466A-415E-5B7B7976CA4B}"/>
              </a:ext>
            </a:extLst>
          </p:cNvPr>
          <p:cNvCxnSpPr>
            <a:cxnSpLocks/>
          </p:cNvCxnSpPr>
          <p:nvPr/>
        </p:nvCxnSpPr>
        <p:spPr>
          <a:xfrm>
            <a:off x="10975667" y="4523064"/>
            <a:ext cx="0" cy="459997"/>
          </a:xfrm>
          <a:prstGeom prst="line">
            <a:avLst/>
          </a:prstGeom>
          <a:ln w="28575">
            <a:solidFill>
              <a:srgbClr val="0000C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81BD2C1-88FB-33C5-8DB7-228AED644DD1}"/>
                  </a:ext>
                </a:extLst>
              </p:cNvPr>
              <p:cNvSpPr txBox="1"/>
              <p:nvPr/>
            </p:nvSpPr>
            <p:spPr>
              <a:xfrm>
                <a:off x="4278708" y="4017904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kumimoji="1" lang="en-US" altLang="ja-JP" b="0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84</m:t>
                      </m:r>
                      <m: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kumimoji="1" lang="ja-JP" altLang="en-US" dirty="0">
                  <a:solidFill>
                    <a:srgbClr val="0000CF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81BD2C1-88FB-33C5-8DB7-228AED644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708" y="4017904"/>
                <a:ext cx="12474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623A369-6FE9-4C8C-3059-4739D330E886}"/>
                  </a:ext>
                </a:extLst>
              </p:cNvPr>
              <p:cNvSpPr txBox="1"/>
              <p:nvPr/>
            </p:nvSpPr>
            <p:spPr>
              <a:xfrm>
                <a:off x="10351938" y="4045413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kumimoji="1" lang="en-US" altLang="ja-JP" b="0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379</m:t>
                      </m:r>
                      <m: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kumimoji="1" lang="ja-JP" altLang="en-US" dirty="0">
                  <a:solidFill>
                    <a:srgbClr val="0000CF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623A369-6FE9-4C8C-3059-4739D330E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938" y="4045413"/>
                <a:ext cx="12474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4D9BB49-E93E-2435-F66C-5F85DDCEEF36}"/>
                  </a:ext>
                </a:extLst>
              </p:cNvPr>
              <p:cNvSpPr txBox="1"/>
              <p:nvPr/>
            </p:nvSpPr>
            <p:spPr>
              <a:xfrm>
                <a:off x="439129" y="1367047"/>
                <a:ext cx="7651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前ページの特性インピーダンスを描画し，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=50 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dirty="0"/>
                  <a:t>となる線路幅を導出</a:t>
                </a: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4D9BB49-E93E-2435-F66C-5F85DDCEE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29" y="1367047"/>
                <a:ext cx="7651069" cy="369332"/>
              </a:xfrm>
              <a:prstGeom prst="rect">
                <a:avLst/>
              </a:prstGeom>
              <a:blipFill>
                <a:blip r:embed="rId14"/>
                <a:stretch>
                  <a:fillRect l="-63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61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998ED449-F4D4-311E-19E4-392A5852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860" y="2197068"/>
            <a:ext cx="5328366" cy="319458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3D086F2-BC87-CF73-38B2-EC55AAF5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1" y="2118324"/>
            <a:ext cx="5303980" cy="318848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969713-ED27-5E0B-E056-F91DE9F4E986}"/>
              </a:ext>
            </a:extLst>
          </p:cNvPr>
          <p:cNvSpPr/>
          <p:nvPr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7D5421-A7E3-12E8-D304-2BDC964EE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39130" y="323561"/>
            <a:ext cx="11370365" cy="676496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整合時のマイクロストリップ線路の線路幅</a:t>
            </a:r>
            <a:endParaRPr kumimoji="1" lang="ja-JP" altLang="en-US" sz="3200" b="1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8812A9-2D97-806D-A806-B5A93AF1A3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7564" y="1025720"/>
            <a:ext cx="11411931" cy="0"/>
          </a:xfrm>
          <a:prstGeom prst="line">
            <a:avLst/>
          </a:prstGeom>
          <a:ln w="76200">
            <a:gradFill flip="none" rotWithShape="1">
              <a:gsLst>
                <a:gs pos="59000">
                  <a:srgbClr val="363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5000"/>
                    <a:lumOff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F5F2BC2-77B0-344D-9F5A-A7DE7939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297" y="6559680"/>
            <a:ext cx="467603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Wave Signal Processing Circuit Laboratory,  Meiji University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B65735C-C03F-29D4-B89F-52FE8002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9680"/>
            <a:ext cx="2743200" cy="365125"/>
          </a:xfrm>
        </p:spPr>
        <p:txBody>
          <a:bodyPr/>
          <a:lstStyle/>
          <a:p>
            <a:fld id="{B14966C5-9E69-4C76-8208-F9E90243A592}" type="slidenum">
              <a:rPr kumimoji="1" lang="ja-JP" altLang="en-US" sz="1100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fld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64622122-3F0E-9CFB-69C3-4109A0B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682"/>
            <a:ext cx="274320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2023/12/1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96CA485-56E4-37A0-BD99-5B5B91CBC472}"/>
              </a:ext>
            </a:extLst>
          </p:cNvPr>
          <p:cNvGrpSpPr/>
          <p:nvPr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BE5B541E-BA26-298B-8D89-F19B40DC739B}"/>
                </a:ext>
              </a:extLst>
            </p:cNvPr>
            <p:cNvPicPr/>
            <p:nvPr/>
          </p:nvPicPr>
          <p:blipFill rotWithShape="1">
            <a:blip r:embed="rId4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D55A82B-4DAC-D002-5B25-877E887042C1}"/>
                </a:ext>
              </a:extLst>
            </p:cNvPr>
            <p:cNvPicPr/>
            <p:nvPr/>
          </p:nvPicPr>
          <p:blipFill rotWithShape="1">
            <a:blip r:embed="rId5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AD70094-F6BB-1FE9-696E-31B76952FF5F}"/>
                  </a:ext>
                </a:extLst>
              </p:cNvPr>
              <p:cNvSpPr txBox="1"/>
              <p:nvPr/>
            </p:nvSpPr>
            <p:spPr>
              <a:xfrm>
                <a:off x="2550827" y="5354612"/>
                <a:ext cx="1703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線路幅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AD70094-F6BB-1FE9-696E-31B76952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27" y="5354612"/>
                <a:ext cx="1703415" cy="369332"/>
              </a:xfrm>
              <a:prstGeom prst="rect">
                <a:avLst/>
              </a:prstGeom>
              <a:blipFill>
                <a:blip r:embed="rId6"/>
                <a:stretch>
                  <a:fillRect l="-285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8E73D57-3ED3-4FC9-6BB7-914872C1E1D5}"/>
                  </a:ext>
                </a:extLst>
              </p:cNvPr>
              <p:cNvSpPr txBox="1"/>
              <p:nvPr/>
            </p:nvSpPr>
            <p:spPr>
              <a:xfrm>
                <a:off x="8811702" y="5324268"/>
                <a:ext cx="1703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線路幅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8E73D57-3ED3-4FC9-6BB7-914872C1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702" y="5324268"/>
                <a:ext cx="1703415" cy="369332"/>
              </a:xfrm>
              <a:prstGeom prst="rect">
                <a:avLst/>
              </a:prstGeom>
              <a:blipFill>
                <a:blip r:embed="rId7"/>
                <a:stretch>
                  <a:fillRect l="-285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51489EB-3384-0281-8F9A-AEFF62369148}"/>
                  </a:ext>
                </a:extLst>
              </p:cNvPr>
              <p:cNvSpPr txBox="1"/>
              <p:nvPr/>
            </p:nvSpPr>
            <p:spPr>
              <a:xfrm rot="16200000">
                <a:off x="-901088" y="3439072"/>
                <a:ext cx="2989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dirty="0"/>
                  <a:t>特性インピーダンス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51489EB-3384-0281-8F9A-AEFF62369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901088" y="3439072"/>
                <a:ext cx="2989216" cy="369332"/>
              </a:xfrm>
              <a:prstGeom prst="rect">
                <a:avLst/>
              </a:prstGeom>
              <a:blipFill>
                <a:blip r:embed="rId8"/>
                <a:stretch>
                  <a:fillRect l="-6557" r="-26230" b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D4938C-8B29-7633-69F7-99C690700E0C}"/>
                  </a:ext>
                </a:extLst>
              </p:cNvPr>
              <p:cNvSpPr txBox="1"/>
              <p:nvPr/>
            </p:nvSpPr>
            <p:spPr>
              <a:xfrm rot="16200000">
                <a:off x="4998578" y="3405080"/>
                <a:ext cx="2989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dirty="0"/>
                  <a:t>特性インピーダンス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D4938C-8B29-7633-69F7-99C69070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98578" y="3405080"/>
                <a:ext cx="2989216" cy="369332"/>
              </a:xfrm>
              <a:prstGeom prst="rect">
                <a:avLst/>
              </a:prstGeom>
              <a:blipFill>
                <a:blip r:embed="rId9"/>
                <a:stretch>
                  <a:fillRect l="-8333" r="-28333" b="-18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39A6814-5497-18AF-DCA0-56F94266CDE9}"/>
                  </a:ext>
                </a:extLst>
              </p:cNvPr>
              <p:cNvSpPr txBox="1"/>
              <p:nvPr/>
            </p:nvSpPr>
            <p:spPr>
              <a:xfrm>
                <a:off x="623795" y="5829004"/>
                <a:ext cx="522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図．</a:t>
                </a:r>
                <a:r>
                  <a:rPr kumimoji="1" lang="en-US" altLang="ja-JP" dirty="0"/>
                  <a:t>PCB</a:t>
                </a:r>
                <a:r>
                  <a:rPr kumimoji="1" lang="ja-JP" altLang="en-US" dirty="0"/>
                  <a:t>板厚</a:t>
                </a:r>
                <a14:m>
                  <m:oMath xmlns:m="http://schemas.openxmlformats.org/officeDocument/2006/math"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ja-JP" altLang="en-US" dirty="0"/>
                  <a:t>の場合の特性インピーダンス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39A6814-5497-18AF-DCA0-56F94266C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95" y="5829004"/>
                <a:ext cx="5224507" cy="369332"/>
              </a:xfrm>
              <a:prstGeom prst="rect">
                <a:avLst/>
              </a:prstGeom>
              <a:blipFill>
                <a:blip r:embed="rId10"/>
                <a:stretch>
                  <a:fillRect l="-933" t="-6557" r="-35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DCF9BE8-96EC-98DD-13C4-3F236FF62882}"/>
                  </a:ext>
                </a:extLst>
              </p:cNvPr>
              <p:cNvSpPr txBox="1"/>
              <p:nvPr/>
            </p:nvSpPr>
            <p:spPr>
              <a:xfrm>
                <a:off x="6566660" y="5846292"/>
                <a:ext cx="522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図．</a:t>
                </a:r>
                <a:r>
                  <a:rPr kumimoji="1" lang="en-US" altLang="ja-JP" dirty="0"/>
                  <a:t>PCB</a:t>
                </a:r>
                <a:r>
                  <a:rPr kumimoji="1" lang="ja-JP" altLang="en-US" dirty="0"/>
                  <a:t>板厚</a:t>
                </a:r>
                <a14:m>
                  <m:oMath xmlns:m="http://schemas.openxmlformats.org/officeDocument/2006/math"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ja-JP" altLang="en-US" dirty="0"/>
                  <a:t>の場合の特性インピーダンス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DCF9BE8-96EC-98DD-13C4-3F236FF62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660" y="5846292"/>
                <a:ext cx="5224507" cy="369332"/>
              </a:xfrm>
              <a:prstGeom prst="rect">
                <a:avLst/>
              </a:prstGeom>
              <a:blipFill>
                <a:blip r:embed="rId11"/>
                <a:stretch>
                  <a:fillRect l="-933" t="-6557" r="-35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D50D30D-714B-41CE-A11F-18150CC0449D}"/>
              </a:ext>
            </a:extLst>
          </p:cNvPr>
          <p:cNvCxnSpPr>
            <a:cxnSpLocks/>
          </p:cNvCxnSpPr>
          <p:nvPr/>
        </p:nvCxnSpPr>
        <p:spPr>
          <a:xfrm>
            <a:off x="1363211" y="4446165"/>
            <a:ext cx="3485626" cy="0"/>
          </a:xfrm>
          <a:prstGeom prst="line">
            <a:avLst/>
          </a:prstGeom>
          <a:ln w="28575">
            <a:solidFill>
              <a:srgbClr val="0000C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D0BB30D-4C45-9EAC-7C9D-8BBAAE4ACEF4}"/>
              </a:ext>
            </a:extLst>
          </p:cNvPr>
          <p:cNvCxnSpPr>
            <a:cxnSpLocks/>
          </p:cNvCxnSpPr>
          <p:nvPr/>
        </p:nvCxnSpPr>
        <p:spPr>
          <a:xfrm>
            <a:off x="4848837" y="4430981"/>
            <a:ext cx="0" cy="436228"/>
          </a:xfrm>
          <a:prstGeom prst="line">
            <a:avLst/>
          </a:prstGeom>
          <a:ln w="28575">
            <a:solidFill>
              <a:srgbClr val="0000C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1EC628F-CE96-2340-2C6A-379249AC4426}"/>
              </a:ext>
            </a:extLst>
          </p:cNvPr>
          <p:cNvCxnSpPr>
            <a:cxnSpLocks/>
          </p:cNvCxnSpPr>
          <p:nvPr/>
        </p:nvCxnSpPr>
        <p:spPr>
          <a:xfrm>
            <a:off x="7228514" y="4523064"/>
            <a:ext cx="3286603" cy="0"/>
          </a:xfrm>
          <a:prstGeom prst="line">
            <a:avLst/>
          </a:prstGeom>
          <a:ln w="28575">
            <a:solidFill>
              <a:srgbClr val="0000C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87FB2C6-F79F-466A-415E-5B7B7976CA4B}"/>
              </a:ext>
            </a:extLst>
          </p:cNvPr>
          <p:cNvCxnSpPr>
            <a:cxnSpLocks/>
          </p:cNvCxnSpPr>
          <p:nvPr/>
        </p:nvCxnSpPr>
        <p:spPr>
          <a:xfrm>
            <a:off x="10515117" y="4523064"/>
            <a:ext cx="0" cy="451608"/>
          </a:xfrm>
          <a:prstGeom prst="line">
            <a:avLst/>
          </a:prstGeom>
          <a:ln w="28575">
            <a:solidFill>
              <a:srgbClr val="0000C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81BD2C1-88FB-33C5-8DB7-228AED644DD1}"/>
                  </a:ext>
                </a:extLst>
              </p:cNvPr>
              <p:cNvSpPr txBox="1"/>
              <p:nvPr/>
            </p:nvSpPr>
            <p:spPr>
              <a:xfrm>
                <a:off x="4254242" y="4052589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kumimoji="1" lang="en-US" altLang="ja-JP" b="0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568</m:t>
                      </m:r>
                      <m: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kumimoji="1" lang="ja-JP" altLang="en-US" dirty="0">
                  <a:solidFill>
                    <a:srgbClr val="0000CF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81BD2C1-88FB-33C5-8DB7-228AED644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42" y="4052589"/>
                <a:ext cx="12474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623A369-6FE9-4C8C-3059-4739D330E886}"/>
                  </a:ext>
                </a:extLst>
              </p:cNvPr>
              <p:cNvSpPr txBox="1"/>
              <p:nvPr/>
            </p:nvSpPr>
            <p:spPr>
              <a:xfrm>
                <a:off x="9891388" y="4142126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kumimoji="1" lang="en-US" altLang="ja-JP" b="0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758</m:t>
                      </m:r>
                      <m: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solidFill>
                            <a:srgbClr val="0000CF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kumimoji="1" lang="ja-JP" altLang="en-US" dirty="0">
                  <a:solidFill>
                    <a:srgbClr val="0000CF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623A369-6FE9-4C8C-3059-4739D330E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88" y="4142126"/>
                <a:ext cx="12474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4D9BB49-E93E-2435-F66C-5F85DDCEEF36}"/>
                  </a:ext>
                </a:extLst>
              </p:cNvPr>
              <p:cNvSpPr txBox="1"/>
              <p:nvPr/>
            </p:nvSpPr>
            <p:spPr>
              <a:xfrm>
                <a:off x="439129" y="1367047"/>
                <a:ext cx="7420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前ページの特性インピーダンスを描画，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=50 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dirty="0"/>
                  <a:t>となる線路幅を導出</a:t>
                </a: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4D9BB49-E93E-2435-F66C-5F85DDCEE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29" y="1367047"/>
                <a:ext cx="7420236" cy="369332"/>
              </a:xfrm>
              <a:prstGeom prst="rect">
                <a:avLst/>
              </a:prstGeom>
              <a:blipFill>
                <a:blip r:embed="rId14"/>
                <a:stretch>
                  <a:fillRect l="-65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73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969713-ED27-5E0B-E056-F91DE9F4E986}"/>
              </a:ext>
            </a:extLst>
          </p:cNvPr>
          <p:cNvSpPr/>
          <p:nvPr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7D5421-A7E3-12E8-D304-2BDC964EE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39130" y="323561"/>
            <a:ext cx="11370365" cy="676496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整合時の線路幅</a:t>
            </a:r>
            <a:endParaRPr kumimoji="1" lang="ja-JP" altLang="en-US" sz="3200" b="1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8812A9-2D97-806D-A806-B5A93AF1A3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7564" y="1025720"/>
            <a:ext cx="11411931" cy="0"/>
          </a:xfrm>
          <a:prstGeom prst="line">
            <a:avLst/>
          </a:prstGeom>
          <a:ln w="76200">
            <a:gradFill flip="none" rotWithShape="1">
              <a:gsLst>
                <a:gs pos="59000">
                  <a:srgbClr val="363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5000"/>
                    <a:lumOff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F5F2BC2-77B0-344D-9F5A-A7DE7939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297" y="6559680"/>
            <a:ext cx="467603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Wave Signal Processing Circuit Laboratory,  Meiji University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B65735C-C03F-29D4-B89F-52FE8002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9680"/>
            <a:ext cx="2743200" cy="365125"/>
          </a:xfrm>
        </p:spPr>
        <p:txBody>
          <a:bodyPr/>
          <a:lstStyle/>
          <a:p>
            <a:fld id="{B14966C5-9E69-4C76-8208-F9E90243A592}" type="slidenum">
              <a:rPr kumimoji="1" lang="ja-JP" altLang="en-US" sz="1100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</a:t>
            </a:fld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64622122-3F0E-9CFB-69C3-4109A0B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682"/>
            <a:ext cx="274320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2023/12/1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96CA485-56E4-37A0-BD99-5B5B91CBC472}"/>
              </a:ext>
            </a:extLst>
          </p:cNvPr>
          <p:cNvGrpSpPr/>
          <p:nvPr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BE5B541E-BA26-298B-8D89-F19B40DC739B}"/>
                </a:ext>
              </a:extLst>
            </p:cNvPr>
            <p:cNvPicPr/>
            <p:nvPr/>
          </p:nvPicPr>
          <p:blipFill rotWithShape="1">
            <a:blip r:embed="rId2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D55A82B-4DAC-D002-5B25-877E887042C1}"/>
                </a:ext>
              </a:extLst>
            </p:cNvPr>
            <p:cNvPicPr/>
            <p:nvPr/>
          </p:nvPicPr>
          <p:blipFill rotWithShape="1">
            <a:blip r:embed="rId3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BE7AE149-D07E-AF76-BBAB-37E53751B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235911"/>
                  </p:ext>
                </p:extLst>
              </p:nvPr>
            </p:nvGraphicFramePr>
            <p:xfrm>
              <a:off x="664595" y="1829919"/>
              <a:ext cx="60046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2326">
                      <a:extLst>
                        <a:ext uri="{9D8B030D-6E8A-4147-A177-3AD203B41FA5}">
                          <a16:colId xmlns:a16="http://schemas.microsoft.com/office/drawing/2014/main" val="5348222"/>
                        </a:ext>
                      </a:extLst>
                    </a:gridCol>
                    <a:gridCol w="3002326">
                      <a:extLst>
                        <a:ext uri="{9D8B030D-6E8A-4147-A177-3AD203B41FA5}">
                          <a16:colId xmlns:a16="http://schemas.microsoft.com/office/drawing/2014/main" val="25153586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PCB</a:t>
                          </a:r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板厚 </a:t>
                          </a:r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整合時の線路幅 </a:t>
                          </a:r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1107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0.15 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kumimoji="1" lang="ja-JP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kumimoji="1" lang="en-US" altLang="ja-JP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84</m:t>
                                </m:r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kumimoji="1" lang="ja-JP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0682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kumimoji="1" lang="ja-JP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r>
                                  <a:rPr kumimoji="1" lang="en-US" altLang="ja-JP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79</m:t>
                                </m:r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kumimoji="1" lang="ja-JP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332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kumimoji="1" lang="ja-JP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1" lang="en-US" altLang="ja-JP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kumimoji="1" lang="ja-JP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3975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kumimoji="1" lang="ja-JP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kumimoji="1" lang="en-US" altLang="ja-JP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758</m:t>
                                </m:r>
                                <m: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kumimoji="1" lang="ja-JP" alt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88592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BE7AE149-D07E-AF76-BBAB-37E53751B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235911"/>
                  </p:ext>
                </p:extLst>
              </p:nvPr>
            </p:nvGraphicFramePr>
            <p:xfrm>
              <a:off x="664595" y="1829919"/>
              <a:ext cx="60046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2326">
                      <a:extLst>
                        <a:ext uri="{9D8B030D-6E8A-4147-A177-3AD203B41FA5}">
                          <a16:colId xmlns:a16="http://schemas.microsoft.com/office/drawing/2014/main" val="5348222"/>
                        </a:ext>
                      </a:extLst>
                    </a:gridCol>
                    <a:gridCol w="3002326">
                      <a:extLst>
                        <a:ext uri="{9D8B030D-6E8A-4147-A177-3AD203B41FA5}">
                          <a16:colId xmlns:a16="http://schemas.microsoft.com/office/drawing/2014/main" val="25153586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PCB</a:t>
                          </a:r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板厚 </a:t>
                          </a:r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整合時の線路幅 </a:t>
                          </a:r>
                          <a:r>
                            <a:rPr kumimoji="1" lang="en-US" altLang="ja-JP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1107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6" t="-108197" r="-10040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06" t="-108197" r="-40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0682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6" t="-208197" r="-10040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06" t="-208197" r="-40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32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6" t="-308197" r="-1004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06" t="-308197" r="-406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975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6" t="-408197" r="-1004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06" t="-408197" r="-40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85924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図 10">
            <a:extLst>
              <a:ext uri="{FF2B5EF4-FFF2-40B4-BE49-F238E27FC236}">
                <a16:creationId xmlns:a16="http://schemas.microsoft.com/office/drawing/2014/main" id="{91C18718-1C94-F463-0302-E2D946246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017" y="4111692"/>
            <a:ext cx="3920455" cy="2205782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8E4E000-2129-A108-E905-A6DD1D92317C}"/>
              </a:ext>
            </a:extLst>
          </p:cNvPr>
          <p:cNvCxnSpPr>
            <a:cxnSpLocks/>
          </p:cNvCxnSpPr>
          <p:nvPr/>
        </p:nvCxnSpPr>
        <p:spPr>
          <a:xfrm>
            <a:off x="5430472" y="4915949"/>
            <a:ext cx="665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F68CFD6-CBDA-86C5-588A-0104585B1FE4}"/>
              </a:ext>
            </a:extLst>
          </p:cNvPr>
          <p:cNvCxnSpPr>
            <a:cxnSpLocks/>
          </p:cNvCxnSpPr>
          <p:nvPr/>
        </p:nvCxnSpPr>
        <p:spPr>
          <a:xfrm>
            <a:off x="5430472" y="5152239"/>
            <a:ext cx="665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4C3E285-2B4F-990E-BA49-B26C5BE80E8E}"/>
              </a:ext>
            </a:extLst>
          </p:cNvPr>
          <p:cNvCxnSpPr/>
          <p:nvPr/>
        </p:nvCxnSpPr>
        <p:spPr>
          <a:xfrm>
            <a:off x="5889072" y="4429387"/>
            <a:ext cx="0" cy="427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B502641-C2F2-2140-C41F-0446A1D3981E}"/>
              </a:ext>
            </a:extLst>
          </p:cNvPr>
          <p:cNvCxnSpPr>
            <a:cxnSpLocks/>
          </p:cNvCxnSpPr>
          <p:nvPr/>
        </p:nvCxnSpPr>
        <p:spPr>
          <a:xfrm flipV="1">
            <a:off x="5897461" y="5210962"/>
            <a:ext cx="0" cy="392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D5408D4-402A-8B97-C905-3561D9D98051}"/>
                  </a:ext>
                </a:extLst>
              </p:cNvPr>
              <p:cNvSpPr txBox="1"/>
              <p:nvPr/>
            </p:nvSpPr>
            <p:spPr>
              <a:xfrm>
                <a:off x="6124312" y="4736284"/>
                <a:ext cx="11157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線路幅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kumimoji="1" lang="en-US" altLang="ja-JP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kumimoji="1" lang="ja-JP" altLang="en-US" i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D5408D4-402A-8B97-C905-3561D9D98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12" y="4736284"/>
                <a:ext cx="1115735" cy="646331"/>
              </a:xfrm>
              <a:prstGeom prst="rect">
                <a:avLst/>
              </a:prstGeom>
              <a:blipFill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58A7E02B-0C9F-9A8A-6953-13EE15B5D3A1}"/>
              </a:ext>
            </a:extLst>
          </p:cNvPr>
          <p:cNvSpPr/>
          <p:nvPr/>
        </p:nvSpPr>
        <p:spPr>
          <a:xfrm>
            <a:off x="889233" y="2927758"/>
            <a:ext cx="5679340" cy="804845"/>
          </a:xfrm>
          <a:prstGeom prst="roundRect">
            <a:avLst>
              <a:gd name="adj" fmla="val 1041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D4E744B-E938-05B1-FFA4-B64223FD793F}"/>
                  </a:ext>
                </a:extLst>
              </p:cNvPr>
              <p:cNvSpPr txBox="1"/>
              <p:nvPr/>
            </p:nvSpPr>
            <p:spPr>
              <a:xfrm>
                <a:off x="7831954" y="4691911"/>
                <a:ext cx="3844322" cy="884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kumimoji="1" lang="en-US" altLang="ja-JP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ja-JP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kumimoji="1" lang="en-US" altLang="ja-JP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kumimoji="1" lang="ja-JP" altLang="en-US" dirty="0"/>
                  <a:t>でぎりぎり</a:t>
                </a:r>
                <a:r>
                  <a:rPr kumimoji="1" lang="en-US" altLang="ja-JP" dirty="0"/>
                  <a:t>DRC</a:t>
                </a:r>
                <a:r>
                  <a:rPr lang="ja-JP" altLang="en-US" dirty="0"/>
                  <a:t>通過できる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これより太い配線は避けたい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D4E744B-E938-05B1-FFA4-B64223FD7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954" y="4691911"/>
                <a:ext cx="3844322" cy="884473"/>
              </a:xfrm>
              <a:prstGeom prst="rect">
                <a:avLst/>
              </a:prstGeom>
              <a:blipFill>
                <a:blip r:embed="rId7"/>
                <a:stretch>
                  <a:fillRect l="-1429" r="-794"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79EE92C-6607-DEF3-434C-5AE527BEF4B3}"/>
              </a:ext>
            </a:extLst>
          </p:cNvPr>
          <p:cNvSpPr txBox="1"/>
          <p:nvPr/>
        </p:nvSpPr>
        <p:spPr>
          <a:xfrm>
            <a:off x="6793211" y="3145514"/>
            <a:ext cx="1115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i="0" dirty="0">
                <a:solidFill>
                  <a:srgbClr val="FF0000"/>
                </a:solidFill>
              </a:rPr>
              <a:t>使用不可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0E635C2-24F2-CE42-2669-1175505F5717}"/>
              </a:ext>
            </a:extLst>
          </p:cNvPr>
          <p:cNvSpPr txBox="1"/>
          <p:nvPr/>
        </p:nvSpPr>
        <p:spPr>
          <a:xfrm>
            <a:off x="1992916" y="141210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表．整合時の板厚と線路幅</a:t>
            </a:r>
          </a:p>
        </p:txBody>
      </p:sp>
    </p:spTree>
    <p:extLst>
      <p:ext uri="{BB962C8B-B14F-4D97-AF65-F5344CB8AC3E}">
        <p14:creationId xmlns:p14="http://schemas.microsoft.com/office/powerpoint/2010/main" val="22115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969713-ED27-5E0B-E056-F91DE9F4E986}"/>
              </a:ext>
            </a:extLst>
          </p:cNvPr>
          <p:cNvSpPr/>
          <p:nvPr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7D5421-A7E3-12E8-D304-2BDC964EE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39130" y="323561"/>
            <a:ext cx="11370365" cy="676496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実際に設計した</a:t>
            </a:r>
            <a:r>
              <a:rPr lang="en-US" altLang="ja-JP" sz="3200" b="1" dirty="0"/>
              <a:t>PCB</a:t>
            </a:r>
            <a:r>
              <a:rPr lang="ja-JP" altLang="en-US" sz="3200" b="1" dirty="0"/>
              <a:t>基板</a:t>
            </a:r>
            <a:endParaRPr kumimoji="1" lang="ja-JP" altLang="en-US" sz="3200" b="1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8812A9-2D97-806D-A806-B5A93AF1A3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7564" y="1025720"/>
            <a:ext cx="11411931" cy="0"/>
          </a:xfrm>
          <a:prstGeom prst="line">
            <a:avLst/>
          </a:prstGeom>
          <a:ln w="76200">
            <a:gradFill flip="none" rotWithShape="1">
              <a:gsLst>
                <a:gs pos="59000">
                  <a:srgbClr val="363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5000"/>
                    <a:lumOff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F5F2BC2-77B0-344D-9F5A-A7DE7939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297" y="6559680"/>
            <a:ext cx="467603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Wave Signal Processing Circuit Laboratory,  Meiji University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B65735C-C03F-29D4-B89F-52FE8002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9680"/>
            <a:ext cx="2743200" cy="365125"/>
          </a:xfrm>
        </p:spPr>
        <p:txBody>
          <a:bodyPr/>
          <a:lstStyle/>
          <a:p>
            <a:fld id="{B14966C5-9E69-4C76-8208-F9E90243A592}" type="slidenum">
              <a:rPr kumimoji="1" lang="ja-JP" altLang="en-US" sz="1100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fld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64622122-3F0E-9CFB-69C3-4109A0B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682"/>
            <a:ext cx="274320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2023/12/1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96CA485-56E4-37A0-BD99-5B5B91CBC472}"/>
              </a:ext>
            </a:extLst>
          </p:cNvPr>
          <p:cNvGrpSpPr/>
          <p:nvPr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BE5B541E-BA26-298B-8D89-F19B40DC739B}"/>
                </a:ext>
              </a:extLst>
            </p:cNvPr>
            <p:cNvPicPr/>
            <p:nvPr/>
          </p:nvPicPr>
          <p:blipFill rotWithShape="1">
            <a:blip r:embed="rId2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D55A82B-4DAC-D002-5B25-877E887042C1}"/>
                </a:ext>
              </a:extLst>
            </p:cNvPr>
            <p:cNvPicPr/>
            <p:nvPr/>
          </p:nvPicPr>
          <p:blipFill rotWithShape="1">
            <a:blip r:embed="rId3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C217FF27-E960-5C4C-7935-C83760F1E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338" y="2871175"/>
            <a:ext cx="3845878" cy="3066175"/>
          </a:xfrm>
          <a:prstGeom prst="rect">
            <a:avLst/>
          </a:prstGeom>
        </p:spPr>
      </p:pic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A940214E-5306-9337-E9DA-9DA8FF21F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2150"/>
              </p:ext>
            </p:extLst>
          </p:nvPr>
        </p:nvGraphicFramePr>
        <p:xfrm>
          <a:off x="439130" y="1270643"/>
          <a:ext cx="28893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72">
                  <a:extLst>
                    <a:ext uri="{9D8B030D-6E8A-4147-A177-3AD203B41FA5}">
                      <a16:colId xmlns:a16="http://schemas.microsoft.com/office/drawing/2014/main" val="2498023708"/>
                    </a:ext>
                  </a:extLst>
                </a:gridCol>
                <a:gridCol w="1444672">
                  <a:extLst>
                    <a:ext uri="{9D8B030D-6E8A-4147-A177-3AD203B41FA5}">
                      <a16:colId xmlns:a16="http://schemas.microsoft.com/office/drawing/2014/main" val="1646262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PCB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板厚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0.15 mm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2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信号線幅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0.285 mm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1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信号線幅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0.25 mm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37083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EE557B-BCF6-1DBF-F48B-AA54CF768828}"/>
              </a:ext>
            </a:extLst>
          </p:cNvPr>
          <p:cNvSpPr txBox="1"/>
          <p:nvPr/>
        </p:nvSpPr>
        <p:spPr>
          <a:xfrm>
            <a:off x="2315362" y="6039604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図．</a:t>
            </a:r>
            <a:r>
              <a:rPr kumimoji="1" lang="en-US" altLang="ja-JP" dirty="0"/>
              <a:t>PCB</a:t>
            </a:r>
            <a:r>
              <a:rPr kumimoji="1" lang="ja-JP" altLang="en-US" dirty="0"/>
              <a:t>のレイアウト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20E761-15FB-3D32-564C-434D4A982F8F}"/>
              </a:ext>
            </a:extLst>
          </p:cNvPr>
          <p:cNvSpPr txBox="1"/>
          <p:nvPr/>
        </p:nvSpPr>
        <p:spPr>
          <a:xfrm>
            <a:off x="8398672" y="600506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図．</a:t>
            </a:r>
            <a:r>
              <a:rPr kumimoji="1" lang="en-US" altLang="ja-JP" dirty="0"/>
              <a:t>3D</a:t>
            </a:r>
            <a:r>
              <a:rPr kumimoji="1" lang="ja-JP" altLang="en-US" dirty="0"/>
              <a:t>ビューアー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72A0547-6089-D04D-71AE-67C170357287}"/>
              </a:ext>
            </a:extLst>
          </p:cNvPr>
          <p:cNvSpPr txBox="1"/>
          <p:nvPr/>
        </p:nvSpPr>
        <p:spPr>
          <a:xfrm>
            <a:off x="7636533" y="172099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基板が薄いのでネジ穴は無し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97205D2-4DC1-ACD9-76EF-2048E7EE5474}"/>
              </a:ext>
            </a:extLst>
          </p:cNvPr>
          <p:cNvCxnSpPr/>
          <p:nvPr/>
        </p:nvCxnSpPr>
        <p:spPr>
          <a:xfrm>
            <a:off x="1818914" y="5838738"/>
            <a:ext cx="347188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5E658D-A027-45BF-4F1B-064B3258C7CF}"/>
              </a:ext>
            </a:extLst>
          </p:cNvPr>
          <p:cNvSpPr txBox="1"/>
          <p:nvPr/>
        </p:nvSpPr>
        <p:spPr>
          <a:xfrm>
            <a:off x="3085073" y="5712133"/>
            <a:ext cx="93956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0" dirty="0">
                <a:solidFill>
                  <a:schemeClr val="tx1"/>
                </a:solidFill>
              </a:rPr>
              <a:t>125 mm</a:t>
            </a:r>
            <a:endParaRPr kumimoji="1" lang="ja-JP" altLang="en-US" sz="1600" b="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A200F15-AAD0-0BFE-D0FC-EC23EC9F5FEE}"/>
              </a:ext>
            </a:extLst>
          </p:cNvPr>
          <p:cNvCxnSpPr>
            <a:cxnSpLocks/>
          </p:cNvCxnSpPr>
          <p:nvPr/>
        </p:nvCxnSpPr>
        <p:spPr>
          <a:xfrm flipV="1">
            <a:off x="5500699" y="2871175"/>
            <a:ext cx="0" cy="28011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4247BF6-C929-A798-83F0-720D0117E156}"/>
              </a:ext>
            </a:extLst>
          </p:cNvPr>
          <p:cNvSpPr txBox="1"/>
          <p:nvPr/>
        </p:nvSpPr>
        <p:spPr>
          <a:xfrm>
            <a:off x="5271924" y="4065708"/>
            <a:ext cx="93956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0" dirty="0">
                <a:solidFill>
                  <a:schemeClr val="tx1"/>
                </a:solidFill>
              </a:rPr>
              <a:t>100 mm</a:t>
            </a:r>
            <a:endParaRPr kumimoji="1" lang="ja-JP" altLang="en-US" sz="1600" b="0" dirty="0">
              <a:solidFill>
                <a:schemeClr val="tx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512B4A9-C316-93F8-EF3B-042B6A4EE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914" y="2871176"/>
            <a:ext cx="3471885" cy="28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969713-ED27-5E0B-E056-F91DE9F4E986}"/>
              </a:ext>
            </a:extLst>
          </p:cNvPr>
          <p:cNvSpPr/>
          <p:nvPr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7D5421-A7E3-12E8-D304-2BDC964EE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39130" y="323561"/>
            <a:ext cx="11370365" cy="676496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結論，まとめ</a:t>
            </a:r>
            <a:endParaRPr kumimoji="1" lang="ja-JP" altLang="en-US" sz="3200" b="1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8812A9-2D97-806D-A806-B5A93AF1A3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7564" y="1025720"/>
            <a:ext cx="11411931" cy="0"/>
          </a:xfrm>
          <a:prstGeom prst="line">
            <a:avLst/>
          </a:prstGeom>
          <a:ln w="76200">
            <a:gradFill flip="none" rotWithShape="1">
              <a:gsLst>
                <a:gs pos="59000">
                  <a:srgbClr val="363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5000"/>
                    <a:lumOff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F5F2BC2-77B0-344D-9F5A-A7DE7939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297" y="6559680"/>
            <a:ext cx="467603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Wave Signal Processing Circuit Laboratory,  Meiji University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B65735C-C03F-29D4-B89F-52FE8002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9680"/>
            <a:ext cx="2743200" cy="365125"/>
          </a:xfrm>
        </p:spPr>
        <p:txBody>
          <a:bodyPr/>
          <a:lstStyle/>
          <a:p>
            <a:fld id="{B14966C5-9E69-4C76-8208-F9E90243A592}" type="slidenum">
              <a:rPr kumimoji="1" lang="ja-JP" altLang="en-US" sz="1100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7</a:t>
            </a:fld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64622122-3F0E-9CFB-69C3-4109A0B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682"/>
            <a:ext cx="274320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2023/12/1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96CA485-56E4-37A0-BD99-5B5B91CBC472}"/>
              </a:ext>
            </a:extLst>
          </p:cNvPr>
          <p:cNvGrpSpPr/>
          <p:nvPr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BE5B541E-BA26-298B-8D89-F19B40DC739B}"/>
                </a:ext>
              </a:extLst>
            </p:cNvPr>
            <p:cNvPicPr/>
            <p:nvPr/>
          </p:nvPicPr>
          <p:blipFill rotWithShape="1">
            <a:blip r:embed="rId2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D55A82B-4DAC-D002-5B25-877E887042C1}"/>
                </a:ext>
              </a:extLst>
            </p:cNvPr>
            <p:cNvPicPr/>
            <p:nvPr/>
          </p:nvPicPr>
          <p:blipFill rotWithShape="1">
            <a:blip r:embed="rId3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C83B0C-F14A-A218-6DD9-CC99242FE795}"/>
              </a:ext>
            </a:extLst>
          </p:cNvPr>
          <p:cNvSpPr txBox="1"/>
          <p:nvPr/>
        </p:nvSpPr>
        <p:spPr>
          <a:xfrm>
            <a:off x="564965" y="1149293"/>
            <a:ext cx="9930924" cy="493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dirty="0"/>
              <a:t>マイクロストリップ線路で整合するのであれば以下の２択しかないことが分かった．</a:t>
            </a:r>
            <a:endParaRPr kumimoji="1" lang="en-US" altLang="ja-JP" sz="2000" dirty="0"/>
          </a:p>
          <a:p>
            <a:pPr>
              <a:lnSpc>
                <a:spcPct val="200000"/>
              </a:lnSpc>
            </a:pPr>
            <a:r>
              <a:rPr lang="ja-JP" altLang="en-US" sz="2000" dirty="0"/>
              <a:t>基本的に，</a:t>
            </a:r>
            <a:r>
              <a:rPr lang="en-US" altLang="ja-JP" sz="2000" dirty="0">
                <a:solidFill>
                  <a:srgbClr val="FF0000"/>
                </a:solidFill>
              </a:rPr>
              <a:t>PCB</a:t>
            </a:r>
            <a:r>
              <a:rPr lang="ja-JP" altLang="en-US" sz="2000" dirty="0">
                <a:solidFill>
                  <a:srgbClr val="FF0000"/>
                </a:solidFill>
              </a:rPr>
              <a:t>板厚の</a:t>
            </a:r>
            <a:r>
              <a:rPr lang="en-US" altLang="ja-JP" sz="2000" dirty="0">
                <a:solidFill>
                  <a:srgbClr val="FF0000"/>
                </a:solidFill>
              </a:rPr>
              <a:t>2</a:t>
            </a:r>
            <a:r>
              <a:rPr lang="ja-JP" altLang="en-US" sz="2000" dirty="0">
                <a:solidFill>
                  <a:srgbClr val="FF0000"/>
                </a:solidFill>
              </a:rPr>
              <a:t>倍弱の線路幅でないと整合ができない</a:t>
            </a:r>
            <a:r>
              <a:rPr lang="ja-JP" altLang="en-US" sz="2000" dirty="0"/>
              <a:t>．</a:t>
            </a:r>
            <a:endParaRPr kumimoji="1" lang="en-US" altLang="ja-JP" sz="2000" dirty="0"/>
          </a:p>
          <a:p>
            <a:pPr>
              <a:lnSpc>
                <a:spcPct val="200000"/>
              </a:lnSpc>
            </a:pPr>
            <a:r>
              <a:rPr lang="ja-JP" altLang="en-US" sz="2000" dirty="0"/>
              <a:t>　　・</a:t>
            </a:r>
            <a:r>
              <a:rPr lang="en-US" altLang="ja-JP" sz="2000" dirty="0"/>
              <a:t>PCB</a:t>
            </a:r>
            <a:r>
              <a:rPr lang="ja-JP" altLang="en-US" sz="2000" dirty="0"/>
              <a:t>板厚 </a:t>
            </a:r>
            <a:r>
              <a:rPr lang="en-US" altLang="ja-JP" sz="2000" dirty="0"/>
              <a:t>= 0.15 mm	</a:t>
            </a:r>
            <a:r>
              <a:rPr lang="ja-JP" altLang="en-US" sz="2000" dirty="0"/>
              <a:t>線路幅 </a:t>
            </a:r>
            <a:r>
              <a:rPr lang="en-US" altLang="ja-JP" sz="2000" dirty="0"/>
              <a:t>= 0.284 mm</a:t>
            </a:r>
          </a:p>
          <a:p>
            <a:pPr>
              <a:lnSpc>
                <a:spcPct val="200000"/>
              </a:lnSpc>
            </a:pPr>
            <a:r>
              <a:rPr lang="ja-JP" altLang="en-US" sz="2000" dirty="0"/>
              <a:t>　　・</a:t>
            </a:r>
            <a:r>
              <a:rPr lang="en-US" altLang="ja-JP" sz="2000" dirty="0"/>
              <a:t>PCB</a:t>
            </a:r>
            <a:r>
              <a:rPr lang="ja-JP" altLang="en-US" sz="2000" dirty="0"/>
              <a:t>板厚 </a:t>
            </a:r>
            <a:r>
              <a:rPr lang="en-US" altLang="ja-JP" sz="2000" dirty="0"/>
              <a:t>= 0.2 mm	</a:t>
            </a:r>
            <a:r>
              <a:rPr lang="ja-JP" altLang="en-US" sz="2000" dirty="0"/>
              <a:t>線路幅 </a:t>
            </a:r>
            <a:r>
              <a:rPr lang="en-US" altLang="ja-JP" sz="2000" dirty="0"/>
              <a:t>= 0.379 mm</a:t>
            </a:r>
            <a:endParaRPr kumimoji="1" lang="en-US" altLang="ja-JP" sz="2000" dirty="0"/>
          </a:p>
          <a:p>
            <a:pPr>
              <a:lnSpc>
                <a:spcPct val="200000"/>
              </a:lnSpc>
            </a:pPr>
            <a:r>
              <a:rPr lang="ja-JP" altLang="en-US" sz="2000" dirty="0"/>
              <a:t>整合した場合，基板が薄すぎて壊れないかが心配．</a:t>
            </a:r>
            <a:endParaRPr lang="en-US" altLang="ja-JP" sz="2000" dirty="0"/>
          </a:p>
          <a:p>
            <a:pPr>
              <a:lnSpc>
                <a:spcPct val="200000"/>
              </a:lnSpc>
            </a:pPr>
            <a:endParaRPr kumimoji="1" lang="en-US" altLang="ja-JP" sz="2000" dirty="0"/>
          </a:p>
          <a:p>
            <a:pPr>
              <a:lnSpc>
                <a:spcPct val="200000"/>
              </a:lnSpc>
            </a:pPr>
            <a:r>
              <a:rPr lang="ja-JP" altLang="en-US" sz="2000" dirty="0"/>
              <a:t>ただし，電磁界シミュレーションを行っていないので</a:t>
            </a:r>
            <a:endParaRPr lang="en-US" altLang="ja-JP" sz="2000" dirty="0"/>
          </a:p>
          <a:p>
            <a:pPr>
              <a:lnSpc>
                <a:spcPct val="200000"/>
              </a:lnSpc>
            </a:pPr>
            <a:r>
              <a:rPr lang="ja-JP" altLang="en-US" sz="2000" dirty="0"/>
              <a:t>実際に整合が取れているかはわからない．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20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969713-ED27-5E0B-E056-F91DE9F4E986}"/>
              </a:ext>
            </a:extLst>
          </p:cNvPr>
          <p:cNvSpPr/>
          <p:nvPr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7D5421-A7E3-12E8-D304-2BDC964EE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39130" y="323561"/>
            <a:ext cx="11370365" cy="676496"/>
          </a:xfrm>
        </p:spPr>
        <p:txBody>
          <a:bodyPr>
            <a:normAutofit/>
          </a:bodyPr>
          <a:lstStyle/>
          <a:p>
            <a:r>
              <a:rPr lang="ja-JP" altLang="en-US" sz="3200" b="1" dirty="0"/>
              <a:t>参考文献</a:t>
            </a:r>
            <a:endParaRPr kumimoji="1" lang="ja-JP" altLang="en-US" sz="3200" b="1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8812A9-2D97-806D-A806-B5A93AF1A3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7564" y="1025720"/>
            <a:ext cx="11411931" cy="0"/>
          </a:xfrm>
          <a:prstGeom prst="line">
            <a:avLst/>
          </a:prstGeom>
          <a:ln w="76200">
            <a:gradFill flip="none" rotWithShape="1">
              <a:gsLst>
                <a:gs pos="59000">
                  <a:srgbClr val="363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5000"/>
                    <a:lumOff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F5F2BC2-77B0-344D-9F5A-A7DE7939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297" y="6559680"/>
            <a:ext cx="467603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Wave Signal Processing Circuit Laboratory,  Meiji University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B65735C-C03F-29D4-B89F-52FE8002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9680"/>
            <a:ext cx="2743200" cy="365125"/>
          </a:xfrm>
        </p:spPr>
        <p:txBody>
          <a:bodyPr/>
          <a:lstStyle/>
          <a:p>
            <a:fld id="{B14966C5-9E69-4C76-8208-F9E90243A592}" type="slidenum">
              <a:rPr kumimoji="1" lang="ja-JP" altLang="en-US" sz="1100" smtClean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</a:t>
            </a:fld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64622122-3F0E-9CFB-69C3-4109A0B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9682"/>
            <a:ext cx="2743200" cy="365125"/>
          </a:xfrm>
        </p:spPr>
        <p:txBody>
          <a:bodyPr/>
          <a:lstStyle/>
          <a:p>
            <a:r>
              <a:rPr kumimoji="1" lang="en-US" altLang="ja-JP" sz="11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2023/12/1</a:t>
            </a:r>
            <a:endParaRPr kumimoji="1" lang="ja-JP" altLang="en-US" sz="11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96CA485-56E4-37A0-BD99-5B5B91CBC472}"/>
              </a:ext>
            </a:extLst>
          </p:cNvPr>
          <p:cNvGrpSpPr/>
          <p:nvPr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BE5B541E-BA26-298B-8D89-F19B40DC739B}"/>
                </a:ext>
              </a:extLst>
            </p:cNvPr>
            <p:cNvPicPr/>
            <p:nvPr/>
          </p:nvPicPr>
          <p:blipFill rotWithShape="1">
            <a:blip r:embed="rId2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D55A82B-4DAC-D002-5B25-877E887042C1}"/>
                </a:ext>
              </a:extLst>
            </p:cNvPr>
            <p:cNvPicPr/>
            <p:nvPr/>
          </p:nvPicPr>
          <p:blipFill rotWithShape="1">
            <a:blip r:embed="rId3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C83B0C-F14A-A218-6DD9-CC99242FE795}"/>
              </a:ext>
            </a:extLst>
          </p:cNvPr>
          <p:cNvSpPr txBox="1"/>
          <p:nvPr/>
        </p:nvSpPr>
        <p:spPr>
          <a:xfrm>
            <a:off x="397564" y="1142545"/>
            <a:ext cx="10745249" cy="1126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dirty="0"/>
              <a:t>・</a:t>
            </a:r>
            <a:r>
              <a:rPr kumimoji="1" lang="en-US" altLang="ja-JP" dirty="0"/>
              <a:t>[1] </a:t>
            </a:r>
            <a:r>
              <a:rPr kumimoji="1" lang="ja-JP" altLang="en-US" dirty="0"/>
              <a:t>伊藤康介，「</a:t>
            </a:r>
            <a:r>
              <a:rPr kumimoji="1" lang="en-US" altLang="ja-JP" dirty="0"/>
              <a:t>PCB</a:t>
            </a:r>
            <a:r>
              <a:rPr kumimoji="1" lang="ja-JP" altLang="en-US" dirty="0"/>
              <a:t>を用いた</a:t>
            </a:r>
            <a:r>
              <a:rPr kumimoji="1" lang="en-US" altLang="ja-JP" dirty="0"/>
              <a:t>RF</a:t>
            </a:r>
            <a:r>
              <a:rPr kumimoji="1" lang="ja-JP" altLang="en-US" dirty="0"/>
              <a:t>マイクロ波回路の基礎」，科学情報出版，</a:t>
            </a:r>
            <a:r>
              <a:rPr kumimoji="1" lang="en-US" altLang="ja-JP" dirty="0"/>
              <a:t>pp.13-14</a:t>
            </a:r>
            <a:r>
              <a:rPr kumimoji="1" lang="ja-JP" altLang="en-US" dirty="0"/>
              <a:t>，</a:t>
            </a:r>
            <a:r>
              <a:rPr kumimoji="1" lang="en-US" altLang="ja-JP" dirty="0"/>
              <a:t>2013</a:t>
            </a:r>
          </a:p>
          <a:p>
            <a:pPr>
              <a:lnSpc>
                <a:spcPct val="20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[2] David M. </a:t>
            </a:r>
            <a:r>
              <a:rPr lang="en-US" altLang="ja-JP" dirty="0" err="1"/>
              <a:t>Pozar</a:t>
            </a:r>
            <a:r>
              <a:rPr lang="ja-JP" altLang="en-US" dirty="0"/>
              <a:t>，“</a:t>
            </a:r>
            <a:r>
              <a:rPr lang="en-US" altLang="ja-JP" dirty="0"/>
              <a:t>MICROWAVE ENGINEERING”</a:t>
            </a:r>
            <a:r>
              <a:rPr lang="ja-JP" altLang="en-US" dirty="0"/>
              <a:t>，</a:t>
            </a:r>
            <a:r>
              <a:rPr lang="en-US" altLang="ja-JP" dirty="0"/>
              <a:t>John</a:t>
            </a:r>
            <a:r>
              <a:rPr lang="ja-JP" altLang="en-US" dirty="0"/>
              <a:t> </a:t>
            </a:r>
            <a:r>
              <a:rPr lang="en-US" altLang="ja-JP" dirty="0"/>
              <a:t>Wiley</a:t>
            </a:r>
            <a:r>
              <a:rPr lang="ja-JP" altLang="en-US" dirty="0"/>
              <a:t> </a:t>
            </a:r>
            <a:r>
              <a:rPr lang="en-US" altLang="ja-JP" dirty="0"/>
              <a:t>&amp; Sons, Inc.</a:t>
            </a:r>
            <a:r>
              <a:rPr lang="ja-JP" altLang="en-US" dirty="0"/>
              <a:t>，</a:t>
            </a:r>
            <a:r>
              <a:rPr lang="en-US" altLang="ja-JP" dirty="0"/>
              <a:t>pp.147-153</a:t>
            </a:r>
            <a:r>
              <a:rPr lang="ja-JP" altLang="en-US" dirty="0"/>
              <a:t>，</a:t>
            </a:r>
            <a:r>
              <a:rPr lang="en-US" altLang="ja-JP" dirty="0"/>
              <a:t>2011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586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AB_ESDによるSim結果.pptx" id="{BA0B7B45-D179-43C1-A326-5D6DFBD7602D}" vid="{4FFF5D08-C909-4AD0-9B74-BCC1A8A2E53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</Template>
  <TotalTime>1417</TotalTime>
  <Words>643</Words>
  <Application>Microsoft Office PowerPoint</Application>
  <PresentationFormat>ワイド画面</PresentationFormat>
  <Paragraphs>117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Medium</vt:lpstr>
      <vt:lpstr>Arial</vt:lpstr>
      <vt:lpstr>Cambria Math</vt:lpstr>
      <vt:lpstr>Office テーマ</vt:lpstr>
      <vt:lpstr>PowerPoint プレゼンテーション</vt:lpstr>
      <vt:lpstr>マイクロストリップ線路</vt:lpstr>
      <vt:lpstr>マイクロストリップ線路の特性インピーダンス</vt:lpstr>
      <vt:lpstr>整合時のマイクロストリップ線路の線路幅</vt:lpstr>
      <vt:lpstr>整合時のマイクロストリップ線路の線路幅</vt:lpstr>
      <vt:lpstr>整合時の線路幅</vt:lpstr>
      <vt:lpstr>実際に設計したPCB基板</vt:lpstr>
      <vt:lpstr>結論，まとめ</vt:lpstr>
      <vt:lpstr>参考文献</vt:lpstr>
      <vt:lpstr>【補足】PCB基板の板厚の取り扱い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MORIKOHEI</dc:creator>
  <cp:lastModifiedBy>MORIKOHEI</cp:lastModifiedBy>
  <cp:revision>98</cp:revision>
  <cp:lastPrinted>2023-10-16T02:50:50Z</cp:lastPrinted>
  <dcterms:created xsi:type="dcterms:W3CDTF">2023-11-24T18:00:18Z</dcterms:created>
  <dcterms:modified xsi:type="dcterms:W3CDTF">2023-11-30T00:18:15Z</dcterms:modified>
</cp:coreProperties>
</file>