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4" r:id="rId2"/>
    <p:sldId id="265" r:id="rId3"/>
    <p:sldId id="266" r:id="rId4"/>
    <p:sldId id="267" r:id="rId5"/>
    <p:sldId id="268" r:id="rId6"/>
    <p:sldId id="26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60609-2204-4028-9C55-F7BBDBF7C29F}" type="datetimeFigureOut">
              <a:rPr kumimoji="1" lang="ja-JP" altLang="en-US" smtClean="0"/>
              <a:t>2024/2/15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6CAFD-702C-4A8E-8317-186FCE75204A}" type="slidenum">
              <a:rPr kumimoji="1" lang="ja-JP" altLang="en-US" smtClean="0"/>
              <a:t>‹#›</a:t>
            </a:fld>
            <a:endParaRPr kumimoji="1" lang="ja-JP" altLang="en-US"/>
          </a:p>
        </p:txBody>
      </p:sp>
    </p:spTree>
    <p:extLst>
      <p:ext uri="{BB962C8B-B14F-4D97-AF65-F5344CB8AC3E}">
        <p14:creationId xmlns:p14="http://schemas.microsoft.com/office/powerpoint/2010/main" val="14196553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363587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1059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55921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208780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742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79441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2905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62164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278072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18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65700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237572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530204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21000A5-246C-F18F-6AD9-F2014E22919B}"/>
              </a:ext>
            </a:extLst>
          </p:cNvPr>
          <p:cNvSpPr>
            <a:spLocks noGrp="1"/>
          </p:cNvSpPr>
          <p:nvPr>
            <p:ph idx="1"/>
          </p:nvPr>
        </p:nvSpPr>
        <p:spPr/>
        <p:txBody>
          <a:bodyPr/>
          <a:lstStyle/>
          <a:p>
            <a:pPr algn="ctr"/>
            <a:endParaRPr kumimoji="1" lang="en-US" altLang="ja-JP" dirty="0"/>
          </a:p>
          <a:p>
            <a:pPr algn="ctr"/>
            <a:endParaRPr lang="en-US" altLang="ja-JP" dirty="0"/>
          </a:p>
          <a:p>
            <a:pPr algn="ctr"/>
            <a:r>
              <a:rPr kumimoji="1" lang="ja-JP" altLang="en-US" sz="4000" dirty="0"/>
              <a:t>研究進捗ゼミ</a:t>
            </a:r>
            <a:endParaRPr kumimoji="1" lang="en-US" altLang="ja-JP" sz="4000" dirty="0"/>
          </a:p>
          <a:p>
            <a:pPr algn="ctr"/>
            <a:endParaRPr lang="en-US" altLang="ja-JP" sz="4000" dirty="0"/>
          </a:p>
          <a:p>
            <a:pPr algn="ctr"/>
            <a:r>
              <a:rPr lang="ja-JP" altLang="en-US" sz="4000" dirty="0"/>
              <a:t>緒方敦洋</a:t>
            </a:r>
            <a:endParaRPr kumimoji="1" lang="ja-JP" altLang="en-US" sz="4000" dirty="0"/>
          </a:p>
        </p:txBody>
      </p:sp>
    </p:spTree>
    <p:extLst>
      <p:ext uri="{BB962C8B-B14F-4D97-AF65-F5344CB8AC3E}">
        <p14:creationId xmlns:p14="http://schemas.microsoft.com/office/powerpoint/2010/main" val="16550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D7AC5-9F77-4707-C993-673AD0B82FE1}"/>
              </a:ext>
            </a:extLst>
          </p:cNvPr>
          <p:cNvSpPr>
            <a:spLocks noGrp="1"/>
          </p:cNvSpPr>
          <p:nvPr>
            <p:ph type="title"/>
          </p:nvPr>
        </p:nvSpPr>
        <p:spPr/>
        <p:txBody>
          <a:bodyPr/>
          <a:lstStyle/>
          <a:p>
            <a:r>
              <a:rPr lang="en-US" altLang="ja-JP" dirty="0"/>
              <a:t>NICT</a:t>
            </a:r>
            <a:r>
              <a:rPr lang="ja-JP" altLang="en-US" dirty="0"/>
              <a:t>での測定結果</a:t>
            </a:r>
            <a:endParaRPr kumimoji="1" lang="ja-JP" altLang="en-US" dirty="0"/>
          </a:p>
        </p:txBody>
      </p:sp>
      <p:sp>
        <p:nvSpPr>
          <p:cNvPr id="3" name="コンテンツ プレースホルダー 2">
            <a:extLst>
              <a:ext uri="{FF2B5EF4-FFF2-40B4-BE49-F238E27FC236}">
                <a16:creationId xmlns:a16="http://schemas.microsoft.com/office/drawing/2014/main" id="{40B5892E-2F39-6F53-C859-7F1E99094BF5}"/>
              </a:ext>
            </a:extLst>
          </p:cNvPr>
          <p:cNvSpPr>
            <a:spLocks noGrp="1"/>
          </p:cNvSpPr>
          <p:nvPr>
            <p:ph idx="1"/>
          </p:nvPr>
        </p:nvSpPr>
        <p:spPr>
          <a:xfrm>
            <a:off x="812801" y="1295401"/>
            <a:ext cx="10437284" cy="479611"/>
          </a:xfrm>
        </p:spPr>
        <p:txBody>
          <a:bodyPr/>
          <a:lstStyle/>
          <a:p>
            <a:r>
              <a:rPr kumimoji="1" lang="en-US" altLang="ja-JP" dirty="0"/>
              <a:t>2</a:t>
            </a:r>
            <a:r>
              <a:rPr kumimoji="1" lang="ja-JP" altLang="en-US" dirty="0"/>
              <a:t>入力積和演算回路の測定を</a:t>
            </a:r>
            <a:r>
              <a:rPr kumimoji="1" lang="en-US" altLang="ja-JP" dirty="0"/>
              <a:t>NICT</a:t>
            </a:r>
            <a:r>
              <a:rPr kumimoji="1" lang="ja-JP" altLang="en-US" dirty="0"/>
              <a:t>で行った。</a:t>
            </a:r>
            <a:endParaRPr kumimoji="1" lang="en-US" altLang="ja-JP" dirty="0"/>
          </a:p>
        </p:txBody>
      </p:sp>
      <p:sp>
        <p:nvSpPr>
          <p:cNvPr id="5" name="テキスト ボックス 4">
            <a:extLst>
              <a:ext uri="{FF2B5EF4-FFF2-40B4-BE49-F238E27FC236}">
                <a16:creationId xmlns:a16="http://schemas.microsoft.com/office/drawing/2014/main" id="{DFD5F387-1F76-A1DE-91EF-EBDF8E5588E6}"/>
              </a:ext>
            </a:extLst>
          </p:cNvPr>
          <p:cNvSpPr txBox="1"/>
          <p:nvPr/>
        </p:nvSpPr>
        <p:spPr>
          <a:xfrm>
            <a:off x="8982635" y="597970"/>
            <a:ext cx="164950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ROHM 180nm</a:t>
            </a:r>
            <a:endParaRPr kumimoji="1" lang="ja-JP" altLang="en-US" dirty="0"/>
          </a:p>
        </p:txBody>
      </p:sp>
      <p:pic>
        <p:nvPicPr>
          <p:cNvPr id="956" name="図 955">
            <a:extLst>
              <a:ext uri="{FF2B5EF4-FFF2-40B4-BE49-F238E27FC236}">
                <a16:creationId xmlns:a16="http://schemas.microsoft.com/office/drawing/2014/main" id="{762103C4-C4B2-CB20-DC21-7B5196F53528}"/>
              </a:ext>
            </a:extLst>
          </p:cNvPr>
          <p:cNvPicPr>
            <a:picLocks noChangeAspect="1"/>
          </p:cNvPicPr>
          <p:nvPr/>
        </p:nvPicPr>
        <p:blipFill>
          <a:blip r:embed="rId2"/>
          <a:stretch>
            <a:fillRect/>
          </a:stretch>
        </p:blipFill>
        <p:spPr>
          <a:xfrm>
            <a:off x="125057" y="2081848"/>
            <a:ext cx="7549102" cy="3655922"/>
          </a:xfrm>
          <a:prstGeom prst="rect">
            <a:avLst/>
          </a:prstGeom>
        </p:spPr>
      </p:pic>
      <p:pic>
        <p:nvPicPr>
          <p:cNvPr id="957" name="図 956">
            <a:extLst>
              <a:ext uri="{FF2B5EF4-FFF2-40B4-BE49-F238E27FC236}">
                <a16:creationId xmlns:a16="http://schemas.microsoft.com/office/drawing/2014/main" id="{2936A0A2-30B6-1950-33CF-E085CB05F5D2}"/>
              </a:ext>
            </a:extLst>
          </p:cNvPr>
          <p:cNvPicPr>
            <a:picLocks noChangeAspect="1"/>
          </p:cNvPicPr>
          <p:nvPr/>
        </p:nvPicPr>
        <p:blipFill>
          <a:blip r:embed="rId3"/>
          <a:stretch>
            <a:fillRect/>
          </a:stretch>
        </p:blipFill>
        <p:spPr>
          <a:xfrm>
            <a:off x="7570877" y="1922039"/>
            <a:ext cx="4621123" cy="4132026"/>
          </a:xfrm>
          <a:prstGeom prst="rect">
            <a:avLst/>
          </a:prstGeom>
        </p:spPr>
      </p:pic>
    </p:spTree>
    <p:extLst>
      <p:ext uri="{BB962C8B-B14F-4D97-AF65-F5344CB8AC3E}">
        <p14:creationId xmlns:p14="http://schemas.microsoft.com/office/powerpoint/2010/main" val="351350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06FA9-6833-C880-5AE6-13710B61D0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D73217-C160-FF4B-CDBC-F0FE750A3C94}"/>
              </a:ext>
            </a:extLst>
          </p:cNvPr>
          <p:cNvSpPr>
            <a:spLocks noGrp="1"/>
          </p:cNvSpPr>
          <p:nvPr>
            <p:ph type="title"/>
          </p:nvPr>
        </p:nvSpPr>
        <p:spPr/>
        <p:txBody>
          <a:bodyPr/>
          <a:lstStyle/>
          <a:p>
            <a:r>
              <a:rPr lang="en-US" altLang="ja-JP" dirty="0"/>
              <a:t>NICT</a:t>
            </a:r>
            <a:r>
              <a:rPr lang="ja-JP" altLang="en-US" dirty="0"/>
              <a:t>での測定結果</a:t>
            </a:r>
            <a:endParaRPr kumimoji="1" lang="ja-JP" altLang="en-US" dirty="0"/>
          </a:p>
        </p:txBody>
      </p:sp>
      <p:sp>
        <p:nvSpPr>
          <p:cNvPr id="5" name="テキスト ボックス 4">
            <a:extLst>
              <a:ext uri="{FF2B5EF4-FFF2-40B4-BE49-F238E27FC236}">
                <a16:creationId xmlns:a16="http://schemas.microsoft.com/office/drawing/2014/main" id="{665ED86B-F0BB-5637-F70D-580A8C2A17E0}"/>
              </a:ext>
            </a:extLst>
          </p:cNvPr>
          <p:cNvSpPr txBox="1"/>
          <p:nvPr/>
        </p:nvSpPr>
        <p:spPr>
          <a:xfrm>
            <a:off x="8982635" y="597970"/>
            <a:ext cx="164950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ROHM 180nm</a:t>
            </a:r>
            <a:endParaRPr kumimoji="1" lang="ja-JP" altLang="en-US" dirty="0"/>
          </a:p>
        </p:txBody>
      </p:sp>
      <p:sp>
        <p:nvSpPr>
          <p:cNvPr id="4" name="コンテンツ プレースホルダー 3">
            <a:extLst>
              <a:ext uri="{FF2B5EF4-FFF2-40B4-BE49-F238E27FC236}">
                <a16:creationId xmlns:a16="http://schemas.microsoft.com/office/drawing/2014/main" id="{D148BF25-0122-E539-AD3A-D105CAE8F225}"/>
              </a:ext>
            </a:extLst>
          </p:cNvPr>
          <p:cNvSpPr>
            <a:spLocks noGrp="1"/>
          </p:cNvSpPr>
          <p:nvPr>
            <p:ph idx="1"/>
          </p:nvPr>
        </p:nvSpPr>
        <p:spPr/>
        <p:txBody>
          <a:bodyPr/>
          <a:lstStyle/>
          <a:p>
            <a:pPr marL="0" indent="-457200" algn="just"/>
            <a:r>
              <a:rPr lang="ja-JP" altLang="en-US" dirty="0"/>
              <a:t>作成したチップに問題があり、測定が上手くいかなかった。測定時に想定と異なる挙動をした点を以下に示す。</a:t>
            </a:r>
            <a:endParaRPr lang="en-US" altLang="ja-JP" dirty="0"/>
          </a:p>
          <a:p>
            <a:pPr algn="just"/>
            <a:r>
              <a:rPr lang="ja-JP" altLang="en-US" dirty="0"/>
              <a:t>・</a:t>
            </a:r>
            <a:r>
              <a:rPr lang="en-US" altLang="ja-JP" dirty="0"/>
              <a:t>GSGSG</a:t>
            </a:r>
            <a:r>
              <a:rPr lang="ja-JP" altLang="en-US" dirty="0"/>
              <a:t>の</a:t>
            </a:r>
            <a:r>
              <a:rPr lang="en-US" altLang="ja-JP" dirty="0"/>
              <a:t>PAD</a:t>
            </a:r>
            <a:r>
              <a:rPr lang="ja-JP" altLang="en-US" dirty="0"/>
              <a:t>に電流が流れていかない点</a:t>
            </a:r>
            <a:endParaRPr lang="en-US" altLang="ja-JP" dirty="0"/>
          </a:p>
          <a:p>
            <a:pPr algn="just"/>
            <a:r>
              <a:rPr lang="ja-JP" altLang="en-US" dirty="0"/>
              <a:t>・</a:t>
            </a:r>
            <a:r>
              <a:rPr lang="en-US" altLang="ja-JP" dirty="0"/>
              <a:t>VDD</a:t>
            </a:r>
            <a:r>
              <a:rPr lang="ja-JP" altLang="en-US" dirty="0"/>
              <a:t>から電流が流れていかないことがあった点</a:t>
            </a:r>
            <a:endParaRPr lang="en-US" altLang="ja-JP" dirty="0"/>
          </a:p>
          <a:p>
            <a:pPr algn="just"/>
            <a:r>
              <a:rPr kumimoji="1" lang="ja-JP" altLang="en-US" dirty="0"/>
              <a:t>なお原さんと田野井さんの協力を得てコンタクトに問題がない点は確認済み。</a:t>
            </a:r>
            <a:endParaRPr kumimoji="1" lang="en-US" altLang="ja-JP" dirty="0"/>
          </a:p>
          <a:p>
            <a:pPr algn="just"/>
            <a:endParaRPr kumimoji="1" lang="ja-JP" altLang="en-US" dirty="0"/>
          </a:p>
        </p:txBody>
      </p:sp>
      <p:pic>
        <p:nvPicPr>
          <p:cNvPr id="7" name="図 6" descr="電子機器, グリーン, バス, 回路 が含まれている画像&#10;&#10;自動的に生成された説明">
            <a:extLst>
              <a:ext uri="{FF2B5EF4-FFF2-40B4-BE49-F238E27FC236}">
                <a16:creationId xmlns:a16="http://schemas.microsoft.com/office/drawing/2014/main" id="{F35B23FA-5B3E-D586-9075-41553C3E1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516931"/>
            <a:ext cx="5244353" cy="2951101"/>
          </a:xfrm>
          <a:prstGeom prst="rect">
            <a:avLst/>
          </a:prstGeom>
        </p:spPr>
      </p:pic>
    </p:spTree>
    <p:extLst>
      <p:ext uri="{BB962C8B-B14F-4D97-AF65-F5344CB8AC3E}">
        <p14:creationId xmlns:p14="http://schemas.microsoft.com/office/powerpoint/2010/main" val="376534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E6AC6-2960-E4A4-6EF6-1302E2BF14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1522E0-FC9D-1AA0-97D9-9814264B34FD}"/>
              </a:ext>
            </a:extLst>
          </p:cNvPr>
          <p:cNvSpPr>
            <a:spLocks noGrp="1"/>
          </p:cNvSpPr>
          <p:nvPr>
            <p:ph type="title"/>
          </p:nvPr>
        </p:nvSpPr>
        <p:spPr/>
        <p:txBody>
          <a:bodyPr/>
          <a:lstStyle/>
          <a:p>
            <a:r>
              <a:rPr lang="en-US" altLang="ja-JP" dirty="0"/>
              <a:t>NICT</a:t>
            </a:r>
            <a:r>
              <a:rPr lang="ja-JP" altLang="en-US" dirty="0"/>
              <a:t>での測定結果</a:t>
            </a:r>
            <a:endParaRPr kumimoji="1" lang="ja-JP" altLang="en-US" dirty="0"/>
          </a:p>
        </p:txBody>
      </p:sp>
      <p:sp>
        <p:nvSpPr>
          <p:cNvPr id="5" name="テキスト ボックス 4">
            <a:extLst>
              <a:ext uri="{FF2B5EF4-FFF2-40B4-BE49-F238E27FC236}">
                <a16:creationId xmlns:a16="http://schemas.microsoft.com/office/drawing/2014/main" id="{3AEE8C74-D399-3097-4251-3A0257E5FA19}"/>
              </a:ext>
            </a:extLst>
          </p:cNvPr>
          <p:cNvSpPr txBox="1"/>
          <p:nvPr/>
        </p:nvSpPr>
        <p:spPr>
          <a:xfrm>
            <a:off x="8982635" y="597970"/>
            <a:ext cx="164950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ROHM 180nm</a:t>
            </a:r>
            <a:endParaRPr kumimoji="1" lang="ja-JP" altLang="en-US" dirty="0"/>
          </a:p>
        </p:txBody>
      </p:sp>
      <p:sp>
        <p:nvSpPr>
          <p:cNvPr id="4" name="コンテンツ プレースホルダー 3">
            <a:extLst>
              <a:ext uri="{FF2B5EF4-FFF2-40B4-BE49-F238E27FC236}">
                <a16:creationId xmlns:a16="http://schemas.microsoft.com/office/drawing/2014/main" id="{F2B2C8C9-4369-45A8-BF07-4D915E467B08}"/>
              </a:ext>
            </a:extLst>
          </p:cNvPr>
          <p:cNvSpPr>
            <a:spLocks noGrp="1"/>
          </p:cNvSpPr>
          <p:nvPr>
            <p:ph idx="1"/>
          </p:nvPr>
        </p:nvSpPr>
        <p:spPr>
          <a:xfrm>
            <a:off x="911425" y="1295401"/>
            <a:ext cx="10338660" cy="4779963"/>
          </a:xfrm>
        </p:spPr>
        <p:txBody>
          <a:bodyPr/>
          <a:lstStyle/>
          <a:p>
            <a:pPr algn="just"/>
            <a:r>
              <a:rPr kumimoji="1" lang="ja-JP" altLang="en-US" dirty="0"/>
              <a:t>・</a:t>
            </a:r>
            <a:r>
              <a:rPr kumimoji="1" lang="en-US" altLang="ja-JP" dirty="0"/>
              <a:t>GSGSG</a:t>
            </a:r>
            <a:r>
              <a:rPr kumimoji="1" lang="ja-JP" altLang="en-US" dirty="0"/>
              <a:t>の</a:t>
            </a:r>
            <a:r>
              <a:rPr kumimoji="1" lang="en-US" altLang="ja-JP" dirty="0"/>
              <a:t>PAD</a:t>
            </a:r>
            <a:r>
              <a:rPr kumimoji="1" lang="ja-JP" altLang="en-US" dirty="0"/>
              <a:t>に電流が流れていかない点</a:t>
            </a:r>
          </a:p>
          <a:p>
            <a:pPr algn="just"/>
            <a:r>
              <a:rPr kumimoji="1" lang="ja-JP" altLang="en-US" dirty="0"/>
              <a:t>→レイアウトの際に</a:t>
            </a:r>
            <a:r>
              <a:rPr kumimoji="1" lang="en-US" altLang="ja-JP" dirty="0"/>
              <a:t>S</a:t>
            </a:r>
            <a:r>
              <a:rPr kumimoji="1" lang="ja-JP" altLang="en-US" dirty="0"/>
              <a:t>と</a:t>
            </a:r>
            <a:r>
              <a:rPr kumimoji="1" lang="en-US" altLang="ja-JP" dirty="0"/>
              <a:t>G</a:t>
            </a:r>
            <a:r>
              <a:rPr kumimoji="1" lang="ja-JP" altLang="en-US" dirty="0"/>
              <a:t>の間に</a:t>
            </a:r>
            <a:r>
              <a:rPr kumimoji="1" lang="en-US" altLang="ja-JP" dirty="0"/>
              <a:t>50 Ω</a:t>
            </a:r>
            <a:r>
              <a:rPr kumimoji="1" lang="ja-JP" altLang="en-US" dirty="0"/>
              <a:t>の抵抗を接続していなかったことが原因</a:t>
            </a:r>
            <a:endParaRPr kumimoji="1" lang="en-US" altLang="ja-JP" dirty="0"/>
          </a:p>
          <a:p>
            <a:pPr algn="just"/>
            <a:endParaRPr lang="en-US" altLang="ja-JP" dirty="0"/>
          </a:p>
          <a:p>
            <a:pPr algn="just"/>
            <a:r>
              <a:rPr lang="ja-JP" altLang="en-US" dirty="0"/>
              <a:t>・</a:t>
            </a:r>
            <a:r>
              <a:rPr lang="en-US" altLang="ja-JP" dirty="0"/>
              <a:t>VDD</a:t>
            </a:r>
            <a:r>
              <a:rPr lang="ja-JP" altLang="en-US" dirty="0"/>
              <a:t>から電流が流れていかない点</a:t>
            </a:r>
            <a:endParaRPr lang="en-US" altLang="ja-JP" dirty="0"/>
          </a:p>
          <a:p>
            <a:pPr marL="93663" indent="0"/>
            <a:r>
              <a:rPr kumimoji="1" lang="ja-JP" altLang="en-US" dirty="0"/>
              <a:t>→原因は不明。あるタイミングを境に直流が出力されなくなり、電流も流れなくなったので</a:t>
            </a:r>
            <a:r>
              <a:rPr kumimoji="1" lang="en-US" altLang="ja-JP" dirty="0"/>
              <a:t>PAD</a:t>
            </a:r>
            <a:r>
              <a:rPr kumimoji="1" lang="ja-JP" altLang="en-US" dirty="0"/>
              <a:t>周りの問題ではなさそう。</a:t>
            </a:r>
            <a:endParaRPr kumimoji="1" lang="en-US" altLang="ja-JP" dirty="0"/>
          </a:p>
        </p:txBody>
      </p:sp>
    </p:spTree>
    <p:extLst>
      <p:ext uri="{BB962C8B-B14F-4D97-AF65-F5344CB8AC3E}">
        <p14:creationId xmlns:p14="http://schemas.microsoft.com/office/powerpoint/2010/main" val="242030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821CC-6B83-A968-C360-10EBF131DA9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8A9B3D-8106-3286-758D-E47F2C8932F9}"/>
              </a:ext>
            </a:extLst>
          </p:cNvPr>
          <p:cNvSpPr>
            <a:spLocks noGrp="1"/>
          </p:cNvSpPr>
          <p:nvPr>
            <p:ph type="title"/>
          </p:nvPr>
        </p:nvSpPr>
        <p:spPr/>
        <p:txBody>
          <a:bodyPr/>
          <a:lstStyle/>
          <a:p>
            <a:r>
              <a:rPr lang="en-US" altLang="ja-JP" dirty="0"/>
              <a:t>NICT</a:t>
            </a:r>
            <a:r>
              <a:rPr lang="ja-JP" altLang="en-US" dirty="0"/>
              <a:t>での測定結果</a:t>
            </a:r>
            <a:endParaRPr kumimoji="1" lang="ja-JP" altLang="en-US" dirty="0"/>
          </a:p>
        </p:txBody>
      </p:sp>
      <p:sp>
        <p:nvSpPr>
          <p:cNvPr id="5" name="テキスト ボックス 4">
            <a:extLst>
              <a:ext uri="{FF2B5EF4-FFF2-40B4-BE49-F238E27FC236}">
                <a16:creationId xmlns:a16="http://schemas.microsoft.com/office/drawing/2014/main" id="{01793D2E-40E0-563F-314A-85841AB80558}"/>
              </a:ext>
            </a:extLst>
          </p:cNvPr>
          <p:cNvSpPr txBox="1"/>
          <p:nvPr/>
        </p:nvSpPr>
        <p:spPr>
          <a:xfrm>
            <a:off x="8982635" y="597970"/>
            <a:ext cx="164950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ROHM 180nm</a:t>
            </a:r>
            <a:endParaRPr kumimoji="1" lang="ja-JP" altLang="en-US" dirty="0"/>
          </a:p>
        </p:txBody>
      </p:sp>
      <p:sp>
        <p:nvSpPr>
          <p:cNvPr id="3" name="コンテンツ プレースホルダー 2">
            <a:extLst>
              <a:ext uri="{FF2B5EF4-FFF2-40B4-BE49-F238E27FC236}">
                <a16:creationId xmlns:a16="http://schemas.microsoft.com/office/drawing/2014/main" id="{A9669EF3-214D-8597-167B-943643F455FE}"/>
              </a:ext>
            </a:extLst>
          </p:cNvPr>
          <p:cNvSpPr>
            <a:spLocks noGrp="1"/>
          </p:cNvSpPr>
          <p:nvPr>
            <p:ph idx="1"/>
          </p:nvPr>
        </p:nvSpPr>
        <p:spPr>
          <a:xfrm>
            <a:off x="812801" y="1295401"/>
            <a:ext cx="10437284" cy="969963"/>
          </a:xfrm>
        </p:spPr>
        <p:txBody>
          <a:bodyPr/>
          <a:lstStyle/>
          <a:p>
            <a:pPr marL="0" indent="0"/>
            <a:r>
              <a:rPr kumimoji="1" lang="en-US" altLang="ja-JP" dirty="0"/>
              <a:t>GSGSG</a:t>
            </a:r>
            <a:r>
              <a:rPr kumimoji="1" lang="ja-JP" altLang="en-US" dirty="0"/>
              <a:t>針に問題があるかもしれないことが分かった。</a:t>
            </a:r>
            <a:r>
              <a:rPr lang="ja-JP" altLang="en-US" dirty="0"/>
              <a:t>原さんによると</a:t>
            </a:r>
            <a:r>
              <a:rPr lang="en-US" altLang="ja-JP" dirty="0"/>
              <a:t>PAD</a:t>
            </a:r>
            <a:r>
              <a:rPr lang="ja-JP" altLang="en-US" dirty="0"/>
              <a:t>の</a:t>
            </a:r>
            <a:endParaRPr lang="en-US" altLang="ja-JP" dirty="0"/>
          </a:p>
          <a:p>
            <a:pPr marL="0" indent="0"/>
            <a:r>
              <a:rPr lang="ja-JP" altLang="en-US" dirty="0"/>
              <a:t>大きさに対して針が太すぎて針が</a:t>
            </a:r>
            <a:r>
              <a:rPr lang="en-US" altLang="ja-JP" dirty="0"/>
              <a:t>PAD</a:t>
            </a:r>
            <a:r>
              <a:rPr lang="ja-JP" altLang="en-US" dirty="0"/>
              <a:t>に接触していない可能性があるとのこと。</a:t>
            </a:r>
            <a:endParaRPr kumimoji="1" lang="en-US" altLang="ja-JP" dirty="0"/>
          </a:p>
        </p:txBody>
      </p:sp>
      <p:grpSp>
        <p:nvGrpSpPr>
          <p:cNvPr id="13" name="グループ化 12">
            <a:extLst>
              <a:ext uri="{FF2B5EF4-FFF2-40B4-BE49-F238E27FC236}">
                <a16:creationId xmlns:a16="http://schemas.microsoft.com/office/drawing/2014/main" id="{F7A9C302-63A7-ECF2-0C56-14BDAFD541F5}"/>
              </a:ext>
            </a:extLst>
          </p:cNvPr>
          <p:cNvGrpSpPr/>
          <p:nvPr/>
        </p:nvGrpSpPr>
        <p:grpSpPr>
          <a:xfrm>
            <a:off x="2223248" y="3938212"/>
            <a:ext cx="2384612" cy="403411"/>
            <a:chOff x="2554940" y="3738283"/>
            <a:chExt cx="2384612" cy="403411"/>
          </a:xfrm>
        </p:grpSpPr>
        <p:cxnSp>
          <p:nvCxnSpPr>
            <p:cNvPr id="7" name="直線コネクタ 6">
              <a:extLst>
                <a:ext uri="{FF2B5EF4-FFF2-40B4-BE49-F238E27FC236}">
                  <a16:creationId xmlns:a16="http://schemas.microsoft.com/office/drawing/2014/main" id="{3578935C-D0BA-8C8E-54A7-3E5D16672E8B}"/>
                </a:ext>
              </a:extLst>
            </p:cNvPr>
            <p:cNvCxnSpPr/>
            <p:nvPr/>
          </p:nvCxnSpPr>
          <p:spPr bwMode="auto">
            <a:xfrm>
              <a:off x="2554940" y="3738283"/>
              <a:ext cx="2384612"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32F3387A-3509-8A42-F4F0-3B883CD3976E}"/>
                </a:ext>
              </a:extLst>
            </p:cNvPr>
            <p:cNvCxnSpPr/>
            <p:nvPr/>
          </p:nvCxnSpPr>
          <p:spPr bwMode="auto">
            <a:xfrm>
              <a:off x="4939552" y="3738283"/>
              <a:ext cx="0" cy="403411"/>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グループ化 17">
            <a:extLst>
              <a:ext uri="{FF2B5EF4-FFF2-40B4-BE49-F238E27FC236}">
                <a16:creationId xmlns:a16="http://schemas.microsoft.com/office/drawing/2014/main" id="{71E4ED9F-544C-6281-2925-E9A4C4258F2E}"/>
              </a:ext>
            </a:extLst>
          </p:cNvPr>
          <p:cNvGrpSpPr/>
          <p:nvPr/>
        </p:nvGrpSpPr>
        <p:grpSpPr>
          <a:xfrm flipH="1">
            <a:off x="7261413" y="3938211"/>
            <a:ext cx="2384612" cy="403411"/>
            <a:chOff x="2554940" y="3738283"/>
            <a:chExt cx="2384612" cy="403411"/>
          </a:xfrm>
        </p:grpSpPr>
        <p:cxnSp>
          <p:nvCxnSpPr>
            <p:cNvPr id="19" name="直線コネクタ 18">
              <a:extLst>
                <a:ext uri="{FF2B5EF4-FFF2-40B4-BE49-F238E27FC236}">
                  <a16:creationId xmlns:a16="http://schemas.microsoft.com/office/drawing/2014/main" id="{0D1A0A54-781C-5905-1885-057D3F619AA2}"/>
                </a:ext>
              </a:extLst>
            </p:cNvPr>
            <p:cNvCxnSpPr/>
            <p:nvPr/>
          </p:nvCxnSpPr>
          <p:spPr bwMode="auto">
            <a:xfrm>
              <a:off x="2554940" y="3738283"/>
              <a:ext cx="2384612"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コネクタ 19">
              <a:extLst>
                <a:ext uri="{FF2B5EF4-FFF2-40B4-BE49-F238E27FC236}">
                  <a16:creationId xmlns:a16="http://schemas.microsoft.com/office/drawing/2014/main" id="{22A9B812-4DA3-59C9-4CC3-82A617F43FD1}"/>
                </a:ext>
              </a:extLst>
            </p:cNvPr>
            <p:cNvCxnSpPr/>
            <p:nvPr/>
          </p:nvCxnSpPr>
          <p:spPr bwMode="auto">
            <a:xfrm>
              <a:off x="4939552" y="3738283"/>
              <a:ext cx="0" cy="403411"/>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正方形/長方形 20">
            <a:extLst>
              <a:ext uri="{FF2B5EF4-FFF2-40B4-BE49-F238E27FC236}">
                <a16:creationId xmlns:a16="http://schemas.microsoft.com/office/drawing/2014/main" id="{FCE862D7-69FA-FB64-A8DD-150DA83BD8E5}"/>
              </a:ext>
            </a:extLst>
          </p:cNvPr>
          <p:cNvSpPr/>
          <p:nvPr/>
        </p:nvSpPr>
        <p:spPr bwMode="auto">
          <a:xfrm>
            <a:off x="4607860" y="4337143"/>
            <a:ext cx="2653553" cy="510988"/>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altLang="ja-JP" sz="2400" b="0" i="0" u="none" strike="noStrike" cap="none" normalizeH="0" baseline="0" dirty="0">
                <a:ln>
                  <a:noFill/>
                </a:ln>
                <a:solidFill>
                  <a:schemeClr val="bg1"/>
                </a:solidFill>
                <a:effectLst/>
                <a:latin typeface="Times New Roman" pitchFamily="16" charset="0"/>
                <a:ea typeface="ＭＳ Ｐゴシック" charset="-128"/>
              </a:rPr>
              <a:t>PAD</a:t>
            </a:r>
            <a:endParaRPr kumimoji="0" lang="ja-JP" altLang="en-US" sz="2400" b="0" i="0" u="none" strike="noStrike" cap="none" normalizeH="0" baseline="0" dirty="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3668F67-2E15-0AFD-E73B-2D7C5B5BD149}"/>
              </a:ext>
            </a:extLst>
          </p:cNvPr>
          <p:cNvSpPr/>
          <p:nvPr/>
        </p:nvSpPr>
        <p:spPr bwMode="auto">
          <a:xfrm>
            <a:off x="4374778" y="3371195"/>
            <a:ext cx="3119716" cy="510988"/>
          </a:xfrm>
          <a:prstGeom prst="rect">
            <a:avLst/>
          </a:prstGeom>
          <a:ln>
            <a:headEnd type="none" w="med" len="med"/>
            <a:tailEnd type="none" w="med" len="med"/>
          </a:ln>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ja-JP" altLang="en-US" sz="2400" dirty="0">
                <a:solidFill>
                  <a:schemeClr val="bg1"/>
                </a:solidFill>
                <a:latin typeface="Times New Roman" pitchFamily="16" charset="0"/>
                <a:ea typeface="ＭＳ Ｐゴシック" charset="-128"/>
              </a:rPr>
              <a:t>針</a:t>
            </a:r>
            <a:endParaRPr kumimoji="0" lang="ja-JP" altLang="en-US" sz="2400" b="0" i="0" u="none" strike="noStrike" cap="none" normalizeH="0" baseline="0" dirty="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404684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3B18D-BF2C-4590-95D9-F7A2305D34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DB485F-530E-837D-75C1-E4D0FC124D04}"/>
              </a:ext>
            </a:extLst>
          </p:cNvPr>
          <p:cNvSpPr>
            <a:spLocks noGrp="1"/>
          </p:cNvSpPr>
          <p:nvPr>
            <p:ph type="title"/>
          </p:nvPr>
        </p:nvSpPr>
        <p:spPr/>
        <p:txBody>
          <a:bodyPr/>
          <a:lstStyle/>
          <a:p>
            <a:r>
              <a:rPr kumimoji="1" lang="ja-JP" altLang="en-US" dirty="0"/>
              <a:t>今後について</a:t>
            </a:r>
          </a:p>
        </p:txBody>
      </p:sp>
      <p:sp>
        <p:nvSpPr>
          <p:cNvPr id="4" name="コンテンツ プレースホルダー 3">
            <a:extLst>
              <a:ext uri="{FF2B5EF4-FFF2-40B4-BE49-F238E27FC236}">
                <a16:creationId xmlns:a16="http://schemas.microsoft.com/office/drawing/2014/main" id="{1AACFB8F-E2A0-8F99-62B2-DB7332BB974B}"/>
              </a:ext>
            </a:extLst>
          </p:cNvPr>
          <p:cNvSpPr>
            <a:spLocks noGrp="1"/>
          </p:cNvSpPr>
          <p:nvPr>
            <p:ph idx="1"/>
          </p:nvPr>
        </p:nvSpPr>
        <p:spPr/>
        <p:txBody>
          <a:bodyPr/>
          <a:lstStyle/>
          <a:p>
            <a:r>
              <a:rPr lang="ja-JP" altLang="en-US" dirty="0"/>
              <a:t>春休み中の課題は以下の</a:t>
            </a:r>
            <a:r>
              <a:rPr lang="en-US" altLang="ja-JP" dirty="0"/>
              <a:t>2</a:t>
            </a:r>
            <a:r>
              <a:rPr lang="ja-JP" altLang="en-US" dirty="0"/>
              <a:t>点</a:t>
            </a:r>
            <a:endParaRPr lang="en-US" altLang="ja-JP" dirty="0"/>
          </a:p>
          <a:p>
            <a:r>
              <a:rPr kumimoji="1" lang="ja-JP" altLang="en-US" dirty="0"/>
              <a:t>・祖父江さん、安藤さんからの引継ぎ</a:t>
            </a:r>
            <a:endParaRPr kumimoji="1" lang="en-US" altLang="ja-JP" dirty="0"/>
          </a:p>
          <a:p>
            <a:r>
              <a:rPr lang="ja-JP" altLang="en-US" dirty="0"/>
              <a:t>・レイアウトの不備に関しての検討</a:t>
            </a:r>
            <a:endParaRPr lang="en-US" altLang="ja-JP" dirty="0"/>
          </a:p>
          <a:p>
            <a:endParaRPr kumimoji="1" lang="en-US" altLang="ja-JP" dirty="0"/>
          </a:p>
        </p:txBody>
      </p:sp>
    </p:spTree>
    <p:extLst>
      <p:ext uri="{BB962C8B-B14F-4D97-AF65-F5344CB8AC3E}">
        <p14:creationId xmlns:p14="http://schemas.microsoft.com/office/powerpoint/2010/main" val="634488536"/>
      </p:ext>
    </p:extLst>
  </p:cSld>
  <p:clrMapOvr>
    <a:masterClrMapping/>
  </p:clrMapOvr>
</p:sld>
</file>

<file path=ppt/theme/theme1.xml><?xml version="1.0" encoding="utf-8"?>
<a:theme xmlns:a="http://schemas.openxmlformats.org/drawingml/2006/main" name="研究室_ppt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研究室_pptデザイン" id="{EAB67A22-8789-427A-AB3A-19128F9ECE57}" vid="{5B2EF03C-E2B3-45D4-A860-071196E796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252</Words>
  <Application>Microsoft Office PowerPoint</Application>
  <PresentationFormat>ワイド画面</PresentationFormat>
  <Paragraphs>31</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Times New Roman</vt:lpstr>
      <vt:lpstr>研究室_pptデザイン</vt:lpstr>
      <vt:lpstr>PowerPoint プレゼンテーション</vt:lpstr>
      <vt:lpstr>NICTでの測定結果</vt:lpstr>
      <vt:lpstr>NICTでの測定結果</vt:lpstr>
      <vt:lpstr>NICTでの測定結果</vt:lpstr>
      <vt:lpstr>NICTでの測定結果</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論文紹介概要</dc:title>
  <dc:creator>Natsuki Ando</dc:creator>
  <cp:lastModifiedBy>OGATAATSUHIRO</cp:lastModifiedBy>
  <cp:revision>5</cp:revision>
  <dcterms:created xsi:type="dcterms:W3CDTF">2023-09-23T15:36:13Z</dcterms:created>
  <dcterms:modified xsi:type="dcterms:W3CDTF">2024-02-15T06:03:27Z</dcterms:modified>
</cp:coreProperties>
</file>