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8362-C85C-46A9-837E-4CC5C05BD0E7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9885-DC60-4D69-8313-2B996C11DFE1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5836-3F2B-4768-9764-08B74AC2BF9B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AC7E-D69E-49FA-BCB0-18A48F8D8369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870C-9ACD-4DF0-9228-A6899514D729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9E8C-3183-442E-A3D2-005923495A58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92BF-C056-43E8-8E7C-F79C7478DBF1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5586-450A-4F1A-9A1E-E976AC790C9E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D3A8-BE78-4DB5-A639-352741C85DB7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C19F-C6B0-43FC-802E-4DEC0487EA08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1565-874B-4ABA-A20E-608161260D1A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0B60FD0-72D0-49C0-B641-FC9F601044E2}" type="datetime1">
              <a:rPr lang="ja-JP" altLang="en-US" smtClean="0"/>
              <a:t>2024/2/20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集積回路設計ミーティング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20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E756C-EF4F-4B50-F5A4-17248DCA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46A-E02E-4E7D-9514-505A23B7D8AB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A8BC3-79E7-CC37-8120-3EBC8289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1D67C-1C1B-DFA1-FC47-3EB5353F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PMOS</a:t>
            </a:r>
            <a:r>
              <a:rPr kumimoji="1" lang="ja-JP" altLang="en-US" dirty="0"/>
              <a:t>電流源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01206D-0687-F804-2F0B-05795EEF2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ゲームの画面&#10;&#10;中程度の精度で自動的に生成された説明">
            <a:extLst>
              <a:ext uri="{FF2B5EF4-FFF2-40B4-BE49-F238E27FC236}">
                <a16:creationId xmlns:a16="http://schemas.microsoft.com/office/drawing/2014/main" id="{E69DC96E-116D-A410-ACC4-325DA00D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4" r="4257"/>
          <a:stretch/>
        </p:blipFill>
        <p:spPr>
          <a:xfrm>
            <a:off x="466165" y="1051490"/>
            <a:ext cx="3406588" cy="55213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C970B0-8001-7DA8-3945-2DD7F3BAD89A}"/>
              </a:ext>
            </a:extLst>
          </p:cNvPr>
          <p:cNvSpPr txBox="1"/>
          <p:nvPr/>
        </p:nvSpPr>
        <p:spPr>
          <a:xfrm>
            <a:off x="4831976" y="1383739"/>
            <a:ext cx="6589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KM-cmr10" panose="020B0501010101010101" pitchFamily="34" charset="2"/>
              </a:rPr>
              <a:t>電流源のポストレイアウトシミュレーションを実施したところ、理想電源の端子は設計通りの電流が、</a:t>
            </a:r>
            <a:endParaRPr lang="en-US" altLang="ja-JP" sz="2400" dirty="0">
              <a:latin typeface="BKM-cmr10" panose="020B0501010101010101" pitchFamily="34" charset="2"/>
            </a:endParaRPr>
          </a:p>
          <a:p>
            <a:r>
              <a:rPr kumimoji="1" lang="en-US" altLang="ja-JP" sz="2400" dirty="0">
                <a:latin typeface="BKM-cmr10" panose="020B0501010101010101" pitchFamily="34" charset="2"/>
              </a:rPr>
              <a:t>PMOS</a:t>
            </a:r>
            <a:r>
              <a:rPr kumimoji="1" lang="ja-JP" altLang="en-US" sz="2400" dirty="0">
                <a:latin typeface="BKM-cmr10" panose="020B0501010101010101" pitchFamily="34" charset="2"/>
              </a:rPr>
              <a:t>電流源の各端子には設計値のほぼ半分が流れていた。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014205-96A6-1269-82C5-84F57A9B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5C1-F795-4665-85B9-8CAFF65E6294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ABDE8-1597-3565-20E4-8A647169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3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7918B-B793-CA87-FB7E-BCB12D6E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PMOS</a:t>
            </a:r>
            <a:r>
              <a:rPr kumimoji="1" lang="ja-JP" altLang="en-US" dirty="0"/>
              <a:t>電流源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1701EA-954F-7147-1DEF-E3878D282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4" name="図 3" descr="ゲームの画面&#10;&#10;中程度の精度で自動的に生成された説明">
            <a:extLst>
              <a:ext uri="{FF2B5EF4-FFF2-40B4-BE49-F238E27FC236}">
                <a16:creationId xmlns:a16="http://schemas.microsoft.com/office/drawing/2014/main" id="{863A304A-BF70-EEAD-00B5-BFA5D361D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4" r="4257"/>
          <a:stretch/>
        </p:blipFill>
        <p:spPr>
          <a:xfrm>
            <a:off x="466165" y="1051490"/>
            <a:ext cx="3406588" cy="5521306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73C9444-5A38-793D-FA0D-B0B0EA2A3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0"/>
          <a:stretch/>
        </p:blipFill>
        <p:spPr>
          <a:xfrm>
            <a:off x="5016182" y="1086039"/>
            <a:ext cx="6264371" cy="54522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B8AB25-D521-B4BD-10D3-2DA0BC472F9A}"/>
              </a:ext>
            </a:extLst>
          </p:cNvPr>
          <p:cNvSpPr txBox="1"/>
          <p:nvPr/>
        </p:nvSpPr>
        <p:spPr>
          <a:xfrm>
            <a:off x="7146347" y="294275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BKM-cmr10" panose="020B0501010101010101" pitchFamily="34" charset="2"/>
              </a:rPr>
              <a:t>理想電圧源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AE2EC7-576B-D7E6-D244-12DC11C1387C}"/>
              </a:ext>
            </a:extLst>
          </p:cNvPr>
          <p:cNvSpPr txBox="1"/>
          <p:nvPr/>
        </p:nvSpPr>
        <p:spPr>
          <a:xfrm>
            <a:off x="8975147" y="4555833"/>
            <a:ext cx="2042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BKM-cmr10" panose="020B0501010101010101" pitchFamily="34" charset="2"/>
              </a:rPr>
              <a:t>PMOS</a:t>
            </a:r>
            <a:r>
              <a:rPr lang="ja-JP" altLang="en-US" sz="2400" dirty="0">
                <a:latin typeface="BKM-cmr10" panose="020B0501010101010101" pitchFamily="34" charset="2"/>
              </a:rPr>
              <a:t>電流源の電源端子</a:t>
            </a:r>
            <a:endParaRPr kumimoji="1" lang="ja-JP" altLang="en-US" sz="2400" dirty="0">
              <a:latin typeface="BKM-cmr10" panose="020B0501010101010101" pitchFamily="34" charset="2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09AF1A-07CD-40AB-58EF-F39563A2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F25-BD67-47CE-BC77-62720AE05F48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06A564D-95A7-FF9A-89F9-78435702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25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6FDEB-7D56-63A6-AD87-C5B3F503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PMOS</a:t>
            </a:r>
            <a:r>
              <a:rPr kumimoji="1" lang="ja-JP" altLang="en-US" dirty="0"/>
              <a:t>電流源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DC985-FB53-648D-BE7F-A9F181578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4" name="図 3" descr="ゲームの画面&#10;&#10;中程度の精度で自動的に生成された説明">
            <a:extLst>
              <a:ext uri="{FF2B5EF4-FFF2-40B4-BE49-F238E27FC236}">
                <a16:creationId xmlns:a16="http://schemas.microsoft.com/office/drawing/2014/main" id="{71D9A578-DF83-19B2-E3AE-A64B1EE38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4" r="4257"/>
          <a:stretch/>
        </p:blipFill>
        <p:spPr>
          <a:xfrm>
            <a:off x="466165" y="1051490"/>
            <a:ext cx="3406588" cy="5521306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DBE25808-746C-6980-B439-45F615FA01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1"/>
          <a:stretch/>
        </p:blipFill>
        <p:spPr>
          <a:xfrm>
            <a:off x="4473389" y="1124986"/>
            <a:ext cx="6194611" cy="544781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BE0666-C4E6-D15E-AD6D-AADDED1615D5}"/>
              </a:ext>
            </a:extLst>
          </p:cNvPr>
          <p:cNvSpPr txBox="1"/>
          <p:nvPr/>
        </p:nvSpPr>
        <p:spPr>
          <a:xfrm>
            <a:off x="6382870" y="4930589"/>
            <a:ext cx="2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BKM-cmr10" panose="020B0501010101010101" pitchFamily="34" charset="2"/>
              </a:rPr>
              <a:t>参照側理想電流源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457EF4-79FF-CF17-5431-E4EC521B00B0}"/>
              </a:ext>
            </a:extLst>
          </p:cNvPr>
          <p:cNvSpPr txBox="1"/>
          <p:nvPr/>
        </p:nvSpPr>
        <p:spPr>
          <a:xfrm>
            <a:off x="7570694" y="2335290"/>
            <a:ext cx="331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BKM-cmr10" panose="020B0501010101010101" pitchFamily="34" charset="2"/>
              </a:rPr>
              <a:t>PMOS</a:t>
            </a:r>
            <a:r>
              <a:rPr kumimoji="1" lang="ja-JP" altLang="en-US" sz="2400" dirty="0">
                <a:latin typeface="BKM-cmr10" panose="020B0501010101010101" pitchFamily="34" charset="2"/>
              </a:rPr>
              <a:t>電流源参照電流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17B3D-D28D-40AD-578D-7CF7CB27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D5A-DDB1-419D-B778-CAFD27274ED3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48363F-424F-74B8-2752-D7373AAE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62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CDEC80-10AC-82E4-537F-B3D3A31A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PMOS</a:t>
            </a:r>
            <a:r>
              <a:rPr kumimoji="1" lang="ja-JP" altLang="en-US" dirty="0"/>
              <a:t>電流源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79AE41-DABB-46C1-96CE-D993B85A9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4" name="図 3" descr="ゲームの画面&#10;&#10;中程度の精度で自動的に生成された説明">
            <a:extLst>
              <a:ext uri="{FF2B5EF4-FFF2-40B4-BE49-F238E27FC236}">
                <a16:creationId xmlns:a16="http://schemas.microsoft.com/office/drawing/2014/main" id="{3C089359-DA04-6A56-A736-994518112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4" r="4257"/>
          <a:stretch/>
        </p:blipFill>
        <p:spPr>
          <a:xfrm>
            <a:off x="466165" y="1051490"/>
            <a:ext cx="3406588" cy="5521306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A78E8F99-9D37-D13A-B12E-708784088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6"/>
          <a:stretch/>
        </p:blipFill>
        <p:spPr>
          <a:xfrm>
            <a:off x="4545107" y="1142487"/>
            <a:ext cx="6087035" cy="537425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C0A9D7-73FE-80A9-AE6B-A2FC75987C8E}"/>
              </a:ext>
            </a:extLst>
          </p:cNvPr>
          <p:cNvSpPr txBox="1"/>
          <p:nvPr/>
        </p:nvSpPr>
        <p:spPr>
          <a:xfrm>
            <a:off x="6624369" y="4415117"/>
            <a:ext cx="194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BKM-cmr10" panose="020B0501010101010101" pitchFamily="34" charset="2"/>
              </a:rPr>
              <a:t>バイアス用理想電圧源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3CB673-90C9-AB86-73C3-065FB97A5CCD}"/>
              </a:ext>
            </a:extLst>
          </p:cNvPr>
          <p:cNvSpPr txBox="1"/>
          <p:nvPr/>
        </p:nvSpPr>
        <p:spPr>
          <a:xfrm>
            <a:off x="8327112" y="2313493"/>
            <a:ext cx="2259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BKM-cmr10" panose="020B0501010101010101" pitchFamily="34" charset="2"/>
              </a:rPr>
              <a:t>PMOS</a:t>
            </a:r>
            <a:r>
              <a:rPr kumimoji="1" lang="ja-JP" altLang="en-US" sz="2400" dirty="0">
                <a:latin typeface="BKM-cmr10" panose="020B0501010101010101" pitchFamily="34" charset="2"/>
              </a:rPr>
              <a:t>電流源コピー側端子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F0F1E3-0718-DD32-CFEC-503AB8FE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C065-0788-48CA-9054-DA2AC92C40A8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94780E-B01A-276D-9E6A-196A5882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B08AA-3DFD-D3D4-6B5F-EA4532C9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PMOS</a:t>
            </a:r>
            <a:r>
              <a:rPr kumimoji="1" lang="ja-JP" altLang="en-US" dirty="0"/>
              <a:t>電流源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38EC2A-76F3-2038-BB42-69FDECFEA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4" name="図 3" descr="ゲームの画面&#10;&#10;中程度の精度で自動的に生成された説明">
            <a:extLst>
              <a:ext uri="{FF2B5EF4-FFF2-40B4-BE49-F238E27FC236}">
                <a16:creationId xmlns:a16="http://schemas.microsoft.com/office/drawing/2014/main" id="{C580823A-7C2D-7CAC-44F3-7BB907839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4" r="4257"/>
          <a:stretch/>
        </p:blipFill>
        <p:spPr>
          <a:xfrm>
            <a:off x="466165" y="1051490"/>
            <a:ext cx="3406588" cy="552130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4FCB27-2101-7A9A-89C6-46C64A4B06DC}"/>
              </a:ext>
            </a:extLst>
          </p:cNvPr>
          <p:cNvSpPr txBox="1"/>
          <p:nvPr/>
        </p:nvSpPr>
        <p:spPr>
          <a:xfrm>
            <a:off x="4823012" y="2075955"/>
            <a:ext cx="6678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BKM-cmr10" panose="020B0501010101010101" pitchFamily="34" charset="2"/>
              </a:rPr>
              <a:t>PMOS</a:t>
            </a:r>
            <a:r>
              <a:rPr kumimoji="1" lang="ja-JP" altLang="en-US" sz="2400" dirty="0">
                <a:latin typeface="BKM-cmr10" panose="020B0501010101010101" pitchFamily="34" charset="2"/>
              </a:rPr>
              <a:t>電流源の電源と各端子との間に寄生素子がついても、常に半分の電流を流すとは考えられない。</a:t>
            </a:r>
            <a:endParaRPr kumimoji="1" lang="en-US" altLang="ja-JP" sz="2400" dirty="0">
              <a:latin typeface="BKM-cmr10" panose="020B0501010101010101" pitchFamily="34" charset="2"/>
            </a:endParaRPr>
          </a:p>
          <a:p>
            <a:pPr algn="l"/>
            <a:endParaRPr lang="en-US" altLang="ja-JP" sz="2400" dirty="0">
              <a:latin typeface="BKM-cmr10" panose="020B0501010101010101" pitchFamily="34" charset="2"/>
            </a:endParaRPr>
          </a:p>
          <a:p>
            <a:pPr algn="l"/>
            <a:r>
              <a:rPr kumimoji="1" lang="ja-JP" altLang="en-US" sz="2400" dirty="0">
                <a:latin typeface="BKM-cmr10" panose="020B0501010101010101" pitchFamily="34" charset="2"/>
              </a:rPr>
              <a:t>考えられるのは各端子間に倍の量の</a:t>
            </a:r>
            <a:r>
              <a:rPr kumimoji="1" lang="en-US" altLang="ja-JP" sz="2400" dirty="0">
                <a:latin typeface="BKM-cmr10" panose="020B0501010101010101" pitchFamily="34" charset="2"/>
              </a:rPr>
              <a:t>MOS</a:t>
            </a:r>
            <a:r>
              <a:rPr kumimoji="1" lang="ja-JP" altLang="en-US" sz="2400" dirty="0">
                <a:latin typeface="BKM-cmr10" panose="020B0501010101010101" pitchFamily="34" charset="2"/>
              </a:rPr>
              <a:t>がついているという状態。しかし</a:t>
            </a:r>
            <a:r>
              <a:rPr kumimoji="1" lang="en-US" altLang="ja-JP" sz="2400" dirty="0">
                <a:latin typeface="BKM-cmr10" panose="020B0501010101010101" pitchFamily="34" charset="2"/>
              </a:rPr>
              <a:t>LVS</a:t>
            </a:r>
            <a:r>
              <a:rPr lang="ja-JP" altLang="en-US" sz="2400" dirty="0">
                <a:latin typeface="BKM-cmr10" panose="020B0501010101010101" pitchFamily="34" charset="2"/>
              </a:rPr>
              <a:t>エラーはなし。</a:t>
            </a:r>
            <a:endParaRPr lang="en-US" altLang="ja-JP" sz="2400" dirty="0">
              <a:latin typeface="BKM-cmr10" panose="020B0501010101010101" pitchFamily="34" charset="2"/>
            </a:endParaRPr>
          </a:p>
          <a:p>
            <a:pPr algn="l"/>
            <a:endParaRPr kumimoji="1" lang="en-US" altLang="ja-JP" sz="2400" dirty="0">
              <a:latin typeface="BKM-cmr10" panose="020B0501010101010101" pitchFamily="34" charset="2"/>
            </a:endParaRPr>
          </a:p>
          <a:p>
            <a:pPr algn="l"/>
            <a:r>
              <a:rPr lang="en-US" altLang="ja-JP" sz="2400" dirty="0">
                <a:latin typeface="BKM-cmr10" panose="020B0501010101010101" pitchFamily="34" charset="2"/>
              </a:rPr>
              <a:t>ROHM</a:t>
            </a:r>
            <a:r>
              <a:rPr lang="ja-JP" altLang="en-US" sz="2400" dirty="0">
                <a:latin typeface="BKM-cmr10" panose="020B0501010101010101" pitchFamily="34" charset="2"/>
              </a:rPr>
              <a:t>での寄生抽出は参考程度にしかならないと考えらる。</a:t>
            </a:r>
            <a:endParaRPr lang="en-US" altLang="ja-JP" sz="2400" dirty="0">
              <a:latin typeface="BKM-cmr10" panose="020B0501010101010101" pitchFamily="34" charset="2"/>
            </a:endParaRP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C1F1814A-8187-0603-37DD-E6057E99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D4A5-065B-4BAA-A98F-F61B06CF4528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C7660E-7619-FCA1-E323-0451446E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89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0E508-C34F-1247-2E15-BBF81C88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pcb</a:t>
            </a:r>
            <a:r>
              <a:rPr kumimoji="1" lang="ja-JP" altLang="en-US" dirty="0"/>
              <a:t>のレイアウト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D2A001-9437-F7AD-30D9-A5D6520AF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24C25E9-1F0D-25F7-A827-AE99B2A88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8235"/>
          <a:stretch/>
        </p:blipFill>
        <p:spPr>
          <a:xfrm>
            <a:off x="107577" y="1117562"/>
            <a:ext cx="9852212" cy="53331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61B391-8F3A-4159-FD85-3BEDCA7F2DAE}"/>
              </a:ext>
            </a:extLst>
          </p:cNvPr>
          <p:cNvSpPr txBox="1"/>
          <p:nvPr/>
        </p:nvSpPr>
        <p:spPr>
          <a:xfrm>
            <a:off x="6723529" y="1117562"/>
            <a:ext cx="4823011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BKM-cmr10" panose="020B0501010101010101" pitchFamily="34" charset="2"/>
              </a:rPr>
              <a:t>基本的には針と同じ。</a:t>
            </a:r>
            <a:endParaRPr kumimoji="1" lang="en-US" altLang="ja-JP" sz="2400" dirty="0">
              <a:latin typeface="BKM-cmr10" panose="020B0501010101010101" pitchFamily="34" charset="2"/>
            </a:endParaRPr>
          </a:p>
          <a:p>
            <a:pPr algn="l"/>
            <a:r>
              <a:rPr lang="ja-JP" altLang="en-US" sz="2400" dirty="0">
                <a:latin typeface="BKM-cmr10" panose="020B0501010101010101" pitchFamily="34" charset="2"/>
              </a:rPr>
              <a:t>端配線がまだ終わっていないが、現状面積は問題ない。</a:t>
            </a:r>
            <a:endParaRPr lang="en-US" altLang="ja-JP" sz="2400" dirty="0">
              <a:latin typeface="BKM-cmr10" panose="020B0501010101010101" pitchFamily="34" charset="2"/>
            </a:endParaRPr>
          </a:p>
          <a:p>
            <a:pPr algn="l"/>
            <a:r>
              <a:rPr lang="ja-JP" altLang="en-US" sz="2400" dirty="0">
                <a:latin typeface="BKM-cmr10" panose="020B0501010101010101" pitchFamily="34" charset="2"/>
              </a:rPr>
              <a:t>寄生容量や配線長などは低周波を想定し、あまり気にしていない。</a:t>
            </a:r>
            <a:endParaRPr lang="en-US" altLang="ja-JP" sz="2400" dirty="0">
              <a:latin typeface="BKM-cmr10" panose="020B0501010101010101" pitchFamily="34" charset="2"/>
            </a:endParaRPr>
          </a:p>
          <a:p>
            <a:pPr algn="l"/>
            <a:r>
              <a:rPr kumimoji="1" lang="ja-JP" altLang="en-US" sz="2400" dirty="0">
                <a:latin typeface="BKM-cmr10" panose="020B0501010101010101" pitchFamily="34" charset="2"/>
              </a:rPr>
              <a:t>入力の整合用抵抗はつけない。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481089-3A5F-9239-C384-A34B8188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22CB-40CA-4B69-8706-11A87C88B15F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7ABEB-60DB-F153-A608-8E1D3BCB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52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809AD-76DA-6CCB-D5D5-F2BFC48C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レイアウト全体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977F01-2597-FC09-6D85-4DCFBCDAE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ィカル ユーザー インターフェイス, 概略図&#10;&#10;自動的に生成された説明">
            <a:extLst>
              <a:ext uri="{FF2B5EF4-FFF2-40B4-BE49-F238E27FC236}">
                <a16:creationId xmlns:a16="http://schemas.microsoft.com/office/drawing/2014/main" id="{CA61F083-226D-20CD-BA63-8F3F4193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7" y="1259962"/>
            <a:ext cx="5478756" cy="52362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1ECFDE-65AE-53CB-6C1E-A6CD0E52BDD1}"/>
              </a:ext>
            </a:extLst>
          </p:cNvPr>
          <p:cNvSpPr txBox="1"/>
          <p:nvPr/>
        </p:nvSpPr>
        <p:spPr>
          <a:xfrm>
            <a:off x="6678706" y="2850777"/>
            <a:ext cx="4554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BKM-cmr10" panose="020B0501010101010101" pitchFamily="34" charset="2"/>
              </a:rPr>
              <a:t>針測定用のレイアウトを</a:t>
            </a:r>
            <a:r>
              <a:rPr kumimoji="1" lang="en-US" altLang="ja-JP" sz="2400" dirty="0" err="1">
                <a:latin typeface="BKM-cmr10" panose="020B0501010101010101" pitchFamily="34" charset="2"/>
              </a:rPr>
              <a:t>pcb</a:t>
            </a:r>
            <a:r>
              <a:rPr lang="ja-JP" altLang="en-US" sz="2400" dirty="0">
                <a:latin typeface="BKM-cmr10" panose="020B0501010101010101" pitchFamily="34" charset="2"/>
              </a:rPr>
              <a:t>のレイアウトに乗せてみた。</a:t>
            </a:r>
            <a:endParaRPr lang="en-US" altLang="ja-JP" sz="2400" dirty="0">
              <a:latin typeface="BKM-cmr10" panose="020B0501010101010101" pitchFamily="34" charset="2"/>
            </a:endParaRPr>
          </a:p>
          <a:p>
            <a:pPr algn="l"/>
            <a:endParaRPr kumimoji="1" lang="en-US" altLang="ja-JP" sz="2400" dirty="0">
              <a:latin typeface="BKM-cmr10" panose="020B0501010101010101" pitchFamily="34" charset="2"/>
            </a:endParaRPr>
          </a:p>
          <a:p>
            <a:pPr algn="l"/>
            <a:r>
              <a:rPr lang="en-US" altLang="ja-JP" sz="2400" dirty="0" err="1">
                <a:latin typeface="BKM-cmr10" panose="020B0501010101010101" pitchFamily="34" charset="2"/>
              </a:rPr>
              <a:t>pcb</a:t>
            </a:r>
            <a:r>
              <a:rPr lang="ja-JP" altLang="en-US" sz="2400" dirty="0">
                <a:latin typeface="BKM-cmr10" panose="020B0501010101010101" pitchFamily="34" charset="2"/>
              </a:rPr>
              <a:t>の電源メッシュが見えていないが、十分左下</a:t>
            </a:r>
            <a:r>
              <a:rPr lang="en-US" altLang="ja-JP" sz="2400" dirty="0">
                <a:latin typeface="BKM-cmr10" panose="020B0501010101010101" pitchFamily="34" charset="2"/>
              </a:rPr>
              <a:t>1/4</a:t>
            </a:r>
            <a:r>
              <a:rPr lang="ja-JP" altLang="en-US" sz="2400" dirty="0">
                <a:latin typeface="BKM-cmr10" panose="020B0501010101010101" pitchFamily="34" charset="2"/>
              </a:rPr>
              <a:t>に収まる。</a:t>
            </a:r>
            <a:endParaRPr kumimoji="1" lang="ja-JP" altLang="en-US" sz="2400" dirty="0">
              <a:latin typeface="BKM-cmr10" panose="020B0501010101010101" pitchFamily="34" charset="2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C346B-CDAA-8BD9-728B-A1CB5CEB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87E-5619-4B2B-AC77-B9BA8FA79CEA}" type="datetime1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066B2C-F957-A8C1-D668-BF4E3845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59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BKM-cmr10" panose="020B0501010101010101" pitchFamily="34" charset="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61</TotalTime>
  <Words>297</Words>
  <Application>Microsoft Office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Medium</vt:lpstr>
      <vt:lpstr>Arial</vt:lpstr>
      <vt:lpstr>BKM-cmr10</vt:lpstr>
      <vt:lpstr>Office テーマ</vt:lpstr>
      <vt:lpstr>集積回路設計ミーティング</vt:lpstr>
      <vt:lpstr>PMOS電流源</vt:lpstr>
      <vt:lpstr>PMOS電流源</vt:lpstr>
      <vt:lpstr>PMOS電流源</vt:lpstr>
      <vt:lpstr>PMOS電流源</vt:lpstr>
      <vt:lpstr>PMOS電流源</vt:lpstr>
      <vt:lpstr>pcbのレイアウト</vt:lpstr>
      <vt:lpstr>レイアウト全体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集積回路設計ミーティング</dc:title>
  <dc:creator>KOJIMAHIKARU</dc:creator>
  <cp:lastModifiedBy>KOJIMAHIKARU</cp:lastModifiedBy>
  <cp:revision>2</cp:revision>
  <dcterms:created xsi:type="dcterms:W3CDTF">2024-02-19T17:05:59Z</dcterms:created>
  <dcterms:modified xsi:type="dcterms:W3CDTF">2024-02-19T18:08:33Z</dcterms:modified>
</cp:coreProperties>
</file>