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8"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0" autoAdjust="0"/>
    <p:restoredTop sz="94660"/>
  </p:normalViewPr>
  <p:slideViewPr>
    <p:cSldViewPr snapToGrid="0">
      <p:cViewPr>
        <p:scale>
          <a:sx n="120" d="100"/>
          <a:sy n="120" d="100"/>
        </p:scale>
        <p:origin x="3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2024/4/11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hasCustomPrompt="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2023</a:t>
            </a:r>
            <a:r>
              <a:rPr kumimoji="1" lang="ja-JP" altLang="en-US" dirty="0"/>
              <a:t>年 月 日</a:t>
            </a:r>
            <a:endParaRPr kumimoji="1" lang="en-US" altLang="ja-JP" dirty="0"/>
          </a:p>
          <a:p>
            <a:r>
              <a:rPr kumimoji="1" lang="en-US" altLang="ja-JP" dirty="0"/>
              <a:t>B4</a:t>
            </a:r>
            <a:r>
              <a:rPr kumimoji="1" lang="ja-JP" altLang="en-US" dirty="0"/>
              <a:t>　小島 光</a:t>
            </a:r>
            <a:endParaRPr kumimoji="1" lang="en-US" altLang="ja-JP" dirty="0"/>
          </a:p>
          <a:p>
            <a:r>
              <a:rPr kumimoji="1" lang="ja-JP" altLang="en-US" dirty="0"/>
              <a:t>明治大学　波動信号処理回路研究室</a:t>
            </a:r>
            <a:endParaRPr kumimoji="1" lang="en-US" altLang="ja-JP" dirty="0"/>
          </a:p>
          <a:p>
            <a:endParaRPr kumimoji="1" lang="en-US" altLang="ja-JP" dirty="0"/>
          </a:p>
          <a:p>
            <a:r>
              <a:rPr kumimoji="1" lang="en-US" altLang="ja-JP" dirty="0"/>
              <a:t>E-mail : ee201217@meiji.ac.jp</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fld id="{4C0442CF-CD45-410F-900D-B06704BF6C90}" type="datetime1">
              <a:rPr kumimoji="1" lang="ja-JP" altLang="en-US" smtClean="0"/>
              <a:t>2024/4/11</a:t>
            </a:fld>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15FF5934-74CC-BB33-D7AE-1F7BE2EBC5C7}"/>
              </a:ext>
            </a:extLst>
          </p:cNvPr>
          <p:cNvSpPr/>
          <p:nvPr userDrawn="1"/>
        </p:nvSpPr>
        <p:spPr>
          <a:xfrm>
            <a:off x="2053741" y="3778370"/>
            <a:ext cx="8084517" cy="51758"/>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fld id="{802B0828-AE1D-42CB-9A09-03366CD2626D}" type="datetime1">
              <a:rPr kumimoji="1" lang="ja-JP" altLang="en-US" smtClean="0"/>
              <a:t>2024/4/11</a:t>
            </a:fld>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fld id="{DBDB4898-A77B-4B71-A5F2-60FD53D81565}" type="datetime1">
              <a:rPr kumimoji="1" lang="ja-JP" altLang="en-US" smtClean="0"/>
              <a:t>2024/4/11</a:t>
            </a:fld>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fld id="{F21E823E-4A8F-4F8D-99D0-5753B75E78B1}" type="datetime1">
              <a:rPr kumimoji="1" lang="ja-JP" altLang="en-US" smtClean="0"/>
              <a:t>2024/4/11</a:t>
            </a:fld>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9" name="正方形/長方形 8">
            <a:extLst>
              <a:ext uri="{FF2B5EF4-FFF2-40B4-BE49-F238E27FC236}">
                <a16:creationId xmlns:a16="http://schemas.microsoft.com/office/drawing/2014/main" id="{2A6F6550-3325-30B1-C42A-E200C935AA8E}"/>
              </a:ext>
            </a:extLst>
          </p:cNvPr>
          <p:cNvSpPr/>
          <p:nvPr userDrawn="1"/>
        </p:nvSpPr>
        <p:spPr>
          <a:xfrm>
            <a:off x="370853" y="945718"/>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fld id="{5367934E-58FB-4511-9666-12A5D53E0F74}" type="datetime1">
              <a:rPr kumimoji="1" lang="ja-JP" altLang="en-US" smtClean="0"/>
              <a:t>2024/4/11</a:t>
            </a:fld>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fld id="{8484A307-6848-4705-A236-7BA58849FDD0}" type="datetime1">
              <a:rPr kumimoji="1" lang="ja-JP" altLang="en-US" smtClean="0"/>
              <a:t>2024/4/11</a:t>
            </a:fld>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fld id="{9CC0390C-2B75-4759-8339-FF240D97D93F}" type="datetime1">
              <a:rPr kumimoji="1" lang="ja-JP" altLang="en-US" smtClean="0"/>
              <a:t>2024/4/11</a:t>
            </a:fld>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fld id="{D960D7A0-95E9-4E80-AEE1-2416C3BC5BFF}" type="datetime1">
              <a:rPr kumimoji="1" lang="ja-JP" altLang="en-US" smtClean="0"/>
              <a:t>2024/4/11</a:t>
            </a:fld>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FF714CFC-BC59-F772-B35E-02FC128F60C3}"/>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fld id="{8596BAF5-8095-4F11-95EE-1BA9D667A88E}" type="datetime1">
              <a:rPr kumimoji="1" lang="ja-JP" altLang="en-US" smtClean="0"/>
              <a:t>2024/4/11</a:t>
            </a:fld>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39BD6C6A-AEDC-18A3-554B-588D177E3A32}"/>
              </a:ext>
            </a:extLst>
          </p:cNvPr>
          <p:cNvSpPr/>
          <p:nvPr userDrawn="1"/>
        </p:nvSpPr>
        <p:spPr>
          <a:xfrm>
            <a:off x="370853" y="996525"/>
            <a:ext cx="11450293" cy="69707"/>
          </a:xfrm>
          <a:prstGeom prst="rect">
            <a:avLst/>
          </a:prstGeom>
          <a:gradFill flip="none" rotWithShape="1">
            <a:gsLst>
              <a:gs pos="0">
                <a:srgbClr val="36318F"/>
              </a:gs>
              <a:gs pos="75000">
                <a:srgbClr val="36318F"/>
              </a:gs>
              <a:gs pos="100000">
                <a:schemeClr val="accent1">
                  <a:lumMod val="30000"/>
                  <a:lumOff val="7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fld id="{7CAE0A53-1732-44BE-985C-3E9D7CDE6368}" type="datetime1">
              <a:rPr kumimoji="1" lang="ja-JP" altLang="en-US" smtClean="0"/>
              <a:t>2024/4/11</a:t>
            </a:fld>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fld id="{12B3F8AE-6ACF-42D3-BD0C-E9F840DFABEE}" type="datetime1">
              <a:rPr kumimoji="1" lang="ja-JP" altLang="en-US" smtClean="0"/>
              <a:t>2024/4/11</a:t>
            </a:fld>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fld id="{14B0ED59-9B55-4884-9B2D-C61E880B635C}" type="datetime1">
              <a:rPr lang="ja-JP" altLang="en-US" smtClean="0"/>
              <a:t>2024/4/11</a:t>
            </a:fld>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29.emf"/><Relationship Id="rId17" Type="http://schemas.openxmlformats.org/officeDocument/2006/relationships/image" Target="../media/image53.png"/><Relationship Id="rId2" Type="http://schemas.openxmlformats.org/officeDocument/2006/relationships/image" Target="../media/image17.png"/><Relationship Id="rId16"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1.png"/><Relationship Id="rId10" Type="http://schemas.openxmlformats.org/officeDocument/2006/relationships/image" Target="../media/image47.png"/><Relationship Id="rId19" Type="http://schemas.openxmlformats.org/officeDocument/2006/relationships/image" Target="../media/image55.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10.png"/><Relationship Id="rId7" Type="http://schemas.openxmlformats.org/officeDocument/2006/relationships/image" Target="../media/image550.PNG"/><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540.png"/><Relationship Id="rId5" Type="http://schemas.openxmlformats.org/officeDocument/2006/relationships/image" Target="../media/image530.png"/><Relationship Id="rId4" Type="http://schemas.openxmlformats.org/officeDocument/2006/relationships/image" Target="../media/image520.png"/><Relationship Id="rId9" Type="http://schemas.openxmlformats.org/officeDocument/2006/relationships/image" Target="../media/image570.png"/></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50.PNG"/></Relationships>
</file>

<file path=ppt/slides/_rels/slide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image" Target="../media/image180.PNG"/><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1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A019CC1-AEB6-38C8-2A44-E40808FE8534}"/>
                  </a:ext>
                </a:extLst>
              </p:cNvPr>
              <p:cNvSpPr>
                <a:spLocks noGrp="1"/>
              </p:cNvSpPr>
              <p:nvPr>
                <p:ph type="ctrTitle"/>
              </p:nvPr>
            </p:nvSpPr>
            <p:spPr/>
            <p:txBody>
              <a:bodyPr/>
              <a:lstStyle/>
              <a:p>
                <a:r>
                  <a:rPr kumimoji="1" lang="ja-JP" altLang="en-US" dirty="0"/>
                  <a:t>リザバミーティング</a:t>
                </a:r>
                <a:br>
                  <a:rPr kumimoji="1" lang="en-US" altLang="ja-JP" dirty="0"/>
                </a:br>
                <a:r>
                  <a:rPr kumimoji="1" lang="en-US" altLang="ja-JP" dirty="0"/>
                  <a:t>HJT</a:t>
                </a:r>
                <a:r>
                  <a:rPr kumimoji="1" lang="ja-JP" altLang="en-US" dirty="0"/>
                  <a:t>の</a:t>
                </a:r>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𝑰</m:t>
                        </m:r>
                      </m:e>
                      <m:sub>
                        <m:r>
                          <a:rPr kumimoji="1" lang="en-US" altLang="ja-JP" b="1" i="1" smtClean="0">
                            <a:latin typeface="Cambria Math" panose="02040503050406030204" pitchFamily="18" charset="0"/>
                          </a:rPr>
                          <m:t>𝑪</m:t>
                        </m:r>
                      </m:sub>
                    </m:sSub>
                  </m:oMath>
                </a14:m>
                <a:r>
                  <a:rPr kumimoji="1" lang="en-US" altLang="ja-JP" dirty="0"/>
                  <a:t>-</a:t>
                </a:r>
                <a14:m>
                  <m:oMath xmlns:m="http://schemas.openxmlformats.org/officeDocument/2006/math">
                    <m:sSub>
                      <m:sSubPr>
                        <m:ctrlPr>
                          <a:rPr kumimoji="1" lang="en-US" altLang="ja-JP" b="1" i="1" dirty="0" smtClean="0">
                            <a:latin typeface="Cambria Math" panose="02040503050406030204" pitchFamily="18" charset="0"/>
                          </a:rPr>
                        </m:ctrlPr>
                      </m:sSubPr>
                      <m:e>
                        <m:r>
                          <a:rPr kumimoji="1" lang="en-US" altLang="ja-JP" b="1" i="1" dirty="0" smtClean="0">
                            <a:latin typeface="Cambria Math" panose="02040503050406030204" pitchFamily="18" charset="0"/>
                          </a:rPr>
                          <m:t>𝑽</m:t>
                        </m:r>
                      </m:e>
                      <m:sub>
                        <m:r>
                          <a:rPr kumimoji="1" lang="en-US" altLang="ja-JP" b="1" i="1" dirty="0" smtClean="0">
                            <a:latin typeface="Cambria Math" panose="02040503050406030204" pitchFamily="18" charset="0"/>
                          </a:rPr>
                          <m:t>𝑩𝑬</m:t>
                        </m:r>
                      </m:sub>
                    </m:sSub>
                  </m:oMath>
                </a14:m>
                <a:r>
                  <a:rPr kumimoji="1" lang="ja-JP" altLang="en-US" dirty="0"/>
                  <a:t>特性と乗算回路の設計</a:t>
                </a:r>
              </a:p>
            </p:txBody>
          </p:sp>
        </mc:Choice>
        <mc:Fallback xmlns="">
          <p:sp>
            <p:nvSpPr>
              <p:cNvPr id="2" name="タイトル 1">
                <a:extLst>
                  <a:ext uri="{FF2B5EF4-FFF2-40B4-BE49-F238E27FC236}">
                    <a16:creationId xmlns:a16="http://schemas.microsoft.com/office/drawing/2014/main" id="{FA019CC1-AEB6-38C8-2A44-E40808FE8534}"/>
                  </a:ext>
                </a:extLst>
              </p:cNvPr>
              <p:cNvSpPr>
                <a:spLocks noGrp="1" noRot="1" noChangeAspect="1" noMove="1" noResize="1" noEditPoints="1" noAdjustHandles="1" noChangeArrowheads="1" noChangeShapeType="1" noTextEdit="1"/>
              </p:cNvSpPr>
              <p:nvPr>
                <p:ph type="ctrTitle"/>
              </p:nvPr>
            </p:nvSpPr>
            <p:spPr>
              <a:blipFill>
                <a:blip r:embed="rId2"/>
                <a:stretch>
                  <a:fillRect b="-11224"/>
                </a:stretch>
              </a:blipFill>
            </p:spPr>
            <p:txBody>
              <a:bodyPr/>
              <a:lstStyle/>
              <a:p>
                <a:r>
                  <a:rPr lang="ja-JP" altLang="en-US">
                    <a:noFill/>
                  </a:rPr>
                  <a:t> </a:t>
                </a:r>
              </a:p>
            </p:txBody>
          </p:sp>
        </mc:Fallback>
      </mc:AlternateContent>
      <p:sp>
        <p:nvSpPr>
          <p:cNvPr id="3" name="字幕 2">
            <a:extLst>
              <a:ext uri="{FF2B5EF4-FFF2-40B4-BE49-F238E27FC236}">
                <a16:creationId xmlns:a16="http://schemas.microsoft.com/office/drawing/2014/main" id="{9C7A2E69-7B9F-1D43-EC58-966DE0E26777}"/>
              </a:ext>
            </a:extLst>
          </p:cNvPr>
          <p:cNvSpPr>
            <a:spLocks noGrp="1"/>
          </p:cNvSpPr>
          <p:nvPr>
            <p:ph type="subTitle" idx="1"/>
          </p:nvPr>
        </p:nvSpPr>
        <p:spPr/>
        <p:txBody>
          <a:bodyPr/>
          <a:lstStyle/>
          <a:p>
            <a:r>
              <a:rPr kumimoji="1" lang="en-US" altLang="ja-JP" dirty="0"/>
              <a:t>2024/04/11</a:t>
            </a:r>
            <a:endParaRPr kumimoji="1" lang="ja-JP" altLang="en-US" dirty="0"/>
          </a:p>
        </p:txBody>
      </p:sp>
      <p:sp>
        <p:nvSpPr>
          <p:cNvPr id="4" name="フッター プレースホルダー 3">
            <a:extLst>
              <a:ext uri="{FF2B5EF4-FFF2-40B4-BE49-F238E27FC236}">
                <a16:creationId xmlns:a16="http://schemas.microsoft.com/office/drawing/2014/main" id="{38FAAAC6-D0F4-6D26-DDA7-ACA9758F109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4C664BBE-EC0C-D5F8-86BB-7B8D704238C1}"/>
              </a:ext>
            </a:extLst>
          </p:cNvPr>
          <p:cNvSpPr>
            <a:spLocks noGrp="1"/>
          </p:cNvSpPr>
          <p:nvPr>
            <p:ph type="dt" sz="half" idx="10"/>
          </p:nvPr>
        </p:nvSpPr>
        <p:spPr/>
        <p:txBody>
          <a:bodyPr/>
          <a:lstStyle/>
          <a:p>
            <a:fld id="{DADC9ED9-85F4-47C6-A7CC-5CD27ABB7CC3}" type="datetime1">
              <a:rPr kumimoji="1" lang="ja-JP" altLang="en-US" smtClean="0"/>
              <a:t>2024/4/11</a:t>
            </a:fld>
            <a:endParaRPr kumimoji="1" lang="ja-JP" altLang="en-US"/>
          </a:p>
        </p:txBody>
      </p:sp>
      <p:sp>
        <p:nvSpPr>
          <p:cNvPr id="6" name="スライド番号プレースホルダー 5">
            <a:extLst>
              <a:ext uri="{FF2B5EF4-FFF2-40B4-BE49-F238E27FC236}">
                <a16:creationId xmlns:a16="http://schemas.microsoft.com/office/drawing/2014/main" id="{0DD6D300-1D9A-33A6-0E31-779276624266}"/>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130713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descr="モニター が含まれている画像&#10;&#10;自動的に生成された説明">
            <a:extLst>
              <a:ext uri="{FF2B5EF4-FFF2-40B4-BE49-F238E27FC236}">
                <a16:creationId xmlns:a16="http://schemas.microsoft.com/office/drawing/2014/main" id="{7BC7B121-C8EC-E16E-8347-477782F2A163}"/>
              </a:ext>
            </a:extLst>
          </p:cNvPr>
          <p:cNvPicPr>
            <a:picLocks noChangeAspect="1"/>
          </p:cNvPicPr>
          <p:nvPr/>
        </p:nvPicPr>
        <p:blipFill rotWithShape="1">
          <a:blip r:embed="rId2">
            <a:extLst>
              <a:ext uri="{28A0092B-C50C-407E-A947-70E740481C1C}">
                <a14:useLocalDpi xmlns:a14="http://schemas.microsoft.com/office/drawing/2010/main" val="0"/>
              </a:ext>
            </a:extLst>
          </a:blip>
          <a:srcRect l="52428"/>
          <a:stretch/>
        </p:blipFill>
        <p:spPr>
          <a:xfrm>
            <a:off x="577494" y="1185016"/>
            <a:ext cx="4746846" cy="5548065"/>
          </a:xfrm>
          <a:prstGeom prst="rect">
            <a:avLst/>
          </a:prstGeom>
        </p:spPr>
      </p:pic>
      <p:sp>
        <p:nvSpPr>
          <p:cNvPr id="2" name="タイトル 1">
            <a:extLst>
              <a:ext uri="{FF2B5EF4-FFF2-40B4-BE49-F238E27FC236}">
                <a16:creationId xmlns:a16="http://schemas.microsoft.com/office/drawing/2014/main" id="{18EB5D3B-9050-C274-F410-4E4CBB7A64A7}"/>
              </a:ext>
            </a:extLst>
          </p:cNvPr>
          <p:cNvSpPr>
            <a:spLocks noGrp="1"/>
          </p:cNvSpPr>
          <p:nvPr>
            <p:ph type="title"/>
          </p:nvPr>
        </p:nvSpPr>
        <p:spPr/>
        <p:txBody>
          <a:bodyPr/>
          <a:lstStyle/>
          <a:p>
            <a:r>
              <a:rPr lang="ja-JP" altLang="en-US" dirty="0"/>
              <a:t>直流設計</a:t>
            </a:r>
            <a:r>
              <a:rPr lang="en-US" altLang="ja-JP" dirty="0"/>
              <a:t>-</a:t>
            </a:r>
            <a:r>
              <a:rPr lang="ja-JP" altLang="en-US" dirty="0"/>
              <a:t>出力差動対</a:t>
            </a:r>
            <a:endParaRPr kumimoji="1" lang="ja-JP" altLang="en-US" dirty="0"/>
          </a:p>
        </p:txBody>
      </p:sp>
      <p:sp>
        <p:nvSpPr>
          <p:cNvPr id="3" name="日付プレースホルダー 2">
            <a:extLst>
              <a:ext uri="{FF2B5EF4-FFF2-40B4-BE49-F238E27FC236}">
                <a16:creationId xmlns:a16="http://schemas.microsoft.com/office/drawing/2014/main" id="{1A816863-18AF-287D-9B4F-631E3518EE40}"/>
              </a:ext>
            </a:extLst>
          </p:cNvPr>
          <p:cNvSpPr>
            <a:spLocks noGrp="1"/>
          </p:cNvSpPr>
          <p:nvPr>
            <p:ph type="dt" sz="half" idx="10"/>
          </p:nvPr>
        </p:nvSpPr>
        <p:spPr/>
        <p:txBody>
          <a:bodyPr/>
          <a:lstStyle/>
          <a:p>
            <a:fld id="{D960D7A0-95E9-4E80-AEE1-2416C3BC5BFF}" type="datetime1">
              <a:rPr kumimoji="1" lang="ja-JP" altLang="en-US" smtClean="0"/>
              <a:t>2024/4/11</a:t>
            </a:fld>
            <a:endParaRPr kumimoji="1" lang="ja-JP" altLang="en-US"/>
          </a:p>
        </p:txBody>
      </p:sp>
      <p:sp>
        <p:nvSpPr>
          <p:cNvPr id="4" name="スライド番号プレースホルダー 3">
            <a:extLst>
              <a:ext uri="{FF2B5EF4-FFF2-40B4-BE49-F238E27FC236}">
                <a16:creationId xmlns:a16="http://schemas.microsoft.com/office/drawing/2014/main" id="{96EE039C-10D3-4BCB-89C2-15A811E97BE2}"/>
              </a:ext>
            </a:extLst>
          </p:cNvPr>
          <p:cNvSpPr>
            <a:spLocks noGrp="1"/>
          </p:cNvSpPr>
          <p:nvPr>
            <p:ph type="sldNum" sz="quarter" idx="12"/>
          </p:nvPr>
        </p:nvSpPr>
        <p:spPr/>
        <p:txBody>
          <a:bodyPr/>
          <a:lstStyle/>
          <a:p>
            <a:fld id="{6294761A-CFE9-4878-87A7-90ECABD59CE5}" type="slidenum">
              <a:rPr kumimoji="1" lang="ja-JP" altLang="en-US" smtClean="0"/>
              <a:t>10</a:t>
            </a:fld>
            <a:endParaRPr kumimoji="1" lang="ja-JP" altLang="en-US"/>
          </a:p>
        </p:txBody>
      </p:sp>
      <p:sp>
        <p:nvSpPr>
          <p:cNvPr id="5" name="フッター プレースホルダー 4">
            <a:extLst>
              <a:ext uri="{FF2B5EF4-FFF2-40B4-BE49-F238E27FC236}">
                <a16:creationId xmlns:a16="http://schemas.microsoft.com/office/drawing/2014/main" id="{44DAD295-AD83-3714-A941-1B5E024373B8}"/>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cxnSp>
        <p:nvCxnSpPr>
          <p:cNvPr id="7" name="直線矢印コネクタ 6">
            <a:extLst>
              <a:ext uri="{FF2B5EF4-FFF2-40B4-BE49-F238E27FC236}">
                <a16:creationId xmlns:a16="http://schemas.microsoft.com/office/drawing/2014/main" id="{3A73C13B-3661-6FD8-1D32-C3FEB68B1CED}"/>
              </a:ext>
            </a:extLst>
          </p:cNvPr>
          <p:cNvCxnSpPr>
            <a:cxnSpLocks/>
          </p:cNvCxnSpPr>
          <p:nvPr/>
        </p:nvCxnSpPr>
        <p:spPr>
          <a:xfrm>
            <a:off x="2019840" y="5547652"/>
            <a:ext cx="0" cy="4857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4FFC9813-762C-0203-B7E5-45009EE04D86}"/>
              </a:ext>
            </a:extLst>
          </p:cNvPr>
          <p:cNvCxnSpPr>
            <a:cxnSpLocks/>
          </p:cNvCxnSpPr>
          <p:nvPr/>
        </p:nvCxnSpPr>
        <p:spPr>
          <a:xfrm>
            <a:off x="4020090" y="5547652"/>
            <a:ext cx="0" cy="4857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8B3C6FF-F4A5-F2BA-678D-9781C7BA5215}"/>
                  </a:ext>
                </a:extLst>
              </p:cNvPr>
              <p:cNvSpPr txBox="1"/>
              <p:nvPr/>
            </p:nvSpPr>
            <p:spPr>
              <a:xfrm>
                <a:off x="2028825" y="5567773"/>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1.8 </m:t>
                      </m:r>
                      <m:r>
                        <m:rPr>
                          <m:sty m:val="p"/>
                        </m:rPr>
                        <a:rPr kumimoji="1" lang="en-US" altLang="ja-JP" b="0" i="0" smtClean="0">
                          <a:solidFill>
                            <a:srgbClr val="FF0000"/>
                          </a:solidFill>
                          <a:latin typeface="Cambria Math" panose="02040503050406030204" pitchFamily="18" charset="0"/>
                        </a:rPr>
                        <m:t>mA</m:t>
                      </m:r>
                    </m:oMath>
                  </m:oMathPara>
                </a14:m>
                <a:endParaRPr kumimoji="1" lang="en-US" altLang="ja-JP" b="0" dirty="0">
                  <a:solidFill>
                    <a:srgbClr val="FF0000"/>
                  </a:solidFill>
                </a:endParaRPr>
              </a:p>
            </p:txBody>
          </p:sp>
        </mc:Choice>
        <mc:Fallback xmlns="">
          <p:sp>
            <p:nvSpPr>
              <p:cNvPr id="9" name="テキスト ボックス 8">
                <a:extLst>
                  <a:ext uri="{FF2B5EF4-FFF2-40B4-BE49-F238E27FC236}">
                    <a16:creationId xmlns:a16="http://schemas.microsoft.com/office/drawing/2014/main" id="{B8B3C6FF-F4A5-F2BA-678D-9781C7BA5215}"/>
                  </a:ext>
                </a:extLst>
              </p:cNvPr>
              <p:cNvSpPr txBox="1">
                <a:spLocks noRot="1" noChangeAspect="1" noMove="1" noResize="1" noEditPoints="1" noAdjustHandles="1" noChangeArrowheads="1" noChangeShapeType="1" noTextEdit="1"/>
              </p:cNvSpPr>
              <p:nvPr/>
            </p:nvSpPr>
            <p:spPr>
              <a:xfrm>
                <a:off x="2028825" y="5567773"/>
                <a:ext cx="781050" cy="369332"/>
              </a:xfrm>
              <a:prstGeom prst="rect">
                <a:avLst/>
              </a:prstGeom>
              <a:blipFill>
                <a:blip r:embed="rId3"/>
                <a:stretch>
                  <a:fillRect r="-109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B3F9B51-7F1C-CFF4-CE37-CE6B9AC5E2BB}"/>
                  </a:ext>
                </a:extLst>
              </p:cNvPr>
              <p:cNvSpPr txBox="1"/>
              <p:nvPr/>
            </p:nvSpPr>
            <p:spPr>
              <a:xfrm>
                <a:off x="4024042" y="5567773"/>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1.8 </m:t>
                      </m:r>
                      <m:r>
                        <m:rPr>
                          <m:sty m:val="p"/>
                        </m:rPr>
                        <a:rPr kumimoji="1" lang="en-US" altLang="ja-JP" b="0" i="0" smtClean="0">
                          <a:solidFill>
                            <a:srgbClr val="FF0000"/>
                          </a:solidFill>
                          <a:latin typeface="Cambria Math" panose="02040503050406030204" pitchFamily="18" charset="0"/>
                        </a:rPr>
                        <m:t>mA</m:t>
                      </m:r>
                    </m:oMath>
                  </m:oMathPara>
                </a14:m>
                <a:endParaRPr kumimoji="1" lang="en-US" altLang="ja-JP" b="0" dirty="0">
                  <a:solidFill>
                    <a:srgbClr val="FF0000"/>
                  </a:solidFill>
                </a:endParaRPr>
              </a:p>
            </p:txBody>
          </p:sp>
        </mc:Choice>
        <mc:Fallback xmlns="">
          <p:sp>
            <p:nvSpPr>
              <p:cNvPr id="10" name="テキスト ボックス 9">
                <a:extLst>
                  <a:ext uri="{FF2B5EF4-FFF2-40B4-BE49-F238E27FC236}">
                    <a16:creationId xmlns:a16="http://schemas.microsoft.com/office/drawing/2014/main" id="{5B3F9B51-7F1C-CFF4-CE37-CE6B9AC5E2BB}"/>
                  </a:ext>
                </a:extLst>
              </p:cNvPr>
              <p:cNvSpPr txBox="1">
                <a:spLocks noRot="1" noChangeAspect="1" noMove="1" noResize="1" noEditPoints="1" noAdjustHandles="1" noChangeArrowheads="1" noChangeShapeType="1" noTextEdit="1"/>
              </p:cNvSpPr>
              <p:nvPr/>
            </p:nvSpPr>
            <p:spPr>
              <a:xfrm>
                <a:off x="4024042" y="5567773"/>
                <a:ext cx="781050" cy="369332"/>
              </a:xfrm>
              <a:prstGeom prst="rect">
                <a:avLst/>
              </a:prstGeom>
              <a:blipFill>
                <a:blip r:embed="rId4"/>
                <a:stretch>
                  <a:fillRect r="-117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D2BDE66-D4F9-20C5-F567-7A74D988683C}"/>
                  </a:ext>
                </a:extLst>
              </p:cNvPr>
              <p:cNvSpPr txBox="1"/>
              <p:nvPr/>
            </p:nvSpPr>
            <p:spPr>
              <a:xfrm>
                <a:off x="5371830" y="2116820"/>
                <a:ext cx="6467475" cy="3693319"/>
              </a:xfrm>
              <a:prstGeom prst="rect">
                <a:avLst/>
              </a:prstGeom>
              <a:noFill/>
            </p:spPr>
            <p:txBody>
              <a:bodyPr wrap="square" rtlCol="0">
                <a:spAutoFit/>
              </a:bodyPr>
              <a:lstStyle/>
              <a:p>
                <a:r>
                  <a:rPr lang="ja-JP" altLang="en-US" dirty="0"/>
                  <a:t>カレントミラーのベース電位は</a:t>
                </a:r>
                <a14:m>
                  <m:oMath xmlns:m="http://schemas.openxmlformats.org/officeDocument/2006/math">
                    <m:r>
                      <a:rPr lang="en-US" altLang="ja-JP" b="0" i="1" smtClean="0">
                        <a:latin typeface="Cambria Math" panose="02040503050406030204" pitchFamily="18" charset="0"/>
                      </a:rPr>
                      <m:t>0.9 </m:t>
                    </m:r>
                    <m:r>
                      <m:rPr>
                        <m:sty m:val="p"/>
                      </m:rPr>
                      <a:rPr lang="en-US" altLang="ja-JP" b="0" i="0" smtClean="0">
                        <a:latin typeface="Cambria Math" panose="02040503050406030204" pitchFamily="18" charset="0"/>
                      </a:rPr>
                      <m:t>V</m:t>
                    </m:r>
                  </m:oMath>
                </a14:m>
                <a:r>
                  <a:rPr kumimoji="1" lang="ja-JP" altLang="en-US" dirty="0"/>
                  <a:t>であるので、同様にしてカレントミラーに流れる電流は同じく</a:t>
                </a:r>
                <a:endParaRPr kumimoji="1" lang="en-US" altLang="ja-JP" dirty="0"/>
              </a:p>
              <a:p>
                <a:r>
                  <a:rPr lang="ja-JP" altLang="en-US" dirty="0"/>
                  <a:t>約</a:t>
                </a:r>
                <a14:m>
                  <m:oMath xmlns:m="http://schemas.openxmlformats.org/officeDocument/2006/math">
                    <m:r>
                      <a:rPr lang="en-US" altLang="ja-JP" b="0" i="1" smtClean="0">
                        <a:latin typeface="Cambria Math" panose="02040503050406030204" pitchFamily="18" charset="0"/>
                      </a:rPr>
                      <m:t>1.8 </m:t>
                    </m:r>
                    <m:r>
                      <m:rPr>
                        <m:sty m:val="p"/>
                      </m:rPr>
                      <a:rPr lang="en-US" altLang="ja-JP" b="0" i="0" smtClean="0">
                        <a:latin typeface="Cambria Math" panose="02040503050406030204" pitchFamily="18" charset="0"/>
                      </a:rPr>
                      <m:t>mA</m:t>
                    </m:r>
                  </m:oMath>
                </a14:m>
                <a:r>
                  <a:rPr kumimoji="1" lang="ja-JP" altLang="en-US" dirty="0"/>
                  <a:t>である。この部分並列数は</a:t>
                </a:r>
                <a14:m>
                  <m:oMath xmlns:m="http://schemas.openxmlformats.org/officeDocument/2006/math">
                    <m:r>
                      <a:rPr kumimoji="1" lang="en-US" altLang="ja-JP" b="0" i="1" smtClean="0">
                        <a:latin typeface="Cambria Math" panose="02040503050406030204" pitchFamily="18" charset="0"/>
                      </a:rPr>
                      <m:t>2</m:t>
                    </m:r>
                  </m:oMath>
                </a14:m>
                <a:r>
                  <a:rPr kumimoji="1" lang="ja-JP" altLang="en-US" dirty="0"/>
                  <a:t>としている。</a:t>
                </a:r>
                <a:endParaRPr kumimoji="1" lang="en-US" altLang="ja-JP" dirty="0"/>
              </a:p>
              <a:p>
                <a:endParaRPr lang="en-US" altLang="ja-JP" dirty="0"/>
              </a:p>
              <a:p>
                <a:r>
                  <a:rPr lang="ja-JP" altLang="en-US" dirty="0"/>
                  <a:t>入力差動対での議論と同様にカレントミラーのコレクタ端子は</a:t>
                </a:r>
                <a14:m>
                  <m:oMath xmlns:m="http://schemas.openxmlformats.org/officeDocument/2006/math">
                    <m:r>
                      <a:rPr lang="en-US" altLang="ja-JP" b="0" i="1" smtClean="0">
                        <a:latin typeface="Cambria Math" panose="02040503050406030204" pitchFamily="18" charset="0"/>
                      </a:rPr>
                      <m:t>0.3 </m:t>
                    </m:r>
                    <m:r>
                      <m:rPr>
                        <m:sty m:val="p"/>
                      </m:rPr>
                      <a:rPr lang="en-US" altLang="ja-JP" b="0" i="0" smtClean="0">
                        <a:latin typeface="Cambria Math" panose="02040503050406030204" pitchFamily="18" charset="0"/>
                      </a:rPr>
                      <m:t>V</m:t>
                    </m:r>
                  </m:oMath>
                </a14:m>
                <a:r>
                  <a:rPr lang="ja-JP" altLang="en-US" dirty="0"/>
                  <a:t>とすれば、出力側の差動対の入力は直流で</a:t>
                </a:r>
                <a14:m>
                  <m:oMath xmlns:m="http://schemas.openxmlformats.org/officeDocument/2006/math">
                    <m:r>
                      <a:rPr lang="en-US" altLang="ja-JP" b="0" i="1" smtClean="0">
                        <a:latin typeface="Cambria Math" panose="02040503050406030204" pitchFamily="18" charset="0"/>
                      </a:rPr>
                      <m:t>1.2 </m:t>
                    </m:r>
                    <m:r>
                      <m:rPr>
                        <m:sty m:val="p"/>
                      </m:rPr>
                      <a:rPr lang="en-US" altLang="ja-JP" b="0" i="0" smtClean="0">
                        <a:latin typeface="Cambria Math" panose="02040503050406030204" pitchFamily="18" charset="0"/>
                      </a:rPr>
                      <m:t>V</m:t>
                    </m:r>
                  </m:oMath>
                </a14:m>
                <a:r>
                  <a:rPr lang="ja-JP" altLang="en-US" dirty="0"/>
                  <a:t>となる。</a:t>
                </a:r>
                <a:endParaRPr lang="en-US" altLang="ja-JP" dirty="0"/>
              </a:p>
              <a:p>
                <a:endParaRPr lang="en-US" altLang="ja-JP" dirty="0"/>
              </a:p>
              <a:p>
                <a:r>
                  <a:rPr lang="ja-JP" altLang="en-US" dirty="0"/>
                  <a:t>さらに、出力端子は差動対のコレクタ</a:t>
                </a:r>
                <a:r>
                  <a:rPr lang="en-US" altLang="ja-JP" dirty="0"/>
                  <a:t>-</a:t>
                </a:r>
                <a:r>
                  <a:rPr lang="ja-JP" altLang="en-US" dirty="0"/>
                  <a:t>エミッタ間電圧を</a:t>
                </a:r>
                <a14:m>
                  <m:oMath xmlns:m="http://schemas.openxmlformats.org/officeDocument/2006/math">
                    <m:r>
                      <a:rPr lang="en-US" altLang="ja-JP" b="0" i="1" smtClean="0">
                        <a:latin typeface="Cambria Math" panose="02040503050406030204" pitchFamily="18" charset="0"/>
                      </a:rPr>
                      <m:t>0.3 </m:t>
                    </m:r>
                    <m:r>
                      <m:rPr>
                        <m:sty m:val="p"/>
                      </m:rPr>
                      <a:rPr lang="en-US" altLang="ja-JP" b="0" i="0" smtClean="0">
                        <a:latin typeface="Cambria Math" panose="02040503050406030204" pitchFamily="18" charset="0"/>
                      </a:rPr>
                      <m:t>V</m:t>
                    </m:r>
                  </m:oMath>
                </a14:m>
                <a:r>
                  <a:rPr lang="ja-JP" altLang="en-US" dirty="0"/>
                  <a:t>とすれば出力電位の下限は</a:t>
                </a:r>
                <a14:m>
                  <m:oMath xmlns:m="http://schemas.openxmlformats.org/officeDocument/2006/math">
                    <m:r>
                      <a:rPr lang="en-US" altLang="ja-JP" b="0" i="1" smtClean="0">
                        <a:latin typeface="Cambria Math" panose="02040503050406030204" pitchFamily="18" charset="0"/>
                      </a:rPr>
                      <m:t>0.6 </m:t>
                    </m:r>
                    <m:r>
                      <m:rPr>
                        <m:sty m:val="p"/>
                      </m:rPr>
                      <a:rPr lang="en-US" altLang="ja-JP" b="0" i="0" smtClean="0">
                        <a:latin typeface="Cambria Math" panose="02040503050406030204" pitchFamily="18" charset="0"/>
                      </a:rPr>
                      <m:t>V</m:t>
                    </m:r>
                  </m:oMath>
                </a14:m>
                <a:r>
                  <a:rPr lang="ja-JP" altLang="en-US" dirty="0"/>
                  <a:t>となる。</a:t>
                </a:r>
                <a:endParaRPr lang="en-US" altLang="ja-JP" dirty="0"/>
              </a:p>
              <a:p>
                <a:endParaRPr lang="en-US" altLang="ja-JP" dirty="0"/>
              </a:p>
              <a:p>
                <a:r>
                  <a:rPr lang="ja-JP" altLang="en-US" dirty="0"/>
                  <a:t>無入力時、負荷抵抗には</a:t>
                </a:r>
                <a14:m>
                  <m:oMath xmlns:m="http://schemas.openxmlformats.org/officeDocument/2006/math">
                    <m:r>
                      <a:rPr lang="en-US" altLang="ja-JP" b="0" i="1" smtClean="0">
                        <a:latin typeface="Cambria Math" panose="02040503050406030204" pitchFamily="18" charset="0"/>
                      </a:rPr>
                      <m:t>1.8 </m:t>
                    </m:r>
                    <m:r>
                      <a:rPr lang="en-US" altLang="ja-JP" b="0" i="1" smtClean="0">
                        <a:latin typeface="Cambria Math" panose="02040503050406030204" pitchFamily="18" charset="0"/>
                      </a:rPr>
                      <m:t>𝑚𝐴</m:t>
                    </m:r>
                  </m:oMath>
                </a14:m>
                <a:r>
                  <a:rPr lang="ja-JP" altLang="en-US" dirty="0"/>
                  <a:t>の電流が流れるので、出力電位が電源</a:t>
                </a:r>
                <a:r>
                  <a:rPr lang="en-US" altLang="ja-JP" dirty="0"/>
                  <a:t>(</a:t>
                </a:r>
                <a14:m>
                  <m:oMath xmlns:m="http://schemas.openxmlformats.org/officeDocument/2006/math">
                    <m:r>
                      <a:rPr lang="en-US" altLang="ja-JP" b="0" i="0" smtClean="0">
                        <a:latin typeface="Cambria Math" panose="02040503050406030204" pitchFamily="18" charset="0"/>
                      </a:rPr>
                      <m:t>1</m:t>
                    </m:r>
                    <m:r>
                      <a:rPr lang="en-US" altLang="ja-JP" b="0" i="1" smtClean="0">
                        <a:latin typeface="Cambria Math" panose="02040503050406030204" pitchFamily="18" charset="0"/>
                      </a:rPr>
                      <m:t>.7 </m:t>
                    </m:r>
                    <m:r>
                      <a:rPr lang="en-US" altLang="ja-JP" b="0" i="1" smtClean="0">
                        <a:latin typeface="Cambria Math" panose="02040503050406030204" pitchFamily="18" charset="0"/>
                      </a:rPr>
                      <m:t>𝑉</m:t>
                    </m:r>
                  </m:oMath>
                </a14:m>
                <a:r>
                  <a:rPr lang="en-US" altLang="ja-JP" dirty="0"/>
                  <a:t>)</a:t>
                </a:r>
                <a:r>
                  <a:rPr lang="ja-JP" altLang="en-US" dirty="0"/>
                  <a:t>と差動対のコレクタ電位</a:t>
                </a:r>
                <a:r>
                  <a:rPr lang="en-US" altLang="ja-JP" dirty="0"/>
                  <a:t>(</a:t>
                </a:r>
                <a14:m>
                  <m:oMath xmlns:m="http://schemas.openxmlformats.org/officeDocument/2006/math">
                    <m:r>
                      <a:rPr lang="en-US" altLang="ja-JP" b="0" i="1" smtClean="0">
                        <a:latin typeface="Cambria Math" panose="02040503050406030204" pitchFamily="18" charset="0"/>
                      </a:rPr>
                      <m:t>0.6 </m:t>
                    </m:r>
                    <m:r>
                      <a:rPr lang="en-US" altLang="ja-JP" b="0" i="1" smtClean="0">
                        <a:latin typeface="Cambria Math" panose="02040503050406030204" pitchFamily="18" charset="0"/>
                      </a:rPr>
                      <m:t>𝑉</m:t>
                    </m:r>
                  </m:oMath>
                </a14:m>
                <a:r>
                  <a:rPr lang="en-US" altLang="ja-JP" dirty="0"/>
                  <a:t>)</a:t>
                </a:r>
                <a:r>
                  <a:rPr lang="ja-JP" altLang="en-US" dirty="0"/>
                  <a:t>の中間になるようにすると、抵抗値は</a:t>
                </a:r>
                <a14:m>
                  <m:oMath xmlns:m="http://schemas.openxmlformats.org/officeDocument/2006/math">
                    <m:r>
                      <a:rPr lang="en-US" altLang="ja-JP" b="0" i="1" smtClean="0">
                        <a:latin typeface="Cambria Math" panose="02040503050406030204" pitchFamily="18" charset="0"/>
                      </a:rPr>
                      <m:t>305.555⋯≈306 </m:t>
                    </m:r>
                    <m:r>
                      <m:rPr>
                        <m:sty m:val="p"/>
                      </m:rPr>
                      <a:rPr lang="en-US" altLang="ja-JP" b="0" i="0" smtClean="0">
                        <a:latin typeface="Cambria Math" panose="02040503050406030204" pitchFamily="18" charset="0"/>
                      </a:rPr>
                      <m:t>Ω</m:t>
                    </m:r>
                  </m:oMath>
                </a14:m>
                <a:r>
                  <a:rPr lang="ja-JP" altLang="en-US" dirty="0"/>
                  <a:t>となる。</a:t>
                </a:r>
                <a:endParaRPr lang="en-US" altLang="ja-JP" dirty="0"/>
              </a:p>
            </p:txBody>
          </p:sp>
        </mc:Choice>
        <mc:Fallback xmlns="">
          <p:sp>
            <p:nvSpPr>
              <p:cNvPr id="11" name="テキスト ボックス 10">
                <a:extLst>
                  <a:ext uri="{FF2B5EF4-FFF2-40B4-BE49-F238E27FC236}">
                    <a16:creationId xmlns:a16="http://schemas.microsoft.com/office/drawing/2014/main" id="{CD2BDE66-D4F9-20C5-F567-7A74D988683C}"/>
                  </a:ext>
                </a:extLst>
              </p:cNvPr>
              <p:cNvSpPr txBox="1">
                <a:spLocks noRot="1" noChangeAspect="1" noMove="1" noResize="1" noEditPoints="1" noAdjustHandles="1" noChangeArrowheads="1" noChangeShapeType="1" noTextEdit="1"/>
              </p:cNvSpPr>
              <p:nvPr/>
            </p:nvSpPr>
            <p:spPr>
              <a:xfrm>
                <a:off x="5371830" y="2116820"/>
                <a:ext cx="6467475" cy="3693319"/>
              </a:xfrm>
              <a:prstGeom prst="rect">
                <a:avLst/>
              </a:prstGeom>
              <a:blipFill>
                <a:blip r:embed="rId5"/>
                <a:stretch>
                  <a:fillRect l="-754" t="-660" r="-4336" b="-18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04967B-6567-BEBF-EEB7-BC8EC25C51E3}"/>
                  </a:ext>
                </a:extLst>
              </p:cNvPr>
              <p:cNvSpPr txBox="1"/>
              <p:nvPr/>
            </p:nvSpPr>
            <p:spPr>
              <a:xfrm>
                <a:off x="-19672" y="3533804"/>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1.2 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2" name="テキスト ボックス 11">
                <a:extLst>
                  <a:ext uri="{FF2B5EF4-FFF2-40B4-BE49-F238E27FC236}">
                    <a16:creationId xmlns:a16="http://schemas.microsoft.com/office/drawing/2014/main" id="{6E04967B-6567-BEBF-EEB7-BC8EC25C51E3}"/>
                  </a:ext>
                </a:extLst>
              </p:cNvPr>
              <p:cNvSpPr txBox="1">
                <a:spLocks noRot="1" noChangeAspect="1" noMove="1" noResize="1" noEditPoints="1" noAdjustHandles="1" noChangeArrowheads="1" noChangeShapeType="1" noTextEdit="1"/>
              </p:cNvSpPr>
              <p:nvPr/>
            </p:nvSpPr>
            <p:spPr>
              <a:xfrm>
                <a:off x="-19672" y="3533804"/>
                <a:ext cx="781050"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2F481F4-7757-CAF6-B7C7-E001CDE5B779}"/>
                  </a:ext>
                </a:extLst>
              </p:cNvPr>
              <p:cNvSpPr txBox="1"/>
              <p:nvPr/>
            </p:nvSpPr>
            <p:spPr>
              <a:xfrm>
                <a:off x="4347892" y="2465929"/>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1. 15</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3" name="テキスト ボックス 12">
                <a:extLst>
                  <a:ext uri="{FF2B5EF4-FFF2-40B4-BE49-F238E27FC236}">
                    <a16:creationId xmlns:a16="http://schemas.microsoft.com/office/drawing/2014/main" id="{02F481F4-7757-CAF6-B7C7-E001CDE5B779}"/>
                  </a:ext>
                </a:extLst>
              </p:cNvPr>
              <p:cNvSpPr txBox="1">
                <a:spLocks noRot="1" noChangeAspect="1" noMove="1" noResize="1" noEditPoints="1" noAdjustHandles="1" noChangeArrowheads="1" noChangeShapeType="1" noTextEdit="1"/>
              </p:cNvSpPr>
              <p:nvPr/>
            </p:nvSpPr>
            <p:spPr>
              <a:xfrm>
                <a:off x="4347892" y="2465929"/>
                <a:ext cx="781050" cy="369332"/>
              </a:xfrm>
              <a:prstGeom prst="rect">
                <a:avLst/>
              </a:prstGeom>
              <a:blipFill>
                <a:blip r:embed="rId7"/>
                <a:stretch>
                  <a:fillRect r="-7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58F0E15-7B19-55B5-6EBD-8C808B27A6B8}"/>
                  </a:ext>
                </a:extLst>
              </p:cNvPr>
              <p:cNvSpPr txBox="1"/>
              <p:nvPr/>
            </p:nvSpPr>
            <p:spPr>
              <a:xfrm>
                <a:off x="2562495" y="4216184"/>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1.2 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4" name="テキスト ボックス 13">
                <a:extLst>
                  <a:ext uri="{FF2B5EF4-FFF2-40B4-BE49-F238E27FC236}">
                    <a16:creationId xmlns:a16="http://schemas.microsoft.com/office/drawing/2014/main" id="{258F0E15-7B19-55B5-6EBD-8C808B27A6B8}"/>
                  </a:ext>
                </a:extLst>
              </p:cNvPr>
              <p:cNvSpPr txBox="1">
                <a:spLocks noRot="1" noChangeAspect="1" noMove="1" noResize="1" noEditPoints="1" noAdjustHandles="1" noChangeArrowheads="1" noChangeShapeType="1" noTextEdit="1"/>
              </p:cNvSpPr>
              <p:nvPr/>
            </p:nvSpPr>
            <p:spPr>
              <a:xfrm>
                <a:off x="2562495" y="4216184"/>
                <a:ext cx="781050"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C53D7F8-779F-EA6B-5DC4-399E56EDDED2}"/>
                  </a:ext>
                </a:extLst>
              </p:cNvPr>
              <p:cNvSpPr txBox="1"/>
              <p:nvPr/>
            </p:nvSpPr>
            <p:spPr>
              <a:xfrm>
                <a:off x="4543290" y="3608927"/>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1.2 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5" name="テキスト ボックス 14">
                <a:extLst>
                  <a:ext uri="{FF2B5EF4-FFF2-40B4-BE49-F238E27FC236}">
                    <a16:creationId xmlns:a16="http://schemas.microsoft.com/office/drawing/2014/main" id="{9C53D7F8-779F-EA6B-5DC4-399E56EDDED2}"/>
                  </a:ext>
                </a:extLst>
              </p:cNvPr>
              <p:cNvSpPr txBox="1">
                <a:spLocks noRot="1" noChangeAspect="1" noMove="1" noResize="1" noEditPoints="1" noAdjustHandles="1" noChangeArrowheads="1" noChangeShapeType="1" noTextEdit="1"/>
              </p:cNvSpPr>
              <p:nvPr/>
            </p:nvSpPr>
            <p:spPr>
              <a:xfrm>
                <a:off x="4543290" y="3608927"/>
                <a:ext cx="781050"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3E87165-A6CD-646C-14B2-7616131F2987}"/>
                  </a:ext>
                </a:extLst>
              </p:cNvPr>
              <p:cNvSpPr txBox="1"/>
              <p:nvPr/>
            </p:nvSpPr>
            <p:spPr>
              <a:xfrm>
                <a:off x="1476915" y="1932154"/>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306 </m:t>
                      </m:r>
                      <m:r>
                        <m:rPr>
                          <m:sty m:val="p"/>
                        </m:rPr>
                        <a:rPr kumimoji="1" lang="en-US" altLang="ja-JP" b="0" i="0" smtClean="0">
                          <a:solidFill>
                            <a:srgbClr val="FF0000"/>
                          </a:solidFill>
                          <a:latin typeface="Cambria Math" panose="02040503050406030204" pitchFamily="18" charset="0"/>
                        </a:rPr>
                        <m:t>Ω</m:t>
                      </m:r>
                    </m:oMath>
                  </m:oMathPara>
                </a14:m>
                <a:endParaRPr kumimoji="1" lang="en-US" altLang="ja-JP" b="0" dirty="0">
                  <a:solidFill>
                    <a:srgbClr val="FF0000"/>
                  </a:solidFill>
                </a:endParaRPr>
              </a:p>
            </p:txBody>
          </p:sp>
        </mc:Choice>
        <mc:Fallback xmlns="">
          <p:sp>
            <p:nvSpPr>
              <p:cNvPr id="18" name="テキスト ボックス 17">
                <a:extLst>
                  <a:ext uri="{FF2B5EF4-FFF2-40B4-BE49-F238E27FC236}">
                    <a16:creationId xmlns:a16="http://schemas.microsoft.com/office/drawing/2014/main" id="{63E87165-A6CD-646C-14B2-7616131F2987}"/>
                  </a:ext>
                </a:extLst>
              </p:cNvPr>
              <p:cNvSpPr txBox="1">
                <a:spLocks noRot="1" noChangeAspect="1" noMove="1" noResize="1" noEditPoints="1" noAdjustHandles="1" noChangeArrowheads="1" noChangeShapeType="1" noTextEdit="1"/>
              </p:cNvSpPr>
              <p:nvPr/>
            </p:nvSpPr>
            <p:spPr>
              <a:xfrm>
                <a:off x="1476915" y="1932154"/>
                <a:ext cx="78105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3F76E6D-D326-50CF-31C0-73AE533CD2D9}"/>
                  </a:ext>
                </a:extLst>
              </p:cNvPr>
              <p:cNvSpPr txBox="1"/>
              <p:nvPr/>
            </p:nvSpPr>
            <p:spPr>
              <a:xfrm>
                <a:off x="3343545" y="1913138"/>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306 </m:t>
                      </m:r>
                      <m:r>
                        <m:rPr>
                          <m:sty m:val="p"/>
                        </m:rPr>
                        <a:rPr kumimoji="1" lang="en-US" altLang="ja-JP" b="0" i="0" smtClean="0">
                          <a:solidFill>
                            <a:srgbClr val="FF0000"/>
                          </a:solidFill>
                          <a:latin typeface="Cambria Math" panose="02040503050406030204" pitchFamily="18" charset="0"/>
                        </a:rPr>
                        <m:t>Ω</m:t>
                      </m:r>
                    </m:oMath>
                  </m:oMathPara>
                </a14:m>
                <a:endParaRPr kumimoji="1" lang="en-US" altLang="ja-JP" b="0" dirty="0">
                  <a:solidFill>
                    <a:srgbClr val="FF0000"/>
                  </a:solidFill>
                </a:endParaRPr>
              </a:p>
            </p:txBody>
          </p:sp>
        </mc:Choice>
        <mc:Fallback xmlns="">
          <p:sp>
            <p:nvSpPr>
              <p:cNvPr id="19" name="テキスト ボックス 18">
                <a:extLst>
                  <a:ext uri="{FF2B5EF4-FFF2-40B4-BE49-F238E27FC236}">
                    <a16:creationId xmlns:a16="http://schemas.microsoft.com/office/drawing/2014/main" id="{E3F76E6D-D326-50CF-31C0-73AE533CD2D9}"/>
                  </a:ext>
                </a:extLst>
              </p:cNvPr>
              <p:cNvSpPr txBox="1">
                <a:spLocks noRot="1" noChangeAspect="1" noMove="1" noResize="1" noEditPoints="1" noAdjustHandles="1" noChangeArrowheads="1" noChangeShapeType="1" noTextEdit="1"/>
              </p:cNvSpPr>
              <p:nvPr/>
            </p:nvSpPr>
            <p:spPr>
              <a:xfrm>
                <a:off x="3343545" y="1913138"/>
                <a:ext cx="78105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4663776-B08D-4903-1A1E-A6758FA4FA76}"/>
                  </a:ext>
                </a:extLst>
              </p:cNvPr>
              <p:cNvSpPr txBox="1"/>
              <p:nvPr/>
            </p:nvSpPr>
            <p:spPr>
              <a:xfrm>
                <a:off x="139479" y="2561455"/>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1. 15</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21" name="テキスト ボックス 20">
                <a:extLst>
                  <a:ext uri="{FF2B5EF4-FFF2-40B4-BE49-F238E27FC236}">
                    <a16:creationId xmlns:a16="http://schemas.microsoft.com/office/drawing/2014/main" id="{74663776-B08D-4903-1A1E-A6758FA4FA76}"/>
                  </a:ext>
                </a:extLst>
              </p:cNvPr>
              <p:cNvSpPr txBox="1">
                <a:spLocks noRot="1" noChangeAspect="1" noMove="1" noResize="1" noEditPoints="1" noAdjustHandles="1" noChangeArrowheads="1" noChangeShapeType="1" noTextEdit="1"/>
              </p:cNvSpPr>
              <p:nvPr/>
            </p:nvSpPr>
            <p:spPr>
              <a:xfrm>
                <a:off x="139479" y="2561455"/>
                <a:ext cx="781050" cy="369332"/>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085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7344B1-101A-9BAC-916B-E0DC88987A6F}"/>
              </a:ext>
            </a:extLst>
          </p:cNvPr>
          <p:cNvSpPr>
            <a:spLocks noGrp="1"/>
          </p:cNvSpPr>
          <p:nvPr>
            <p:ph type="title"/>
          </p:nvPr>
        </p:nvSpPr>
        <p:spPr/>
        <p:txBody>
          <a:bodyPr/>
          <a:lstStyle/>
          <a:p>
            <a:r>
              <a:rPr lang="ja-JP" altLang="en-US" dirty="0"/>
              <a:t>シミュレーション結果</a:t>
            </a:r>
            <a:r>
              <a:rPr lang="en-US" altLang="ja-JP" dirty="0"/>
              <a:t>-</a:t>
            </a:r>
            <a:r>
              <a:rPr lang="ja-JP" altLang="en-US" dirty="0"/>
              <a:t>直流解析</a:t>
            </a:r>
            <a:endParaRPr kumimoji="1" lang="ja-JP" altLang="en-US" dirty="0"/>
          </a:p>
        </p:txBody>
      </p:sp>
      <p:sp>
        <p:nvSpPr>
          <p:cNvPr id="3" name="日付プレースホルダー 2">
            <a:extLst>
              <a:ext uri="{FF2B5EF4-FFF2-40B4-BE49-F238E27FC236}">
                <a16:creationId xmlns:a16="http://schemas.microsoft.com/office/drawing/2014/main" id="{D5623C0A-04EF-BD7B-E11D-390E8A7F2C2B}"/>
              </a:ext>
            </a:extLst>
          </p:cNvPr>
          <p:cNvSpPr>
            <a:spLocks noGrp="1"/>
          </p:cNvSpPr>
          <p:nvPr>
            <p:ph type="dt" sz="half" idx="10"/>
          </p:nvPr>
        </p:nvSpPr>
        <p:spPr/>
        <p:txBody>
          <a:bodyPr/>
          <a:lstStyle/>
          <a:p>
            <a:fld id="{D960D7A0-95E9-4E80-AEE1-2416C3BC5BFF}" type="datetime1">
              <a:rPr kumimoji="1" lang="ja-JP" altLang="en-US" smtClean="0"/>
              <a:t>2024/4/11</a:t>
            </a:fld>
            <a:endParaRPr kumimoji="1" lang="ja-JP" altLang="en-US"/>
          </a:p>
        </p:txBody>
      </p:sp>
      <p:sp>
        <p:nvSpPr>
          <p:cNvPr id="4" name="スライド番号プレースホルダー 3">
            <a:extLst>
              <a:ext uri="{FF2B5EF4-FFF2-40B4-BE49-F238E27FC236}">
                <a16:creationId xmlns:a16="http://schemas.microsoft.com/office/drawing/2014/main" id="{9799CD6D-7EAC-5B76-34F0-3A6459DB1695}"/>
              </a:ext>
            </a:extLst>
          </p:cNvPr>
          <p:cNvSpPr>
            <a:spLocks noGrp="1"/>
          </p:cNvSpPr>
          <p:nvPr>
            <p:ph type="sldNum" sz="quarter" idx="12"/>
          </p:nvPr>
        </p:nvSpPr>
        <p:spPr/>
        <p:txBody>
          <a:bodyPr/>
          <a:lstStyle/>
          <a:p>
            <a:fld id="{6294761A-CFE9-4878-87A7-90ECABD59CE5}" type="slidenum">
              <a:rPr kumimoji="1" lang="ja-JP" altLang="en-US" smtClean="0"/>
              <a:t>11</a:t>
            </a:fld>
            <a:endParaRPr kumimoji="1" lang="ja-JP" altLang="en-US"/>
          </a:p>
        </p:txBody>
      </p:sp>
      <p:sp>
        <p:nvSpPr>
          <p:cNvPr id="5" name="フッター プレースホルダー 4">
            <a:extLst>
              <a:ext uri="{FF2B5EF4-FFF2-40B4-BE49-F238E27FC236}">
                <a16:creationId xmlns:a16="http://schemas.microsoft.com/office/drawing/2014/main" id="{B7DE12C7-9F8A-3199-6CC5-8095596BD033}"/>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1" name="図 10" descr="暗い, 画面, モニター, 大きい が含まれている画像&#10;&#10;自動的に生成された説明">
            <a:extLst>
              <a:ext uri="{FF2B5EF4-FFF2-40B4-BE49-F238E27FC236}">
                <a16:creationId xmlns:a16="http://schemas.microsoft.com/office/drawing/2014/main" id="{E8AEF4CF-7A2A-6C9C-A54B-61806D981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6" y="1144359"/>
            <a:ext cx="9224480" cy="5428437"/>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069D685-AD89-497D-C3A0-286B8440761D}"/>
                  </a:ext>
                </a:extLst>
              </p:cNvPr>
              <p:cNvSpPr txBox="1"/>
              <p:nvPr/>
            </p:nvSpPr>
            <p:spPr>
              <a:xfrm>
                <a:off x="1099996" y="4345663"/>
                <a:ext cx="5432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1069D685-AD89-497D-C3A0-286B8440761D}"/>
                  </a:ext>
                </a:extLst>
              </p:cNvPr>
              <p:cNvSpPr txBox="1">
                <a:spLocks noRot="1" noChangeAspect="1" noMove="1" noResize="1" noEditPoints="1" noAdjustHandles="1" noChangeArrowheads="1" noChangeShapeType="1" noTextEdit="1"/>
              </p:cNvSpPr>
              <p:nvPr/>
            </p:nvSpPr>
            <p:spPr>
              <a:xfrm>
                <a:off x="1099996" y="4345663"/>
                <a:ext cx="543208"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04D6E15-FCA7-5F10-801B-C0B66D83204C}"/>
                  </a:ext>
                </a:extLst>
              </p:cNvPr>
              <p:cNvSpPr txBox="1"/>
              <p:nvPr/>
            </p:nvSpPr>
            <p:spPr>
              <a:xfrm>
                <a:off x="1745098" y="3229547"/>
                <a:ext cx="5432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004D6E15-FCA7-5F10-801B-C0B66D83204C}"/>
                  </a:ext>
                </a:extLst>
              </p:cNvPr>
              <p:cNvSpPr txBox="1">
                <a:spLocks noRot="1" noChangeAspect="1" noMove="1" noResize="1" noEditPoints="1" noAdjustHandles="1" noChangeArrowheads="1" noChangeShapeType="1" noTextEdit="1"/>
              </p:cNvSpPr>
              <p:nvPr/>
            </p:nvSpPr>
            <p:spPr>
              <a:xfrm>
                <a:off x="1745098" y="3229547"/>
                <a:ext cx="543208"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77964D8-97D1-06AD-C3C5-308FE73780AD}"/>
                  </a:ext>
                </a:extLst>
              </p:cNvPr>
              <p:cNvSpPr txBox="1"/>
              <p:nvPr/>
            </p:nvSpPr>
            <p:spPr>
              <a:xfrm>
                <a:off x="7684170" y="3663064"/>
                <a:ext cx="5432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877964D8-97D1-06AD-C3C5-308FE73780AD}"/>
                  </a:ext>
                </a:extLst>
              </p:cNvPr>
              <p:cNvSpPr txBox="1">
                <a:spLocks noRot="1" noChangeAspect="1" noMove="1" noResize="1" noEditPoints="1" noAdjustHandles="1" noChangeArrowheads="1" noChangeShapeType="1" noTextEdit="1"/>
              </p:cNvSpPr>
              <p:nvPr/>
            </p:nvSpPr>
            <p:spPr>
              <a:xfrm>
                <a:off x="7684170" y="3663064"/>
                <a:ext cx="543208"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CE2C530-1203-A91C-336D-3EF39B437D28}"/>
                  </a:ext>
                </a:extLst>
              </p:cNvPr>
              <p:cNvSpPr txBox="1"/>
              <p:nvPr/>
            </p:nvSpPr>
            <p:spPr>
              <a:xfrm>
                <a:off x="7867877" y="2678466"/>
                <a:ext cx="5432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4</m:t>
                      </m:r>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9CE2C530-1203-A91C-336D-3EF39B437D28}"/>
                  </a:ext>
                </a:extLst>
              </p:cNvPr>
              <p:cNvSpPr txBox="1">
                <a:spLocks noRot="1" noChangeAspect="1" noMove="1" noResize="1" noEditPoints="1" noAdjustHandles="1" noChangeArrowheads="1" noChangeShapeType="1" noTextEdit="1"/>
              </p:cNvSpPr>
              <p:nvPr/>
            </p:nvSpPr>
            <p:spPr>
              <a:xfrm>
                <a:off x="7867877" y="2678466"/>
                <a:ext cx="543208" cy="369332"/>
              </a:xfrm>
              <a:prstGeom prst="rect">
                <a:avLst/>
              </a:prstGeom>
              <a:blipFill>
                <a:blip r:embed="rId6"/>
                <a:stretch>
                  <a:fillRect/>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B3D4D827-6840-7E31-B089-B342D1FD5DA3}"/>
              </a:ext>
            </a:extLst>
          </p:cNvPr>
          <p:cNvCxnSpPr/>
          <p:nvPr/>
        </p:nvCxnSpPr>
        <p:spPr>
          <a:xfrm>
            <a:off x="8605568" y="1827826"/>
            <a:ext cx="0" cy="4164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91E06E2-AC75-64D6-A395-DAD1D863F589}"/>
                  </a:ext>
                </a:extLst>
              </p:cNvPr>
              <p:cNvSpPr txBox="1"/>
              <p:nvPr/>
            </p:nvSpPr>
            <p:spPr>
              <a:xfrm>
                <a:off x="8563781" y="1851390"/>
                <a:ext cx="5432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4</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691E06E2-AC75-64D6-A395-DAD1D863F589}"/>
                  </a:ext>
                </a:extLst>
              </p:cNvPr>
              <p:cNvSpPr txBox="1">
                <a:spLocks noRot="1" noChangeAspect="1" noMove="1" noResize="1" noEditPoints="1" noAdjustHandles="1" noChangeArrowheads="1" noChangeShapeType="1" noTextEdit="1"/>
              </p:cNvSpPr>
              <p:nvPr/>
            </p:nvSpPr>
            <p:spPr>
              <a:xfrm>
                <a:off x="8563781" y="1851390"/>
                <a:ext cx="543208" cy="369332"/>
              </a:xfrm>
              <a:prstGeom prst="rect">
                <a:avLst/>
              </a:prstGeom>
              <a:blipFill>
                <a:blip r:embed="rId7"/>
                <a:stretch>
                  <a:fillRect/>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5E611DAD-E904-AA51-EC89-A17E69DE4BD8}"/>
              </a:ext>
            </a:extLst>
          </p:cNvPr>
          <p:cNvCxnSpPr/>
          <p:nvPr/>
        </p:nvCxnSpPr>
        <p:spPr>
          <a:xfrm>
            <a:off x="1252061" y="5204768"/>
            <a:ext cx="0" cy="4164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4D61068-4148-FE35-059B-574E29EAE4AD}"/>
                  </a:ext>
                </a:extLst>
              </p:cNvPr>
              <p:cNvSpPr txBox="1"/>
              <p:nvPr/>
            </p:nvSpPr>
            <p:spPr>
              <a:xfrm>
                <a:off x="812591" y="5234781"/>
                <a:ext cx="5432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94D61068-4148-FE35-059B-574E29EAE4AD}"/>
                  </a:ext>
                </a:extLst>
              </p:cNvPr>
              <p:cNvSpPr txBox="1">
                <a:spLocks noRot="1" noChangeAspect="1" noMove="1" noResize="1" noEditPoints="1" noAdjustHandles="1" noChangeArrowheads="1" noChangeShapeType="1" noTextEdit="1"/>
              </p:cNvSpPr>
              <p:nvPr/>
            </p:nvSpPr>
            <p:spPr>
              <a:xfrm>
                <a:off x="812591" y="5234781"/>
                <a:ext cx="543208" cy="369332"/>
              </a:xfrm>
              <a:prstGeom prst="rect">
                <a:avLst/>
              </a:prstGeom>
              <a:blipFill>
                <a:blip r:embed="rId8"/>
                <a:stretch>
                  <a:fillRect/>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422BF324-6839-621C-0747-C2EBE56E06F7}"/>
              </a:ext>
            </a:extLst>
          </p:cNvPr>
          <p:cNvCxnSpPr/>
          <p:nvPr/>
        </p:nvCxnSpPr>
        <p:spPr>
          <a:xfrm>
            <a:off x="1643204" y="3598879"/>
            <a:ext cx="0" cy="4164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F62BCA6-13DA-24DD-FF14-2904A7A66269}"/>
              </a:ext>
            </a:extLst>
          </p:cNvPr>
          <p:cNvCxnSpPr/>
          <p:nvPr/>
        </p:nvCxnSpPr>
        <p:spPr>
          <a:xfrm>
            <a:off x="4259905" y="5412998"/>
            <a:ext cx="0" cy="4164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15A43033-4197-12BB-0C8B-8684F2424A4F}"/>
              </a:ext>
            </a:extLst>
          </p:cNvPr>
          <p:cNvCxnSpPr/>
          <p:nvPr/>
        </p:nvCxnSpPr>
        <p:spPr>
          <a:xfrm>
            <a:off x="8117097" y="5395883"/>
            <a:ext cx="0" cy="4164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89FB2A4-786B-9734-0736-766BFBB72CAC}"/>
                  </a:ext>
                </a:extLst>
              </p:cNvPr>
              <p:cNvSpPr txBox="1"/>
              <p:nvPr/>
            </p:nvSpPr>
            <p:spPr>
              <a:xfrm>
                <a:off x="1159937" y="3611206"/>
                <a:ext cx="5432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C89FB2A4-786B-9734-0736-766BFBB72CAC}"/>
                  </a:ext>
                </a:extLst>
              </p:cNvPr>
              <p:cNvSpPr txBox="1">
                <a:spLocks noRot="1" noChangeAspect="1" noMove="1" noResize="1" noEditPoints="1" noAdjustHandles="1" noChangeArrowheads="1" noChangeShapeType="1" noTextEdit="1"/>
              </p:cNvSpPr>
              <p:nvPr/>
            </p:nvSpPr>
            <p:spPr>
              <a:xfrm>
                <a:off x="1159937" y="3611206"/>
                <a:ext cx="543208"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33D428A6-611E-0134-64C2-18E16F83F824}"/>
                  </a:ext>
                </a:extLst>
              </p:cNvPr>
              <p:cNvSpPr txBox="1"/>
              <p:nvPr/>
            </p:nvSpPr>
            <p:spPr>
              <a:xfrm>
                <a:off x="4193240" y="5412998"/>
                <a:ext cx="5432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r>
                        <a:rPr kumimoji="1" lang="en-US" altLang="ja-JP" b="0" i="0" smtClean="0">
                          <a:latin typeface="Cambria Math" panose="02040503050406030204" pitchFamily="18" charset="0"/>
                        </a:rPr>
                        <m:t>2′</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33D428A6-611E-0134-64C2-18E16F83F824}"/>
                  </a:ext>
                </a:extLst>
              </p:cNvPr>
              <p:cNvSpPr txBox="1">
                <a:spLocks noRot="1" noChangeAspect="1" noMove="1" noResize="1" noEditPoints="1" noAdjustHandles="1" noChangeArrowheads="1" noChangeShapeType="1" noTextEdit="1"/>
              </p:cNvSpPr>
              <p:nvPr/>
            </p:nvSpPr>
            <p:spPr>
              <a:xfrm>
                <a:off x="4193240" y="5412998"/>
                <a:ext cx="543208"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63A1C284-127E-EC75-D257-5416F829F437}"/>
                  </a:ext>
                </a:extLst>
              </p:cNvPr>
              <p:cNvSpPr txBox="1"/>
              <p:nvPr/>
            </p:nvSpPr>
            <p:spPr>
              <a:xfrm>
                <a:off x="7992677" y="5395883"/>
                <a:ext cx="5432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63A1C284-127E-EC75-D257-5416F829F437}"/>
                  </a:ext>
                </a:extLst>
              </p:cNvPr>
              <p:cNvSpPr txBox="1">
                <a:spLocks noRot="1" noChangeAspect="1" noMove="1" noResize="1" noEditPoints="1" noAdjustHandles="1" noChangeArrowheads="1" noChangeShapeType="1" noTextEdit="1"/>
              </p:cNvSpPr>
              <p:nvPr/>
            </p:nvSpPr>
            <p:spPr>
              <a:xfrm>
                <a:off x="7992677" y="5395883"/>
                <a:ext cx="543208" cy="369332"/>
              </a:xfrm>
              <a:prstGeom prst="rect">
                <a:avLst/>
              </a:prstGeom>
              <a:blipFill>
                <a:blip r:embed="rId11"/>
                <a:stretch>
                  <a:fillRect/>
                </a:stretch>
              </a:blipFill>
            </p:spPr>
            <p:txBody>
              <a:bodyPr/>
              <a:lstStyle/>
              <a:p>
                <a:r>
                  <a:rPr lang="ja-JP" altLang="en-US">
                    <a:noFill/>
                  </a:rPr>
                  <a:t> </a:t>
                </a:r>
              </a:p>
            </p:txBody>
          </p:sp>
        </mc:Fallback>
      </mc:AlternateContent>
      <p:pic>
        <p:nvPicPr>
          <p:cNvPr id="27" name="図 26">
            <a:extLst>
              <a:ext uri="{FF2B5EF4-FFF2-40B4-BE49-F238E27FC236}">
                <a16:creationId xmlns:a16="http://schemas.microsoft.com/office/drawing/2014/main" id="{5DCA754A-65BC-1800-9B50-154326BEF78E}"/>
              </a:ext>
            </a:extLst>
          </p:cNvPr>
          <p:cNvPicPr>
            <a:picLocks noChangeAspect="1"/>
          </p:cNvPicPr>
          <p:nvPr/>
        </p:nvPicPr>
        <p:blipFill>
          <a:blip r:embed="rId12"/>
          <a:stretch>
            <a:fillRect/>
          </a:stretch>
        </p:blipFill>
        <p:spPr>
          <a:xfrm>
            <a:off x="9502481" y="2604798"/>
            <a:ext cx="2324100" cy="2419350"/>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E1E8B8-4E5B-2007-3A27-1C9658BEB161}"/>
                  </a:ext>
                </a:extLst>
              </p:cNvPr>
              <p:cNvSpPr txBox="1"/>
              <p:nvPr/>
            </p:nvSpPr>
            <p:spPr>
              <a:xfrm>
                <a:off x="5510788" y="3229547"/>
                <a:ext cx="9709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16E1E8B8-4E5B-2007-3A27-1C9658BEB161}"/>
                  </a:ext>
                </a:extLst>
              </p:cNvPr>
              <p:cNvSpPr txBox="1">
                <a:spLocks noRot="1" noChangeAspect="1" noMove="1" noResize="1" noEditPoints="1" noAdjustHandles="1" noChangeArrowheads="1" noChangeShapeType="1" noTextEdit="1"/>
              </p:cNvSpPr>
              <p:nvPr/>
            </p:nvSpPr>
            <p:spPr>
              <a:xfrm>
                <a:off x="5510788" y="3229547"/>
                <a:ext cx="970931"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638FC94-A089-8BEE-5040-1264CA5CAEB1}"/>
                  </a:ext>
                </a:extLst>
              </p:cNvPr>
              <p:cNvSpPr txBox="1"/>
              <p:nvPr/>
            </p:nvSpPr>
            <p:spPr>
              <a:xfrm>
                <a:off x="7470308" y="3229547"/>
                <a:ext cx="9709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3638FC94-A089-8BEE-5040-1264CA5CAEB1}"/>
                  </a:ext>
                </a:extLst>
              </p:cNvPr>
              <p:cNvSpPr txBox="1">
                <a:spLocks noRot="1" noChangeAspect="1" noMove="1" noResize="1" noEditPoints="1" noAdjustHandles="1" noChangeArrowheads="1" noChangeShapeType="1" noTextEdit="1"/>
              </p:cNvSpPr>
              <p:nvPr/>
            </p:nvSpPr>
            <p:spPr>
              <a:xfrm>
                <a:off x="7470308" y="3229547"/>
                <a:ext cx="970931"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8D09029-ED9E-AAEF-87DE-E1893CD70B78}"/>
                  </a:ext>
                </a:extLst>
              </p:cNvPr>
              <p:cNvSpPr txBox="1"/>
              <p:nvPr/>
            </p:nvSpPr>
            <p:spPr>
              <a:xfrm>
                <a:off x="6469058" y="5228332"/>
                <a:ext cx="9709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48D09029-ED9E-AAEF-87DE-E1893CD70B78}"/>
                  </a:ext>
                </a:extLst>
              </p:cNvPr>
              <p:cNvSpPr txBox="1">
                <a:spLocks noRot="1" noChangeAspect="1" noMove="1" noResize="1" noEditPoints="1" noAdjustHandles="1" noChangeArrowheads="1" noChangeShapeType="1" noTextEdit="1"/>
              </p:cNvSpPr>
              <p:nvPr/>
            </p:nvSpPr>
            <p:spPr>
              <a:xfrm>
                <a:off x="6469058" y="5228332"/>
                <a:ext cx="970931"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3AB234B-0B2F-6882-AB5B-878621618378}"/>
                  </a:ext>
                </a:extLst>
              </p:cNvPr>
              <p:cNvSpPr txBox="1"/>
              <p:nvPr/>
            </p:nvSpPr>
            <p:spPr>
              <a:xfrm>
                <a:off x="3096140" y="5224664"/>
                <a:ext cx="9709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43AB234B-0B2F-6882-AB5B-878621618378}"/>
                  </a:ext>
                </a:extLst>
              </p:cNvPr>
              <p:cNvSpPr txBox="1">
                <a:spLocks noRot="1" noChangeAspect="1" noMove="1" noResize="1" noEditPoints="1" noAdjustHandles="1" noChangeArrowheads="1" noChangeShapeType="1" noTextEdit="1"/>
              </p:cNvSpPr>
              <p:nvPr/>
            </p:nvSpPr>
            <p:spPr>
              <a:xfrm>
                <a:off x="3096140" y="5224664"/>
                <a:ext cx="970931"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2BC90B-6798-6579-2203-543E6538F314}"/>
                  </a:ext>
                </a:extLst>
              </p:cNvPr>
              <p:cNvSpPr txBox="1"/>
              <p:nvPr/>
            </p:nvSpPr>
            <p:spPr>
              <a:xfrm>
                <a:off x="81955" y="4605556"/>
                <a:ext cx="9709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E52BC90B-6798-6579-2203-543E6538F314}"/>
                  </a:ext>
                </a:extLst>
              </p:cNvPr>
              <p:cNvSpPr txBox="1">
                <a:spLocks noRot="1" noChangeAspect="1" noMove="1" noResize="1" noEditPoints="1" noAdjustHandles="1" noChangeArrowheads="1" noChangeShapeType="1" noTextEdit="1"/>
              </p:cNvSpPr>
              <p:nvPr/>
            </p:nvSpPr>
            <p:spPr>
              <a:xfrm>
                <a:off x="81955" y="4605556"/>
                <a:ext cx="970931"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668FB35-424C-A76B-5188-3BEB777C2717}"/>
                  </a:ext>
                </a:extLst>
              </p:cNvPr>
              <p:cNvSpPr txBox="1"/>
              <p:nvPr/>
            </p:nvSpPr>
            <p:spPr>
              <a:xfrm>
                <a:off x="1531236" y="5696394"/>
                <a:ext cx="9709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r>
                        <a:rPr kumimoji="1" lang="en-US" altLang="ja-JP" b="0" i="0" smtClean="0">
                          <a:latin typeface="Cambria Math" panose="02040503050406030204" pitchFamily="18" charset="0"/>
                        </a:rPr>
                        <m:t>4</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2668FB35-424C-A76B-5188-3BEB777C2717}"/>
                  </a:ext>
                </a:extLst>
              </p:cNvPr>
              <p:cNvSpPr txBox="1">
                <a:spLocks noRot="1" noChangeAspect="1" noMove="1" noResize="1" noEditPoints="1" noAdjustHandles="1" noChangeArrowheads="1" noChangeShapeType="1" noTextEdit="1"/>
              </p:cNvSpPr>
              <p:nvPr/>
            </p:nvSpPr>
            <p:spPr>
              <a:xfrm>
                <a:off x="1531236" y="5696394"/>
                <a:ext cx="970931" cy="36933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149D1B9-3A31-5AF2-3C02-1263ADD6E4A2}"/>
                  </a:ext>
                </a:extLst>
              </p:cNvPr>
              <p:cNvSpPr txBox="1"/>
              <p:nvPr/>
            </p:nvSpPr>
            <p:spPr>
              <a:xfrm>
                <a:off x="9354774" y="5327062"/>
                <a:ext cx="2619515" cy="646331"/>
              </a:xfrm>
              <a:prstGeom prst="rect">
                <a:avLst/>
              </a:prstGeom>
              <a:noFill/>
            </p:spPr>
            <p:txBody>
              <a:bodyPr wrap="square" rtlCol="0">
                <a:spAutoFit/>
              </a:bodyPr>
              <a:lstStyle/>
              <a:p>
                <a:r>
                  <a:rPr kumimoji="1" lang="ja-JP" altLang="en-US" dirty="0"/>
                  <a:t>倍率は</a:t>
                </a:r>
                <a14:m>
                  <m:oMath xmlns:m="http://schemas.openxmlformats.org/officeDocument/2006/math">
                    <m:r>
                      <a:rPr kumimoji="1" lang="en-US" altLang="ja-JP" b="0" i="0" smtClean="0">
                        <a:latin typeface="Cambria Math" panose="02040503050406030204" pitchFamily="18" charset="0"/>
                      </a:rPr>
                      <m:t>167</m:t>
                    </m:r>
                    <m:r>
                      <a:rPr kumimoji="1" lang="en-US" altLang="ja-JP" b="0" i="1" smtClean="0">
                        <a:latin typeface="Cambria Math" panose="02040503050406030204" pitchFamily="18" charset="0"/>
                      </a:rPr>
                      <m:t>.485⋯</m:t>
                    </m:r>
                  </m:oMath>
                </a14:m>
                <a:r>
                  <a:rPr kumimoji="1" lang="ja-JP" altLang="en-US" dirty="0"/>
                  <a:t>倍</a:t>
                </a:r>
                <a:endParaRPr kumimoji="1" lang="en-US" altLang="ja-JP" dirty="0"/>
              </a:p>
              <a:p>
                <a:r>
                  <a:rPr kumimoji="1" lang="en-US" altLang="ja-JP" dirty="0"/>
                  <a:t>(</a:t>
                </a:r>
                <a14:m>
                  <m:oMath xmlns:m="http://schemas.openxmlformats.org/officeDocument/2006/math">
                    <m:r>
                      <a:rPr kumimoji="1" lang="en-US" altLang="ja-JP" b="0" i="1" smtClean="0">
                        <a:latin typeface="Cambria Math" panose="02040503050406030204" pitchFamily="18" charset="0"/>
                      </a:rPr>
                      <m:t>44.4795⋯</m:t>
                    </m:r>
                    <m:r>
                      <m:rPr>
                        <m:sty m:val="p"/>
                      </m:rPr>
                      <a:rPr kumimoji="1" lang="en-US" altLang="ja-JP" b="0" i="0" smtClean="0">
                        <a:latin typeface="Cambria Math" panose="02040503050406030204" pitchFamily="18" charset="0"/>
                      </a:rPr>
                      <m:t>dB</m:t>
                    </m:r>
                  </m:oMath>
                </a14:m>
                <a:r>
                  <a:rPr kumimoji="1" lang="en-US" altLang="ja-JP" dirty="0"/>
                  <a:t>)</a:t>
                </a:r>
                <a:endParaRPr kumimoji="1" lang="ja-JP" altLang="en-US" dirty="0"/>
              </a:p>
            </p:txBody>
          </p:sp>
        </mc:Choice>
        <mc:Fallback xmlns="">
          <p:sp>
            <p:nvSpPr>
              <p:cNvPr id="28" name="テキスト ボックス 27">
                <a:extLst>
                  <a:ext uri="{FF2B5EF4-FFF2-40B4-BE49-F238E27FC236}">
                    <a16:creationId xmlns:a16="http://schemas.microsoft.com/office/drawing/2014/main" id="{C149D1B9-3A31-5AF2-3C02-1263ADD6E4A2}"/>
                  </a:ext>
                </a:extLst>
              </p:cNvPr>
              <p:cNvSpPr txBox="1">
                <a:spLocks noRot="1" noChangeAspect="1" noMove="1" noResize="1" noEditPoints="1" noAdjustHandles="1" noChangeArrowheads="1" noChangeShapeType="1" noTextEdit="1"/>
              </p:cNvSpPr>
              <p:nvPr/>
            </p:nvSpPr>
            <p:spPr>
              <a:xfrm>
                <a:off x="9354774" y="5327062"/>
                <a:ext cx="2619515" cy="646331"/>
              </a:xfrm>
              <a:prstGeom prst="rect">
                <a:avLst/>
              </a:prstGeom>
              <a:blipFill>
                <a:blip r:embed="rId19"/>
                <a:stretch>
                  <a:fillRect l="-2098" t="-4717"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6E18A-F94B-6AB0-F662-68A927E2021F}"/>
              </a:ext>
            </a:extLst>
          </p:cNvPr>
          <p:cNvSpPr>
            <a:spLocks noGrp="1"/>
          </p:cNvSpPr>
          <p:nvPr>
            <p:ph type="title"/>
          </p:nvPr>
        </p:nvSpPr>
        <p:spPr/>
        <p:txBody>
          <a:bodyPr/>
          <a:lstStyle/>
          <a:p>
            <a:r>
              <a:rPr lang="ja-JP" altLang="en-US" dirty="0"/>
              <a:t>シミュレーション結果</a:t>
            </a:r>
            <a:r>
              <a:rPr lang="en-US" altLang="ja-JP" dirty="0"/>
              <a:t>-</a:t>
            </a:r>
            <a:r>
              <a:rPr lang="ja-JP" altLang="en-US" dirty="0"/>
              <a:t>直流解析</a:t>
            </a:r>
            <a:endParaRPr kumimoji="1" lang="ja-JP" altLang="en-US" dirty="0"/>
          </a:p>
        </p:txBody>
      </p:sp>
      <p:sp>
        <p:nvSpPr>
          <p:cNvPr id="3" name="日付プレースホルダー 2">
            <a:extLst>
              <a:ext uri="{FF2B5EF4-FFF2-40B4-BE49-F238E27FC236}">
                <a16:creationId xmlns:a16="http://schemas.microsoft.com/office/drawing/2014/main" id="{9FE3E136-C221-B6D6-C309-C24FBFA23B69}"/>
              </a:ext>
            </a:extLst>
          </p:cNvPr>
          <p:cNvSpPr>
            <a:spLocks noGrp="1"/>
          </p:cNvSpPr>
          <p:nvPr>
            <p:ph type="dt" sz="half" idx="10"/>
          </p:nvPr>
        </p:nvSpPr>
        <p:spPr/>
        <p:txBody>
          <a:bodyPr/>
          <a:lstStyle/>
          <a:p>
            <a:fld id="{D960D7A0-95E9-4E80-AEE1-2416C3BC5BFF}" type="datetime1">
              <a:rPr kumimoji="1" lang="ja-JP" altLang="en-US" smtClean="0"/>
              <a:t>2024/4/11</a:t>
            </a:fld>
            <a:endParaRPr kumimoji="1" lang="ja-JP" altLang="en-US"/>
          </a:p>
        </p:txBody>
      </p:sp>
      <p:sp>
        <p:nvSpPr>
          <p:cNvPr id="4" name="スライド番号プレースホルダー 3">
            <a:extLst>
              <a:ext uri="{FF2B5EF4-FFF2-40B4-BE49-F238E27FC236}">
                <a16:creationId xmlns:a16="http://schemas.microsoft.com/office/drawing/2014/main" id="{A1C77888-AD19-E5CB-547A-F393AA63A97C}"/>
              </a:ext>
            </a:extLst>
          </p:cNvPr>
          <p:cNvSpPr>
            <a:spLocks noGrp="1"/>
          </p:cNvSpPr>
          <p:nvPr>
            <p:ph type="sldNum" sz="quarter" idx="12"/>
          </p:nvPr>
        </p:nvSpPr>
        <p:spPr/>
        <p:txBody>
          <a:bodyPr/>
          <a:lstStyle/>
          <a:p>
            <a:fld id="{6294761A-CFE9-4878-87A7-90ECABD59CE5}" type="slidenum">
              <a:rPr kumimoji="1" lang="ja-JP" altLang="en-US" smtClean="0"/>
              <a:t>12</a:t>
            </a:fld>
            <a:endParaRPr kumimoji="1" lang="ja-JP" altLang="en-US"/>
          </a:p>
        </p:txBody>
      </p:sp>
      <p:sp>
        <p:nvSpPr>
          <p:cNvPr id="5" name="フッター プレースホルダー 4">
            <a:extLst>
              <a:ext uri="{FF2B5EF4-FFF2-40B4-BE49-F238E27FC236}">
                <a16:creationId xmlns:a16="http://schemas.microsoft.com/office/drawing/2014/main" id="{140A554C-6AB9-561F-D48B-E82D6358CA9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10;&#10;自動的に生成された説明">
            <a:extLst>
              <a:ext uri="{FF2B5EF4-FFF2-40B4-BE49-F238E27FC236}">
                <a16:creationId xmlns:a16="http://schemas.microsoft.com/office/drawing/2014/main" id="{693DEEAD-9DE6-A61E-413F-EC319AED2E20}"/>
              </a:ext>
            </a:extLst>
          </p:cNvPr>
          <p:cNvPicPr>
            <a:picLocks noChangeAspect="1"/>
          </p:cNvPicPr>
          <p:nvPr/>
        </p:nvPicPr>
        <p:blipFill rotWithShape="1">
          <a:blip r:embed="rId2">
            <a:extLst>
              <a:ext uri="{28A0092B-C50C-407E-A947-70E740481C1C}">
                <a14:useLocalDpi xmlns:a14="http://schemas.microsoft.com/office/drawing/2010/main" val="0"/>
              </a:ext>
            </a:extLst>
          </a:blip>
          <a:srcRect r="10406"/>
          <a:stretch/>
        </p:blipFill>
        <p:spPr>
          <a:xfrm>
            <a:off x="4599910" y="1089900"/>
            <a:ext cx="6896765" cy="5388430"/>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EC0E553-D64D-4A16-7D2A-B2B6E4713A51}"/>
                  </a:ext>
                </a:extLst>
              </p:cNvPr>
              <p:cNvSpPr txBox="1"/>
              <p:nvPr/>
            </p:nvSpPr>
            <p:spPr>
              <a:xfrm>
                <a:off x="11262508" y="2235718"/>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6EC0E553-D64D-4A16-7D2A-B2B6E4713A51}"/>
                  </a:ext>
                </a:extLst>
              </p:cNvPr>
              <p:cNvSpPr txBox="1">
                <a:spLocks noRot="1" noChangeAspect="1" noMove="1" noResize="1" noEditPoints="1" noAdjustHandles="1" noChangeArrowheads="1" noChangeShapeType="1" noTextEdit="1"/>
              </p:cNvSpPr>
              <p:nvPr/>
            </p:nvSpPr>
            <p:spPr>
              <a:xfrm>
                <a:off x="11262508" y="2235718"/>
                <a:ext cx="715223" cy="369332"/>
              </a:xfrm>
              <a:prstGeom prst="rect">
                <a:avLst/>
              </a:prstGeom>
              <a:blipFill>
                <a:blip r:embed="rId3"/>
                <a:stretch>
                  <a:fillRect r="-136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0CF141A-AB38-D038-294F-5974242D1854}"/>
                  </a:ext>
                </a:extLst>
              </p:cNvPr>
              <p:cNvSpPr txBox="1"/>
              <p:nvPr/>
            </p:nvSpPr>
            <p:spPr>
              <a:xfrm>
                <a:off x="11262507" y="2514849"/>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3</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0CF141A-AB38-D038-294F-5974242D1854}"/>
                  </a:ext>
                </a:extLst>
              </p:cNvPr>
              <p:cNvSpPr txBox="1">
                <a:spLocks noRot="1" noChangeAspect="1" noMove="1" noResize="1" noEditPoints="1" noAdjustHandles="1" noChangeArrowheads="1" noChangeShapeType="1" noTextEdit="1"/>
              </p:cNvSpPr>
              <p:nvPr/>
            </p:nvSpPr>
            <p:spPr>
              <a:xfrm>
                <a:off x="11262507" y="2514849"/>
                <a:ext cx="715223" cy="369332"/>
              </a:xfrm>
              <a:prstGeom prst="rect">
                <a:avLst/>
              </a:prstGeom>
              <a:blipFill>
                <a:blip r:embed="rId4"/>
                <a:stretch>
                  <a:fillRect r="-136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940A124-BD10-32D5-4E1F-353425EA40A2}"/>
                  </a:ext>
                </a:extLst>
              </p:cNvPr>
              <p:cNvSpPr txBox="1"/>
              <p:nvPr/>
            </p:nvSpPr>
            <p:spPr>
              <a:xfrm>
                <a:off x="11262506" y="2808212"/>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0940A124-BD10-32D5-4E1F-353425EA40A2}"/>
                  </a:ext>
                </a:extLst>
              </p:cNvPr>
              <p:cNvSpPr txBox="1">
                <a:spLocks noRot="1" noChangeAspect="1" noMove="1" noResize="1" noEditPoints="1" noAdjustHandles="1" noChangeArrowheads="1" noChangeShapeType="1" noTextEdit="1"/>
              </p:cNvSpPr>
              <p:nvPr/>
            </p:nvSpPr>
            <p:spPr>
              <a:xfrm>
                <a:off x="11262506" y="2808212"/>
                <a:ext cx="715223" cy="369332"/>
              </a:xfrm>
              <a:prstGeom prst="rect">
                <a:avLst/>
              </a:prstGeom>
              <a:blipFill>
                <a:blip r:embed="rId5"/>
                <a:stretch>
                  <a:fillRect r="-136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AB9EBAF-1285-3A80-5081-4AC71600FA6B}"/>
                  </a:ext>
                </a:extLst>
              </p:cNvPr>
              <p:cNvSpPr txBox="1"/>
              <p:nvPr/>
            </p:nvSpPr>
            <p:spPr>
              <a:xfrm>
                <a:off x="11262506" y="3105228"/>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4AB9EBAF-1285-3A80-5081-4AC71600FA6B}"/>
                  </a:ext>
                </a:extLst>
              </p:cNvPr>
              <p:cNvSpPr txBox="1">
                <a:spLocks noRot="1" noChangeAspect="1" noMove="1" noResize="1" noEditPoints="1" noAdjustHandles="1" noChangeArrowheads="1" noChangeShapeType="1" noTextEdit="1"/>
              </p:cNvSpPr>
              <p:nvPr/>
            </p:nvSpPr>
            <p:spPr>
              <a:xfrm>
                <a:off x="11262506" y="3105228"/>
                <a:ext cx="715223" cy="369332"/>
              </a:xfrm>
              <a:prstGeom prst="rect">
                <a:avLst/>
              </a:prstGeom>
              <a:blipFill>
                <a:blip r:embed="rId6"/>
                <a:stretch>
                  <a:fillRect r="-136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FDB5172-9BA9-D5EF-9F9C-A5B992A4BCD1}"/>
                  </a:ext>
                </a:extLst>
              </p:cNvPr>
              <p:cNvSpPr txBox="1"/>
              <p:nvPr/>
            </p:nvSpPr>
            <p:spPr>
              <a:xfrm>
                <a:off x="11262505" y="1083403"/>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100 </m:t>
                      </m:r>
                      <m:r>
                        <m:rPr>
                          <m:sty m:val="p"/>
                        </m:rPr>
                        <a:rPr kumimoji="1" lang="en-US" altLang="ja-JP" b="0" i="0" smtClean="0">
                          <a:latin typeface="Cambria Math" panose="02040503050406030204" pitchFamily="18" charset="0"/>
                        </a:rPr>
                        <m:t>mV</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3FDB5172-9BA9-D5EF-9F9C-A5B992A4BCD1}"/>
                  </a:ext>
                </a:extLst>
              </p:cNvPr>
              <p:cNvSpPr txBox="1">
                <a:spLocks noRot="1" noChangeAspect="1" noMove="1" noResize="1" noEditPoints="1" noAdjustHandles="1" noChangeArrowheads="1" noChangeShapeType="1" noTextEdit="1"/>
              </p:cNvSpPr>
              <p:nvPr/>
            </p:nvSpPr>
            <p:spPr>
              <a:xfrm>
                <a:off x="11262505" y="1083403"/>
                <a:ext cx="715223" cy="369332"/>
              </a:xfrm>
              <a:prstGeom prst="rect">
                <a:avLst/>
              </a:prstGeom>
              <a:blipFill>
                <a:blip r:embed="rId7"/>
                <a:stretch>
                  <a:fillRect r="-316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E32FD55-41F0-D98F-69C2-482C0E94E95E}"/>
                  </a:ext>
                </a:extLst>
              </p:cNvPr>
              <p:cNvSpPr txBox="1"/>
              <p:nvPr/>
            </p:nvSpPr>
            <p:spPr>
              <a:xfrm>
                <a:off x="370853" y="2491454"/>
                <a:ext cx="3820563" cy="2585323"/>
              </a:xfrm>
              <a:prstGeom prst="rect">
                <a:avLst/>
              </a:prstGeom>
              <a:noFill/>
            </p:spPr>
            <p:txBody>
              <a:bodyPr wrap="square" rtlCol="0">
                <a:spAutoFit/>
              </a:bodyPr>
              <a:lstStyle/>
              <a:p>
                <a:r>
                  <a:rPr kumimoji="1" lang="ja-JP" altLang="en-US" dirty="0"/>
                  <a:t>乗算ができていることがわかる。</a:t>
                </a:r>
                <a:endParaRPr kumimoji="1" lang="en-US" altLang="ja-JP" dirty="0"/>
              </a:p>
              <a:p>
                <a:r>
                  <a:rPr lang="ja-JP" altLang="en-US" dirty="0"/>
                  <a:t>入力は</a:t>
                </a:r>
                <a14:m>
                  <m:oMath xmlns:m="http://schemas.openxmlformats.org/officeDocument/2006/math">
                    <m:r>
                      <a:rPr lang="en-US" altLang="ja-JP" b="0" i="1" smtClean="0">
                        <a:latin typeface="Cambria Math" panose="02040503050406030204" pitchFamily="18" charset="0"/>
                      </a:rPr>
                      <m:t>±50 </m:t>
                    </m:r>
                    <m:r>
                      <a:rPr lang="en-US" altLang="ja-JP" b="0" i="1" smtClean="0">
                        <a:latin typeface="Cambria Math" panose="02040503050406030204" pitchFamily="18" charset="0"/>
                      </a:rPr>
                      <m:t>𝑚𝑉</m:t>
                    </m:r>
                  </m:oMath>
                </a14:m>
                <a:r>
                  <a:rPr kumimoji="1" lang="ja-JP" altLang="en-US" dirty="0"/>
                  <a:t>程度、制御電圧は</a:t>
                </a:r>
                <a14:m>
                  <m:oMath xmlns:m="http://schemas.openxmlformats.org/officeDocument/2006/math">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r>
                      <a:rPr kumimoji="1" lang="en-US" altLang="ja-JP" b="0" i="1" smtClean="0">
                        <a:latin typeface="Cambria Math" panose="02040503050406030204" pitchFamily="18" charset="0"/>
                      </a:rPr>
                      <m:t>≤0.7 </m:t>
                    </m:r>
                    <m:r>
                      <m:rPr>
                        <m:sty m:val="p"/>
                      </m:rPr>
                      <a:rPr kumimoji="1" lang="en-US" altLang="ja-JP" b="0" i="0" smtClean="0">
                        <a:latin typeface="Cambria Math" panose="02040503050406030204" pitchFamily="18" charset="0"/>
                      </a:rPr>
                      <m:t>V</m:t>
                    </m:r>
                  </m:oMath>
                </a14:m>
                <a:r>
                  <a:rPr kumimoji="1" lang="ja-JP" altLang="en-US" dirty="0"/>
                  <a:t>程度まで線形に見える。</a:t>
                </a:r>
                <a:endParaRPr kumimoji="1" lang="en-US" altLang="ja-JP" dirty="0"/>
              </a:p>
              <a:p>
                <a:endParaRPr lang="en-US" altLang="ja-JP" dirty="0"/>
              </a:p>
              <a:p>
                <a:r>
                  <a:rPr kumimoji="1" lang="ja-JP" altLang="en-US" dirty="0"/>
                  <a:t>設計の時、出力の端子は</a:t>
                </a:r>
                <a14:m>
                  <m:oMath xmlns:m="http://schemas.openxmlformats.org/officeDocument/2006/math">
                    <m:r>
                      <a:rPr kumimoji="1" lang="en-US" altLang="ja-JP" b="0" i="1" smtClean="0">
                        <a:latin typeface="Cambria Math" panose="02040503050406030204" pitchFamily="18" charset="0"/>
                      </a:rPr>
                      <m:t>0.6 </m:t>
                    </m:r>
                    <m:r>
                      <m:rPr>
                        <m:sty m:val="p"/>
                      </m:rPr>
                      <a:rPr kumimoji="1" lang="en-US" altLang="ja-JP" b="0" i="0" smtClean="0">
                        <a:latin typeface="Cambria Math" panose="02040503050406030204" pitchFamily="18" charset="0"/>
                      </a:rPr>
                      <m:t>V</m:t>
                    </m:r>
                  </m:oMath>
                </a14:m>
                <a:r>
                  <a:rPr kumimoji="1" lang="ja-JP" altLang="en-US" dirty="0"/>
                  <a:t>から電源電圧まで振れる想定だったので、</a:t>
                </a:r>
                <a14:m>
                  <m:oMath xmlns:m="http://schemas.openxmlformats.org/officeDocument/2006/math">
                    <m:r>
                      <a:rPr kumimoji="1" lang="en-US" altLang="ja-JP" b="0" i="1" smtClean="0">
                        <a:latin typeface="Cambria Math" panose="02040503050406030204" pitchFamily="18" charset="0"/>
                      </a:rPr>
                      <m:t>1.1 </m:t>
                    </m:r>
                    <m:r>
                      <a:rPr kumimoji="1" lang="en-US" altLang="ja-JP" b="0" i="1" smtClean="0">
                        <a:latin typeface="Cambria Math" panose="02040503050406030204" pitchFamily="18" charset="0"/>
                      </a:rPr>
                      <m:t>𝑉</m:t>
                    </m:r>
                  </m:oMath>
                </a14:m>
                <a:r>
                  <a:rPr kumimoji="1" lang="ja-JP" altLang="en-US" dirty="0"/>
                  <a:t>まで出るはずだが、出力範囲はそれよりも小さかった。</a:t>
                </a:r>
              </a:p>
            </p:txBody>
          </p:sp>
        </mc:Choice>
        <mc:Fallback xmlns="">
          <p:sp>
            <p:nvSpPr>
              <p:cNvPr id="15" name="テキスト ボックス 14">
                <a:extLst>
                  <a:ext uri="{FF2B5EF4-FFF2-40B4-BE49-F238E27FC236}">
                    <a16:creationId xmlns:a16="http://schemas.microsoft.com/office/drawing/2014/main" id="{0E32FD55-41F0-D98F-69C2-482C0E94E95E}"/>
                  </a:ext>
                </a:extLst>
              </p:cNvPr>
              <p:cNvSpPr txBox="1">
                <a:spLocks noRot="1" noChangeAspect="1" noMove="1" noResize="1" noEditPoints="1" noAdjustHandles="1" noChangeArrowheads="1" noChangeShapeType="1" noTextEdit="1"/>
              </p:cNvSpPr>
              <p:nvPr/>
            </p:nvSpPr>
            <p:spPr>
              <a:xfrm>
                <a:off x="370853" y="2491454"/>
                <a:ext cx="3820563" cy="2585323"/>
              </a:xfrm>
              <a:prstGeom prst="rect">
                <a:avLst/>
              </a:prstGeom>
              <a:blipFill>
                <a:blip r:embed="rId8"/>
                <a:stretch>
                  <a:fillRect l="-1435" t="-1415" b="-28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3BBC5A7-E733-99A5-67E7-EEE45C5E954D}"/>
                  </a:ext>
                </a:extLst>
              </p:cNvPr>
              <p:cNvSpPr txBox="1"/>
              <p:nvPr/>
            </p:nvSpPr>
            <p:spPr>
              <a:xfrm>
                <a:off x="11280605" y="3556996"/>
                <a:ext cx="7152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C3BBC5A7-E733-99A5-67E7-EEE45C5E954D}"/>
                  </a:ext>
                </a:extLst>
              </p:cNvPr>
              <p:cNvSpPr txBox="1">
                <a:spLocks noRot="1" noChangeAspect="1" noMove="1" noResize="1" noEditPoints="1" noAdjustHandles="1" noChangeArrowheads="1" noChangeShapeType="1" noTextEdit="1"/>
              </p:cNvSpPr>
              <p:nvPr/>
            </p:nvSpPr>
            <p:spPr>
              <a:xfrm>
                <a:off x="11280605" y="3556996"/>
                <a:ext cx="715223" cy="369332"/>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90122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2140F-8250-8CF7-4526-E0E105574A9B}"/>
              </a:ext>
            </a:extLst>
          </p:cNvPr>
          <p:cNvSpPr>
            <a:spLocks noGrp="1"/>
          </p:cNvSpPr>
          <p:nvPr>
            <p:ph type="title"/>
          </p:nvPr>
        </p:nvSpPr>
        <p:spPr/>
        <p:txBody>
          <a:bodyPr/>
          <a:lstStyle/>
          <a:p>
            <a:r>
              <a:rPr kumimoji="1" lang="ja-JP" altLang="en-US" dirty="0"/>
              <a:t>シミュレーション結果</a:t>
            </a:r>
            <a:r>
              <a:rPr kumimoji="1" lang="en-US" altLang="ja-JP" dirty="0"/>
              <a:t>-</a:t>
            </a:r>
            <a:r>
              <a:rPr kumimoji="1" lang="ja-JP" altLang="en-US" dirty="0"/>
              <a:t>交流解析</a:t>
            </a:r>
          </a:p>
        </p:txBody>
      </p:sp>
      <p:sp>
        <p:nvSpPr>
          <p:cNvPr id="3" name="日付プレースホルダー 2">
            <a:extLst>
              <a:ext uri="{FF2B5EF4-FFF2-40B4-BE49-F238E27FC236}">
                <a16:creationId xmlns:a16="http://schemas.microsoft.com/office/drawing/2014/main" id="{ED062FE1-D82F-1ADC-BD84-6AA00E467773}"/>
              </a:ext>
            </a:extLst>
          </p:cNvPr>
          <p:cNvSpPr>
            <a:spLocks noGrp="1"/>
          </p:cNvSpPr>
          <p:nvPr>
            <p:ph type="dt" sz="half" idx="10"/>
          </p:nvPr>
        </p:nvSpPr>
        <p:spPr/>
        <p:txBody>
          <a:bodyPr/>
          <a:lstStyle/>
          <a:p>
            <a:fld id="{D960D7A0-95E9-4E80-AEE1-2416C3BC5BFF}" type="datetime1">
              <a:rPr kumimoji="1" lang="ja-JP" altLang="en-US" smtClean="0"/>
              <a:t>2024/4/11</a:t>
            </a:fld>
            <a:endParaRPr kumimoji="1" lang="ja-JP" altLang="en-US"/>
          </a:p>
        </p:txBody>
      </p:sp>
      <p:sp>
        <p:nvSpPr>
          <p:cNvPr id="4" name="スライド番号プレースホルダー 3">
            <a:extLst>
              <a:ext uri="{FF2B5EF4-FFF2-40B4-BE49-F238E27FC236}">
                <a16:creationId xmlns:a16="http://schemas.microsoft.com/office/drawing/2014/main" id="{39D10073-81A9-69FD-C3A2-80DC8F7525AB}"/>
              </a:ext>
            </a:extLst>
          </p:cNvPr>
          <p:cNvSpPr>
            <a:spLocks noGrp="1"/>
          </p:cNvSpPr>
          <p:nvPr>
            <p:ph type="sldNum" sz="quarter" idx="12"/>
          </p:nvPr>
        </p:nvSpPr>
        <p:spPr/>
        <p:txBody>
          <a:bodyPr/>
          <a:lstStyle/>
          <a:p>
            <a:fld id="{6294761A-CFE9-4878-87A7-90ECABD59CE5}" type="slidenum">
              <a:rPr kumimoji="1" lang="ja-JP" altLang="en-US" smtClean="0"/>
              <a:t>13</a:t>
            </a:fld>
            <a:endParaRPr kumimoji="1" lang="ja-JP" altLang="en-US"/>
          </a:p>
        </p:txBody>
      </p:sp>
      <p:sp>
        <p:nvSpPr>
          <p:cNvPr id="5" name="フッター プレースホルダー 4">
            <a:extLst>
              <a:ext uri="{FF2B5EF4-FFF2-40B4-BE49-F238E27FC236}">
                <a16:creationId xmlns:a16="http://schemas.microsoft.com/office/drawing/2014/main" id="{64D2F2A2-9990-FD90-4546-EA6CA238E6F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10;&#10;自動的に生成された説明">
            <a:extLst>
              <a:ext uri="{FF2B5EF4-FFF2-40B4-BE49-F238E27FC236}">
                <a16:creationId xmlns:a16="http://schemas.microsoft.com/office/drawing/2014/main" id="{7017B096-393A-114C-BFD8-B949F3749E80}"/>
              </a:ext>
            </a:extLst>
          </p:cNvPr>
          <p:cNvPicPr>
            <a:picLocks noChangeAspect="1"/>
          </p:cNvPicPr>
          <p:nvPr/>
        </p:nvPicPr>
        <p:blipFill rotWithShape="1">
          <a:blip r:embed="rId2">
            <a:extLst>
              <a:ext uri="{28A0092B-C50C-407E-A947-70E740481C1C}">
                <a14:useLocalDpi xmlns:a14="http://schemas.microsoft.com/office/drawing/2010/main" val="0"/>
              </a:ext>
            </a:extLst>
          </a:blip>
          <a:srcRect r="6546"/>
          <a:stretch/>
        </p:blipFill>
        <p:spPr>
          <a:xfrm>
            <a:off x="0" y="1063782"/>
            <a:ext cx="6100086" cy="4569145"/>
          </a:xfrm>
          <a:prstGeom prst="rect">
            <a:avLst/>
          </a:prstGeom>
        </p:spPr>
      </p:pic>
      <p:pic>
        <p:nvPicPr>
          <p:cNvPr id="9" name="図 8" descr="グラフ&#10;&#10;自動的に生成された説明">
            <a:extLst>
              <a:ext uri="{FF2B5EF4-FFF2-40B4-BE49-F238E27FC236}">
                <a16:creationId xmlns:a16="http://schemas.microsoft.com/office/drawing/2014/main" id="{4B3D46F0-1FD5-8F16-289B-B68BB32AE365}"/>
              </a:ext>
            </a:extLst>
          </p:cNvPr>
          <p:cNvPicPr>
            <a:picLocks noChangeAspect="1"/>
          </p:cNvPicPr>
          <p:nvPr/>
        </p:nvPicPr>
        <p:blipFill rotWithShape="1">
          <a:blip r:embed="rId3">
            <a:extLst>
              <a:ext uri="{28A0092B-C50C-407E-A947-70E740481C1C}">
                <a14:useLocalDpi xmlns:a14="http://schemas.microsoft.com/office/drawing/2010/main" val="0"/>
              </a:ext>
            </a:extLst>
          </a:blip>
          <a:srcRect r="6546"/>
          <a:stretch/>
        </p:blipFill>
        <p:spPr>
          <a:xfrm>
            <a:off x="6091914" y="1063782"/>
            <a:ext cx="6100086" cy="4569146"/>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6928C01-894A-CD96-F845-1B820AF56595}"/>
                  </a:ext>
                </a:extLst>
              </p:cNvPr>
              <p:cNvSpPr txBox="1"/>
              <p:nvPr/>
            </p:nvSpPr>
            <p:spPr>
              <a:xfrm>
                <a:off x="387180" y="5725190"/>
                <a:ext cx="11425812" cy="646331"/>
              </a:xfrm>
              <a:prstGeom prst="rect">
                <a:avLst/>
              </a:prstGeom>
              <a:noFill/>
            </p:spPr>
            <p:txBody>
              <a:bodyPr wrap="square" rtlCol="0">
                <a:spAutoFit/>
              </a:bodyPr>
              <a:lstStyle/>
              <a:p>
                <a:pPr algn="ctr"/>
                <a:r>
                  <a:rPr kumimoji="1" lang="ja-JP" altLang="en-US" dirty="0"/>
                  <a:t>利得的には遮断周波数は</a:t>
                </a:r>
                <a14:m>
                  <m:oMath xmlns:m="http://schemas.openxmlformats.org/officeDocument/2006/math">
                    <m:r>
                      <a:rPr kumimoji="1" lang="en-US" altLang="ja-JP" b="0" i="1" smtClean="0">
                        <a:latin typeface="Cambria Math" panose="02040503050406030204" pitchFamily="18" charset="0"/>
                      </a:rPr>
                      <m:t>30 </m:t>
                    </m:r>
                    <m:r>
                      <m:rPr>
                        <m:sty m:val="p"/>
                      </m:rPr>
                      <a:rPr kumimoji="1" lang="en-US" altLang="ja-JP" b="0" i="0" smtClean="0">
                        <a:latin typeface="Cambria Math" panose="02040503050406030204" pitchFamily="18" charset="0"/>
                      </a:rPr>
                      <m:t>GHz</m:t>
                    </m:r>
                  </m:oMath>
                </a14:m>
                <a:r>
                  <a:rPr kumimoji="1" lang="ja-JP" altLang="en-US" dirty="0"/>
                  <a:t>程度。しかし、位相遅れが先に大きくなる。</a:t>
                </a:r>
                <a14:m>
                  <m:oMath xmlns:m="http://schemas.openxmlformats.org/officeDocument/2006/math">
                    <m:r>
                      <a:rPr lang="en-US" altLang="ja-JP" b="0" i="1" smtClean="0">
                        <a:latin typeface="Cambria Math" panose="02040503050406030204" pitchFamily="18" charset="0"/>
                      </a:rPr>
                      <m:t>10 </m:t>
                    </m:r>
                    <m:r>
                      <m:rPr>
                        <m:sty m:val="p"/>
                      </m:rPr>
                      <a:rPr lang="en-US" altLang="ja-JP" b="0" i="0" smtClean="0">
                        <a:latin typeface="Cambria Math" panose="02040503050406030204" pitchFamily="18" charset="0"/>
                      </a:rPr>
                      <m:t>GHz</m:t>
                    </m:r>
                  </m:oMath>
                </a14:m>
                <a:r>
                  <a:rPr kumimoji="1" lang="ja-JP" altLang="en-US" dirty="0"/>
                  <a:t>ではおよそ</a:t>
                </a:r>
                <a14:m>
                  <m:oMath xmlns:m="http://schemas.openxmlformats.org/officeDocument/2006/math">
                    <m:r>
                      <a:rPr kumimoji="1" lang="en-US" altLang="ja-JP" b="0" i="1" smtClean="0">
                        <a:latin typeface="Cambria Math" panose="02040503050406030204" pitchFamily="18" charset="0"/>
                      </a:rPr>
                      <m:t>38 </m:t>
                    </m:r>
                    <m:r>
                      <m:rPr>
                        <m:sty m:val="p"/>
                      </m:rPr>
                      <a:rPr kumimoji="1" lang="en-US" altLang="ja-JP" b="0" i="0" smtClean="0">
                        <a:latin typeface="Cambria Math" panose="02040503050406030204" pitchFamily="18" charset="0"/>
                      </a:rPr>
                      <m:t>deg</m:t>
                    </m:r>
                  </m:oMath>
                </a14:m>
                <a:r>
                  <a:rPr kumimoji="1" lang="ja-JP" altLang="en-US" dirty="0"/>
                  <a:t>程度。</a:t>
                </a:r>
                <a:endParaRPr kumimoji="1" lang="en-US" altLang="ja-JP" dirty="0"/>
              </a:p>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r>
                      <a:rPr kumimoji="1" lang="en-US" altLang="ja-JP" b="0" i="1" smtClean="0">
                        <a:latin typeface="Cambria Math" panose="02040503050406030204" pitchFamily="18" charset="0"/>
                      </a:rPr>
                      <m:t>=0.01 </m:t>
                    </m:r>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(=−40 </m:t>
                    </m:r>
                    <m:r>
                      <m:rPr>
                        <m:sty m:val="p"/>
                      </m:rPr>
                      <a:rPr kumimoji="1" lang="en-US" altLang="ja-JP" b="0" i="0" smtClean="0">
                        <a:latin typeface="Cambria Math" panose="02040503050406030204" pitchFamily="18" charset="0"/>
                      </a:rPr>
                      <m:t>dB</m:t>
                    </m:r>
                    <m:r>
                      <a:rPr kumimoji="1" lang="en-US" altLang="ja-JP" b="0" i="1" smtClean="0">
                        <a:latin typeface="Cambria Math" panose="02040503050406030204" pitchFamily="18" charset="0"/>
                      </a:rPr>
                      <m:t>)</m:t>
                    </m:r>
                  </m:oMath>
                </a14:m>
                <a:r>
                  <a:rPr kumimoji="1" lang="ja-JP" altLang="en-US" dirty="0"/>
                  <a:t>の時</a:t>
                </a:r>
                <a14:m>
                  <m:oMath xmlns:m="http://schemas.openxmlformats.org/officeDocument/2006/math">
                    <m:r>
                      <a:rPr lang="en-US" altLang="ja-JP" i="1">
                        <a:latin typeface="Cambria Math" panose="02040503050406030204" pitchFamily="18" charset="0"/>
                      </a:rPr>
                      <m:t>44.4795</m:t>
                    </m:r>
                    <m:r>
                      <a:rPr lang="en-US" altLang="ja-JP" b="0" i="1" smtClean="0">
                        <a:latin typeface="Cambria Math" panose="02040503050406030204" pitchFamily="18" charset="0"/>
                      </a:rPr>
                      <m:t>⋯−40≈4.5 </m:t>
                    </m:r>
                    <m:r>
                      <m:rPr>
                        <m:sty m:val="p"/>
                      </m:rPr>
                      <a:rPr lang="en-US" altLang="ja-JP" b="0" i="0" smtClean="0">
                        <a:latin typeface="Cambria Math" panose="02040503050406030204" pitchFamily="18" charset="0"/>
                      </a:rPr>
                      <m:t>dB</m:t>
                    </m:r>
                  </m:oMath>
                </a14:m>
                <a:r>
                  <a:rPr kumimoji="1" lang="ja-JP" altLang="en-US" dirty="0"/>
                  <a:t>とおお</a:t>
                </a:r>
                <a:r>
                  <a:rPr lang="ja-JP" altLang="en-US" dirty="0"/>
                  <a:t>よそ計算通りの出力が得られている。</a:t>
                </a:r>
                <a:endParaRPr kumimoji="1" lang="en-US" altLang="ja-JP" dirty="0"/>
              </a:p>
            </p:txBody>
          </p:sp>
        </mc:Choice>
        <mc:Fallback xmlns="">
          <p:sp>
            <p:nvSpPr>
              <p:cNvPr id="10" name="テキスト ボックス 9">
                <a:extLst>
                  <a:ext uri="{FF2B5EF4-FFF2-40B4-BE49-F238E27FC236}">
                    <a16:creationId xmlns:a16="http://schemas.microsoft.com/office/drawing/2014/main" id="{06928C01-894A-CD96-F845-1B820AF56595}"/>
                  </a:ext>
                </a:extLst>
              </p:cNvPr>
              <p:cNvSpPr txBox="1">
                <a:spLocks noRot="1" noChangeAspect="1" noMove="1" noResize="1" noEditPoints="1" noAdjustHandles="1" noChangeArrowheads="1" noChangeShapeType="1" noTextEdit="1"/>
              </p:cNvSpPr>
              <p:nvPr/>
            </p:nvSpPr>
            <p:spPr>
              <a:xfrm>
                <a:off x="387180" y="5725190"/>
                <a:ext cx="11425812" cy="646331"/>
              </a:xfrm>
              <a:prstGeom prst="rect">
                <a:avLst/>
              </a:prstGeom>
              <a:blipFill>
                <a:blip r:embed="rId4"/>
                <a:stretch>
                  <a:fillRect t="-3774"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9746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descr="グラフ, ヒストグラム&#10;&#10;自動的に生成された説明">
            <a:extLst>
              <a:ext uri="{FF2B5EF4-FFF2-40B4-BE49-F238E27FC236}">
                <a16:creationId xmlns:a16="http://schemas.microsoft.com/office/drawing/2014/main" id="{FDB7A8F4-C338-425B-2DEB-D5C465A3A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673" y="1537166"/>
            <a:ext cx="6419850" cy="4493895"/>
          </a:xfrm>
          <a:prstGeom prst="rect">
            <a:avLst/>
          </a:prstGeom>
        </p:spPr>
      </p:pic>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318DA3C-1741-6E8E-1FB5-C74B56E19815}"/>
                  </a:ext>
                </a:extLst>
              </p:cNvPr>
              <p:cNvSpPr>
                <a:spLocks noGrp="1"/>
              </p:cNvSpPr>
              <p:nvPr>
                <p:ph type="title"/>
              </p:nvPr>
            </p:nvSpPr>
            <p:spPr/>
            <p:txBody>
              <a:bodyPr/>
              <a:lstStyle/>
              <a:p>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𝑰</m:t>
                        </m:r>
                      </m:e>
                      <m:sub>
                        <m:r>
                          <a:rPr kumimoji="1" lang="en-US" altLang="ja-JP" b="1" i="1" smtClean="0">
                            <a:latin typeface="Cambria Math" panose="02040503050406030204" pitchFamily="18" charset="0"/>
                          </a:rPr>
                          <m:t>𝑪</m:t>
                        </m:r>
                      </m:sub>
                    </m:sSub>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𝑽</m:t>
                        </m:r>
                      </m:e>
                      <m:sub>
                        <m:r>
                          <a:rPr kumimoji="1" lang="en-US" altLang="ja-JP" b="1" i="1" smtClean="0">
                            <a:latin typeface="Cambria Math" panose="02040503050406030204" pitchFamily="18" charset="0"/>
                          </a:rPr>
                          <m:t>𝑩𝑬</m:t>
                        </m:r>
                      </m:sub>
                    </m:sSub>
                  </m:oMath>
                </a14:m>
                <a:r>
                  <a:rPr kumimoji="1" lang="ja-JP" altLang="en-US" dirty="0"/>
                  <a:t>特性</a:t>
                </a:r>
              </a:p>
            </p:txBody>
          </p:sp>
        </mc:Choice>
        <mc:Fallback xmlns="">
          <p:sp>
            <p:nvSpPr>
              <p:cNvPr id="2" name="タイトル 1">
                <a:extLst>
                  <a:ext uri="{FF2B5EF4-FFF2-40B4-BE49-F238E27FC236}">
                    <a16:creationId xmlns:a16="http://schemas.microsoft.com/office/drawing/2014/main" id="{7318DA3C-1741-6E8E-1FB5-C74B56E19815}"/>
                  </a:ext>
                </a:extLst>
              </p:cNvPr>
              <p:cNvSpPr>
                <a:spLocks noGrp="1" noRot="1" noChangeAspect="1" noMove="1" noResize="1" noEditPoints="1" noAdjustHandles="1" noChangeArrowheads="1" noChangeShapeType="1" noTextEdit="1"/>
              </p:cNvSpPr>
              <p:nvPr>
                <p:ph type="title"/>
              </p:nvPr>
            </p:nvSpPr>
            <p:spPr>
              <a:blipFill>
                <a:blip r:embed="rId3"/>
                <a:stretch>
                  <a:fillRect t="-11628" b="-24806"/>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C5FAEE8B-B131-1156-A1DD-290DC127C3A6}"/>
              </a:ext>
            </a:extLst>
          </p:cNvPr>
          <p:cNvSpPr>
            <a:spLocks noGrp="1"/>
          </p:cNvSpPr>
          <p:nvPr>
            <p:ph type="dt" sz="half" idx="10"/>
          </p:nvPr>
        </p:nvSpPr>
        <p:spPr/>
        <p:txBody>
          <a:bodyPr/>
          <a:lstStyle/>
          <a:p>
            <a:fld id="{D960D7A0-95E9-4E80-AEE1-2416C3BC5BFF}" type="datetime1">
              <a:rPr kumimoji="1" lang="ja-JP" altLang="en-US" smtClean="0"/>
              <a:t>2024/4/11</a:t>
            </a:fld>
            <a:endParaRPr kumimoji="1" lang="ja-JP" altLang="en-US"/>
          </a:p>
        </p:txBody>
      </p:sp>
      <p:sp>
        <p:nvSpPr>
          <p:cNvPr id="4" name="スライド番号プレースホルダー 3">
            <a:extLst>
              <a:ext uri="{FF2B5EF4-FFF2-40B4-BE49-F238E27FC236}">
                <a16:creationId xmlns:a16="http://schemas.microsoft.com/office/drawing/2014/main" id="{70C4121B-BE88-05F2-34FB-8F2376AF2B32}"/>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5" name="フッター プレースホルダー 4">
            <a:extLst>
              <a:ext uri="{FF2B5EF4-FFF2-40B4-BE49-F238E27FC236}">
                <a16:creationId xmlns:a16="http://schemas.microsoft.com/office/drawing/2014/main" id="{5A5432AE-2EEB-6B2C-DB1B-3EA17AA81708}"/>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4" name="図 13" descr="グラフィカル ユーザー インターフェイス, アプリケーション, Teams&#10;&#10;自動的に生成された説明">
            <a:extLst>
              <a:ext uri="{FF2B5EF4-FFF2-40B4-BE49-F238E27FC236}">
                <a16:creationId xmlns:a16="http://schemas.microsoft.com/office/drawing/2014/main" id="{A8703594-BA90-149D-273A-EA6BC9D4E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075" y="1604605"/>
            <a:ext cx="4854578" cy="4126391"/>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23A6708-76B1-F1A3-A480-0B07D54EE1AA}"/>
                  </a:ext>
                </a:extLst>
              </p:cNvPr>
              <p:cNvSpPr txBox="1"/>
              <p:nvPr/>
            </p:nvSpPr>
            <p:spPr>
              <a:xfrm>
                <a:off x="2432746" y="5991900"/>
                <a:ext cx="7326507" cy="369332"/>
              </a:xfrm>
              <a:prstGeom prst="rect">
                <a:avLst/>
              </a:prstGeom>
              <a:noFill/>
            </p:spPr>
            <p:txBody>
              <a:bodyPr wrap="square" rtlCol="0">
                <a:spAutoFit/>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𝐶𝐸</m:t>
                        </m:r>
                      </m:sub>
                    </m:sSub>
                  </m:oMath>
                </a14:m>
                <a:r>
                  <a:rPr kumimoji="1" lang="ja-JP" altLang="en-US" dirty="0"/>
                  <a:t>を</a:t>
                </a:r>
                <a14:m>
                  <m:oMath xmlns:m="http://schemas.openxmlformats.org/officeDocument/2006/math">
                    <m:r>
                      <a:rPr kumimoji="1" lang="en-US" altLang="ja-JP" b="0" i="1" dirty="0" smtClean="0">
                        <a:latin typeface="Cambria Math" panose="02040503050406030204" pitchFamily="18" charset="0"/>
                      </a:rPr>
                      <m:t>0.1</m:t>
                    </m:r>
                  </m:oMath>
                </a14:m>
                <a:r>
                  <a:rPr kumimoji="1" lang="ja-JP" altLang="en-US" dirty="0"/>
                  <a:t> </a:t>
                </a:r>
                <a:r>
                  <a:rPr kumimoji="1" lang="en-US" altLang="ja-JP" dirty="0"/>
                  <a:t>V</a:t>
                </a:r>
                <a:r>
                  <a:rPr kumimoji="1" lang="ja-JP" altLang="en-US" dirty="0"/>
                  <a:t>ずつ変化させたときの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oMath>
                </a14:m>
                <a:r>
                  <a:rPr kumimoji="1" lang="en-US" altLang="ja-JP" dirty="0"/>
                  <a:t>-</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𝑉</m:t>
                        </m:r>
                      </m:e>
                      <m:sub>
                        <m:r>
                          <a:rPr kumimoji="1" lang="en-US" altLang="ja-JP" b="0" i="1" dirty="0" smtClean="0">
                            <a:latin typeface="Cambria Math" panose="02040503050406030204" pitchFamily="18" charset="0"/>
                          </a:rPr>
                          <m:t>𝐵𝐸</m:t>
                        </m:r>
                      </m:sub>
                    </m:sSub>
                  </m:oMath>
                </a14:m>
                <a:r>
                  <a:rPr kumimoji="1" lang="ja-JP" altLang="en-US" dirty="0"/>
                  <a:t>特性。</a:t>
                </a:r>
                <a:endParaRPr kumimoji="1" lang="en-US" altLang="ja-JP" dirty="0"/>
              </a:p>
            </p:txBody>
          </p:sp>
        </mc:Choice>
        <mc:Fallback xmlns="">
          <p:sp>
            <p:nvSpPr>
              <p:cNvPr id="12" name="テキスト ボックス 11">
                <a:extLst>
                  <a:ext uri="{FF2B5EF4-FFF2-40B4-BE49-F238E27FC236}">
                    <a16:creationId xmlns:a16="http://schemas.microsoft.com/office/drawing/2014/main" id="{A23A6708-76B1-F1A3-A480-0B07D54EE1AA}"/>
                  </a:ext>
                </a:extLst>
              </p:cNvPr>
              <p:cNvSpPr txBox="1">
                <a:spLocks noRot="1" noChangeAspect="1" noMove="1" noResize="1" noEditPoints="1" noAdjustHandles="1" noChangeArrowheads="1" noChangeShapeType="1" noTextEdit="1"/>
              </p:cNvSpPr>
              <p:nvPr/>
            </p:nvSpPr>
            <p:spPr>
              <a:xfrm>
                <a:off x="2432746" y="5991900"/>
                <a:ext cx="7326507" cy="369332"/>
              </a:xfrm>
              <a:prstGeom prst="rect">
                <a:avLst/>
              </a:prstGeom>
              <a:blipFill>
                <a:blip r:embed="rId5"/>
                <a:stretch>
                  <a:fillRect t="-8197" b="-26230"/>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6783CBD0-1497-E9BF-2215-2061C6D44779}"/>
              </a:ext>
            </a:extLst>
          </p:cNvPr>
          <p:cNvSpPr txBox="1"/>
          <p:nvPr/>
        </p:nvSpPr>
        <p:spPr>
          <a:xfrm>
            <a:off x="10906758" y="4789284"/>
            <a:ext cx="1004104" cy="276999"/>
          </a:xfrm>
          <a:prstGeom prst="rect">
            <a:avLst/>
          </a:prstGeom>
          <a:noFill/>
        </p:spPr>
        <p:txBody>
          <a:bodyPr wrap="square" rtlCol="0">
            <a:spAutoFit/>
          </a:bodyPr>
          <a:lstStyle/>
          <a:p>
            <a:pPr algn="ctr"/>
            <a:r>
              <a:rPr kumimoji="1" lang="en-US" altLang="ja-JP" sz="1200" dirty="0"/>
              <a:t>0.1</a:t>
            </a:r>
            <a:r>
              <a:rPr kumimoji="1" lang="ja-JP" altLang="en-US" sz="1200" dirty="0"/>
              <a:t> </a:t>
            </a:r>
            <a:r>
              <a:rPr kumimoji="1" lang="en-US" altLang="ja-JP" sz="1200" dirty="0"/>
              <a:t>V</a:t>
            </a:r>
            <a:r>
              <a:rPr kumimoji="1" lang="ja-JP" altLang="en-US" sz="1200" dirty="0"/>
              <a:t>　</a:t>
            </a:r>
          </a:p>
        </p:txBody>
      </p:sp>
      <p:sp>
        <p:nvSpPr>
          <p:cNvPr id="18" name="テキスト ボックス 17">
            <a:extLst>
              <a:ext uri="{FF2B5EF4-FFF2-40B4-BE49-F238E27FC236}">
                <a16:creationId xmlns:a16="http://schemas.microsoft.com/office/drawing/2014/main" id="{B18831C7-9B90-67FB-AACE-50A658FB9E6B}"/>
              </a:ext>
            </a:extLst>
          </p:cNvPr>
          <p:cNvSpPr txBox="1"/>
          <p:nvPr/>
        </p:nvSpPr>
        <p:spPr>
          <a:xfrm>
            <a:off x="10906758" y="3821975"/>
            <a:ext cx="1004104" cy="276999"/>
          </a:xfrm>
          <a:prstGeom prst="rect">
            <a:avLst/>
          </a:prstGeom>
          <a:noFill/>
        </p:spPr>
        <p:txBody>
          <a:bodyPr wrap="square" rtlCol="0">
            <a:spAutoFit/>
          </a:bodyPr>
          <a:lstStyle/>
          <a:p>
            <a:pPr algn="ctr"/>
            <a:r>
              <a:rPr kumimoji="1" lang="en-US" altLang="ja-JP" sz="1200" dirty="0"/>
              <a:t>0.2</a:t>
            </a:r>
            <a:r>
              <a:rPr kumimoji="1" lang="ja-JP" altLang="en-US" sz="1200" dirty="0"/>
              <a:t> </a:t>
            </a:r>
            <a:r>
              <a:rPr kumimoji="1" lang="en-US" altLang="ja-JP" sz="1200" dirty="0"/>
              <a:t>V</a:t>
            </a:r>
            <a:r>
              <a:rPr kumimoji="1" lang="ja-JP" altLang="en-US" sz="1200" dirty="0"/>
              <a:t>　</a:t>
            </a:r>
          </a:p>
        </p:txBody>
      </p:sp>
      <p:sp>
        <p:nvSpPr>
          <p:cNvPr id="19" name="テキスト ボックス 18">
            <a:extLst>
              <a:ext uri="{FF2B5EF4-FFF2-40B4-BE49-F238E27FC236}">
                <a16:creationId xmlns:a16="http://schemas.microsoft.com/office/drawing/2014/main" id="{21AC0A3F-DB76-9E18-03E2-718A352A890F}"/>
              </a:ext>
            </a:extLst>
          </p:cNvPr>
          <p:cNvSpPr txBox="1"/>
          <p:nvPr/>
        </p:nvSpPr>
        <p:spPr>
          <a:xfrm>
            <a:off x="10906758" y="3183212"/>
            <a:ext cx="1004104" cy="276999"/>
          </a:xfrm>
          <a:prstGeom prst="rect">
            <a:avLst/>
          </a:prstGeom>
          <a:noFill/>
        </p:spPr>
        <p:txBody>
          <a:bodyPr wrap="square" rtlCol="0">
            <a:spAutoFit/>
          </a:bodyPr>
          <a:lstStyle/>
          <a:p>
            <a:pPr algn="ctr"/>
            <a:r>
              <a:rPr kumimoji="1" lang="en-US" altLang="ja-JP" sz="1200" dirty="0"/>
              <a:t>0.3</a:t>
            </a:r>
            <a:r>
              <a:rPr kumimoji="1" lang="ja-JP" altLang="en-US" sz="1200" dirty="0"/>
              <a:t> </a:t>
            </a:r>
            <a:r>
              <a:rPr kumimoji="1" lang="en-US" altLang="ja-JP" sz="1200" dirty="0"/>
              <a:t>V</a:t>
            </a:r>
            <a:r>
              <a:rPr kumimoji="1" lang="ja-JP" altLang="en-US" sz="1200" dirty="0"/>
              <a:t>　</a:t>
            </a:r>
          </a:p>
        </p:txBody>
      </p:sp>
      <p:sp>
        <p:nvSpPr>
          <p:cNvPr id="20" name="テキスト ボックス 19">
            <a:extLst>
              <a:ext uri="{FF2B5EF4-FFF2-40B4-BE49-F238E27FC236}">
                <a16:creationId xmlns:a16="http://schemas.microsoft.com/office/drawing/2014/main" id="{B908F5D3-F009-EAE8-B31C-0C50EB5234FF}"/>
              </a:ext>
            </a:extLst>
          </p:cNvPr>
          <p:cNvSpPr txBox="1"/>
          <p:nvPr/>
        </p:nvSpPr>
        <p:spPr>
          <a:xfrm>
            <a:off x="10906758" y="2887008"/>
            <a:ext cx="1004104" cy="276999"/>
          </a:xfrm>
          <a:prstGeom prst="rect">
            <a:avLst/>
          </a:prstGeom>
          <a:noFill/>
        </p:spPr>
        <p:txBody>
          <a:bodyPr wrap="square" rtlCol="0">
            <a:spAutoFit/>
          </a:bodyPr>
          <a:lstStyle/>
          <a:p>
            <a:pPr algn="ctr"/>
            <a:r>
              <a:rPr kumimoji="1" lang="en-US" altLang="ja-JP" sz="1200" dirty="0"/>
              <a:t>0.4</a:t>
            </a:r>
            <a:r>
              <a:rPr kumimoji="1" lang="ja-JP" altLang="en-US" sz="1200" dirty="0"/>
              <a:t> </a:t>
            </a:r>
            <a:r>
              <a:rPr kumimoji="1" lang="en-US" altLang="ja-JP" sz="1200" dirty="0"/>
              <a:t>V</a:t>
            </a:r>
            <a:r>
              <a:rPr kumimoji="1" lang="ja-JP" altLang="en-US" sz="1200" dirty="0"/>
              <a:t>　</a:t>
            </a:r>
          </a:p>
        </p:txBody>
      </p:sp>
      <p:sp>
        <p:nvSpPr>
          <p:cNvPr id="21" name="テキスト ボックス 20">
            <a:extLst>
              <a:ext uri="{FF2B5EF4-FFF2-40B4-BE49-F238E27FC236}">
                <a16:creationId xmlns:a16="http://schemas.microsoft.com/office/drawing/2014/main" id="{5A11DF36-FB80-83BC-6B21-0505910B0598}"/>
              </a:ext>
            </a:extLst>
          </p:cNvPr>
          <p:cNvSpPr txBox="1"/>
          <p:nvPr/>
        </p:nvSpPr>
        <p:spPr>
          <a:xfrm>
            <a:off x="10906758" y="2699558"/>
            <a:ext cx="1004104" cy="276999"/>
          </a:xfrm>
          <a:prstGeom prst="rect">
            <a:avLst/>
          </a:prstGeom>
          <a:noFill/>
        </p:spPr>
        <p:txBody>
          <a:bodyPr wrap="square" rtlCol="0">
            <a:spAutoFit/>
          </a:bodyPr>
          <a:lstStyle/>
          <a:p>
            <a:pPr algn="ctr"/>
            <a:r>
              <a:rPr kumimoji="1" lang="en-US" altLang="ja-JP" sz="1200" dirty="0"/>
              <a:t>0.5</a:t>
            </a:r>
            <a:r>
              <a:rPr kumimoji="1" lang="ja-JP" altLang="en-US" sz="1200" dirty="0"/>
              <a:t> </a:t>
            </a:r>
            <a:r>
              <a:rPr kumimoji="1" lang="en-US" altLang="ja-JP" sz="1200" dirty="0"/>
              <a:t>V</a:t>
            </a:r>
            <a:r>
              <a:rPr kumimoji="1" lang="ja-JP" altLang="en-US" sz="1200" dirty="0"/>
              <a:t>　</a:t>
            </a:r>
          </a:p>
        </p:txBody>
      </p:sp>
      <p:sp>
        <p:nvSpPr>
          <p:cNvPr id="22" name="テキスト ボックス 21">
            <a:extLst>
              <a:ext uri="{FF2B5EF4-FFF2-40B4-BE49-F238E27FC236}">
                <a16:creationId xmlns:a16="http://schemas.microsoft.com/office/drawing/2014/main" id="{9D5B2D4E-81BE-32B6-97D9-F8376A7A35F5}"/>
              </a:ext>
            </a:extLst>
          </p:cNvPr>
          <p:cNvSpPr txBox="1"/>
          <p:nvPr/>
        </p:nvSpPr>
        <p:spPr>
          <a:xfrm>
            <a:off x="10906758" y="2523457"/>
            <a:ext cx="1004104" cy="276999"/>
          </a:xfrm>
          <a:prstGeom prst="rect">
            <a:avLst/>
          </a:prstGeom>
          <a:noFill/>
        </p:spPr>
        <p:txBody>
          <a:bodyPr wrap="square" rtlCol="0">
            <a:spAutoFit/>
          </a:bodyPr>
          <a:lstStyle/>
          <a:p>
            <a:pPr algn="ctr"/>
            <a:r>
              <a:rPr kumimoji="1" lang="en-US" altLang="ja-JP" sz="1200" dirty="0"/>
              <a:t>0.6</a:t>
            </a:r>
            <a:r>
              <a:rPr kumimoji="1" lang="ja-JP" altLang="en-US" sz="1200" dirty="0"/>
              <a:t> </a:t>
            </a:r>
            <a:r>
              <a:rPr kumimoji="1" lang="en-US" altLang="ja-JP" sz="1200" dirty="0"/>
              <a:t>V</a:t>
            </a:r>
            <a:r>
              <a:rPr kumimoji="1" lang="ja-JP" altLang="en-US" sz="1200" dirty="0"/>
              <a:t>　</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159FFB3-51AA-3FCF-ED93-F7C80C9E6F80}"/>
                  </a:ext>
                </a:extLst>
              </p:cNvPr>
              <p:cNvSpPr txBox="1"/>
              <p:nvPr/>
            </p:nvSpPr>
            <p:spPr>
              <a:xfrm>
                <a:off x="10227744" y="1302011"/>
                <a:ext cx="1004104" cy="276999"/>
              </a:xfrm>
              <a:prstGeom prst="rect">
                <a:avLst/>
              </a:prstGeom>
              <a:noFill/>
            </p:spPr>
            <p:txBody>
              <a:bodyPr wrap="square" rtlCol="0">
                <a:spAutoFit/>
              </a:bodyPr>
              <a:lstStyle/>
              <a:p>
                <a:pPr algn="ctr"/>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𝑉</m:t>
                        </m:r>
                      </m:e>
                      <m:sub>
                        <m:r>
                          <a:rPr kumimoji="1" lang="en-US" altLang="ja-JP" sz="1200" b="0" i="1" smtClean="0">
                            <a:latin typeface="Cambria Math" panose="02040503050406030204" pitchFamily="18" charset="0"/>
                          </a:rPr>
                          <m:t>𝐶𝐸</m:t>
                        </m:r>
                      </m:sub>
                    </m:sSub>
                  </m:oMath>
                </a14:m>
                <a:r>
                  <a:rPr kumimoji="1" lang="en-US" altLang="ja-JP" sz="1200" dirty="0"/>
                  <a:t> = 1.7</a:t>
                </a:r>
                <a:r>
                  <a:rPr kumimoji="1" lang="ja-JP" altLang="en-US" sz="1200" dirty="0"/>
                  <a:t> </a:t>
                </a:r>
                <a:r>
                  <a:rPr kumimoji="1" lang="en-US" altLang="ja-JP" sz="1200" dirty="0"/>
                  <a:t>V</a:t>
                </a:r>
                <a:r>
                  <a:rPr kumimoji="1" lang="ja-JP" altLang="en-US" sz="1200" dirty="0"/>
                  <a:t>　</a:t>
                </a:r>
              </a:p>
            </p:txBody>
          </p:sp>
        </mc:Choice>
        <mc:Fallback xmlns="">
          <p:sp>
            <p:nvSpPr>
              <p:cNvPr id="23" name="テキスト ボックス 22">
                <a:extLst>
                  <a:ext uri="{FF2B5EF4-FFF2-40B4-BE49-F238E27FC236}">
                    <a16:creationId xmlns:a16="http://schemas.microsoft.com/office/drawing/2014/main" id="{A159FFB3-51AA-3FCF-ED93-F7C80C9E6F80}"/>
                  </a:ext>
                </a:extLst>
              </p:cNvPr>
              <p:cNvSpPr txBox="1">
                <a:spLocks noRot="1" noChangeAspect="1" noMove="1" noResize="1" noEditPoints="1" noAdjustHandles="1" noChangeArrowheads="1" noChangeShapeType="1" noTextEdit="1"/>
              </p:cNvSpPr>
              <p:nvPr/>
            </p:nvSpPr>
            <p:spPr>
              <a:xfrm>
                <a:off x="10227744" y="1302011"/>
                <a:ext cx="1004104" cy="276999"/>
              </a:xfrm>
              <a:prstGeom prst="rect">
                <a:avLst/>
              </a:prstGeom>
              <a:blipFill>
                <a:blip r:embed="rId6"/>
                <a:stretch>
                  <a:fillRect t="-2222"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7D8D38F-256E-C2A6-3469-BF41B9DF56BF}"/>
                  </a:ext>
                </a:extLst>
              </p:cNvPr>
              <p:cNvSpPr txBox="1"/>
              <p:nvPr/>
            </p:nvSpPr>
            <p:spPr>
              <a:xfrm>
                <a:off x="3147969" y="2998546"/>
                <a:ext cx="876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C7D8D38F-256E-C2A6-3469-BF41B9DF56BF}"/>
                  </a:ext>
                </a:extLst>
              </p:cNvPr>
              <p:cNvSpPr txBox="1">
                <a:spLocks noRot="1" noChangeAspect="1" noMove="1" noResize="1" noEditPoints="1" noAdjustHandles="1" noChangeArrowheads="1" noChangeShapeType="1" noTextEdit="1"/>
              </p:cNvSpPr>
              <p:nvPr/>
            </p:nvSpPr>
            <p:spPr>
              <a:xfrm>
                <a:off x="3147969" y="2998546"/>
                <a:ext cx="876926" cy="369332"/>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36542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descr="グラフ, ヒストグラム&#10;&#10;自動的に生成された説明">
            <a:extLst>
              <a:ext uri="{FF2B5EF4-FFF2-40B4-BE49-F238E27FC236}">
                <a16:creationId xmlns:a16="http://schemas.microsoft.com/office/drawing/2014/main" id="{D46D9981-1D70-16F7-963F-8312CF8D8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673" y="1537166"/>
            <a:ext cx="6419850" cy="4493895"/>
          </a:xfrm>
          <a:prstGeom prst="rect">
            <a:avLst/>
          </a:prstGeom>
        </p:spPr>
      </p:pic>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A711F758-9BC7-67CE-2569-DA1CF7405D74}"/>
                  </a:ext>
                </a:extLst>
              </p:cNvPr>
              <p:cNvSpPr>
                <a:spLocks noGrp="1"/>
              </p:cNvSpPr>
              <p:nvPr>
                <p:ph type="title"/>
              </p:nvPr>
            </p:nvSpPr>
            <p:spPr/>
            <p:txBody>
              <a:bodyPr/>
              <a:lstStyle/>
              <a:p>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𝑰</m:t>
                        </m:r>
                      </m:e>
                      <m:sub>
                        <m:r>
                          <a:rPr kumimoji="1" lang="en-US" altLang="ja-JP" b="1" i="1" smtClean="0">
                            <a:latin typeface="Cambria Math" panose="02040503050406030204" pitchFamily="18" charset="0"/>
                          </a:rPr>
                          <m:t>𝑪</m:t>
                        </m:r>
                      </m:sub>
                    </m:sSub>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𝑽</m:t>
                        </m:r>
                      </m:e>
                      <m:sub>
                        <m:r>
                          <a:rPr kumimoji="1" lang="en-US" altLang="ja-JP" b="1" i="1" smtClean="0">
                            <a:latin typeface="Cambria Math" panose="02040503050406030204" pitchFamily="18" charset="0"/>
                          </a:rPr>
                          <m:t>𝑩𝑬</m:t>
                        </m:r>
                      </m:sub>
                    </m:sSub>
                  </m:oMath>
                </a14:m>
                <a:r>
                  <a:rPr kumimoji="1" lang="ja-JP" altLang="en-US" dirty="0"/>
                  <a:t>特性</a:t>
                </a:r>
              </a:p>
            </p:txBody>
          </p:sp>
        </mc:Choice>
        <mc:Fallback xmlns="">
          <p:sp>
            <p:nvSpPr>
              <p:cNvPr id="2" name="タイトル 1">
                <a:extLst>
                  <a:ext uri="{FF2B5EF4-FFF2-40B4-BE49-F238E27FC236}">
                    <a16:creationId xmlns:a16="http://schemas.microsoft.com/office/drawing/2014/main" id="{A711F758-9BC7-67CE-2569-DA1CF7405D74}"/>
                  </a:ext>
                </a:extLst>
              </p:cNvPr>
              <p:cNvSpPr>
                <a:spLocks noGrp="1" noRot="1" noChangeAspect="1" noMove="1" noResize="1" noEditPoints="1" noAdjustHandles="1" noChangeArrowheads="1" noChangeShapeType="1" noTextEdit="1"/>
              </p:cNvSpPr>
              <p:nvPr>
                <p:ph type="title"/>
              </p:nvPr>
            </p:nvSpPr>
            <p:spPr>
              <a:blipFill>
                <a:blip r:embed="rId3"/>
                <a:stretch>
                  <a:fillRect t="-11628" b="-24806"/>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BF2AE95A-30C1-F2BB-EC15-10BCBEFF7DAC}"/>
              </a:ext>
            </a:extLst>
          </p:cNvPr>
          <p:cNvSpPr>
            <a:spLocks noGrp="1"/>
          </p:cNvSpPr>
          <p:nvPr>
            <p:ph type="dt" sz="half" idx="10"/>
          </p:nvPr>
        </p:nvSpPr>
        <p:spPr/>
        <p:txBody>
          <a:bodyPr/>
          <a:lstStyle/>
          <a:p>
            <a:fld id="{D960D7A0-95E9-4E80-AEE1-2416C3BC5BFF}" type="datetime1">
              <a:rPr kumimoji="1" lang="ja-JP" altLang="en-US" smtClean="0"/>
              <a:t>2024/4/11</a:t>
            </a:fld>
            <a:endParaRPr kumimoji="1" lang="ja-JP" altLang="en-US"/>
          </a:p>
        </p:txBody>
      </p:sp>
      <p:sp>
        <p:nvSpPr>
          <p:cNvPr id="4" name="スライド番号プレースホルダー 3">
            <a:extLst>
              <a:ext uri="{FF2B5EF4-FFF2-40B4-BE49-F238E27FC236}">
                <a16:creationId xmlns:a16="http://schemas.microsoft.com/office/drawing/2014/main" id="{5A19B942-5177-0106-2104-DDB5C5984D6B}"/>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F980C0BF-C2FB-4B60-A949-D0252741B039}"/>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F10F7AA-FBB7-6AEA-B140-AE25B0AE543A}"/>
                  </a:ext>
                </a:extLst>
              </p:cNvPr>
              <p:cNvSpPr txBox="1"/>
              <p:nvPr/>
            </p:nvSpPr>
            <p:spPr>
              <a:xfrm>
                <a:off x="370853" y="2318778"/>
                <a:ext cx="4948726" cy="2930674"/>
              </a:xfrm>
              <a:prstGeom prst="rect">
                <a:avLst/>
              </a:prstGeom>
              <a:noFill/>
            </p:spPr>
            <p:txBody>
              <a:bodyPr wrap="square" rtlCol="0">
                <a:spAutoFit/>
              </a:bodyPr>
              <a:lstStyle/>
              <a:p>
                <a:r>
                  <a:rPr kumimoji="1" lang="ja-JP" altLang="en-US" dirty="0"/>
                  <a:t>今回は</a:t>
                </a:r>
                <a14:m>
                  <m:oMath xmlns:m="http://schemas.openxmlformats.org/officeDocument/2006/math">
                    <m:r>
                      <a:rPr kumimoji="1" lang="en-US" altLang="ja-JP" b="0" i="1" smtClean="0">
                        <a:latin typeface="Cambria Math" panose="02040503050406030204" pitchFamily="18" charset="0"/>
                      </a:rPr>
                      <m:t>0.9 </m:t>
                    </m:r>
                    <m:r>
                      <m:rPr>
                        <m:sty m:val="p"/>
                      </m:rPr>
                      <a:rPr kumimoji="1" lang="en-US" altLang="ja-JP" b="0" i="0" smtClean="0">
                        <a:latin typeface="Cambria Math" panose="02040503050406030204" pitchFamily="18" charset="0"/>
                      </a:rPr>
                      <m:t>V</m:t>
                    </m:r>
                  </m:oMath>
                </a14:m>
                <a:r>
                  <a:rPr lang="ja-JP" altLang="en-US" dirty="0"/>
                  <a:t>から</a:t>
                </a:r>
                <a14:m>
                  <m:oMath xmlns:m="http://schemas.openxmlformats.org/officeDocument/2006/math">
                    <m:r>
                      <a:rPr lang="en-US" altLang="ja-JP" b="0" i="1" dirty="0" smtClean="0">
                        <a:latin typeface="Cambria Math" panose="02040503050406030204" pitchFamily="18" charset="0"/>
                      </a:rPr>
                      <m:t>0.01 </m:t>
                    </m:r>
                    <m:r>
                      <m:rPr>
                        <m:sty m:val="p"/>
                      </m:rPr>
                      <a:rPr lang="en-US" altLang="ja-JP" b="0" i="0" dirty="0" smtClean="0">
                        <a:latin typeface="Cambria Math" panose="02040503050406030204" pitchFamily="18" charset="0"/>
                      </a:rPr>
                      <m:t>V</m:t>
                    </m:r>
                    <m:r>
                      <a:rPr lang="ja-JP" altLang="en-US" i="1" dirty="0">
                        <a:latin typeface="Cambria Math" panose="02040503050406030204" pitchFamily="18" charset="0"/>
                      </a:rPr>
                      <m:t>だけ</m:t>
                    </m:r>
                  </m:oMath>
                </a14:m>
                <a:r>
                  <a:rPr lang="ja-JP" altLang="en-US" dirty="0"/>
                  <a:t>大きい</a:t>
                </a:r>
                <a14:m>
                  <m:oMath xmlns:m="http://schemas.openxmlformats.org/officeDocument/2006/math">
                    <m:r>
                      <a:rPr lang="en-US" altLang="ja-JP" b="0" i="1" dirty="0" smtClean="0">
                        <a:latin typeface="Cambria Math" panose="02040503050406030204" pitchFamily="18" charset="0"/>
                      </a:rPr>
                      <m:t>0.91 </m:t>
                    </m:r>
                    <m:r>
                      <m:rPr>
                        <m:sty m:val="p"/>
                      </m:rPr>
                      <a:rPr lang="en-US" altLang="ja-JP" b="0" i="0" dirty="0" smtClean="0">
                        <a:latin typeface="Cambria Math" panose="02040503050406030204" pitchFamily="18" charset="0"/>
                      </a:rPr>
                      <m:t>V</m:t>
                    </m:r>
                  </m:oMath>
                </a14:m>
                <a:r>
                  <a:rPr lang="ja-JP" altLang="en-US" dirty="0"/>
                  <a:t>までで考えた。</a:t>
                </a:r>
                <a:endParaRPr lang="en-US" altLang="ja-JP" dirty="0"/>
              </a:p>
              <a:p>
                <a:endParaRPr lang="en-US" altLang="ja-JP" dirty="0"/>
              </a:p>
              <a:p>
                <a:r>
                  <a:rPr lang="ja-JP" altLang="en-US" dirty="0"/>
                  <a:t>急激に傾きが減少する点が</a:t>
                </a:r>
                <a14:m>
                  <m:oMath xmlns:m="http://schemas.openxmlformats.org/officeDocument/2006/math">
                    <m:r>
                      <a:rPr lang="en-US" altLang="ja-JP" b="0" i="1" smtClean="0">
                        <a:latin typeface="Cambria Math" panose="02040503050406030204" pitchFamily="18" charset="0"/>
                      </a:rPr>
                      <m:t>1</m:t>
                    </m:r>
                  </m:oMath>
                </a14:m>
                <a:r>
                  <a:rPr kumimoji="1" lang="ja-JP" altLang="en-US" dirty="0"/>
                  <a:t> </a:t>
                </a:r>
                <a:r>
                  <a:rPr kumimoji="1" lang="en-US" altLang="ja-JP" dirty="0"/>
                  <a:t>V</a:t>
                </a:r>
                <a:r>
                  <a:rPr kumimoji="1" lang="ja-JP" altLang="en-US" dirty="0"/>
                  <a:t>よりも大きくなる</a:t>
                </a:r>
                <a14:m>
                  <m:oMath xmlns:m="http://schemas.openxmlformats.org/officeDocument/2006/math">
                    <m:r>
                      <a:rPr kumimoji="1" lang="en-US" altLang="ja-JP" b="0" i="1" dirty="0" smtClean="0">
                        <a:latin typeface="Cambria Math" panose="02040503050406030204" pitchFamily="18" charset="0"/>
                      </a:rPr>
                      <m:t>0.6 </m:t>
                    </m:r>
                    <m:r>
                      <m:rPr>
                        <m:sty m:val="p"/>
                      </m:rPr>
                      <a:rPr kumimoji="1" lang="en-US" altLang="ja-JP" b="0" i="0" dirty="0" smtClean="0">
                        <a:latin typeface="Cambria Math" panose="02040503050406030204" pitchFamily="18" charset="0"/>
                      </a:rPr>
                      <m:t>V</m:t>
                    </m:r>
                    <m:r>
                      <a:rPr kumimoji="1" lang="en-US" altLang="ja-JP" b="0" i="1" dirty="0" smtClean="0">
                        <a:latin typeface="Cambria Math" panose="02040503050406030204" pitchFamily="18" charset="0"/>
                      </a:rPr>
                      <m:t>&lt;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𝑉</m:t>
                        </m:r>
                      </m:e>
                      <m:sub>
                        <m:r>
                          <a:rPr kumimoji="1" lang="en-US" altLang="ja-JP" b="0" i="1" dirty="0" smtClean="0">
                            <a:latin typeface="Cambria Math" panose="02040503050406030204" pitchFamily="18" charset="0"/>
                          </a:rPr>
                          <m:t>𝐶𝐸</m:t>
                        </m:r>
                      </m:sub>
                    </m:sSub>
                  </m:oMath>
                </a14:m>
                <a:r>
                  <a:rPr kumimoji="1" lang="ja-JP" altLang="en-US" dirty="0"/>
                  <a:t>で</a:t>
                </a:r>
                <a14:m>
                  <m:oMath xmlns:m="http://schemas.openxmlformats.org/officeDocument/2006/math">
                    <m:r>
                      <a:rPr kumimoji="1" lang="en-US" altLang="ja-JP" b="0" i="1" dirty="0" smtClean="0">
                        <a:latin typeface="Cambria Math" panose="02040503050406030204" pitchFamily="18" charset="0"/>
                      </a:rPr>
                      <m:t>0 </m:t>
                    </m:r>
                    <m:r>
                      <m:rPr>
                        <m:sty m:val="p"/>
                      </m:rPr>
                      <a:rPr kumimoji="1" lang="en-US" altLang="ja-JP" b="0" i="0" dirty="0" smtClean="0">
                        <a:latin typeface="Cambria Math" panose="02040503050406030204" pitchFamily="18" charset="0"/>
                      </a:rPr>
                      <m:t>V</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𝑉</m:t>
                        </m:r>
                      </m:e>
                      <m:sub>
                        <m:r>
                          <a:rPr kumimoji="1" lang="en-US" altLang="ja-JP" b="0" i="1" dirty="0" smtClean="0">
                            <a:latin typeface="Cambria Math" panose="02040503050406030204" pitchFamily="18" charset="0"/>
                          </a:rPr>
                          <m:t>𝐵𝐸</m:t>
                        </m:r>
                      </m:sub>
                    </m:sSub>
                    <m:r>
                      <a:rPr kumimoji="1" lang="en-US" altLang="ja-JP" b="0" i="1" dirty="0" smtClean="0">
                        <a:latin typeface="Cambria Math" panose="02040503050406030204" pitchFamily="18" charset="0"/>
                      </a:rPr>
                      <m:t>≤0.91 </m:t>
                    </m:r>
                    <m:r>
                      <m:rPr>
                        <m:sty m:val="p"/>
                      </m:rPr>
                      <a:rPr kumimoji="1" lang="en-US" altLang="ja-JP" b="0" i="0" dirty="0" smtClean="0">
                        <a:latin typeface="Cambria Math" panose="02040503050406030204" pitchFamily="18" charset="0"/>
                      </a:rPr>
                      <m:t>V</m:t>
                    </m:r>
                  </m:oMath>
                </a14:m>
                <a:r>
                  <a:rPr kumimoji="1" lang="ja-JP" altLang="en-US" dirty="0"/>
                  <a:t>の範囲において</a:t>
                </a:r>
                <a:r>
                  <a:rPr kumimoji="1" lang="en-US" altLang="ja-JP" dirty="0" err="1"/>
                  <a:t>gnuplot</a:t>
                </a:r>
                <a:r>
                  <a:rPr kumimoji="1" lang="ja-JP" altLang="en-US" dirty="0"/>
                  <a:t>の</a:t>
                </a:r>
                <a:r>
                  <a:rPr kumimoji="1" lang="en-US" altLang="ja-JP" dirty="0"/>
                  <a:t>fit</a:t>
                </a:r>
                <a:r>
                  <a:rPr kumimoji="1" lang="ja-JP" altLang="en-US" dirty="0"/>
                  <a:t>コマンドを用いた最小二乗近似を行い、平均をとった。</a:t>
                </a:r>
                <a:endParaRPr lang="en-US" altLang="ja-JP" dirty="0"/>
              </a:p>
              <a:p>
                <a:r>
                  <a:rPr kumimoji="1" lang="ja-JP" altLang="en-US" dirty="0"/>
                  <a:t>ターゲットとなる近似式は</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𝑆</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exp</m:t>
                                  </m:r>
                                </m:fName>
                                <m:e>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i="1">
                                                  <a:latin typeface="Cambria Math" panose="02040503050406030204" pitchFamily="18" charset="0"/>
                                                </a:rPr>
                                                <m:t>𝐵𝐸</m:t>
                                              </m:r>
                                            </m:sub>
                                          </m:sSub>
                                        </m:num>
                                        <m:den>
                                          <m:r>
                                            <a:rPr lang="en-US" altLang="ja-JP" b="0" i="1" smtClean="0">
                                              <a:latin typeface="Cambria Math" panose="02040503050406030204" pitchFamily="18" charset="0"/>
                                            </a:rPr>
                                            <m:t>𝑛</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𝑇</m:t>
                                              </m:r>
                                            </m:sub>
                                          </m:sSub>
                                        </m:den>
                                      </m:f>
                                    </m:e>
                                  </m:d>
                                </m:e>
                              </m:func>
                              <m:r>
                                <a:rPr lang="en-US" altLang="ja-JP" b="0" i="1" smtClean="0">
                                  <a:latin typeface="Cambria Math" panose="02040503050406030204" pitchFamily="18" charset="0"/>
                                </a:rPr>
                                <m:t>−1</m:t>
                              </m:r>
                            </m:e>
                          </m:d>
                        </m:e>
                      </m:d>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AF10F7AA-FBB7-6AEA-B140-AE25B0AE543A}"/>
                  </a:ext>
                </a:extLst>
              </p:cNvPr>
              <p:cNvSpPr txBox="1">
                <a:spLocks noRot="1" noChangeAspect="1" noMove="1" noResize="1" noEditPoints="1" noAdjustHandles="1" noChangeArrowheads="1" noChangeShapeType="1" noTextEdit="1"/>
              </p:cNvSpPr>
              <p:nvPr/>
            </p:nvSpPr>
            <p:spPr>
              <a:xfrm>
                <a:off x="370853" y="2318778"/>
                <a:ext cx="4948726" cy="2930674"/>
              </a:xfrm>
              <a:prstGeom prst="rect">
                <a:avLst/>
              </a:prstGeom>
              <a:blipFill>
                <a:blip r:embed="rId4"/>
                <a:stretch>
                  <a:fillRect l="-1108" t="-83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9901A80-04B9-FCEC-2B90-413407B74597}"/>
              </a:ext>
            </a:extLst>
          </p:cNvPr>
          <p:cNvSpPr txBox="1"/>
          <p:nvPr/>
        </p:nvSpPr>
        <p:spPr>
          <a:xfrm>
            <a:off x="10906758" y="2639771"/>
            <a:ext cx="1004104" cy="276999"/>
          </a:xfrm>
          <a:prstGeom prst="rect">
            <a:avLst/>
          </a:prstGeom>
          <a:noFill/>
        </p:spPr>
        <p:txBody>
          <a:bodyPr wrap="square" rtlCol="0">
            <a:spAutoFit/>
          </a:bodyPr>
          <a:lstStyle/>
          <a:p>
            <a:pPr algn="ctr"/>
            <a:r>
              <a:rPr kumimoji="1" lang="en-US" altLang="ja-JP" sz="1200" dirty="0"/>
              <a:t>0.6</a:t>
            </a:r>
            <a:r>
              <a:rPr kumimoji="1" lang="ja-JP" altLang="en-US" sz="1200" dirty="0"/>
              <a:t> </a:t>
            </a:r>
            <a:r>
              <a:rPr kumimoji="1" lang="en-US" altLang="ja-JP" sz="1200" dirty="0"/>
              <a:t>V</a:t>
            </a:r>
            <a:r>
              <a:rPr kumimoji="1" lang="ja-JP" altLang="en-US" sz="1200" dirty="0"/>
              <a:t>　</a:t>
            </a:r>
          </a:p>
        </p:txBody>
      </p:sp>
    </p:spTree>
    <p:extLst>
      <p:ext uri="{BB962C8B-B14F-4D97-AF65-F5344CB8AC3E}">
        <p14:creationId xmlns:p14="http://schemas.microsoft.com/office/powerpoint/2010/main" val="377224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CECF0824-D1B8-F76A-41C6-041A354DCE3B}"/>
                  </a:ext>
                </a:extLst>
              </p:cNvPr>
              <p:cNvSpPr>
                <a:spLocks noGrp="1"/>
              </p:cNvSpPr>
              <p:nvPr>
                <p:ph type="title"/>
              </p:nvPr>
            </p:nvSpPr>
            <p:spPr/>
            <p:txBody>
              <a:bodyPr/>
              <a:lstStyle/>
              <a:p>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𝑰</m:t>
                        </m:r>
                      </m:e>
                      <m:sub>
                        <m:r>
                          <a:rPr kumimoji="1" lang="en-US" altLang="ja-JP" b="1" i="1" smtClean="0">
                            <a:latin typeface="Cambria Math" panose="02040503050406030204" pitchFamily="18" charset="0"/>
                          </a:rPr>
                          <m:t>𝑪</m:t>
                        </m:r>
                      </m:sub>
                    </m:sSub>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𝑽</m:t>
                        </m:r>
                      </m:e>
                      <m:sub>
                        <m:r>
                          <a:rPr kumimoji="1" lang="en-US" altLang="ja-JP" b="1" i="1" smtClean="0">
                            <a:latin typeface="Cambria Math" panose="02040503050406030204" pitchFamily="18" charset="0"/>
                          </a:rPr>
                          <m:t>𝑩𝑬</m:t>
                        </m:r>
                      </m:sub>
                    </m:sSub>
                  </m:oMath>
                </a14:m>
                <a:r>
                  <a:rPr kumimoji="1" lang="ja-JP" altLang="en-US" dirty="0"/>
                  <a:t>特性</a:t>
                </a:r>
              </a:p>
            </p:txBody>
          </p:sp>
        </mc:Choice>
        <mc:Fallback xmlns="">
          <p:sp>
            <p:nvSpPr>
              <p:cNvPr id="2" name="タイトル 1">
                <a:extLst>
                  <a:ext uri="{FF2B5EF4-FFF2-40B4-BE49-F238E27FC236}">
                    <a16:creationId xmlns:a16="http://schemas.microsoft.com/office/drawing/2014/main" id="{CECF0824-D1B8-F76A-41C6-041A354DCE3B}"/>
                  </a:ext>
                </a:extLst>
              </p:cNvPr>
              <p:cNvSpPr>
                <a:spLocks noGrp="1" noRot="1" noChangeAspect="1" noMove="1" noResize="1" noEditPoints="1" noAdjustHandles="1" noChangeArrowheads="1" noChangeShapeType="1" noTextEdit="1"/>
              </p:cNvSpPr>
              <p:nvPr>
                <p:ph type="title"/>
              </p:nvPr>
            </p:nvSpPr>
            <p:spPr>
              <a:blipFill>
                <a:blip r:embed="rId2"/>
                <a:stretch>
                  <a:fillRect t="-11628" b="-24806"/>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820778DB-D5E6-DFA9-7282-2D6ACDAC2AD3}"/>
              </a:ext>
            </a:extLst>
          </p:cNvPr>
          <p:cNvSpPr>
            <a:spLocks noGrp="1"/>
          </p:cNvSpPr>
          <p:nvPr>
            <p:ph type="dt" sz="half" idx="10"/>
          </p:nvPr>
        </p:nvSpPr>
        <p:spPr/>
        <p:txBody>
          <a:bodyPr/>
          <a:lstStyle/>
          <a:p>
            <a:fld id="{D960D7A0-95E9-4E80-AEE1-2416C3BC5BFF}" type="datetime1">
              <a:rPr kumimoji="1" lang="ja-JP" altLang="en-US" smtClean="0"/>
              <a:t>2024/4/11</a:t>
            </a:fld>
            <a:endParaRPr kumimoji="1" lang="ja-JP" altLang="en-US"/>
          </a:p>
        </p:txBody>
      </p:sp>
      <p:sp>
        <p:nvSpPr>
          <p:cNvPr id="4" name="スライド番号プレースホルダー 3">
            <a:extLst>
              <a:ext uri="{FF2B5EF4-FFF2-40B4-BE49-F238E27FC236}">
                <a16:creationId xmlns:a16="http://schemas.microsoft.com/office/drawing/2014/main" id="{E7DB17EF-CE2E-BE26-4573-E7ADB7F3CABF}"/>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1DE2F666-B1F4-0D4C-CA43-2436E8A01BC4}"/>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7B4AEBD-5B8A-26AD-FBFC-CF6EEF487414}"/>
                  </a:ext>
                </a:extLst>
              </p:cNvPr>
              <p:cNvSpPr txBox="1"/>
              <p:nvPr/>
            </p:nvSpPr>
            <p:spPr>
              <a:xfrm>
                <a:off x="360358" y="2214455"/>
                <a:ext cx="4798337" cy="3693319"/>
              </a:xfrm>
              <a:prstGeom prst="rect">
                <a:avLst/>
              </a:prstGeom>
              <a:noFill/>
            </p:spPr>
            <p:txBody>
              <a:bodyPr wrap="square" rtlCol="0">
                <a:spAutoFit/>
              </a:bodyPr>
              <a:lstStyle/>
              <a:p>
                <a:r>
                  <a:rPr lang="ja-JP" altLang="en-US" dirty="0"/>
                  <a:t>最小二乗近似の結果</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𝑆</m:t>
                          </m:r>
                        </m:sub>
                      </m:sSub>
                      <m:r>
                        <a:rPr lang="en-US" altLang="ja-JP" i="1">
                          <a:latin typeface="Cambria Math" panose="02040503050406030204" pitchFamily="18" charset="0"/>
                        </a:rPr>
                        <m:t>≈373</m:t>
                      </m:r>
                      <m:r>
                        <a:rPr lang="en-US" altLang="ja-JP" b="0" i="1" smtClean="0">
                          <a:latin typeface="Cambria Math" panose="02040503050406030204" pitchFamily="18" charset="0"/>
                        </a:rPr>
                        <m:t>.</m:t>
                      </m:r>
                      <m:r>
                        <a:rPr lang="en-US" altLang="ja-JP" i="1">
                          <a:latin typeface="Cambria Math" panose="02040503050406030204" pitchFamily="18" charset="0"/>
                        </a:rPr>
                        <m:t>8222</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fA</m:t>
                      </m:r>
                    </m:oMath>
                  </m:oMathPara>
                </a14:m>
                <a:endParaRPr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𝑇</m:t>
                          </m:r>
                        </m:sub>
                      </m:sSub>
                      <m:r>
                        <a:rPr lang="en-US" altLang="ja-JP" i="1">
                          <a:latin typeface="Cambria Math" panose="02040503050406030204" pitchFamily="18" charset="0"/>
                        </a:rPr>
                        <m:t>≈41</m:t>
                      </m:r>
                      <m:r>
                        <a:rPr lang="en-US" altLang="ja-JP" b="0" i="1" smtClean="0">
                          <a:latin typeface="Cambria Math" panose="02040503050406030204" pitchFamily="18" charset="0"/>
                        </a:rPr>
                        <m:t>.</m:t>
                      </m:r>
                      <m:r>
                        <a:rPr lang="en-US" altLang="ja-JP" i="1">
                          <a:latin typeface="Cambria Math" panose="02040503050406030204" pitchFamily="18" charset="0"/>
                        </a:rPr>
                        <m:t>56767</m:t>
                      </m:r>
                      <m:r>
                        <m:rPr>
                          <m:sty m:val="p"/>
                        </m:rPr>
                        <a:rPr lang="en-US" altLang="ja-JP" b="0" i="0" smtClean="0">
                          <a:latin typeface="Cambria Math" panose="02040503050406030204" pitchFamily="18" charset="0"/>
                        </a:rPr>
                        <m:t>mV</m:t>
                      </m:r>
                    </m:oMath>
                  </m:oMathPara>
                </a14:m>
                <a:endParaRPr kumimoji="1" lang="en-US" altLang="ja-JP" dirty="0"/>
              </a:p>
              <a:p>
                <a:r>
                  <a:rPr lang="ja-JP" altLang="en-US" dirty="0"/>
                  <a:t>となった。</a:t>
                </a:r>
                <a:endParaRPr lang="en-US" altLang="ja-JP" dirty="0"/>
              </a:p>
              <a:p>
                <a:r>
                  <a:rPr lang="ja-JP" altLang="en-US" dirty="0"/>
                  <a:t>黒い破線がターゲットとなる関数に上の値を用いた時のプロット。</a:t>
                </a:r>
                <a:endParaRPr lang="en-US" altLang="ja-JP" dirty="0"/>
              </a:p>
              <a:p>
                <a:pP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𝑛</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𝑇</m:t>
                              </m:r>
                            </m:sub>
                          </m:sSub>
                          <m:r>
                            <a:rPr lang="en-US" altLang="ja-JP" b="0" i="1" smtClean="0">
                              <a:latin typeface="Cambria Math" panose="02040503050406030204" pitchFamily="18" charset="0"/>
                            </a:rPr>
                            <m:t>≈2×20.78383⋯</m:t>
                          </m:r>
                          <m:r>
                            <a:rPr lang="en-US" altLang="ja-JP" b="0" i="1" smtClean="0">
                              <a:latin typeface="Cambria Math" panose="02040503050406030204" pitchFamily="18" charset="0"/>
                            </a:rPr>
                            <m:t>𝑚𝑉</m:t>
                          </m:r>
                        </m:e>
                      </m:d>
                    </m:oMath>
                  </m:oMathPara>
                </a14:m>
                <a:endParaRPr lang="en-US" altLang="ja-JP" dirty="0"/>
              </a:p>
              <a:p>
                <a:endParaRPr lang="en-US" altLang="ja-JP"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𝐵𝐸</m:t>
                        </m:r>
                      </m:sub>
                    </m:sSub>
                    <m:r>
                      <a:rPr lang="en-US" altLang="ja-JP" b="0" i="1" smtClean="0">
                        <a:latin typeface="Cambria Math" panose="02040503050406030204" pitchFamily="18" charset="0"/>
                      </a:rPr>
                      <m:t>=0.9 </m:t>
                    </m:r>
                    <m:r>
                      <a:rPr lang="en-US" altLang="ja-JP" b="0" i="1" smtClean="0">
                        <a:latin typeface="Cambria Math" panose="02040503050406030204" pitchFamily="18" charset="0"/>
                      </a:rPr>
                      <m:t>𝑉</m:t>
                    </m:r>
                  </m:oMath>
                </a14:m>
                <a:r>
                  <a:rPr lang="ja-JP" altLang="en-US" dirty="0"/>
                  <a:t>付近では近似曲線とシミュレーションに近い値になる。</a:t>
                </a:r>
                <a:endParaRPr lang="en-US" altLang="ja-JP" dirty="0"/>
              </a:p>
              <a:p>
                <a:r>
                  <a:rPr lang="ja-JP" altLang="en-US" dirty="0"/>
                  <a:t>かなり元の曲線とずれがあるが、</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𝐵𝐸</m:t>
                        </m:r>
                      </m:sub>
                    </m:sSub>
                    <m:r>
                      <a:rPr lang="en-US" altLang="ja-JP" b="0" i="1" smtClean="0">
                        <a:latin typeface="Cambria Math" panose="02040503050406030204" pitchFamily="18" charset="0"/>
                      </a:rPr>
                      <m:t>=0.9 </m:t>
                    </m:r>
                    <m:r>
                      <m:rPr>
                        <m:sty m:val="p"/>
                      </m:rPr>
                      <a:rPr lang="en-US" altLang="ja-JP" b="0" i="0" smtClean="0">
                        <a:latin typeface="Cambria Math" panose="02040503050406030204" pitchFamily="18" charset="0"/>
                      </a:rPr>
                      <m:t>V</m:t>
                    </m:r>
                  </m:oMath>
                </a14:m>
                <a:r>
                  <a:rPr lang="ja-JP" altLang="en-US" dirty="0"/>
                  <a:t>付近で使用することを考えれば直流では問題ないと考えて設計を行った。</a:t>
                </a:r>
                <a:endParaRPr lang="en-US" altLang="ja-JP" dirty="0"/>
              </a:p>
            </p:txBody>
          </p:sp>
        </mc:Choice>
        <mc:Fallback xmlns="">
          <p:sp>
            <p:nvSpPr>
              <p:cNvPr id="9" name="テキスト ボックス 8">
                <a:extLst>
                  <a:ext uri="{FF2B5EF4-FFF2-40B4-BE49-F238E27FC236}">
                    <a16:creationId xmlns:a16="http://schemas.microsoft.com/office/drawing/2014/main" id="{F7B4AEBD-5B8A-26AD-FBFC-CF6EEF487414}"/>
                  </a:ext>
                </a:extLst>
              </p:cNvPr>
              <p:cNvSpPr txBox="1">
                <a:spLocks noRot="1" noChangeAspect="1" noMove="1" noResize="1" noEditPoints="1" noAdjustHandles="1" noChangeArrowheads="1" noChangeShapeType="1" noTextEdit="1"/>
              </p:cNvSpPr>
              <p:nvPr/>
            </p:nvSpPr>
            <p:spPr>
              <a:xfrm>
                <a:off x="360358" y="2214455"/>
                <a:ext cx="4798337" cy="3693319"/>
              </a:xfrm>
              <a:prstGeom prst="rect">
                <a:avLst/>
              </a:prstGeom>
              <a:blipFill>
                <a:blip r:embed="rId3"/>
                <a:stretch>
                  <a:fillRect l="-1017" t="-825" r="-635" b="-1650"/>
                </a:stretch>
              </a:blipFill>
            </p:spPr>
            <p:txBody>
              <a:bodyPr/>
              <a:lstStyle/>
              <a:p>
                <a:r>
                  <a:rPr lang="ja-JP" altLang="en-US">
                    <a:noFill/>
                  </a:rPr>
                  <a:t> </a:t>
                </a:r>
              </a:p>
            </p:txBody>
          </p:sp>
        </mc:Fallback>
      </mc:AlternateContent>
      <p:pic>
        <p:nvPicPr>
          <p:cNvPr id="8" name="図 7" descr="グラフ, ヒストグラム&#10;&#10;自動的に生成された説明">
            <a:extLst>
              <a:ext uri="{FF2B5EF4-FFF2-40B4-BE49-F238E27FC236}">
                <a16:creationId xmlns:a16="http://schemas.microsoft.com/office/drawing/2014/main" id="{C4978F4C-F2D8-A621-F80D-292B5580C2AE}"/>
              </a:ext>
            </a:extLst>
          </p:cNvPr>
          <p:cNvPicPr>
            <a:picLocks noChangeAspect="1"/>
          </p:cNvPicPr>
          <p:nvPr/>
        </p:nvPicPr>
        <p:blipFill rotWithShape="1">
          <a:blip r:embed="rId4">
            <a:extLst>
              <a:ext uri="{28A0092B-C50C-407E-A947-70E740481C1C}">
                <a14:useLocalDpi xmlns:a14="http://schemas.microsoft.com/office/drawing/2010/main" val="0"/>
              </a:ext>
            </a:extLst>
          </a:blip>
          <a:srcRect r="10359"/>
          <a:stretch/>
        </p:blipFill>
        <p:spPr>
          <a:xfrm>
            <a:off x="5096719" y="1154474"/>
            <a:ext cx="6734923" cy="5259282"/>
          </a:xfrm>
          <a:prstGeom prst="rect">
            <a:avLst/>
          </a:prstGeom>
        </p:spPr>
      </p:pic>
    </p:spTree>
    <p:extLst>
      <p:ext uri="{BB962C8B-B14F-4D97-AF65-F5344CB8AC3E}">
        <p14:creationId xmlns:p14="http://schemas.microsoft.com/office/powerpoint/2010/main" val="171398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BD19DC20-658A-2064-94E3-57577CAF4C19}"/>
                  </a:ext>
                </a:extLst>
              </p:cNvPr>
              <p:cNvSpPr>
                <a:spLocks noGrp="1"/>
              </p:cNvSpPr>
              <p:nvPr>
                <p:ph type="title"/>
              </p:nvPr>
            </p:nvSpPr>
            <p:spPr/>
            <p:txBody>
              <a:bodyPr/>
              <a:lstStyle/>
              <a:p>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𝑰</m:t>
                        </m:r>
                      </m:e>
                      <m:sub>
                        <m:r>
                          <a:rPr kumimoji="1" lang="en-US" altLang="ja-JP" b="1" i="1" smtClean="0">
                            <a:latin typeface="Cambria Math" panose="02040503050406030204" pitchFamily="18" charset="0"/>
                          </a:rPr>
                          <m:t>𝑪</m:t>
                        </m:r>
                      </m:sub>
                    </m:sSub>
                    <m:r>
                      <a:rPr kumimoji="1" lang="en-US" altLang="ja-JP" b="1" i="1" smtClean="0">
                        <a:latin typeface="Cambria Math" panose="02040503050406030204" pitchFamily="18" charset="0"/>
                      </a:rPr>
                      <m:t>−</m:t>
                    </m:r>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𝑽</m:t>
                        </m:r>
                      </m:e>
                      <m:sub>
                        <m:r>
                          <a:rPr kumimoji="1" lang="en-US" altLang="ja-JP" b="1" i="1" smtClean="0">
                            <a:latin typeface="Cambria Math" panose="02040503050406030204" pitchFamily="18" charset="0"/>
                          </a:rPr>
                          <m:t>𝑩𝑬</m:t>
                        </m:r>
                      </m:sub>
                    </m:sSub>
                  </m:oMath>
                </a14:m>
                <a:r>
                  <a:rPr kumimoji="1" lang="ja-JP" altLang="en-US" dirty="0"/>
                  <a:t>特性　</a:t>
                </a:r>
                <a:r>
                  <a:rPr kumimoji="1" lang="en-US" altLang="ja-JP" dirty="0"/>
                  <a:t>(</a:t>
                </a:r>
                <a:r>
                  <a:rPr kumimoji="1" lang="ja-JP" altLang="en-US" dirty="0"/>
                  <a:t>加筆</a:t>
                </a:r>
                <a:r>
                  <a:rPr kumimoji="1" lang="en-US" altLang="ja-JP" dirty="0"/>
                  <a:t>)</a:t>
                </a:r>
                <a:endParaRPr kumimoji="1" lang="ja-JP" altLang="en-US" dirty="0"/>
              </a:p>
            </p:txBody>
          </p:sp>
        </mc:Choice>
        <mc:Fallback>
          <p:sp>
            <p:nvSpPr>
              <p:cNvPr id="2" name="タイトル 1">
                <a:extLst>
                  <a:ext uri="{FF2B5EF4-FFF2-40B4-BE49-F238E27FC236}">
                    <a16:creationId xmlns:a16="http://schemas.microsoft.com/office/drawing/2014/main" id="{BD19DC20-658A-2064-94E3-57577CAF4C19}"/>
                  </a:ext>
                </a:extLst>
              </p:cNvPr>
              <p:cNvSpPr>
                <a:spLocks noGrp="1" noRot="1" noChangeAspect="1" noMove="1" noResize="1" noEditPoints="1" noAdjustHandles="1" noChangeArrowheads="1" noChangeShapeType="1" noTextEdit="1"/>
              </p:cNvSpPr>
              <p:nvPr>
                <p:ph type="title"/>
              </p:nvPr>
            </p:nvSpPr>
            <p:spPr>
              <a:blipFill>
                <a:blip r:embed="rId2"/>
                <a:stretch>
                  <a:fillRect t="-11628" b="-24806"/>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EDC95965-99A5-4290-D57E-3A2779438700}"/>
              </a:ext>
            </a:extLst>
          </p:cNvPr>
          <p:cNvSpPr>
            <a:spLocks noGrp="1"/>
          </p:cNvSpPr>
          <p:nvPr>
            <p:ph type="dt" sz="half" idx="10"/>
          </p:nvPr>
        </p:nvSpPr>
        <p:spPr/>
        <p:txBody>
          <a:bodyPr/>
          <a:lstStyle/>
          <a:p>
            <a:fld id="{D960D7A0-95E9-4E80-AEE1-2416C3BC5BFF}" type="datetime1">
              <a:rPr kumimoji="1" lang="ja-JP" altLang="en-US" smtClean="0"/>
              <a:t>2024/4/11</a:t>
            </a:fld>
            <a:endParaRPr kumimoji="1" lang="ja-JP" altLang="en-US"/>
          </a:p>
        </p:txBody>
      </p:sp>
      <p:sp>
        <p:nvSpPr>
          <p:cNvPr id="4" name="スライド番号プレースホルダー 3">
            <a:extLst>
              <a:ext uri="{FF2B5EF4-FFF2-40B4-BE49-F238E27FC236}">
                <a16:creationId xmlns:a16="http://schemas.microsoft.com/office/drawing/2014/main" id="{96ED5FD6-F76D-3094-8B03-0187FC1E22AF}"/>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001ED9EC-0AB5-BD1B-2346-546D40C798C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10" name="テキスト ボックス 9">
            <a:extLst>
              <a:ext uri="{FF2B5EF4-FFF2-40B4-BE49-F238E27FC236}">
                <a16:creationId xmlns:a16="http://schemas.microsoft.com/office/drawing/2014/main" id="{88558970-6C94-8941-7BDA-3279918D30EC}"/>
              </a:ext>
            </a:extLst>
          </p:cNvPr>
          <p:cNvSpPr txBox="1"/>
          <p:nvPr/>
        </p:nvSpPr>
        <p:spPr>
          <a:xfrm>
            <a:off x="1559533" y="5537887"/>
            <a:ext cx="3188262" cy="369332"/>
          </a:xfrm>
          <a:prstGeom prst="rect">
            <a:avLst/>
          </a:prstGeom>
          <a:noFill/>
        </p:spPr>
        <p:txBody>
          <a:bodyPr wrap="square" rtlCol="0">
            <a:spAutoFit/>
          </a:bodyPr>
          <a:lstStyle/>
          <a:p>
            <a:pPr algn="ctr"/>
            <a:r>
              <a:rPr kumimoji="1" lang="ja-JP" altLang="en-US" dirty="0"/>
              <a:t>前ページの方対数版</a:t>
            </a: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520B8698-F486-A26D-3DFA-43E33B2D1D29}"/>
                  </a:ext>
                </a:extLst>
              </p:cNvPr>
              <p:cNvSpPr txBox="1"/>
              <p:nvPr/>
            </p:nvSpPr>
            <p:spPr>
              <a:xfrm>
                <a:off x="6817711" y="5405312"/>
                <a:ext cx="4396641" cy="369332"/>
              </a:xfrm>
              <a:prstGeom prst="rect">
                <a:avLst/>
              </a:prstGeom>
              <a:noFill/>
            </p:spPr>
            <p:txBody>
              <a:bodyPr wrap="square" rtlCol="0">
                <a:spAutoFit/>
              </a:bodyPr>
              <a:lstStyle/>
              <a:p>
                <a:pPr algn="ctr"/>
                <a14:m>
                  <m:oMath xmlns:m="http://schemas.openxmlformats.org/officeDocument/2006/math">
                    <m:r>
                      <a:rPr kumimoji="1" lang="en-US" altLang="ja-JP" b="0" i="1" smtClean="0">
                        <a:latin typeface="Cambria Math" panose="02040503050406030204" pitchFamily="18" charset="0"/>
                      </a:rPr>
                      <m:t>0 </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−0.8 </m:t>
                    </m:r>
                    <m:r>
                      <m:rPr>
                        <m:sty m:val="p"/>
                      </m:rPr>
                      <a:rPr kumimoji="1" lang="en-US" altLang="ja-JP" b="0" i="0" smtClean="0">
                        <a:latin typeface="Cambria Math" panose="02040503050406030204" pitchFamily="18" charset="0"/>
                      </a:rPr>
                      <m:t>V</m:t>
                    </m:r>
                  </m:oMath>
                </a14:m>
                <a:r>
                  <a:rPr kumimoji="1" lang="ja-JP" altLang="en-US" dirty="0"/>
                  <a:t>で改めてフィッティング</a:t>
                </a:r>
              </a:p>
            </p:txBody>
          </p:sp>
        </mc:Choice>
        <mc:Fallback>
          <p:sp>
            <p:nvSpPr>
              <p:cNvPr id="11" name="テキスト ボックス 10">
                <a:extLst>
                  <a:ext uri="{FF2B5EF4-FFF2-40B4-BE49-F238E27FC236}">
                    <a16:creationId xmlns:a16="http://schemas.microsoft.com/office/drawing/2014/main" id="{520B8698-F486-A26D-3DFA-43E33B2D1D29}"/>
                  </a:ext>
                </a:extLst>
              </p:cNvPr>
              <p:cNvSpPr txBox="1">
                <a:spLocks noRot="1" noChangeAspect="1" noMove="1" noResize="1" noEditPoints="1" noAdjustHandles="1" noChangeArrowheads="1" noChangeShapeType="1" noTextEdit="1"/>
              </p:cNvSpPr>
              <p:nvPr/>
            </p:nvSpPr>
            <p:spPr>
              <a:xfrm>
                <a:off x="6817711" y="5405312"/>
                <a:ext cx="4396641" cy="369332"/>
              </a:xfrm>
              <a:prstGeom prst="rect">
                <a:avLst/>
              </a:prstGeom>
              <a:blipFill>
                <a:blip r:embed="rId3"/>
                <a:stretch>
                  <a:fillRect t="-8333" b="-2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CAA2AF69-F995-BE1A-0545-12C4047685F7}"/>
                  </a:ext>
                </a:extLst>
              </p:cNvPr>
              <p:cNvSpPr txBox="1"/>
              <p:nvPr/>
            </p:nvSpPr>
            <p:spPr>
              <a:xfrm>
                <a:off x="720191" y="5907219"/>
                <a:ext cx="11013260" cy="646331"/>
              </a:xfrm>
              <a:prstGeom prst="rect">
                <a:avLst/>
              </a:prstGeom>
              <a:noFill/>
            </p:spPr>
            <p:txBody>
              <a:bodyPr wrap="square" rtlCol="0">
                <a:spAutoFit/>
              </a:bodyPr>
              <a:lstStyle/>
              <a:p>
                <a:r>
                  <a:rPr kumimoji="1" lang="ja-JP" altLang="en-US" dirty="0"/>
                  <a:t>対数をとるとかなり誤差があったのでもう少し狭い範囲で改めてフィッティングを行った。</a:t>
                </a:r>
                <a:endParaRPr kumimoji="1" lang="en-US" altLang="ja-JP" dirty="0"/>
              </a:p>
              <a:p>
                <a:r>
                  <a:rPr lang="ja-JP" altLang="en-US" dirty="0"/>
                  <a:t>この時、</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=11.72757⋯</m:t>
                    </m:r>
                    <m:r>
                      <m:rPr>
                        <m:sty m:val="p"/>
                      </m:rPr>
                      <a:rPr lang="en-US" altLang="ja-JP" b="0" i="0" smtClean="0">
                        <a:latin typeface="Cambria Math" panose="02040503050406030204" pitchFamily="18" charset="0"/>
                      </a:rPr>
                      <m:t>aA</m:t>
                    </m:r>
                  </m:oMath>
                </a14:m>
                <a:r>
                  <a:rPr kumimoji="1" lang="ja-JP" altLang="en-US" dirty="0"/>
                  <a:t>、</a:t>
                </a:r>
                <a14:m>
                  <m:oMath xmlns:m="http://schemas.openxmlformats.org/officeDocument/2006/math">
                    <m:r>
                      <a:rPr kumimoji="1" lang="en-US" altLang="ja-JP" b="0" i="1" dirty="0" smtClean="0">
                        <a:latin typeface="Cambria Math" panose="02040503050406030204" pitchFamily="18" charset="0"/>
                      </a:rPr>
                      <m:t>𝑛</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𝑉</m:t>
                        </m:r>
                      </m:e>
                      <m:sub>
                        <m:r>
                          <a:rPr kumimoji="1" lang="en-US" altLang="ja-JP" b="0" i="1" dirty="0" smtClean="0">
                            <a:latin typeface="Cambria Math" panose="02040503050406030204" pitchFamily="18" charset="0"/>
                          </a:rPr>
                          <m:t>𝑇</m:t>
                        </m:r>
                      </m:sub>
                    </m:sSub>
                    <m:r>
                      <a:rPr kumimoji="1" lang="en-US" altLang="ja-JP" b="0" i="1" dirty="0" smtClean="0">
                        <a:latin typeface="Cambria Math" panose="02040503050406030204" pitchFamily="18" charset="0"/>
                      </a:rPr>
                      <m:t>=27.377229 </m:t>
                    </m:r>
                    <m:r>
                      <m:rPr>
                        <m:sty m:val="p"/>
                      </m:rPr>
                      <a:rPr kumimoji="1" lang="en-US" altLang="ja-JP" b="0" i="0" dirty="0" smtClean="0">
                        <a:latin typeface="Cambria Math" panose="02040503050406030204" pitchFamily="18" charset="0"/>
                      </a:rPr>
                      <m:t>mV</m:t>
                    </m:r>
                  </m:oMath>
                </a14:m>
                <a:r>
                  <a:rPr kumimoji="1" lang="ja-JP" altLang="en-US" dirty="0"/>
                  <a:t>となった。</a:t>
                </a:r>
              </a:p>
            </p:txBody>
          </p:sp>
        </mc:Choice>
        <mc:Fallback>
          <p:sp>
            <p:nvSpPr>
              <p:cNvPr id="12" name="テキスト ボックス 11">
                <a:extLst>
                  <a:ext uri="{FF2B5EF4-FFF2-40B4-BE49-F238E27FC236}">
                    <a16:creationId xmlns:a16="http://schemas.microsoft.com/office/drawing/2014/main" id="{CAA2AF69-F995-BE1A-0545-12C4047685F7}"/>
                  </a:ext>
                </a:extLst>
              </p:cNvPr>
              <p:cNvSpPr txBox="1">
                <a:spLocks noRot="1" noChangeAspect="1" noMove="1" noResize="1" noEditPoints="1" noAdjustHandles="1" noChangeArrowheads="1" noChangeShapeType="1" noTextEdit="1"/>
              </p:cNvSpPr>
              <p:nvPr/>
            </p:nvSpPr>
            <p:spPr>
              <a:xfrm>
                <a:off x="720191" y="5907219"/>
                <a:ext cx="11013260" cy="646331"/>
              </a:xfrm>
              <a:prstGeom prst="rect">
                <a:avLst/>
              </a:prstGeom>
              <a:blipFill>
                <a:blip r:embed="rId4"/>
                <a:stretch>
                  <a:fillRect l="-443" t="-4717" b="-15094"/>
                </a:stretch>
              </a:blipFill>
            </p:spPr>
            <p:txBody>
              <a:bodyPr/>
              <a:lstStyle/>
              <a:p>
                <a:r>
                  <a:rPr lang="ja-JP" altLang="en-US">
                    <a:noFill/>
                  </a:rPr>
                  <a:t> </a:t>
                </a:r>
              </a:p>
            </p:txBody>
          </p:sp>
        </mc:Fallback>
      </mc:AlternateContent>
      <p:pic>
        <p:nvPicPr>
          <p:cNvPr id="14" name="図 13" descr="グラフ, 折れ線グラフ&#10;&#10;自動的に生成された説明">
            <a:extLst>
              <a:ext uri="{FF2B5EF4-FFF2-40B4-BE49-F238E27FC236}">
                <a16:creationId xmlns:a16="http://schemas.microsoft.com/office/drawing/2014/main" id="{659670C8-ACB5-7C5D-4F90-16C540A52078}"/>
              </a:ext>
            </a:extLst>
          </p:cNvPr>
          <p:cNvPicPr>
            <a:picLocks noChangeAspect="1"/>
          </p:cNvPicPr>
          <p:nvPr/>
        </p:nvPicPr>
        <p:blipFill rotWithShape="1">
          <a:blip r:embed="rId5">
            <a:extLst>
              <a:ext uri="{28A0092B-C50C-407E-A947-70E740481C1C}">
                <a14:useLocalDpi xmlns:a14="http://schemas.microsoft.com/office/drawing/2010/main" val="0"/>
              </a:ext>
            </a:extLst>
          </a:blip>
          <a:srcRect r="12933"/>
          <a:stretch/>
        </p:blipFill>
        <p:spPr>
          <a:xfrm>
            <a:off x="6320916" y="1110427"/>
            <a:ext cx="5390230" cy="4333614"/>
          </a:xfrm>
          <a:prstGeom prst="rect">
            <a:avLst/>
          </a:prstGeom>
        </p:spPr>
      </p:pic>
      <p:pic>
        <p:nvPicPr>
          <p:cNvPr id="16" name="図 15" descr="グラフ&#10;&#10;自動的に生成された説明">
            <a:extLst>
              <a:ext uri="{FF2B5EF4-FFF2-40B4-BE49-F238E27FC236}">
                <a16:creationId xmlns:a16="http://schemas.microsoft.com/office/drawing/2014/main" id="{2E2B7D2A-1FD4-0AEA-AC76-3FE196B8D79C}"/>
              </a:ext>
            </a:extLst>
          </p:cNvPr>
          <p:cNvPicPr>
            <a:picLocks noChangeAspect="1"/>
          </p:cNvPicPr>
          <p:nvPr/>
        </p:nvPicPr>
        <p:blipFill rotWithShape="1">
          <a:blip r:embed="rId6">
            <a:extLst>
              <a:ext uri="{28A0092B-C50C-407E-A947-70E740481C1C}">
                <a14:useLocalDpi xmlns:a14="http://schemas.microsoft.com/office/drawing/2010/main" val="0"/>
              </a:ext>
            </a:extLst>
          </a:blip>
          <a:srcRect r="12933"/>
          <a:stretch/>
        </p:blipFill>
        <p:spPr>
          <a:xfrm>
            <a:off x="458549" y="1110427"/>
            <a:ext cx="5390230" cy="4333614"/>
          </a:xfrm>
          <a:prstGeom prst="rect">
            <a:avLst/>
          </a:prstGeom>
        </p:spPr>
      </p:pic>
    </p:spTree>
    <p:extLst>
      <p:ext uri="{BB962C8B-B14F-4D97-AF65-F5344CB8AC3E}">
        <p14:creationId xmlns:p14="http://schemas.microsoft.com/office/powerpoint/2010/main" val="82555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9C25A7-8C0F-05E5-EEF7-137F90DC74A8}"/>
              </a:ext>
            </a:extLst>
          </p:cNvPr>
          <p:cNvSpPr>
            <a:spLocks noGrp="1"/>
          </p:cNvSpPr>
          <p:nvPr>
            <p:ph type="title"/>
          </p:nvPr>
        </p:nvSpPr>
        <p:spPr/>
        <p:txBody>
          <a:bodyPr/>
          <a:lstStyle/>
          <a:p>
            <a:r>
              <a:rPr lang="ja-JP" altLang="en-US" dirty="0"/>
              <a:t>回路構成</a:t>
            </a:r>
            <a:endParaRPr kumimoji="1" lang="ja-JP" altLang="en-US" dirty="0"/>
          </a:p>
        </p:txBody>
      </p:sp>
      <p:sp>
        <p:nvSpPr>
          <p:cNvPr id="3" name="日付プレースホルダー 2">
            <a:extLst>
              <a:ext uri="{FF2B5EF4-FFF2-40B4-BE49-F238E27FC236}">
                <a16:creationId xmlns:a16="http://schemas.microsoft.com/office/drawing/2014/main" id="{A2BBF0BC-F185-0A8A-08D9-F833915B27E4}"/>
              </a:ext>
            </a:extLst>
          </p:cNvPr>
          <p:cNvSpPr>
            <a:spLocks noGrp="1"/>
          </p:cNvSpPr>
          <p:nvPr>
            <p:ph type="dt" sz="half" idx="10"/>
          </p:nvPr>
        </p:nvSpPr>
        <p:spPr/>
        <p:txBody>
          <a:bodyPr/>
          <a:lstStyle/>
          <a:p>
            <a:fld id="{D960D7A0-95E9-4E80-AEE1-2416C3BC5BFF}" type="datetime1">
              <a:rPr kumimoji="1" lang="ja-JP" altLang="en-US" smtClean="0"/>
              <a:t>2024/4/11</a:t>
            </a:fld>
            <a:endParaRPr kumimoji="1" lang="ja-JP" altLang="en-US"/>
          </a:p>
        </p:txBody>
      </p:sp>
      <p:sp>
        <p:nvSpPr>
          <p:cNvPr id="4" name="スライド番号プレースホルダー 3">
            <a:extLst>
              <a:ext uri="{FF2B5EF4-FFF2-40B4-BE49-F238E27FC236}">
                <a16:creationId xmlns:a16="http://schemas.microsoft.com/office/drawing/2014/main" id="{B933D66E-A8B3-9077-13B0-78107E97DAC3}"/>
              </a:ext>
            </a:extLst>
          </p:cNvPr>
          <p:cNvSpPr>
            <a:spLocks noGrp="1"/>
          </p:cNvSpPr>
          <p:nvPr>
            <p:ph type="sldNum" sz="quarter" idx="12"/>
          </p:nvPr>
        </p:nvSpPr>
        <p:spPr/>
        <p:txBody>
          <a:bodyPr/>
          <a:lstStyle/>
          <a:p>
            <a:fld id="{6294761A-CFE9-4878-87A7-90ECABD59CE5}"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1B9BF75B-387B-1E33-C30F-F9D9A2CFF78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8" name="テキスト ボックス 7">
            <a:extLst>
              <a:ext uri="{FF2B5EF4-FFF2-40B4-BE49-F238E27FC236}">
                <a16:creationId xmlns:a16="http://schemas.microsoft.com/office/drawing/2014/main" id="{50ADCBEF-5D4E-9CD5-6CCA-1CD268159CAD}"/>
              </a:ext>
            </a:extLst>
          </p:cNvPr>
          <p:cNvSpPr txBox="1"/>
          <p:nvPr/>
        </p:nvSpPr>
        <p:spPr>
          <a:xfrm>
            <a:off x="8854290" y="4646775"/>
            <a:ext cx="2975572" cy="1477328"/>
          </a:xfrm>
          <a:prstGeom prst="rect">
            <a:avLst/>
          </a:prstGeom>
          <a:noFill/>
        </p:spPr>
        <p:txBody>
          <a:bodyPr wrap="square" rtlCol="0">
            <a:spAutoFit/>
          </a:bodyPr>
          <a:lstStyle/>
          <a:p>
            <a:r>
              <a:rPr kumimoji="1" lang="ja-JP" altLang="en-US" dirty="0"/>
              <a:t>構成は以前までの考えていたものと変更なし。</a:t>
            </a:r>
            <a:endParaRPr kumimoji="1" lang="en-US" altLang="ja-JP" dirty="0"/>
          </a:p>
          <a:p>
            <a:endParaRPr lang="en-US" altLang="ja-JP" dirty="0"/>
          </a:p>
          <a:p>
            <a:r>
              <a:rPr kumimoji="1" lang="ja-JP" altLang="en-US" dirty="0"/>
              <a:t>上側の</a:t>
            </a:r>
            <a:r>
              <a:rPr lang="ja-JP" altLang="en-US" dirty="0"/>
              <a:t>電流源のみ</a:t>
            </a:r>
            <a:r>
              <a:rPr lang="en-US" altLang="ja-JP" dirty="0" err="1"/>
              <a:t>mosfet</a:t>
            </a:r>
            <a:r>
              <a:rPr lang="ja-JP" altLang="en-US" dirty="0"/>
              <a:t>で作ることになると思われる。</a:t>
            </a:r>
            <a:endParaRPr kumimoji="1" lang="ja-JP" altLang="en-US" dirty="0"/>
          </a:p>
        </p:txBody>
      </p:sp>
      <p:pic>
        <p:nvPicPr>
          <p:cNvPr id="12" name="図 11" descr="暗い, 画面, モニター, 大きい が含まれている画像&#10;&#10;自動的に生成された説明">
            <a:extLst>
              <a:ext uri="{FF2B5EF4-FFF2-40B4-BE49-F238E27FC236}">
                <a16:creationId xmlns:a16="http://schemas.microsoft.com/office/drawing/2014/main" id="{9BB64586-DCDD-F9AD-0553-692287DFB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5364"/>
            <a:ext cx="9286875" cy="5465155"/>
          </a:xfrm>
          <a:prstGeom prst="rect">
            <a:avLst/>
          </a:prstGeom>
        </p:spPr>
      </p:pic>
    </p:spTree>
    <p:extLst>
      <p:ext uri="{BB962C8B-B14F-4D97-AF65-F5344CB8AC3E}">
        <p14:creationId xmlns:p14="http://schemas.microsoft.com/office/powerpoint/2010/main" val="297412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37A52B-0621-5527-F448-B452ED9869D4}"/>
              </a:ext>
            </a:extLst>
          </p:cNvPr>
          <p:cNvSpPr>
            <a:spLocks noGrp="1"/>
          </p:cNvSpPr>
          <p:nvPr>
            <p:ph type="title"/>
          </p:nvPr>
        </p:nvSpPr>
        <p:spPr/>
        <p:txBody>
          <a:bodyPr/>
          <a:lstStyle/>
          <a:p>
            <a:r>
              <a:rPr kumimoji="1" lang="ja-JP" altLang="en-US" dirty="0"/>
              <a:t>直流設計</a:t>
            </a:r>
            <a:r>
              <a:rPr kumimoji="1" lang="en-US" altLang="ja-JP" dirty="0"/>
              <a:t>-</a:t>
            </a:r>
            <a:r>
              <a:rPr kumimoji="1" lang="ja-JP" altLang="en-US" dirty="0"/>
              <a:t>カレントミラー</a:t>
            </a:r>
          </a:p>
        </p:txBody>
      </p:sp>
      <p:sp>
        <p:nvSpPr>
          <p:cNvPr id="3" name="日付プレースホルダー 2">
            <a:extLst>
              <a:ext uri="{FF2B5EF4-FFF2-40B4-BE49-F238E27FC236}">
                <a16:creationId xmlns:a16="http://schemas.microsoft.com/office/drawing/2014/main" id="{50CD1F59-0E42-A022-5336-EBE85403BAB5}"/>
              </a:ext>
            </a:extLst>
          </p:cNvPr>
          <p:cNvSpPr>
            <a:spLocks noGrp="1"/>
          </p:cNvSpPr>
          <p:nvPr>
            <p:ph type="dt" sz="half" idx="10"/>
          </p:nvPr>
        </p:nvSpPr>
        <p:spPr/>
        <p:txBody>
          <a:bodyPr/>
          <a:lstStyle/>
          <a:p>
            <a:fld id="{D960D7A0-95E9-4E80-AEE1-2416C3BC5BFF}" type="datetime1">
              <a:rPr kumimoji="1" lang="ja-JP" altLang="en-US" smtClean="0"/>
              <a:t>2024/4/11</a:t>
            </a:fld>
            <a:endParaRPr kumimoji="1" lang="ja-JP" altLang="en-US"/>
          </a:p>
        </p:txBody>
      </p:sp>
      <p:sp>
        <p:nvSpPr>
          <p:cNvPr id="4" name="スライド番号プレースホルダー 3">
            <a:extLst>
              <a:ext uri="{FF2B5EF4-FFF2-40B4-BE49-F238E27FC236}">
                <a16:creationId xmlns:a16="http://schemas.microsoft.com/office/drawing/2014/main" id="{B8289C44-79A1-32E8-0F90-F40F458DC0F0}"/>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89F4A624-7CC7-344F-9318-405CC0D92586}"/>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01D0E2D-2A24-4E27-4C4C-2FA67139FC32}"/>
                  </a:ext>
                </a:extLst>
              </p:cNvPr>
              <p:cNvSpPr txBox="1"/>
              <p:nvPr/>
            </p:nvSpPr>
            <p:spPr>
              <a:xfrm>
                <a:off x="6639329" y="3493898"/>
                <a:ext cx="5019136" cy="923330"/>
              </a:xfrm>
              <a:prstGeom prst="rect">
                <a:avLst/>
              </a:prstGeom>
              <a:noFill/>
            </p:spPr>
            <p:txBody>
              <a:bodyPr wrap="square" rtlCol="0">
                <a:spAutoFit/>
              </a:bodyPr>
              <a:lstStyle/>
              <a:p>
                <a:r>
                  <a:rPr lang="ja-JP" altLang="en-US" dirty="0"/>
                  <a:t>前述のシミュレーションでベースエミッタ間は</a:t>
                </a:r>
                <a14:m>
                  <m:oMath xmlns:m="http://schemas.openxmlformats.org/officeDocument/2006/math">
                    <m:r>
                      <a:rPr lang="en-US" altLang="ja-JP" b="0" i="1" smtClean="0">
                        <a:latin typeface="Cambria Math" panose="02040503050406030204" pitchFamily="18" charset="0"/>
                      </a:rPr>
                      <m:t>0.9 </m:t>
                    </m:r>
                    <m:r>
                      <m:rPr>
                        <m:sty m:val="p"/>
                      </m:rPr>
                      <a:rPr lang="en-US" altLang="ja-JP" b="0" i="0" smtClean="0">
                        <a:latin typeface="Cambria Math" panose="02040503050406030204" pitchFamily="18" charset="0"/>
                      </a:rPr>
                      <m:t>V</m:t>
                    </m:r>
                  </m:oMath>
                </a14:m>
                <a:r>
                  <a:rPr kumimoji="1" lang="ja-JP" altLang="en-US" dirty="0"/>
                  <a:t>で使用することとしたのでカレントミラー部分の電位を</a:t>
                </a:r>
                <a14:m>
                  <m:oMath xmlns:m="http://schemas.openxmlformats.org/officeDocument/2006/math">
                    <m:r>
                      <a:rPr kumimoji="1" lang="en-US" altLang="ja-JP" b="0" i="1" smtClean="0">
                        <a:latin typeface="Cambria Math" panose="02040503050406030204" pitchFamily="18" charset="0"/>
                      </a:rPr>
                      <m:t>0.9 </m:t>
                    </m:r>
                    <m:r>
                      <m:rPr>
                        <m:sty m:val="p"/>
                      </m:rPr>
                      <a:rPr kumimoji="1" lang="en-US" altLang="ja-JP" b="0" i="0" smtClean="0">
                        <a:latin typeface="Cambria Math" panose="02040503050406030204" pitchFamily="18" charset="0"/>
                      </a:rPr>
                      <m:t>V</m:t>
                    </m:r>
                  </m:oMath>
                </a14:m>
                <a:r>
                  <a:rPr kumimoji="1" lang="ja-JP" altLang="en-US" dirty="0"/>
                  <a:t>とする。</a:t>
                </a:r>
              </a:p>
            </p:txBody>
          </p:sp>
        </mc:Choice>
        <mc:Fallback xmlns="">
          <p:sp>
            <p:nvSpPr>
              <p:cNvPr id="7" name="テキスト ボックス 6">
                <a:extLst>
                  <a:ext uri="{FF2B5EF4-FFF2-40B4-BE49-F238E27FC236}">
                    <a16:creationId xmlns:a16="http://schemas.microsoft.com/office/drawing/2014/main" id="{B01D0E2D-2A24-4E27-4C4C-2FA67139FC32}"/>
                  </a:ext>
                </a:extLst>
              </p:cNvPr>
              <p:cNvSpPr txBox="1">
                <a:spLocks noRot="1" noChangeAspect="1" noMove="1" noResize="1" noEditPoints="1" noAdjustHandles="1" noChangeArrowheads="1" noChangeShapeType="1" noTextEdit="1"/>
              </p:cNvSpPr>
              <p:nvPr/>
            </p:nvSpPr>
            <p:spPr>
              <a:xfrm>
                <a:off x="6639329" y="3493898"/>
                <a:ext cx="5019136" cy="923330"/>
              </a:xfrm>
              <a:prstGeom prst="rect">
                <a:avLst/>
              </a:prstGeom>
              <a:blipFill>
                <a:blip r:embed="rId2"/>
                <a:stretch>
                  <a:fillRect l="-972" t="-3289" r="-1094" b="-9868"/>
                </a:stretch>
              </a:blipFill>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CC3044CB-7D9D-38D3-0206-693E08F324E2}"/>
              </a:ext>
            </a:extLst>
          </p:cNvPr>
          <p:cNvGrpSpPr/>
          <p:nvPr/>
        </p:nvGrpSpPr>
        <p:grpSpPr>
          <a:xfrm>
            <a:off x="370853" y="1051538"/>
            <a:ext cx="5113020" cy="5465155"/>
            <a:chOff x="-68580" y="1029261"/>
            <a:chExt cx="5113020" cy="5465155"/>
          </a:xfrm>
        </p:grpSpPr>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660E7CE-2FDC-642C-56E7-BF977EA1718F}"/>
                    </a:ext>
                  </a:extLst>
                </p:cNvPr>
                <p:cNvSpPr txBox="1"/>
                <p:nvPr/>
              </p:nvSpPr>
              <p:spPr>
                <a:xfrm>
                  <a:off x="3307081" y="2732853"/>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0.9 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8" name="テキスト ボックス 7">
                  <a:extLst>
                    <a:ext uri="{FF2B5EF4-FFF2-40B4-BE49-F238E27FC236}">
                      <a16:creationId xmlns:a16="http://schemas.microsoft.com/office/drawing/2014/main" id="{B660E7CE-2FDC-642C-56E7-BF977EA1718F}"/>
                    </a:ext>
                  </a:extLst>
                </p:cNvPr>
                <p:cNvSpPr txBox="1">
                  <a:spLocks noRot="1" noChangeAspect="1" noMove="1" noResize="1" noEditPoints="1" noAdjustHandles="1" noChangeArrowheads="1" noChangeShapeType="1" noTextEdit="1"/>
                </p:cNvSpPr>
                <p:nvPr/>
              </p:nvSpPr>
              <p:spPr>
                <a:xfrm>
                  <a:off x="3307081" y="2732853"/>
                  <a:ext cx="781050"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B648F17-2EE2-BA52-E1DE-9DB8AE9909C9}"/>
                    </a:ext>
                  </a:extLst>
                </p:cNvPr>
                <p:cNvSpPr txBox="1"/>
                <p:nvPr/>
              </p:nvSpPr>
              <p:spPr>
                <a:xfrm>
                  <a:off x="2743200" y="3309232"/>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0.9 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9" name="テキスト ボックス 8">
                  <a:extLst>
                    <a:ext uri="{FF2B5EF4-FFF2-40B4-BE49-F238E27FC236}">
                      <a16:creationId xmlns:a16="http://schemas.microsoft.com/office/drawing/2014/main" id="{BB648F17-2EE2-BA52-E1DE-9DB8AE9909C9}"/>
                    </a:ext>
                  </a:extLst>
                </p:cNvPr>
                <p:cNvSpPr txBox="1">
                  <a:spLocks noRot="1" noChangeAspect="1" noMove="1" noResize="1" noEditPoints="1" noAdjustHandles="1" noChangeArrowheads="1" noChangeShapeType="1" noTextEdit="1"/>
                </p:cNvSpPr>
                <p:nvPr/>
              </p:nvSpPr>
              <p:spPr>
                <a:xfrm>
                  <a:off x="2743200" y="3309232"/>
                  <a:ext cx="781050" cy="369332"/>
                </a:xfrm>
                <a:prstGeom prst="rect">
                  <a:avLst/>
                </a:prstGeom>
                <a:blipFill>
                  <a:blip r:embed="rId4"/>
                  <a:stretch>
                    <a:fillRect/>
                  </a:stretch>
                </a:blipFill>
              </p:spPr>
              <p:txBody>
                <a:bodyPr/>
                <a:lstStyle/>
                <a:p>
                  <a:r>
                    <a:rPr lang="ja-JP" altLang="en-US">
                      <a:noFill/>
                    </a:rPr>
                    <a:t> </a:t>
                  </a:r>
                </a:p>
              </p:txBody>
            </p:sp>
          </mc:Fallback>
        </mc:AlternateContent>
        <p:grpSp>
          <p:nvGrpSpPr>
            <p:cNvPr id="18" name="グループ化 17">
              <a:extLst>
                <a:ext uri="{FF2B5EF4-FFF2-40B4-BE49-F238E27FC236}">
                  <a16:creationId xmlns:a16="http://schemas.microsoft.com/office/drawing/2014/main" id="{38631034-AC40-AEC7-EC88-F4B5B3B71646}"/>
                </a:ext>
              </a:extLst>
            </p:cNvPr>
            <p:cNvGrpSpPr/>
            <p:nvPr/>
          </p:nvGrpSpPr>
          <p:grpSpPr>
            <a:xfrm>
              <a:off x="-68580" y="1029261"/>
              <a:ext cx="5113020" cy="5465155"/>
              <a:chOff x="-68580" y="1029261"/>
              <a:chExt cx="5113020" cy="5465155"/>
            </a:xfrm>
          </p:grpSpPr>
          <p:pic>
            <p:nvPicPr>
              <p:cNvPr id="16" name="図 15" descr="暗い, 画面, モニター, 大きい が含まれている画像&#10;&#10;自動的に生成された説明">
                <a:extLst>
                  <a:ext uri="{FF2B5EF4-FFF2-40B4-BE49-F238E27FC236}">
                    <a16:creationId xmlns:a16="http://schemas.microsoft.com/office/drawing/2014/main" id="{9AC00017-A667-8F5B-BD16-3C722CC27FE4}"/>
                  </a:ext>
                </a:extLst>
              </p:cNvPr>
              <p:cNvPicPr>
                <a:picLocks noChangeAspect="1"/>
              </p:cNvPicPr>
              <p:nvPr/>
            </p:nvPicPr>
            <p:blipFill rotWithShape="1">
              <a:blip r:embed="rId5">
                <a:extLst>
                  <a:ext uri="{28A0092B-C50C-407E-A947-70E740481C1C}">
                    <a14:useLocalDpi xmlns:a14="http://schemas.microsoft.com/office/drawing/2010/main" val="0"/>
                  </a:ext>
                </a:extLst>
              </a:blip>
              <a:srcRect r="46769"/>
              <a:stretch/>
            </p:blipFill>
            <p:spPr>
              <a:xfrm>
                <a:off x="-68580" y="1029261"/>
                <a:ext cx="4943475" cy="5465155"/>
              </a:xfrm>
              <a:prstGeom prst="rect">
                <a:avLst/>
              </a:prstGeom>
            </p:spPr>
          </p:pic>
          <p:sp>
            <p:nvSpPr>
              <p:cNvPr id="17" name="正方形/長方形 16">
                <a:extLst>
                  <a:ext uri="{FF2B5EF4-FFF2-40B4-BE49-F238E27FC236}">
                    <a16:creationId xmlns:a16="http://schemas.microsoft.com/office/drawing/2014/main" id="{F5D979D9-59FF-AE50-7934-47906A73906C}"/>
                  </a:ext>
                </a:extLst>
              </p:cNvPr>
              <p:cNvSpPr/>
              <p:nvPr/>
            </p:nvSpPr>
            <p:spPr>
              <a:xfrm>
                <a:off x="4594860" y="2842260"/>
                <a:ext cx="449580" cy="3651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23833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descr="グラフ&#10;&#10;自動的に生成された説明">
            <a:extLst>
              <a:ext uri="{FF2B5EF4-FFF2-40B4-BE49-F238E27FC236}">
                <a16:creationId xmlns:a16="http://schemas.microsoft.com/office/drawing/2014/main" id="{62075688-83FC-877C-7878-A06D3EF6EC26}"/>
              </a:ext>
            </a:extLst>
          </p:cNvPr>
          <p:cNvPicPr>
            <a:picLocks noChangeAspect="1"/>
          </p:cNvPicPr>
          <p:nvPr/>
        </p:nvPicPr>
        <p:blipFill rotWithShape="1">
          <a:blip r:embed="rId2">
            <a:extLst>
              <a:ext uri="{28A0092B-C50C-407E-A947-70E740481C1C}">
                <a14:useLocalDpi xmlns:a14="http://schemas.microsoft.com/office/drawing/2010/main" val="0"/>
              </a:ext>
            </a:extLst>
          </a:blip>
          <a:srcRect r="12499"/>
          <a:stretch/>
        </p:blipFill>
        <p:spPr>
          <a:xfrm>
            <a:off x="5290801" y="1123717"/>
            <a:ext cx="6691650" cy="5353283"/>
          </a:xfrm>
          <a:prstGeom prst="rect">
            <a:avLst/>
          </a:prstGeom>
        </p:spPr>
      </p:pic>
      <p:sp>
        <p:nvSpPr>
          <p:cNvPr id="2" name="タイトル 1">
            <a:extLst>
              <a:ext uri="{FF2B5EF4-FFF2-40B4-BE49-F238E27FC236}">
                <a16:creationId xmlns:a16="http://schemas.microsoft.com/office/drawing/2014/main" id="{BAFB56B8-DA23-449F-10C9-E50D1D191840}"/>
              </a:ext>
            </a:extLst>
          </p:cNvPr>
          <p:cNvSpPr>
            <a:spLocks noGrp="1"/>
          </p:cNvSpPr>
          <p:nvPr>
            <p:ph type="title"/>
          </p:nvPr>
        </p:nvSpPr>
        <p:spPr/>
        <p:txBody>
          <a:bodyPr/>
          <a:lstStyle/>
          <a:p>
            <a:r>
              <a:rPr lang="ja-JP" altLang="en-US" dirty="0"/>
              <a:t>直流設計</a:t>
            </a:r>
            <a:r>
              <a:rPr lang="en-US" altLang="ja-JP" dirty="0"/>
              <a:t>-</a:t>
            </a:r>
            <a:r>
              <a:rPr lang="ja-JP" altLang="en-US" dirty="0"/>
              <a:t>入力差動対</a:t>
            </a:r>
            <a:endParaRPr kumimoji="1" lang="ja-JP" altLang="en-US" dirty="0"/>
          </a:p>
        </p:txBody>
      </p:sp>
      <p:sp>
        <p:nvSpPr>
          <p:cNvPr id="3" name="日付プレースホルダー 2">
            <a:extLst>
              <a:ext uri="{FF2B5EF4-FFF2-40B4-BE49-F238E27FC236}">
                <a16:creationId xmlns:a16="http://schemas.microsoft.com/office/drawing/2014/main" id="{3752DCE4-3FB9-4FFE-9A60-3B0EE2B7F6B2}"/>
              </a:ext>
            </a:extLst>
          </p:cNvPr>
          <p:cNvSpPr>
            <a:spLocks noGrp="1"/>
          </p:cNvSpPr>
          <p:nvPr>
            <p:ph type="dt" sz="half" idx="10"/>
          </p:nvPr>
        </p:nvSpPr>
        <p:spPr/>
        <p:txBody>
          <a:bodyPr/>
          <a:lstStyle/>
          <a:p>
            <a:fld id="{D960D7A0-95E9-4E80-AEE1-2416C3BC5BFF}" type="datetime1">
              <a:rPr kumimoji="1" lang="ja-JP" altLang="en-US" smtClean="0"/>
              <a:t>2024/4/11</a:t>
            </a:fld>
            <a:endParaRPr kumimoji="1" lang="ja-JP" altLang="en-US"/>
          </a:p>
        </p:txBody>
      </p:sp>
      <p:sp>
        <p:nvSpPr>
          <p:cNvPr id="4" name="スライド番号プレースホルダー 3">
            <a:extLst>
              <a:ext uri="{FF2B5EF4-FFF2-40B4-BE49-F238E27FC236}">
                <a16:creationId xmlns:a16="http://schemas.microsoft.com/office/drawing/2014/main" id="{1AF2A18E-12F4-F334-34FE-7EF1E2E53962}"/>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C15DB672-84BF-6C3A-8273-A30A04A44F1F}"/>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C07875A-DA0E-2325-EC58-60323DFA854B}"/>
                  </a:ext>
                </a:extLst>
              </p:cNvPr>
              <p:cNvSpPr txBox="1"/>
              <p:nvPr/>
            </p:nvSpPr>
            <p:spPr>
              <a:xfrm>
                <a:off x="13329" y="2574172"/>
                <a:ext cx="5277472" cy="2196114"/>
              </a:xfrm>
              <a:prstGeom prst="rect">
                <a:avLst/>
              </a:prstGeom>
              <a:noFill/>
            </p:spPr>
            <p:txBody>
              <a:bodyPr wrap="square" rtlCol="0">
                <a:spAutoFit/>
              </a:bodyPr>
              <a:lstStyle/>
              <a:p>
                <a:r>
                  <a:rPr kumimoji="1" lang="ja-JP" altLang="en-US" dirty="0"/>
                  <a:t>冒頭のエミッタ接地増幅回路</a:t>
                </a:r>
                <a:r>
                  <a:rPr lang="ja-JP" altLang="en-US" dirty="0"/>
                  <a:t>に</a:t>
                </a:r>
                <a:r>
                  <a:rPr lang="ja-JP" altLang="en-US" i="0" dirty="0">
                    <a:latin typeface="+mj-lt"/>
                  </a:rPr>
                  <a:t>おける</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𝐵𝐸</m:t>
                        </m:r>
                      </m:sub>
                    </m:sSub>
                    <m:r>
                      <a:rPr lang="en-US" altLang="ja-JP" b="0" i="1" smtClean="0">
                        <a:latin typeface="Cambria Math" panose="02040503050406030204" pitchFamily="18" charset="0"/>
                      </a:rPr>
                      <m:t>=0.9 </m:t>
                    </m:r>
                    <m:r>
                      <m:rPr>
                        <m:sty m:val="p"/>
                      </m:rPr>
                      <a:rPr lang="en-US" altLang="ja-JP" b="0" i="0" smtClean="0">
                        <a:latin typeface="Cambria Math" panose="02040503050406030204" pitchFamily="18" charset="0"/>
                      </a:rPr>
                      <m:t>V</m:t>
                    </m:r>
                  </m:oMath>
                </a14:m>
                <a:r>
                  <a:rPr lang="ja-JP" altLang="en-US" i="0" dirty="0">
                    <a:latin typeface="+mj-lt"/>
                  </a:rPr>
                  <a:t>の時の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𝐶𝐸</m:t>
                        </m:r>
                      </m:sub>
                    </m:sSub>
                  </m:oMath>
                </a14:m>
                <a:r>
                  <a:rPr kumimoji="1" lang="ja-JP" altLang="en-US" dirty="0"/>
                  <a:t>特性を拡大したグラフを右に示す。</a:t>
                </a:r>
                <a:endParaRPr kumimoji="1" lang="en-US" altLang="ja-JP" dirty="0"/>
              </a:p>
              <a:p>
                <a:endParaRPr lang="en-US" altLang="ja-JP" dirty="0"/>
              </a:p>
              <a:p>
                <a:r>
                  <a:rPr kumimoji="1" lang="ja-JP" altLang="en-US" b="0" dirty="0"/>
                  <a:t>入力差動対</a:t>
                </a:r>
                <a:r>
                  <a:rPr lang="ja-JP" altLang="en-US" i="0" dirty="0">
                    <a:latin typeface="+mj-lt"/>
                  </a:rPr>
                  <a:t>の下の電流源について</a:t>
                </a:r>
                <a:endParaRPr lang="en-US" altLang="ja-JP" i="1" dirty="0">
                  <a:latin typeface="Cambria Math" panose="02040503050406030204" pitchFamily="18" charset="0"/>
                </a:endParaRP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𝐶𝐸</m:t>
                        </m:r>
                      </m:sub>
                    </m:sSub>
                    <m:r>
                      <a:rPr kumimoji="1" lang="en-US" altLang="ja-JP" b="0" i="1" smtClean="0">
                        <a:latin typeface="Cambria Math" panose="02040503050406030204" pitchFamily="18" charset="0"/>
                      </a:rPr>
                      <m:t>&gt;0.2 </m:t>
                    </m:r>
                    <m:r>
                      <m:rPr>
                        <m:sty m:val="p"/>
                      </m:rPr>
                      <a:rPr kumimoji="1" lang="en-US" altLang="ja-JP" b="0" i="0" smtClean="0">
                        <a:latin typeface="Cambria Math" panose="02040503050406030204" pitchFamily="18" charset="0"/>
                      </a:rPr>
                      <m:t>V</m:t>
                    </m:r>
                  </m:oMath>
                </a14:m>
                <a:r>
                  <a:rPr kumimoji="1" lang="ja-JP" altLang="en-US" dirty="0"/>
                  <a:t>のあたりで</a:t>
                </a:r>
                <a14:m>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num>
                      <m:den>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𝐶𝐸</m:t>
                            </m:r>
                          </m:sub>
                        </m:sSub>
                      </m:den>
                    </m:f>
                  </m:oMath>
                </a14:m>
                <a:r>
                  <a:rPr kumimoji="1" lang="ja-JP" altLang="en-US" dirty="0"/>
                  <a:t>が小さくなるので、</a:t>
                </a:r>
                <a14:m>
                  <m:oMath xmlns:m="http://schemas.openxmlformats.org/officeDocument/2006/math">
                    <m:r>
                      <a:rPr kumimoji="1" lang="en-US" altLang="ja-JP" b="0" i="1" smtClean="0">
                        <a:latin typeface="Cambria Math" panose="02040503050406030204" pitchFamily="18" charset="0"/>
                      </a:rPr>
                      <m:t>0.1 </m:t>
                    </m:r>
                    <m:r>
                      <m:rPr>
                        <m:sty m:val="p"/>
                      </m:rPr>
                      <a:rPr kumimoji="1" lang="en-US" altLang="ja-JP" b="0" i="0" smtClean="0">
                        <a:latin typeface="Cambria Math" panose="02040503050406030204" pitchFamily="18" charset="0"/>
                      </a:rPr>
                      <m:t>V</m:t>
                    </m:r>
                  </m:oMath>
                </a14:m>
                <a:r>
                  <a:rPr kumimoji="1" lang="ja-JP" altLang="en-US" dirty="0"/>
                  <a:t>余裕を見て</a:t>
                </a:r>
                <a:r>
                  <a:rPr lang="ja-JP" altLang="en-US" dirty="0"/>
                  <a:t>入力のバイポーラのエミッタ電位は</a:t>
                </a:r>
                <a14:m>
                  <m:oMath xmlns:m="http://schemas.openxmlformats.org/officeDocument/2006/math">
                    <m:r>
                      <a:rPr lang="en-US" altLang="ja-JP" b="0" i="1" smtClean="0">
                        <a:latin typeface="Cambria Math" panose="02040503050406030204" pitchFamily="18" charset="0"/>
                      </a:rPr>
                      <m:t>0.3 </m:t>
                    </m:r>
                    <m:r>
                      <m:rPr>
                        <m:sty m:val="p"/>
                      </m:rPr>
                      <a:rPr lang="en-US" altLang="ja-JP" b="0" i="0" smtClean="0">
                        <a:latin typeface="Cambria Math" panose="02040503050406030204" pitchFamily="18" charset="0"/>
                      </a:rPr>
                      <m:t>V</m:t>
                    </m:r>
                  </m:oMath>
                </a14:m>
                <a:r>
                  <a:rPr kumimoji="1" lang="ja-JP" altLang="en-US" dirty="0"/>
                  <a:t>とした。</a:t>
                </a:r>
              </a:p>
            </p:txBody>
          </p:sp>
        </mc:Choice>
        <mc:Fallback xmlns="">
          <p:sp>
            <p:nvSpPr>
              <p:cNvPr id="9" name="テキスト ボックス 8">
                <a:extLst>
                  <a:ext uri="{FF2B5EF4-FFF2-40B4-BE49-F238E27FC236}">
                    <a16:creationId xmlns:a16="http://schemas.microsoft.com/office/drawing/2014/main" id="{DC07875A-DA0E-2325-EC58-60323DFA854B}"/>
                  </a:ext>
                </a:extLst>
              </p:cNvPr>
              <p:cNvSpPr txBox="1">
                <a:spLocks noRot="1" noChangeAspect="1" noMove="1" noResize="1" noEditPoints="1" noAdjustHandles="1" noChangeArrowheads="1" noChangeShapeType="1" noTextEdit="1"/>
              </p:cNvSpPr>
              <p:nvPr/>
            </p:nvSpPr>
            <p:spPr>
              <a:xfrm>
                <a:off x="13329" y="2574172"/>
                <a:ext cx="5277472" cy="2196114"/>
              </a:xfrm>
              <a:prstGeom prst="rect">
                <a:avLst/>
              </a:prstGeom>
              <a:blipFill>
                <a:blip r:embed="rId3"/>
                <a:stretch>
                  <a:fillRect l="-924" t="-1108" r="-5312" b="-33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3750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4F40E-6F36-30B1-1578-5DB5ECEDD5E0}"/>
              </a:ext>
            </a:extLst>
          </p:cNvPr>
          <p:cNvSpPr>
            <a:spLocks noGrp="1"/>
          </p:cNvSpPr>
          <p:nvPr>
            <p:ph type="title"/>
          </p:nvPr>
        </p:nvSpPr>
        <p:spPr/>
        <p:txBody>
          <a:bodyPr/>
          <a:lstStyle/>
          <a:p>
            <a:r>
              <a:rPr lang="ja-JP" altLang="en-US" dirty="0"/>
              <a:t>直流設計</a:t>
            </a:r>
            <a:r>
              <a:rPr lang="en-US" altLang="ja-JP" dirty="0"/>
              <a:t>-</a:t>
            </a:r>
            <a:r>
              <a:rPr lang="ja-JP" altLang="en-US" dirty="0"/>
              <a:t>入力差動対</a:t>
            </a:r>
            <a:endParaRPr kumimoji="1" lang="ja-JP" altLang="en-US" dirty="0"/>
          </a:p>
        </p:txBody>
      </p:sp>
      <p:sp>
        <p:nvSpPr>
          <p:cNvPr id="3" name="日付プレースホルダー 2">
            <a:extLst>
              <a:ext uri="{FF2B5EF4-FFF2-40B4-BE49-F238E27FC236}">
                <a16:creationId xmlns:a16="http://schemas.microsoft.com/office/drawing/2014/main" id="{0EFFBA27-68C3-ADBF-85B9-5D47BAF54DE6}"/>
              </a:ext>
            </a:extLst>
          </p:cNvPr>
          <p:cNvSpPr>
            <a:spLocks noGrp="1"/>
          </p:cNvSpPr>
          <p:nvPr>
            <p:ph type="dt" sz="half" idx="10"/>
          </p:nvPr>
        </p:nvSpPr>
        <p:spPr/>
        <p:txBody>
          <a:bodyPr/>
          <a:lstStyle/>
          <a:p>
            <a:fld id="{D960D7A0-95E9-4E80-AEE1-2416C3BC5BFF}" type="datetime1">
              <a:rPr kumimoji="1" lang="ja-JP" altLang="en-US" smtClean="0"/>
              <a:t>2024/4/11</a:t>
            </a:fld>
            <a:endParaRPr kumimoji="1" lang="ja-JP" altLang="en-US"/>
          </a:p>
        </p:txBody>
      </p:sp>
      <p:sp>
        <p:nvSpPr>
          <p:cNvPr id="4" name="スライド番号プレースホルダー 3">
            <a:extLst>
              <a:ext uri="{FF2B5EF4-FFF2-40B4-BE49-F238E27FC236}">
                <a16:creationId xmlns:a16="http://schemas.microsoft.com/office/drawing/2014/main" id="{D9673189-8F8A-B74B-FF75-191903666B9A}"/>
              </a:ext>
            </a:extLst>
          </p:cNvPr>
          <p:cNvSpPr>
            <a:spLocks noGrp="1"/>
          </p:cNvSpPr>
          <p:nvPr>
            <p:ph type="sldNum" sz="quarter" idx="12"/>
          </p:nvPr>
        </p:nvSpPr>
        <p:spPr/>
        <p:txBody>
          <a:bodyPr/>
          <a:lstStyle/>
          <a:p>
            <a:fld id="{6294761A-CFE9-4878-87A7-90ECABD59CE5}"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C7EAA96F-2F12-DC03-2B4F-B2C0FBA62E28}"/>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040389D-70D4-C5D2-D45E-1CE32820A982}"/>
                  </a:ext>
                </a:extLst>
              </p:cNvPr>
              <p:cNvSpPr txBox="1"/>
              <p:nvPr/>
            </p:nvSpPr>
            <p:spPr>
              <a:xfrm>
                <a:off x="6146232" y="2385902"/>
                <a:ext cx="5400675" cy="2585323"/>
              </a:xfrm>
              <a:prstGeom prst="rect">
                <a:avLst/>
              </a:prstGeom>
              <a:noFill/>
            </p:spPr>
            <p:txBody>
              <a:bodyPr wrap="square" rtlCol="0">
                <a:spAutoFit/>
              </a:bodyPr>
              <a:lstStyle/>
              <a:p>
                <a:r>
                  <a:rPr lang="ja-JP" altLang="en-US" dirty="0"/>
                  <a:t>入力差動対のエミッタ端子が</a:t>
                </a:r>
                <a14:m>
                  <m:oMath xmlns:m="http://schemas.openxmlformats.org/officeDocument/2006/math">
                    <m:r>
                      <a:rPr lang="en-US" altLang="ja-JP" b="0" i="1" smtClean="0">
                        <a:latin typeface="Cambria Math" panose="02040503050406030204" pitchFamily="18" charset="0"/>
                      </a:rPr>
                      <m:t>0.3 </m:t>
                    </m:r>
                    <m:r>
                      <m:rPr>
                        <m:sty m:val="p"/>
                      </m:rPr>
                      <a:rPr lang="en-US" altLang="ja-JP" b="0" i="0" smtClean="0">
                        <a:latin typeface="Cambria Math" panose="02040503050406030204" pitchFamily="18" charset="0"/>
                      </a:rPr>
                      <m:t>V</m:t>
                    </m:r>
                  </m:oMath>
                </a14:m>
                <a:r>
                  <a:rPr kumimoji="1" lang="ja-JP" altLang="en-US" dirty="0"/>
                  <a:t>と決まったので、ベース電位はそこから</a:t>
                </a:r>
                <a14:m>
                  <m:oMath xmlns:m="http://schemas.openxmlformats.org/officeDocument/2006/math">
                    <m:r>
                      <a:rPr kumimoji="1" lang="en-US" altLang="ja-JP" b="0" i="1" smtClean="0">
                        <a:latin typeface="Cambria Math" panose="02040503050406030204" pitchFamily="18" charset="0"/>
                      </a:rPr>
                      <m:t>0.9 </m:t>
                    </m:r>
                    <m:r>
                      <m:rPr>
                        <m:sty m:val="p"/>
                      </m:rPr>
                      <a:rPr kumimoji="1" lang="en-US" altLang="ja-JP" b="0" i="0" smtClean="0">
                        <a:latin typeface="Cambria Math" panose="02040503050406030204" pitchFamily="18" charset="0"/>
                      </a:rPr>
                      <m:t>V</m:t>
                    </m:r>
                  </m:oMath>
                </a14:m>
                <a:r>
                  <a:rPr kumimoji="1" lang="ja-JP" altLang="en-US" dirty="0"/>
                  <a:t>高い</a:t>
                </a:r>
                <a14:m>
                  <m:oMath xmlns:m="http://schemas.openxmlformats.org/officeDocument/2006/math">
                    <m:r>
                      <a:rPr kumimoji="1" lang="en-US" altLang="ja-JP" b="0" i="1" dirty="0" smtClean="0">
                        <a:latin typeface="Cambria Math" panose="02040503050406030204" pitchFamily="18" charset="0"/>
                      </a:rPr>
                      <m:t>1.2 </m:t>
                    </m:r>
                    <m:r>
                      <m:rPr>
                        <m:sty m:val="p"/>
                      </m:rPr>
                      <a:rPr kumimoji="1" lang="en-US" altLang="ja-JP" b="0" i="0" dirty="0" smtClean="0">
                        <a:latin typeface="Cambria Math" panose="02040503050406030204" pitchFamily="18" charset="0"/>
                      </a:rPr>
                      <m:t>V</m:t>
                    </m:r>
                  </m:oMath>
                </a14:m>
                <a:r>
                  <a:rPr kumimoji="1" lang="ja-JP" altLang="en-US" dirty="0"/>
                  <a:t>となる。</a:t>
                </a:r>
                <a:endParaRPr kumimoji="1" lang="en-US" altLang="ja-JP" dirty="0"/>
              </a:p>
              <a:p>
                <a:endParaRPr lang="en-US" altLang="ja-JP" dirty="0"/>
              </a:p>
              <a:p>
                <a:r>
                  <a:rPr kumimoji="1" lang="ja-JP" altLang="en-US" dirty="0"/>
                  <a:t>また、この時それぞれのトランジスタに流れる</a:t>
                </a:r>
                <a:endParaRPr kumimoji="1" lang="en-US" altLang="ja-JP" dirty="0"/>
              </a:p>
              <a:p>
                <a:r>
                  <a:rPr kumimoji="1" lang="ja-JP" altLang="en-US" dirty="0"/>
                  <a:t>電流は前述の近似値より</a:t>
                </a:r>
                <a14:m>
                  <m:oMath xmlns:m="http://schemas.openxmlformats.org/officeDocument/2006/math">
                    <m:r>
                      <a:rPr kumimoji="1" lang="en-US" altLang="ja-JP" b="0" i="1" smtClean="0">
                        <a:latin typeface="Cambria Math" panose="02040503050406030204" pitchFamily="18" charset="0"/>
                      </a:rPr>
                      <m:t>945.7294⋯</m:t>
                    </m:r>
                    <m:r>
                      <m:rPr>
                        <m:sty m:val="p"/>
                      </m:rPr>
                      <a:rPr kumimoji="1" lang="en-US" altLang="ja-JP" b="0" i="0" smtClean="0">
                        <a:latin typeface="Cambria Math" panose="02040503050406030204" pitchFamily="18" charset="0"/>
                      </a:rPr>
                      <m:t>μA</m:t>
                    </m:r>
                  </m:oMath>
                </a14:m>
                <a:r>
                  <a:rPr kumimoji="1" lang="ja-JP" altLang="en-US" dirty="0"/>
                  <a:t>となる。</a:t>
                </a:r>
                <a:endParaRPr kumimoji="1" lang="en-US" altLang="ja-JP" dirty="0"/>
              </a:p>
              <a:p>
                <a:endParaRPr lang="en-US" altLang="ja-JP" dirty="0"/>
              </a:p>
              <a:p>
                <a:r>
                  <a:rPr lang="ja-JP" altLang="en-US" dirty="0"/>
                  <a:t>並列数を</a:t>
                </a:r>
                <a:r>
                  <a:rPr lang="en-US" altLang="ja-JP" dirty="0"/>
                  <a:t>2</a:t>
                </a:r>
                <a:r>
                  <a:rPr lang="ja-JP" altLang="en-US" dirty="0"/>
                  <a:t>にすると倍の電流が流れるはずなので、</a:t>
                </a:r>
                <a:endParaRPr lang="en-US" altLang="ja-JP" dirty="0"/>
              </a:p>
              <a:p>
                <a:r>
                  <a:rPr lang="ja-JP" altLang="en-US" dirty="0"/>
                  <a:t>各トランジスタには約</a:t>
                </a:r>
                <a14:m>
                  <m:oMath xmlns:m="http://schemas.openxmlformats.org/officeDocument/2006/math">
                    <m:r>
                      <a:rPr lang="en-US" altLang="ja-JP" b="0" i="1" smtClean="0">
                        <a:latin typeface="Cambria Math" panose="02040503050406030204" pitchFamily="18" charset="0"/>
                      </a:rPr>
                      <m:t>1.8 </m:t>
                    </m:r>
                    <m:r>
                      <m:rPr>
                        <m:sty m:val="p"/>
                      </m:rPr>
                      <a:rPr lang="en-US" altLang="ja-JP" b="0" i="0" smtClean="0">
                        <a:latin typeface="Cambria Math" panose="02040503050406030204" pitchFamily="18" charset="0"/>
                      </a:rPr>
                      <m:t>mA</m:t>
                    </m:r>
                  </m:oMath>
                </a14:m>
                <a:r>
                  <a:rPr kumimoji="1" lang="ja-JP" altLang="en-US" dirty="0"/>
                  <a:t>の電流を流し、電流源にはその倍の</a:t>
                </a:r>
                <a:r>
                  <a:rPr lang="ja-JP" altLang="en-US" dirty="0"/>
                  <a:t>約</a:t>
                </a:r>
                <a14:m>
                  <m:oMath xmlns:m="http://schemas.openxmlformats.org/officeDocument/2006/math">
                    <m:r>
                      <a:rPr lang="en-US" altLang="ja-JP" b="0" i="1" smtClean="0">
                        <a:latin typeface="Cambria Math" panose="02040503050406030204" pitchFamily="18" charset="0"/>
                      </a:rPr>
                      <m:t>3.6 </m:t>
                    </m:r>
                    <m:r>
                      <m:rPr>
                        <m:sty m:val="p"/>
                      </m:rPr>
                      <a:rPr lang="en-US" altLang="ja-JP" b="0" i="0" smtClean="0">
                        <a:latin typeface="Cambria Math" panose="02040503050406030204" pitchFamily="18" charset="0"/>
                      </a:rPr>
                      <m:t>mA</m:t>
                    </m:r>
                    <m:r>
                      <a:rPr lang="ja-JP" altLang="en-US" i="1">
                        <a:latin typeface="Cambria Math" panose="02040503050406030204" pitchFamily="18" charset="0"/>
                      </a:rPr>
                      <m:t>の</m:t>
                    </m:r>
                  </m:oMath>
                </a14:m>
                <a:r>
                  <a:rPr kumimoji="1" lang="ja-JP" altLang="en-US" dirty="0"/>
                  <a:t>電流を流すことにした。</a:t>
                </a:r>
                <a:endParaRPr kumimoji="1" lang="en-US" altLang="ja-JP" dirty="0"/>
              </a:p>
            </p:txBody>
          </p:sp>
        </mc:Choice>
        <mc:Fallback xmlns="">
          <p:sp>
            <p:nvSpPr>
              <p:cNvPr id="13" name="テキスト ボックス 12">
                <a:extLst>
                  <a:ext uri="{FF2B5EF4-FFF2-40B4-BE49-F238E27FC236}">
                    <a16:creationId xmlns:a16="http://schemas.microsoft.com/office/drawing/2014/main" id="{0040389D-70D4-C5D2-D45E-1CE32820A982}"/>
                  </a:ext>
                </a:extLst>
              </p:cNvPr>
              <p:cNvSpPr txBox="1">
                <a:spLocks noRot="1" noChangeAspect="1" noMove="1" noResize="1" noEditPoints="1" noAdjustHandles="1" noChangeArrowheads="1" noChangeShapeType="1" noTextEdit="1"/>
              </p:cNvSpPr>
              <p:nvPr/>
            </p:nvSpPr>
            <p:spPr>
              <a:xfrm>
                <a:off x="6146232" y="2385902"/>
                <a:ext cx="5400675" cy="2585323"/>
              </a:xfrm>
              <a:prstGeom prst="rect">
                <a:avLst/>
              </a:prstGeom>
              <a:blipFill>
                <a:blip r:embed="rId2"/>
                <a:stretch>
                  <a:fillRect l="-903" t="-943" r="-5192" b="-3066"/>
                </a:stretch>
              </a:blipFill>
            </p:spPr>
            <p:txBody>
              <a:bodyPr/>
              <a:lstStyle/>
              <a:p>
                <a:r>
                  <a:rPr lang="ja-JP" altLang="en-US">
                    <a:noFill/>
                  </a:rPr>
                  <a:t> </a:t>
                </a:r>
              </a:p>
            </p:txBody>
          </p:sp>
        </mc:Fallback>
      </mc:AlternateContent>
      <p:grpSp>
        <p:nvGrpSpPr>
          <p:cNvPr id="29" name="グループ化 28">
            <a:extLst>
              <a:ext uri="{FF2B5EF4-FFF2-40B4-BE49-F238E27FC236}">
                <a16:creationId xmlns:a16="http://schemas.microsoft.com/office/drawing/2014/main" id="{2AA1306F-6594-C8A6-E629-A83476BE9214}"/>
              </a:ext>
            </a:extLst>
          </p:cNvPr>
          <p:cNvGrpSpPr/>
          <p:nvPr/>
        </p:nvGrpSpPr>
        <p:grpSpPr>
          <a:xfrm>
            <a:off x="250929" y="1051538"/>
            <a:ext cx="4960967" cy="5465155"/>
            <a:chOff x="250929" y="1051538"/>
            <a:chExt cx="4960967" cy="5465155"/>
          </a:xfrm>
        </p:grpSpPr>
        <p:grpSp>
          <p:nvGrpSpPr>
            <p:cNvPr id="27" name="グループ化 26">
              <a:extLst>
                <a:ext uri="{FF2B5EF4-FFF2-40B4-BE49-F238E27FC236}">
                  <a16:creationId xmlns:a16="http://schemas.microsoft.com/office/drawing/2014/main" id="{7109F61A-9542-EAB8-C93F-F67B7979F474}"/>
                </a:ext>
              </a:extLst>
            </p:cNvPr>
            <p:cNvGrpSpPr/>
            <p:nvPr/>
          </p:nvGrpSpPr>
          <p:grpSpPr>
            <a:xfrm>
              <a:off x="250929" y="1051538"/>
              <a:ext cx="4960967" cy="5465155"/>
              <a:chOff x="-111769" y="1051538"/>
              <a:chExt cx="4960967" cy="5465155"/>
            </a:xfrm>
          </p:grpSpPr>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2EDC81D-1452-0E1F-E5C2-FAEC8A6169DA}"/>
                      </a:ext>
                    </a:extLst>
                  </p:cNvPr>
                  <p:cNvSpPr txBox="1"/>
                  <p:nvPr/>
                </p:nvSpPr>
                <p:spPr>
                  <a:xfrm>
                    <a:off x="2805382" y="3337284"/>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0.9 </m:t>
                          </m:r>
                          <m:r>
                            <m:rPr>
                              <m:sty m:val="p"/>
                            </m:rPr>
                            <a:rPr kumimoji="1" lang="en-US" altLang="ja-JP" b="0" i="0" smtClean="0">
                              <a:solidFill>
                                <a:schemeClr val="tx1"/>
                              </a:solidFill>
                              <a:latin typeface="Cambria Math" panose="02040503050406030204" pitchFamily="18" charset="0"/>
                            </a:rPr>
                            <m:t>V</m:t>
                          </m:r>
                        </m:oMath>
                      </m:oMathPara>
                    </a14:m>
                    <a:endParaRPr kumimoji="1" lang="en-US" altLang="ja-JP" b="0" dirty="0">
                      <a:solidFill>
                        <a:schemeClr val="tx1"/>
                      </a:solidFill>
                    </a:endParaRPr>
                  </a:p>
                </p:txBody>
              </p:sp>
            </mc:Choice>
            <mc:Fallback xmlns="">
              <p:sp>
                <p:nvSpPr>
                  <p:cNvPr id="8" name="テキスト ボックス 7">
                    <a:extLst>
                      <a:ext uri="{FF2B5EF4-FFF2-40B4-BE49-F238E27FC236}">
                        <a16:creationId xmlns:a16="http://schemas.microsoft.com/office/drawing/2014/main" id="{72EDC81D-1452-0E1F-E5C2-FAEC8A6169DA}"/>
                      </a:ext>
                    </a:extLst>
                  </p:cNvPr>
                  <p:cNvSpPr txBox="1">
                    <a:spLocks noRot="1" noChangeAspect="1" noMove="1" noResize="1" noEditPoints="1" noAdjustHandles="1" noChangeArrowheads="1" noChangeShapeType="1" noTextEdit="1"/>
                  </p:cNvSpPr>
                  <p:nvPr/>
                </p:nvSpPr>
                <p:spPr>
                  <a:xfrm>
                    <a:off x="2805382" y="3337284"/>
                    <a:ext cx="781050"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4651537-B8AE-5E48-7B74-57DBC4C811D7}"/>
                      </a:ext>
                    </a:extLst>
                  </p:cNvPr>
                  <p:cNvSpPr txBox="1"/>
                  <p:nvPr/>
                </p:nvSpPr>
                <p:spPr>
                  <a:xfrm>
                    <a:off x="3405457" y="2786510"/>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0.9 </m:t>
                          </m:r>
                          <m:r>
                            <m:rPr>
                              <m:sty m:val="p"/>
                            </m:rPr>
                            <a:rPr kumimoji="1" lang="en-US" altLang="ja-JP" b="0" i="0" smtClean="0">
                              <a:solidFill>
                                <a:schemeClr val="tx1"/>
                              </a:solidFill>
                              <a:latin typeface="Cambria Math" panose="02040503050406030204" pitchFamily="18" charset="0"/>
                            </a:rPr>
                            <m:t>V</m:t>
                          </m:r>
                        </m:oMath>
                      </m:oMathPara>
                    </a14:m>
                    <a:endParaRPr kumimoji="1" lang="en-US" altLang="ja-JP" b="0" dirty="0">
                      <a:solidFill>
                        <a:schemeClr val="tx1"/>
                      </a:solidFill>
                    </a:endParaRPr>
                  </a:p>
                </p:txBody>
              </p:sp>
            </mc:Choice>
            <mc:Fallback xmlns="">
              <p:sp>
                <p:nvSpPr>
                  <p:cNvPr id="9" name="テキスト ボックス 8">
                    <a:extLst>
                      <a:ext uri="{FF2B5EF4-FFF2-40B4-BE49-F238E27FC236}">
                        <a16:creationId xmlns:a16="http://schemas.microsoft.com/office/drawing/2014/main" id="{14651537-B8AE-5E48-7B74-57DBC4C811D7}"/>
                      </a:ext>
                    </a:extLst>
                  </p:cNvPr>
                  <p:cNvSpPr txBox="1">
                    <a:spLocks noRot="1" noChangeAspect="1" noMove="1" noResize="1" noEditPoints="1" noAdjustHandles="1" noChangeArrowheads="1" noChangeShapeType="1" noTextEdit="1"/>
                  </p:cNvSpPr>
                  <p:nvPr/>
                </p:nvSpPr>
                <p:spPr>
                  <a:xfrm>
                    <a:off x="3405457" y="2786510"/>
                    <a:ext cx="781050"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246B942-0EE8-6801-C2BD-A1FBDA47B727}"/>
                      </a:ext>
                    </a:extLst>
                  </p:cNvPr>
                  <p:cNvSpPr txBox="1"/>
                  <p:nvPr/>
                </p:nvSpPr>
                <p:spPr>
                  <a:xfrm>
                    <a:off x="830532" y="4305299"/>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0.3 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0" name="テキスト ボックス 9">
                    <a:extLst>
                      <a:ext uri="{FF2B5EF4-FFF2-40B4-BE49-F238E27FC236}">
                        <a16:creationId xmlns:a16="http://schemas.microsoft.com/office/drawing/2014/main" id="{5246B942-0EE8-6801-C2BD-A1FBDA47B727}"/>
                      </a:ext>
                    </a:extLst>
                  </p:cNvPr>
                  <p:cNvSpPr txBox="1">
                    <a:spLocks noRot="1" noChangeAspect="1" noMove="1" noResize="1" noEditPoints="1" noAdjustHandles="1" noChangeArrowheads="1" noChangeShapeType="1" noTextEdit="1"/>
                  </p:cNvSpPr>
                  <p:nvPr/>
                </p:nvSpPr>
                <p:spPr>
                  <a:xfrm>
                    <a:off x="830532" y="4305299"/>
                    <a:ext cx="781050"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AC63D95-7230-BB64-FAB6-DD38514DAF27}"/>
                      </a:ext>
                    </a:extLst>
                  </p:cNvPr>
                  <p:cNvSpPr txBox="1"/>
                  <p:nvPr/>
                </p:nvSpPr>
                <p:spPr>
                  <a:xfrm>
                    <a:off x="1856057" y="3706616"/>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0" smtClean="0">
                              <a:solidFill>
                                <a:srgbClr val="FF0000"/>
                              </a:solidFill>
                              <a:latin typeface="Cambria Math" panose="02040503050406030204" pitchFamily="18" charset="0"/>
                            </a:rPr>
                            <m:t>1.2 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1" name="テキスト ボックス 10">
                    <a:extLst>
                      <a:ext uri="{FF2B5EF4-FFF2-40B4-BE49-F238E27FC236}">
                        <a16:creationId xmlns:a16="http://schemas.microsoft.com/office/drawing/2014/main" id="{6AC63D95-7230-BB64-FAB6-DD38514DAF27}"/>
                      </a:ext>
                    </a:extLst>
                  </p:cNvPr>
                  <p:cNvSpPr txBox="1">
                    <a:spLocks noRot="1" noChangeAspect="1" noMove="1" noResize="1" noEditPoints="1" noAdjustHandles="1" noChangeArrowheads="1" noChangeShapeType="1" noTextEdit="1"/>
                  </p:cNvSpPr>
                  <p:nvPr/>
                </p:nvSpPr>
                <p:spPr>
                  <a:xfrm>
                    <a:off x="1856057" y="3706616"/>
                    <a:ext cx="781050"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D2A6075-5188-BA8B-9FB0-1FC197B3888C}"/>
                      </a:ext>
                    </a:extLst>
                  </p:cNvPr>
                  <p:cNvSpPr txBox="1"/>
                  <p:nvPr/>
                </p:nvSpPr>
                <p:spPr>
                  <a:xfrm>
                    <a:off x="-111769" y="3697199"/>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0" smtClean="0">
                              <a:solidFill>
                                <a:srgbClr val="FF0000"/>
                              </a:solidFill>
                              <a:latin typeface="Cambria Math" panose="02040503050406030204" pitchFamily="18" charset="0"/>
                            </a:rPr>
                            <m:t>1.2 </m:t>
                          </m:r>
                          <m:r>
                            <m:rPr>
                              <m:sty m:val="p"/>
                            </m:rPr>
                            <a:rPr kumimoji="1" lang="en-US" altLang="ja-JP" b="0" i="0" smtClean="0">
                              <a:solidFill>
                                <a:srgbClr val="FF0000"/>
                              </a:solidFill>
                              <a:latin typeface="Cambria Math" panose="02040503050406030204" pitchFamily="18" charset="0"/>
                            </a:rPr>
                            <m:t>V</m:t>
                          </m:r>
                        </m:oMath>
                      </m:oMathPara>
                    </a14:m>
                    <a:endParaRPr kumimoji="1" lang="en-US" altLang="ja-JP" b="0" dirty="0">
                      <a:solidFill>
                        <a:srgbClr val="FF0000"/>
                      </a:solidFill>
                    </a:endParaRPr>
                  </a:p>
                </p:txBody>
              </p:sp>
            </mc:Choice>
            <mc:Fallback xmlns="">
              <p:sp>
                <p:nvSpPr>
                  <p:cNvPr id="12" name="テキスト ボックス 11">
                    <a:extLst>
                      <a:ext uri="{FF2B5EF4-FFF2-40B4-BE49-F238E27FC236}">
                        <a16:creationId xmlns:a16="http://schemas.microsoft.com/office/drawing/2014/main" id="{0D2A6075-5188-BA8B-9FB0-1FC197B3888C}"/>
                      </a:ext>
                    </a:extLst>
                  </p:cNvPr>
                  <p:cNvSpPr txBox="1">
                    <a:spLocks noRot="1" noChangeAspect="1" noMove="1" noResize="1" noEditPoints="1" noAdjustHandles="1" noChangeArrowheads="1" noChangeShapeType="1" noTextEdit="1"/>
                  </p:cNvSpPr>
                  <p:nvPr/>
                </p:nvSpPr>
                <p:spPr>
                  <a:xfrm>
                    <a:off x="-111769" y="3697199"/>
                    <a:ext cx="781050" cy="369332"/>
                  </a:xfrm>
                  <a:prstGeom prst="rect">
                    <a:avLst/>
                  </a:prstGeom>
                  <a:blipFill>
                    <a:blip r:embed="rId7"/>
                    <a:stretch>
                      <a:fillRect/>
                    </a:stretch>
                  </a:blipFill>
                </p:spPr>
                <p:txBody>
                  <a:bodyPr/>
                  <a:lstStyle/>
                  <a:p>
                    <a:r>
                      <a:rPr lang="ja-JP" altLang="en-US">
                        <a:noFill/>
                      </a:rPr>
                      <a:t> </a:t>
                    </a:r>
                  </a:p>
                </p:txBody>
              </p:sp>
            </mc:Fallback>
          </mc:AlternateContent>
          <p:cxnSp>
            <p:nvCxnSpPr>
              <p:cNvPr id="15" name="直線矢印コネクタ 14">
                <a:extLst>
                  <a:ext uri="{FF2B5EF4-FFF2-40B4-BE49-F238E27FC236}">
                    <a16:creationId xmlns:a16="http://schemas.microsoft.com/office/drawing/2014/main" id="{AD2740C8-6D5D-80F6-1290-06C60FB6EC08}"/>
                  </a:ext>
                </a:extLst>
              </p:cNvPr>
              <p:cNvCxnSpPr>
                <a:cxnSpLocks/>
              </p:cNvCxnSpPr>
              <p:nvPr/>
            </p:nvCxnSpPr>
            <p:spPr>
              <a:xfrm>
                <a:off x="1040082" y="5074068"/>
                <a:ext cx="0" cy="4857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988F98C-F5AC-39EA-7A92-F000C0835EEB}"/>
                      </a:ext>
                    </a:extLst>
                  </p:cNvPr>
                  <p:cNvSpPr txBox="1"/>
                  <p:nvPr/>
                </p:nvSpPr>
                <p:spPr>
                  <a:xfrm>
                    <a:off x="111507" y="5132289"/>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3.6 </m:t>
                          </m:r>
                          <m:r>
                            <m:rPr>
                              <m:sty m:val="p"/>
                            </m:rPr>
                            <a:rPr kumimoji="1" lang="en-US" altLang="ja-JP" b="0" i="0" smtClean="0">
                              <a:solidFill>
                                <a:srgbClr val="FF0000"/>
                              </a:solidFill>
                              <a:latin typeface="Cambria Math" panose="02040503050406030204" pitchFamily="18" charset="0"/>
                            </a:rPr>
                            <m:t>mA</m:t>
                          </m:r>
                        </m:oMath>
                      </m:oMathPara>
                    </a14:m>
                    <a:endParaRPr kumimoji="1" lang="en-US" altLang="ja-JP" b="0" dirty="0">
                      <a:solidFill>
                        <a:srgbClr val="FF0000"/>
                      </a:solidFill>
                    </a:endParaRPr>
                  </a:p>
                </p:txBody>
              </p:sp>
            </mc:Choice>
            <mc:Fallback xmlns="">
              <p:sp>
                <p:nvSpPr>
                  <p:cNvPr id="17" name="テキスト ボックス 16">
                    <a:extLst>
                      <a:ext uri="{FF2B5EF4-FFF2-40B4-BE49-F238E27FC236}">
                        <a16:creationId xmlns:a16="http://schemas.microsoft.com/office/drawing/2014/main" id="{2988F98C-F5AC-39EA-7A92-F000C0835EEB}"/>
                      </a:ext>
                    </a:extLst>
                  </p:cNvPr>
                  <p:cNvSpPr txBox="1">
                    <a:spLocks noRot="1" noChangeAspect="1" noMove="1" noResize="1" noEditPoints="1" noAdjustHandles="1" noChangeArrowheads="1" noChangeShapeType="1" noTextEdit="1"/>
                  </p:cNvSpPr>
                  <p:nvPr/>
                </p:nvSpPr>
                <p:spPr>
                  <a:xfrm>
                    <a:off x="111507" y="5132289"/>
                    <a:ext cx="781050" cy="369332"/>
                  </a:xfrm>
                  <a:prstGeom prst="rect">
                    <a:avLst/>
                  </a:prstGeom>
                  <a:blipFill>
                    <a:blip r:embed="rId8"/>
                    <a:stretch>
                      <a:fillRect r="-10938"/>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7F85305A-A730-1A8B-AC3A-18613F10CAE3}"/>
                  </a:ext>
                </a:extLst>
              </p:cNvPr>
              <p:cNvCxnSpPr>
                <a:cxnSpLocks/>
              </p:cNvCxnSpPr>
              <p:nvPr/>
            </p:nvCxnSpPr>
            <p:spPr>
              <a:xfrm>
                <a:off x="1626139" y="2143014"/>
                <a:ext cx="0" cy="4857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1AEE521-6314-3FB8-7491-365956A84A22}"/>
                  </a:ext>
                </a:extLst>
              </p:cNvPr>
              <p:cNvCxnSpPr>
                <a:cxnSpLocks/>
              </p:cNvCxnSpPr>
              <p:nvPr/>
            </p:nvCxnSpPr>
            <p:spPr>
              <a:xfrm>
                <a:off x="3067590" y="2162522"/>
                <a:ext cx="0" cy="4857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E186543-33B8-CF8E-836F-DCFCD5AED896}"/>
                      </a:ext>
                    </a:extLst>
                  </p:cNvPr>
                  <p:cNvSpPr txBox="1"/>
                  <p:nvPr/>
                </p:nvSpPr>
                <p:spPr>
                  <a:xfrm>
                    <a:off x="3067590" y="2204461"/>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3.6 </m:t>
                          </m:r>
                          <m:r>
                            <m:rPr>
                              <m:sty m:val="p"/>
                            </m:rPr>
                            <a:rPr kumimoji="1" lang="en-US" altLang="ja-JP" b="0" i="0" smtClean="0">
                              <a:solidFill>
                                <a:srgbClr val="FF0000"/>
                              </a:solidFill>
                              <a:latin typeface="Cambria Math" panose="02040503050406030204" pitchFamily="18" charset="0"/>
                            </a:rPr>
                            <m:t>mA</m:t>
                          </m:r>
                        </m:oMath>
                      </m:oMathPara>
                    </a14:m>
                    <a:endParaRPr kumimoji="1" lang="en-US" altLang="ja-JP" b="0" dirty="0">
                      <a:solidFill>
                        <a:srgbClr val="FF0000"/>
                      </a:solidFill>
                    </a:endParaRPr>
                  </a:p>
                </p:txBody>
              </p:sp>
            </mc:Choice>
            <mc:Fallback xmlns="">
              <p:sp>
                <p:nvSpPr>
                  <p:cNvPr id="22" name="テキスト ボックス 21">
                    <a:extLst>
                      <a:ext uri="{FF2B5EF4-FFF2-40B4-BE49-F238E27FC236}">
                        <a16:creationId xmlns:a16="http://schemas.microsoft.com/office/drawing/2014/main" id="{3E186543-33B8-CF8E-836F-DCFCD5AED896}"/>
                      </a:ext>
                    </a:extLst>
                  </p:cNvPr>
                  <p:cNvSpPr txBox="1">
                    <a:spLocks noRot="1" noChangeAspect="1" noMove="1" noResize="1" noEditPoints="1" noAdjustHandles="1" noChangeArrowheads="1" noChangeShapeType="1" noTextEdit="1"/>
                  </p:cNvSpPr>
                  <p:nvPr/>
                </p:nvSpPr>
                <p:spPr>
                  <a:xfrm>
                    <a:off x="3067590" y="2204461"/>
                    <a:ext cx="781050" cy="369332"/>
                  </a:xfrm>
                  <a:prstGeom prst="rect">
                    <a:avLst/>
                  </a:prstGeom>
                  <a:blipFill>
                    <a:blip r:embed="rId9"/>
                    <a:stretch>
                      <a:fillRect r="-109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D1668C04-8E24-1DD6-F891-23B20EE0EF90}"/>
                      </a:ext>
                    </a:extLst>
                  </p:cNvPr>
                  <p:cNvSpPr txBox="1"/>
                  <p:nvPr/>
                </p:nvSpPr>
                <p:spPr>
                  <a:xfrm>
                    <a:off x="734571" y="2162522"/>
                    <a:ext cx="7810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3.6 </m:t>
                          </m:r>
                          <m:r>
                            <m:rPr>
                              <m:sty m:val="p"/>
                            </m:rPr>
                            <a:rPr kumimoji="1" lang="en-US" altLang="ja-JP" b="0" i="0" smtClean="0">
                              <a:solidFill>
                                <a:srgbClr val="FF0000"/>
                              </a:solidFill>
                              <a:latin typeface="Cambria Math" panose="02040503050406030204" pitchFamily="18" charset="0"/>
                            </a:rPr>
                            <m:t>mA</m:t>
                          </m:r>
                        </m:oMath>
                      </m:oMathPara>
                    </a14:m>
                    <a:endParaRPr kumimoji="1" lang="en-US" altLang="ja-JP" b="0" dirty="0">
                      <a:solidFill>
                        <a:srgbClr val="FF0000"/>
                      </a:solidFill>
                    </a:endParaRPr>
                  </a:p>
                </p:txBody>
              </p:sp>
            </mc:Choice>
            <mc:Fallback xmlns="">
              <p:sp>
                <p:nvSpPr>
                  <p:cNvPr id="23" name="テキスト ボックス 22">
                    <a:extLst>
                      <a:ext uri="{FF2B5EF4-FFF2-40B4-BE49-F238E27FC236}">
                        <a16:creationId xmlns:a16="http://schemas.microsoft.com/office/drawing/2014/main" id="{D1668C04-8E24-1DD6-F891-23B20EE0EF90}"/>
                      </a:ext>
                    </a:extLst>
                  </p:cNvPr>
                  <p:cNvSpPr txBox="1">
                    <a:spLocks noRot="1" noChangeAspect="1" noMove="1" noResize="1" noEditPoints="1" noAdjustHandles="1" noChangeArrowheads="1" noChangeShapeType="1" noTextEdit="1"/>
                  </p:cNvSpPr>
                  <p:nvPr/>
                </p:nvSpPr>
                <p:spPr>
                  <a:xfrm>
                    <a:off x="734571" y="2162522"/>
                    <a:ext cx="781050" cy="369332"/>
                  </a:xfrm>
                  <a:prstGeom prst="rect">
                    <a:avLst/>
                  </a:prstGeom>
                  <a:blipFill>
                    <a:blip r:embed="rId10"/>
                    <a:stretch>
                      <a:fillRect r="-10938"/>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4608A54B-EDAF-35FA-8A02-98892C188BBD}"/>
                  </a:ext>
                </a:extLst>
              </p:cNvPr>
              <p:cNvGrpSpPr/>
              <p:nvPr/>
            </p:nvGrpSpPr>
            <p:grpSpPr>
              <a:xfrm>
                <a:off x="-103023" y="1051538"/>
                <a:ext cx="4952221" cy="5465155"/>
                <a:chOff x="-103023" y="1051538"/>
                <a:chExt cx="4952221" cy="5465155"/>
              </a:xfrm>
            </p:grpSpPr>
            <p:pic>
              <p:nvPicPr>
                <p:cNvPr id="24" name="図 23" descr="暗い, 画面, モニター, 大きい が含まれている画像&#10;&#10;自動的に生成された説明">
                  <a:extLst>
                    <a:ext uri="{FF2B5EF4-FFF2-40B4-BE49-F238E27FC236}">
                      <a16:creationId xmlns:a16="http://schemas.microsoft.com/office/drawing/2014/main" id="{01F4FF8D-6B02-C8F7-92CA-7D97C911AA93}"/>
                    </a:ext>
                  </a:extLst>
                </p:cNvPr>
                <p:cNvPicPr>
                  <a:picLocks noChangeAspect="1"/>
                </p:cNvPicPr>
                <p:nvPr/>
              </p:nvPicPr>
              <p:blipFill rotWithShape="1">
                <a:blip r:embed="rId11">
                  <a:extLst>
                    <a:ext uri="{28A0092B-C50C-407E-A947-70E740481C1C}">
                      <a14:useLocalDpi xmlns:a14="http://schemas.microsoft.com/office/drawing/2010/main" val="0"/>
                    </a:ext>
                  </a:extLst>
                </a:blip>
                <a:srcRect r="46769"/>
                <a:stretch/>
              </p:blipFill>
              <p:spPr>
                <a:xfrm>
                  <a:off x="-103023" y="1051538"/>
                  <a:ext cx="4943475" cy="5465155"/>
                </a:xfrm>
                <a:prstGeom prst="rect">
                  <a:avLst/>
                </a:prstGeom>
              </p:spPr>
            </p:pic>
            <p:sp>
              <p:nvSpPr>
                <p:cNvPr id="25" name="正方形/長方形 24">
                  <a:extLst>
                    <a:ext uri="{FF2B5EF4-FFF2-40B4-BE49-F238E27FC236}">
                      <a16:creationId xmlns:a16="http://schemas.microsoft.com/office/drawing/2014/main" id="{3D01B016-FF3A-9F6C-42AF-E201D680F546}"/>
                    </a:ext>
                  </a:extLst>
                </p:cNvPr>
                <p:cNvSpPr/>
                <p:nvPr/>
              </p:nvSpPr>
              <p:spPr>
                <a:xfrm>
                  <a:off x="4521200" y="2921000"/>
                  <a:ext cx="327998" cy="3238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20A2155-67E1-340E-EA12-B6BF0B7EE97F}"/>
                    </a:ext>
                  </a:extLst>
                </p:cNvPr>
                <p:cNvSpPr txBox="1"/>
                <p:nvPr/>
              </p:nvSpPr>
              <p:spPr>
                <a:xfrm>
                  <a:off x="1856267" y="4926988"/>
                  <a:ext cx="8661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0.9 </m:t>
                        </m:r>
                        <m:r>
                          <m:rPr>
                            <m:sty m:val="p"/>
                          </m:rPr>
                          <a:rPr kumimoji="1" lang="en-US" altLang="ja-JP" b="0" i="0" smtClean="0">
                            <a:solidFill>
                              <a:srgbClr val="FF0000"/>
                            </a:solidFill>
                            <a:latin typeface="Cambria Math" panose="02040503050406030204" pitchFamily="18" charset="0"/>
                          </a:rPr>
                          <m:t>V</m:t>
                        </m:r>
                      </m:oMath>
                    </m:oMathPara>
                  </a14:m>
                  <a:endParaRPr kumimoji="1" lang="ja-JP" altLang="en-US" dirty="0">
                    <a:solidFill>
                      <a:srgbClr val="FF0000"/>
                    </a:solidFill>
                  </a:endParaRPr>
                </a:p>
              </p:txBody>
            </p:sp>
          </mc:Choice>
          <mc:Fallback xmlns="">
            <p:sp>
              <p:nvSpPr>
                <p:cNvPr id="28" name="テキスト ボックス 27">
                  <a:extLst>
                    <a:ext uri="{FF2B5EF4-FFF2-40B4-BE49-F238E27FC236}">
                      <a16:creationId xmlns:a16="http://schemas.microsoft.com/office/drawing/2014/main" id="{720A2155-67E1-340E-EA12-B6BF0B7EE97F}"/>
                    </a:ext>
                  </a:extLst>
                </p:cNvPr>
                <p:cNvSpPr txBox="1">
                  <a:spLocks noRot="1" noChangeAspect="1" noMove="1" noResize="1" noEditPoints="1" noAdjustHandles="1" noChangeArrowheads="1" noChangeShapeType="1" noTextEdit="1"/>
                </p:cNvSpPr>
                <p:nvPr/>
              </p:nvSpPr>
              <p:spPr>
                <a:xfrm>
                  <a:off x="1856267" y="4926988"/>
                  <a:ext cx="866115" cy="369332"/>
                </a:xfrm>
                <a:prstGeom prst="rect">
                  <a:avLst/>
                </a:prstGeom>
                <a:blipFill>
                  <a:blip r:embed="rId12"/>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457989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 id="{5449F4C3-2482-4835-8CA9-F1837C149776}" vid="{BEC3DBF1-24A9-4764-8DAA-166931E5F93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642</TotalTime>
  <Words>998</Words>
  <Application>Microsoft Office PowerPoint</Application>
  <PresentationFormat>ワイド画面</PresentationFormat>
  <Paragraphs>153</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Medium</vt:lpstr>
      <vt:lpstr>Arial</vt:lpstr>
      <vt:lpstr>Cambria Math</vt:lpstr>
      <vt:lpstr>Office テーマ</vt:lpstr>
      <vt:lpstr>リザバミーティング HJTのI_C-V_BE特性と乗算回路の設計</vt:lpstr>
      <vt:lpstr>I_C-V_BE特性</vt:lpstr>
      <vt:lpstr>I_C-V_BE特性</vt:lpstr>
      <vt:lpstr>I_C-V_BE特性</vt:lpstr>
      <vt:lpstr>I_C-V_BE特性　(加筆)</vt:lpstr>
      <vt:lpstr>回路構成</vt:lpstr>
      <vt:lpstr>直流設計-カレントミラー</vt:lpstr>
      <vt:lpstr>直流設計-入力差動対</vt:lpstr>
      <vt:lpstr>直流設計-入力差動対</vt:lpstr>
      <vt:lpstr>直流設計-出力差動対</vt:lpstr>
      <vt:lpstr>シミュレーション結果-直流解析</vt:lpstr>
      <vt:lpstr>シミュレーション結果-直流解析</vt:lpstr>
      <vt:lpstr>シミュレーション結果-交流解析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リザバミーティング</dc:title>
  <dc:creator>KOJIMAHIKARU</dc:creator>
  <cp:lastModifiedBy>KOJIMAHIKARU</cp:lastModifiedBy>
  <cp:revision>9</cp:revision>
  <dcterms:created xsi:type="dcterms:W3CDTF">2024-04-05T05:44:29Z</dcterms:created>
  <dcterms:modified xsi:type="dcterms:W3CDTF">2024-04-11T06:53:00Z</dcterms:modified>
</cp:coreProperties>
</file>