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57" r:id="rId5"/>
    <p:sldId id="263" r:id="rId6"/>
    <p:sldId id="264" r:id="rId7"/>
    <p:sldId id="265" r:id="rId8"/>
    <p:sldId id="266" r:id="rId9"/>
    <p:sldId id="267" r:id="rId10"/>
    <p:sldId id="271" r:id="rId11"/>
    <p:sldId id="269" r:id="rId12"/>
    <p:sldId id="270" r:id="rId13"/>
    <p:sldId id="268" r:id="rId14"/>
    <p:sldId id="27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5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807DF-6D6B-4FBB-BCC0-A02F811705A5}" type="datetimeFigureOut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CE91C-0327-48DE-84F2-3453F9CC8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83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CE91C-0327-48DE-84F2-3453F9CC8E8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23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851B3-6DBC-1218-AE46-05E2EEEA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95BE72-147E-2324-DB69-87F896BCB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95233-BB90-7E72-A47E-41216B7B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4C10-CBFD-4E35-B4EB-B0193AB6CB57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5DAC5A-099F-3AD6-156B-00C5DF68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FB93-D4F2-D22D-5D4F-09EAC4F3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72AF5-D05C-0E96-CB09-4C02A261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3F69FD-3839-72B3-02A5-0EF25523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91BA-85A8-B5FC-2B49-846009E5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B89-9BB0-41B5-AC4C-45D3785AA4DD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3DC33-521B-9DFB-9615-48AE84A4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0572D2-51A0-322B-ADDC-703D9520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E129A2-C360-39A6-96DC-12C54578B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EE7EB0-8ADF-95FF-61E4-524C3F5DA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68606-C817-2388-135A-2532C50C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166A-4E1E-4742-BF44-64DF0ACE26D3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6A583-002E-B771-6D22-955DD595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986E3-A757-8FF9-CCD7-53518BB6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6B39A-E774-7780-85A2-C02DE0E1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B061E-02B5-E34D-5F3B-41A4BBB8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25C46-FA27-36CE-7414-ED30B1C2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667-7995-4F90-8DE1-F95B66B6815A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76DA2-D628-7BB5-4313-BB583A3D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E6DD0-631E-36DE-9401-E9DE3C8A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9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76F5F-4D54-43B8-FA2A-9BC3731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DD78AE-1D00-FA88-C48D-4666B7DC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2EF6C-786A-1F49-F4C0-47918D14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1B56-6A81-4DDE-9157-49C87FB4AB2E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38657-1D8D-FD81-9DC9-3DE1C8B5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3EBB0-C490-455C-DC3B-370C7EA4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46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09D1-9985-8AB3-CA56-875D221B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37953-DBD0-F27F-71C5-76C0242A6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61D826-9B42-05A3-624D-4AA4357EF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C94958-1285-49B4-D6A5-895761C1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465-4206-412B-8A2E-12EFD38C787C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378706-1380-B9EB-647C-A4A6F3A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C01E81-BBFC-2A31-B807-B397E2CD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FD099-CDAB-945C-9DB1-EA3EE867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083AAA-354F-CF31-B008-E7ADE879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A24152-8F92-2EAE-BCD2-F017954BC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A522B4-1E73-4409-5E04-F56327BE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E85B63-904C-F3E7-6DD7-66905FFB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9EB054-CE98-FC3E-2484-798043D0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4571-AB7E-416B-A85F-9EF4309F6F2D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863166-7FA3-3A34-DAA3-41693EDD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2E233F-C99F-CA00-13C3-7490B7B3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05C09-F619-3A4E-E761-017B5D74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118C0A-74BC-3A36-DB0F-50C7FEF3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62E-E864-4737-BE9B-33263A3B3110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10D341-0B37-2A4F-9904-68E5E86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0C1CE4-B545-9865-7108-FC53CB23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1B1B30-2BEB-AE44-2C41-F30EBDF0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A348-4091-4F0A-98E5-EF5430A56439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E835EB-C54F-1FEC-681B-FC08B4EB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0F35E-5A5F-E5F1-975A-FE4FC95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2945D-9886-A836-DF18-6968AFAA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2875E-CAB5-FF4E-6638-CB9ADBF4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C9905E-546E-D990-14EB-25C85CD8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450834-B780-8028-7AEE-891335E5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62C4-A752-4BD5-9785-6C0169035F55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FC669-2FA0-5594-E873-37C38AC8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EDB4E6-763A-14A4-F420-CDDF292A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98372-E8EB-3E96-3286-DF60AB89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AF90B0-5E72-4238-5F20-06F08AAA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C634A4-63D6-575C-9FAE-E35F775E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DD81A-7A15-A021-9B25-9F144CD2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38D-E277-4A45-AC68-072B6C08A6B8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F230F4-2910-E521-CCC4-F3F02566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F6606-C184-B828-2B22-032EA0A6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9479B9-EFCC-C683-D9E6-3FD36978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5C2E6E-670D-15D7-D24A-F4F7281C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D4396-EA3C-F9E2-B7F1-78BE2F199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92D2-E1EF-4E13-8843-11675777E9C2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6C90B-BC13-ABD8-1834-10EC81DE1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9665B-6831-CD14-75D1-2A7C0D11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B4460-FCF8-F089-3541-1888A716F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03C8C1-275C-F483-F30E-D39F6F84A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従来型ギルバート乗算回路の設計</a:t>
            </a:r>
            <a:endParaRPr kumimoji="1" lang="en-US" altLang="ja-JP" dirty="0"/>
          </a:p>
          <a:p>
            <a:r>
              <a:rPr lang="en-US" altLang="ja-JP" dirty="0"/>
              <a:t>2023/07/04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844E57-7382-D022-DB85-A1845D53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3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F4609-7A35-14B7-CBF5-C886ECA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7CA599-05EE-E236-7D0A-E64B8F37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907A777-57F8-7C0B-6A86-B70D9D6C50CA}"/>
                  </a:ext>
                </a:extLst>
              </p:cNvPr>
              <p:cNvSpPr txBox="1"/>
              <p:nvPr/>
            </p:nvSpPr>
            <p:spPr>
              <a:xfrm>
                <a:off x="618564" y="1785842"/>
                <a:ext cx="10954871" cy="4170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b="0" dirty="0"/>
                  <a:t>今回</a:t>
                </a:r>
                <a:r>
                  <a:rPr lang="ja-JP" altLang="en-US" sz="2400" dirty="0"/>
                  <a:t>は、各トランジスタのゲートソース間電圧がすべて等しく、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である。したがって、チャネル形状比は電流の比と等しくなる。そのため、チャネル長が等しければ各チャネル幅の比は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=1:2:4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kumimoji="1" lang="ja-JP" altLang="en-US" sz="2400" dirty="0"/>
                  <a:t>また、二乗則と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に流れる電流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250 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μA</m:t>
                    </m:r>
                  </m:oMath>
                </a14:m>
                <a:r>
                  <a:rPr kumimoji="1" lang="ja-JP" altLang="en-US" sz="2400" dirty="0"/>
                  <a:t>について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2⋅0.54×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⋅250×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100×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0.7−0.5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67.5 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ここで、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67.5=11.25×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kumimoji="1" lang="ja-JP" altLang="en-US" sz="2400" dirty="0"/>
                  <a:t>なので、ゲート幅はすべて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11.25 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とし並列数をそれぞれ、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6,12,24</m:t>
                    </m:r>
                  </m:oMath>
                </a14:m>
                <a:r>
                  <a:rPr kumimoji="1" lang="ja-JP" altLang="en-US" sz="2400" dirty="0"/>
                  <a:t>とする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907A777-57F8-7C0B-6A86-B70D9D6C5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4" y="1785842"/>
                <a:ext cx="10954871" cy="4170629"/>
              </a:xfrm>
              <a:prstGeom prst="rect">
                <a:avLst/>
              </a:prstGeom>
              <a:blipFill>
                <a:blip r:embed="rId2"/>
                <a:stretch>
                  <a:fillRect l="-834" t="-1170" r="-723" b="-2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58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5E5ED-50C0-F28C-2F08-39322F7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素子値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A442E6-6E62-FD56-3198-E46EA992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7D5795D2-5BE7-38B4-05F7-593D7749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/>
          <a:stretch/>
        </p:blipFill>
        <p:spPr>
          <a:xfrm>
            <a:off x="0" y="1198899"/>
            <a:ext cx="6908449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B59E4B-607A-1BD2-25E7-8A5666D3A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810269"/>
                  </p:ext>
                </p:extLst>
              </p:nvPr>
            </p:nvGraphicFramePr>
            <p:xfrm>
              <a:off x="6764785" y="2750375"/>
              <a:ext cx="5286160" cy="40246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21540">
                      <a:extLst>
                        <a:ext uri="{9D8B030D-6E8A-4147-A177-3AD203B41FA5}">
                          <a16:colId xmlns:a16="http://schemas.microsoft.com/office/drawing/2014/main" val="353514629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84617032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464399945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569126549"/>
                        </a:ext>
                      </a:extLst>
                    </a:gridCol>
                  </a:tblGrid>
                  <a:tr h="312866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</a:rPr>
                                  <m:t>直流電位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587348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890734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6578940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7725506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387699"/>
                      </a:ext>
                    </a:extLst>
                  </a:tr>
                  <a:tr h="312866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チャネル幅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μm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×[</m:t>
                              </m:r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並列数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200112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11.25×6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11.25×12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339548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11.25×24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688405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76072"/>
                      </a:ext>
                    </a:extLst>
                  </a:tr>
                  <a:tr h="3128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電流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抵抗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52633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992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B59E4B-607A-1BD2-25E7-8A5666D3A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810269"/>
                  </p:ext>
                </p:extLst>
              </p:nvPr>
            </p:nvGraphicFramePr>
            <p:xfrm>
              <a:off x="6764785" y="2750375"/>
              <a:ext cx="5286160" cy="40246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21540">
                      <a:extLst>
                        <a:ext uri="{9D8B030D-6E8A-4147-A177-3AD203B41FA5}">
                          <a16:colId xmlns:a16="http://schemas.microsoft.com/office/drawing/2014/main" val="353514629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84617032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464399945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569126549"/>
                        </a:ext>
                      </a:extLst>
                    </a:gridCol>
                  </a:tblGrid>
                  <a:tr h="367094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15" t="-1667" r="-230" b="-100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5873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101667" r="-3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101667" r="-2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101667" r="-1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101667" r="-922" b="-9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6890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201667" r="-3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201667" r="-2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201667" r="-1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201667" r="-922" b="-8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5789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296721" r="-3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296721" r="-2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296721" r="-1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296721" r="-922" b="-6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7725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387699"/>
                      </a:ext>
                    </a:extLst>
                  </a:tr>
                  <a:tr h="365760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15" t="-503333" r="-230" b="-5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2001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603333" r="-3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603333" r="-2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603333" r="-1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603333" r="-922"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339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703333" r="-300922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703333" r="-200922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6884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76072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30" t="-903333" r="-100461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230" t="-903333" r="-461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526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1003333" r="-3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1003333" r="-2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1003333" r="-1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1003333" r="-92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9924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EE5FA3-8777-A19D-41F1-729917F3ADE9}"/>
                  </a:ext>
                </a:extLst>
              </p:cNvPr>
              <p:cNvSpPr txBox="1"/>
              <p:nvPr/>
            </p:nvSpPr>
            <p:spPr>
              <a:xfrm>
                <a:off x="6908449" y="1560247"/>
                <a:ext cx="47761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チャネル幅を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~50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になるように並列数を調整する。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EE5FA3-8777-A19D-41F1-729917F3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49" y="1560247"/>
                <a:ext cx="4776186" cy="830997"/>
              </a:xfrm>
              <a:prstGeom prst="rect">
                <a:avLst/>
              </a:prstGeom>
              <a:blipFill>
                <a:blip r:embed="rId5"/>
                <a:stretch>
                  <a:fillRect l="-1913" t="-5882" r="-893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04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DE74A-5BB0-75B5-14A3-EEB1C8DC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2F2A72-0ED0-24E7-DBAC-B3241534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52459FD6-0149-5571-B7D1-646035C15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748158"/>
                  </p:ext>
                </p:extLst>
              </p:nvPr>
            </p:nvGraphicFramePr>
            <p:xfrm>
              <a:off x="6654623" y="593510"/>
              <a:ext cx="5364706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53468">
                      <a:extLst>
                        <a:ext uri="{9D8B030D-6E8A-4147-A177-3AD203B41FA5}">
                          <a16:colId xmlns:a16="http://schemas.microsoft.com/office/drawing/2014/main" val="2239531210"/>
                        </a:ext>
                      </a:extLst>
                    </a:gridCol>
                    <a:gridCol w="955980">
                      <a:extLst>
                        <a:ext uri="{9D8B030D-6E8A-4147-A177-3AD203B41FA5}">
                          <a16:colId xmlns:a16="http://schemas.microsoft.com/office/drawing/2014/main" val="2666748500"/>
                        </a:ext>
                      </a:extLst>
                    </a:gridCol>
                    <a:gridCol w="1039905">
                      <a:extLst>
                        <a:ext uri="{9D8B030D-6E8A-4147-A177-3AD203B41FA5}">
                          <a16:colId xmlns:a16="http://schemas.microsoft.com/office/drawing/2014/main" val="2616699235"/>
                        </a:ext>
                      </a:extLst>
                    </a:gridCol>
                    <a:gridCol w="1237130">
                      <a:extLst>
                        <a:ext uri="{9D8B030D-6E8A-4147-A177-3AD203B41FA5}">
                          <a16:colId xmlns:a16="http://schemas.microsoft.com/office/drawing/2014/main" val="1575169580"/>
                        </a:ext>
                      </a:extLst>
                    </a:gridCol>
                    <a:gridCol w="1378223">
                      <a:extLst>
                        <a:ext uri="{9D8B030D-6E8A-4147-A177-3AD203B41FA5}">
                          <a16:colId xmlns:a16="http://schemas.microsoft.com/office/drawing/2014/main" val="216910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4592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直流電位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894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0.5332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892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0.4565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73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0.1747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94553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直流電流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604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4.22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273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mS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mS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531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2.524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558.8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67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15.71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509.4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9626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26.83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475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5706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52459FD6-0149-5571-B7D1-646035C15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748158"/>
                  </p:ext>
                </p:extLst>
              </p:nvPr>
            </p:nvGraphicFramePr>
            <p:xfrm>
              <a:off x="6654623" y="593510"/>
              <a:ext cx="5364706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53468">
                      <a:extLst>
                        <a:ext uri="{9D8B030D-6E8A-4147-A177-3AD203B41FA5}">
                          <a16:colId xmlns:a16="http://schemas.microsoft.com/office/drawing/2014/main" val="2239531210"/>
                        </a:ext>
                      </a:extLst>
                    </a:gridCol>
                    <a:gridCol w="955980">
                      <a:extLst>
                        <a:ext uri="{9D8B030D-6E8A-4147-A177-3AD203B41FA5}">
                          <a16:colId xmlns:a16="http://schemas.microsoft.com/office/drawing/2014/main" val="2666748500"/>
                        </a:ext>
                      </a:extLst>
                    </a:gridCol>
                    <a:gridCol w="1039905">
                      <a:extLst>
                        <a:ext uri="{9D8B030D-6E8A-4147-A177-3AD203B41FA5}">
                          <a16:colId xmlns:a16="http://schemas.microsoft.com/office/drawing/2014/main" val="2616699235"/>
                        </a:ext>
                      </a:extLst>
                    </a:gridCol>
                    <a:gridCol w="1237130">
                      <a:extLst>
                        <a:ext uri="{9D8B030D-6E8A-4147-A177-3AD203B41FA5}">
                          <a16:colId xmlns:a16="http://schemas.microsoft.com/office/drawing/2014/main" val="1575169580"/>
                        </a:ext>
                      </a:extLst>
                    </a:gridCol>
                    <a:gridCol w="1378223">
                      <a:extLst>
                        <a:ext uri="{9D8B030D-6E8A-4147-A177-3AD203B41FA5}">
                          <a16:colId xmlns:a16="http://schemas.microsoft.com/office/drawing/2014/main" val="216910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4592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4" t="-108197" r="-227" b="-9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894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208197" r="-612097" b="-8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208197" r="-131402" b="-8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208197" r="-466" b="-8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892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308197" r="-612097" b="-7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308197" r="-131402" b="-7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308197" r="-466" b="-7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73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408197" r="-612097" b="-6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408197" r="-131402" b="-6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408197" r="-466" b="-6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94553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4" t="-516667" r="-227" b="-53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604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606557" r="-612097" b="-4229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606557" r="-131402" b="-4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606557" r="-466" b="-4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273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706557" r="-38343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64912" t="-706557" r="-25204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706557" r="-11231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706557" r="-885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1531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806557" r="-61209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806557" r="-383439" b="-22295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4912" t="-268852" r="-252047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806557" r="-11231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806557" r="-885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67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906557" r="-61209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906557" r="-383439" b="-1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906557" r="-11231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906557" r="-885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626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006557" r="-61209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1006557" r="-383439" b="-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1006557" r="-11231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1006557" r="-88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57065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図 4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3574414F-00AD-CC8E-D98B-D79A7398A7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/>
          <a:stretch/>
        </p:blipFill>
        <p:spPr>
          <a:xfrm>
            <a:off x="0" y="1192271"/>
            <a:ext cx="6908449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687EA41-A413-819C-8ED3-F4E0A21C0785}"/>
                  </a:ext>
                </a:extLst>
              </p:cNvPr>
              <p:cNvSpPr txBox="1"/>
              <p:nvPr/>
            </p:nvSpPr>
            <p:spPr>
              <a:xfrm>
                <a:off x="6447765" y="4774663"/>
                <a:ext cx="5571564" cy="1891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どこのゲートソース間電圧も設計値より小さいが、設計よりも大きい電流が流れている。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の</m:t>
                              </m:r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</a:rPr>
                                <m:t>設計値は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として</m:t>
                              </m:r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</a:rPr>
                                <m:t>計算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687EA41-A413-819C-8ED3-F4E0A21C0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65" y="4774663"/>
                <a:ext cx="5571564" cy="1891865"/>
              </a:xfrm>
              <a:prstGeom prst="rect">
                <a:avLst/>
              </a:prstGeom>
              <a:blipFill>
                <a:blip r:embed="rId4"/>
                <a:stretch>
                  <a:fillRect l="-175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27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CAA67-65CF-2324-F2F2-10EBD796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69D6F4-FFB6-F52F-A89C-3F176091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3778A5-7B4F-83C8-B897-B573A8C71708}"/>
                  </a:ext>
                </a:extLst>
              </p:cNvPr>
              <p:cNvSpPr txBox="1"/>
              <p:nvPr/>
            </p:nvSpPr>
            <p:spPr>
              <a:xfrm>
                <a:off x="1162976" y="1534832"/>
                <a:ext cx="1019082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b="0" dirty="0"/>
                  <a:t>今回</a:t>
                </a:r>
                <a:r>
                  <a:rPr lang="ja-JP" altLang="en-US" sz="2400" dirty="0"/>
                  <a:t>は、各トランジスタのゲートソース間電圧がすべて等しい。したがって、チャネル形状比は電流の比と等しくなる。そのため、チャネル長が等しければ各チャネル幅の比は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=1:2:4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lang="ja-JP" altLang="en-US" sz="2400" dirty="0"/>
                  <a:t>となる。そこで</a:t>
                </a:r>
                <a:endParaRPr lang="en-US" altLang="ja-JP" sz="2400" dirty="0"/>
              </a:p>
              <a:p>
                <a:pPr algn="l"/>
                <a:endParaRPr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ja-JP" sz="2400" b="0" dirty="0" err="1"/>
                  <a:t>mos</a:t>
                </a:r>
                <a:r>
                  <a:rPr lang="ja-JP" altLang="en-US" sz="2400" b="0" dirty="0"/>
                  <a:t>単体でシミュレーションを行い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ja-JP" altLang="en-US" sz="2400" b="0" dirty="0"/>
                  <a:t>の形状比を決定</a:t>
                </a:r>
                <a:endParaRPr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バルクソース間電圧としきい電圧の関係を導く</a:t>
                </a:r>
                <a:endParaRPr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b="0" dirty="0"/>
                  <a:t>としきい電圧の差分を電圧源から減じる</a:t>
                </a:r>
                <a:endParaRPr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ja-JP" sz="2400" dirty="0"/>
              </a:p>
              <a:p>
                <a:pPr algn="l"/>
                <a:r>
                  <a:rPr lang="ja-JP" altLang="en-US" sz="2400" b="0" dirty="0"/>
                  <a:t>以上で再度設計を行う</a:t>
                </a:r>
                <a:endParaRPr lang="en-US" altLang="ja-JP" sz="2400" b="0" dirty="0"/>
              </a:p>
              <a:p>
                <a:pPr algn="l"/>
                <a:endParaRPr lang="en-US" altLang="ja-JP" sz="2400" b="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3778A5-7B4F-83C8-B897-B573A8C7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76" y="1534832"/>
                <a:ext cx="10190824" cy="4524315"/>
              </a:xfrm>
              <a:prstGeom prst="rect">
                <a:avLst/>
              </a:prstGeom>
              <a:blipFill>
                <a:blip r:embed="rId2"/>
                <a:stretch>
                  <a:fillRect l="-957" t="-10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79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0C8DA-A8C2-1FF1-4DE4-5E8F74C1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</a:t>
            </a:r>
            <a:r>
              <a:rPr kumimoji="1" lang="en-US" altLang="ja-JP" dirty="0" err="1"/>
              <a:t>os</a:t>
            </a:r>
            <a:r>
              <a:rPr kumimoji="1" lang="ja-JP" altLang="en-US" dirty="0"/>
              <a:t>単体のシミュレーション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414B10-C844-8107-AB1D-18AF1FED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AC08A110-41DE-E7B6-AD2C-BFA43E327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029"/>
            <a:ext cx="6844256" cy="47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6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ED583-AA2E-C333-751F-80AF743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/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適切に動作させるには、すべての</a:t>
                </a:r>
                <a:r>
                  <a:rPr lang="en-US" altLang="ja-JP" sz="2400" dirty="0"/>
                  <a:t>MOS</a:t>
                </a:r>
                <a:r>
                  <a:rPr lang="ja-JP" altLang="en-US" sz="2400" dirty="0"/>
                  <a:t>を飽和領域で動作させることが条件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即ち、以下の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式が制約となる。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について、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を得る。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blipFill>
                <a:blip r:embed="rId3"/>
                <a:stretch>
                  <a:fillRect l="-1615" t="-1067" b="-2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A482D9-15FC-6102-D077-226E7A12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8" name="図 7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7B05FEC-21A0-E48B-41B0-1B0245840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0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FEFFD-F211-A016-C0F6-DC0455298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/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について同様に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blipFill>
                <a:blip r:embed="rId2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918111-F720-35E6-D02F-46FC7B3C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3851-3A21-22FA-F5E8-919F452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/>
              <p:nvPr/>
            </p:nvSpPr>
            <p:spPr>
              <a:xfrm>
                <a:off x="6096000" y="1634964"/>
                <a:ext cx="6184490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設計要件</a:t>
                </a:r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=±300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400" dirty="0"/>
                  <a:t>すると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と決められる。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34964"/>
                <a:ext cx="6184490" cy="4339650"/>
              </a:xfrm>
              <a:prstGeom prst="rect">
                <a:avLst/>
              </a:prstGeom>
              <a:blipFill>
                <a:blip r:embed="rId2"/>
                <a:stretch>
                  <a:fillRect l="-1478" t="-1124" b="-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F09E45-8093-B405-D2EF-82FD945781CB}"/>
              </a:ext>
            </a:extLst>
          </p:cNvPr>
          <p:cNvSpPr/>
          <p:nvPr/>
        </p:nvSpPr>
        <p:spPr>
          <a:xfrm>
            <a:off x="6096000" y="3036163"/>
            <a:ext cx="6096000" cy="1464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33FF2E-74B8-BDBA-3921-CFCA6B0E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C677CEC-8C44-A68B-7774-22AB706A2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7FD32D-0817-01F3-5393-46042A5A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18A041E-2DDD-A5A4-75A6-1FD08F9DD8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/>
              <p:nvPr/>
            </p:nvSpPr>
            <p:spPr>
              <a:xfrm>
                <a:off x="501445" y="1258529"/>
                <a:ext cx="1118911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>
                    <a:latin typeface="Cambria Math" panose="02040503050406030204" pitchFamily="18" charset="0"/>
                  </a:rPr>
                  <a:t>今回はしきい電圧を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>
                    <a:latin typeface="Cambria Math" panose="02040503050406030204" pitchFamily="18" charset="0"/>
                  </a:rPr>
                  <a:t>と一定値として計算する。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algn="l"/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=1.5−0.3&gt;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1.2&gt;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+0.2−0.5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1.6&gt;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+0.2&lt;1.6&lt;1.2+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0.5+0.6+0.2&lt;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1258529"/>
                <a:ext cx="11189110" cy="4893647"/>
              </a:xfrm>
              <a:prstGeom prst="rect">
                <a:avLst/>
              </a:prstGeom>
              <a:blipFill>
                <a:blip r:embed="rId2"/>
                <a:stretch>
                  <a:fillRect l="-817" t="-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5F8A4-F835-95C0-8A00-BACF786F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8701DC8-5263-8EB9-CEED-DAF7A5D7A8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7DF0F3-E4B3-C6C4-0689-E543146C3788}"/>
                  </a:ext>
                </a:extLst>
              </p:cNvPr>
              <p:cNvSpPr txBox="1"/>
              <p:nvPr/>
            </p:nvSpPr>
            <p:spPr>
              <a:xfrm>
                <a:off x="334297" y="1793684"/>
                <a:ext cx="1152340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+0.2−0.5&lt;0.6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と各電位の上限、下限が求められた。</a:t>
                </a:r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7DF0F3-E4B3-C6C4-0689-E543146C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7" y="1793684"/>
                <a:ext cx="11523406" cy="4154984"/>
              </a:xfrm>
              <a:prstGeom prst="rect">
                <a:avLst/>
              </a:prstGeom>
              <a:blipFill>
                <a:blip r:embed="rId2"/>
                <a:stretch>
                  <a:fillRect l="-847" t="-11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5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95E2874-9223-4EBC-7EB9-6A73D60E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007400-3C2B-6289-98BB-D0E44B993CD7}"/>
                  </a:ext>
                </a:extLst>
              </p:cNvPr>
              <p:cNvSpPr txBox="1"/>
              <p:nvPr/>
            </p:nvSpPr>
            <p:spPr>
              <a:xfrm>
                <a:off x="6577779" y="627359"/>
                <a:ext cx="5702711" cy="586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r>
                  <a:rPr kumimoji="1" lang="ja-JP" altLang="en-US" sz="2400" dirty="0"/>
                  <a:t>ギルバート乗算回路の利得について、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で計算できる。ただし、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である。</a:t>
                </a:r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がそれぞれ等しいとき、電流の比から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である。したがって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007400-3C2B-6289-98BB-D0E44B993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79" y="627359"/>
                <a:ext cx="5702711" cy="5865516"/>
              </a:xfrm>
              <a:prstGeom prst="rect">
                <a:avLst/>
              </a:prstGeom>
              <a:blipFill>
                <a:blip r:embed="rId2"/>
                <a:stretch>
                  <a:fillRect l="-1603" b="-1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>
            <a:extLst>
              <a:ext uri="{FF2B5EF4-FFF2-40B4-BE49-F238E27FC236}">
                <a16:creationId xmlns:a16="http://schemas.microsoft.com/office/drawing/2014/main" id="{B46D1E0B-128E-7BC3-8FA0-ED9F8ED277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48490E50-0077-F646-F028-3E3462F89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3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2BAEA6B-7ACD-FE1B-655A-EC9CA1B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2A49E6AD-59C2-7B71-DF11-E8911EFBAA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54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B620C0-4D16-6EDC-6D5B-4C79B6884FA8}"/>
                  </a:ext>
                </a:extLst>
              </p:cNvPr>
              <p:cNvSpPr txBox="1"/>
              <p:nvPr/>
            </p:nvSpPr>
            <p:spPr>
              <a:xfrm>
                <a:off x="1027469" y="1229032"/>
                <a:ext cx="1051559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&lt;0.2</m:t>
                    </m:r>
                  </m:oMath>
                </a14:m>
                <a:r>
                  <a:rPr kumimoji="1" lang="ja-JP" altLang="en-US" sz="2400" b="0" dirty="0"/>
                  <a:t>なので、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/>
                  <a:t>とする</a:t>
                </a:r>
                <a14:m>
                  <m:oMath xmlns:m="http://schemas.openxmlformats.org/officeDocument/2006/math">
                    <m:r>
                      <a:rPr kumimoji="1" lang="ja-JP" altLang="en-US" sz="2400" b="0" i="1" smtClean="0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𝑉𝑡h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=0.5+0.2=0.7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がそれぞれ等しい</a:t>
                </a:r>
                <a:r>
                  <a:rPr lang="ja-JP" altLang="en-US" sz="2400" dirty="0"/>
                  <a:t>という仮定より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b="0" dirty="0"/>
                  <a:t>また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1.2+0.2=2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=0.9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b="0" dirty="0"/>
                  <a:t>なので、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式から</a:t>
                </a:r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−0.7=0.9−0.2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と求められた。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B620C0-4D16-6EDC-6D5B-4C79B688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69" y="1229032"/>
                <a:ext cx="10515599" cy="5262979"/>
              </a:xfrm>
              <a:prstGeom prst="rect">
                <a:avLst/>
              </a:prstGeom>
              <a:blipFill>
                <a:blip r:embed="rId2"/>
                <a:stretch>
                  <a:fillRect l="-928" t="-927" b="-1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9704D6-877E-55BF-C03E-1FCFDD3F6497}"/>
                  </a:ext>
                </a:extLst>
              </p:cNvPr>
              <p:cNvSpPr txBox="1"/>
              <p:nvPr/>
            </p:nvSpPr>
            <p:spPr>
              <a:xfrm>
                <a:off x="6775882" y="2388963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18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9704D6-877E-55BF-C03E-1FCFDD3F6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882" y="2388963"/>
                <a:ext cx="609452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5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2943F-5BF2-E5C8-E087-58FB702D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906DFE-F0E2-9E6D-9FDA-EAA8172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F65043F3-84B5-4FC9-84EC-62316BBFA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E11DF7B4-A9E5-3F71-9700-02E5CFE54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53991"/>
                  </p:ext>
                </p:extLst>
              </p:nvPr>
            </p:nvGraphicFramePr>
            <p:xfrm>
              <a:off x="6908449" y="1403245"/>
              <a:ext cx="4751876" cy="1549868"/>
            </p:xfrm>
            <a:graphic>
              <a:graphicData uri="http://schemas.openxmlformats.org/drawingml/2006/table">
                <a:tbl>
                  <a:tblPr bandRow="1">
                    <a:tableStyleId>{7DF18680-E054-41AD-8BC1-D1AEF772440D}</a:tableStyleId>
                  </a:tblPr>
                  <a:tblGrid>
                    <a:gridCol w="1187969">
                      <a:extLst>
                        <a:ext uri="{9D8B030D-6E8A-4147-A177-3AD203B41FA5}">
                          <a16:colId xmlns:a16="http://schemas.microsoft.com/office/drawing/2014/main" val="313841952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3311747053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512227238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269662841"/>
                        </a:ext>
                      </a:extLst>
                    </a:gridCol>
                  </a:tblGrid>
                  <a:tr h="387467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</a:rPr>
                                  <m:t>直流電位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63649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3863472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78936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71563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E11DF7B4-A9E5-3F71-9700-02E5CFE54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53991"/>
                  </p:ext>
                </p:extLst>
              </p:nvPr>
            </p:nvGraphicFramePr>
            <p:xfrm>
              <a:off x="6908449" y="1403245"/>
              <a:ext cx="4751876" cy="1549868"/>
            </p:xfrm>
            <a:graphic>
              <a:graphicData uri="http://schemas.openxmlformats.org/drawingml/2006/table">
                <a:tbl>
                  <a:tblPr bandRow="1">
                    <a:tableStyleId>{7DF18680-E054-41AD-8BC1-D1AEF772440D}</a:tableStyleId>
                  </a:tblPr>
                  <a:tblGrid>
                    <a:gridCol w="1187969">
                      <a:extLst>
                        <a:ext uri="{9D8B030D-6E8A-4147-A177-3AD203B41FA5}">
                          <a16:colId xmlns:a16="http://schemas.microsoft.com/office/drawing/2014/main" val="313841952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3311747053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512227238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269662841"/>
                        </a:ext>
                      </a:extLst>
                    </a:gridCol>
                  </a:tblGrid>
                  <a:tr h="387467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8" t="-1563" r="-256" b="-3015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63649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101563" r="-3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101563" r="-2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101563" r="-1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101563" r="-1026" b="-2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3863472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204762" r="-3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204762" r="-2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204762" r="-1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204762" r="-1026" b="-1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78936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300000" r="-3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300000" r="-2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300000" r="-1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300000" r="-1026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71563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C95C8-63FD-4F39-A58D-FB38ABA807FB}"/>
                  </a:ext>
                </a:extLst>
              </p:cNvPr>
              <p:cNvSpPr txBox="1"/>
              <p:nvPr/>
            </p:nvSpPr>
            <p:spPr>
              <a:xfrm>
                <a:off x="6908449" y="3309362"/>
                <a:ext cx="475187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を仮定したので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の形状比は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 :2</m:t>
                    </m:r>
                  </m:oMath>
                </a14:m>
                <a:r>
                  <a:rPr kumimoji="1" lang="ja-JP" altLang="en-US" sz="2400" dirty="0"/>
                  <a:t>とする。</a:t>
                </a:r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流すという条件で考えることにする。</a:t>
                </a:r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また、とりあえず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μS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sz="2400" b="0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=0.54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として計算し、シミュレーションとの差が大きければ再度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の推定などを行う。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C95C8-63FD-4F39-A58D-FB38ABA80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49" y="3309362"/>
                <a:ext cx="4751876" cy="3046988"/>
              </a:xfrm>
              <a:prstGeom prst="rect">
                <a:avLst/>
              </a:prstGeom>
              <a:blipFill>
                <a:blip r:embed="rId4"/>
                <a:stretch>
                  <a:fillRect l="-1923" t="-1600" b="-3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7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1147</Words>
  <Application>Microsoft Office PowerPoint</Application>
  <PresentationFormat>ワイド画面</PresentationFormat>
  <Paragraphs>213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直流設計 – 電圧範囲</vt:lpstr>
      <vt:lpstr>PowerPoint プレゼンテーション</vt:lpstr>
      <vt:lpstr>直流設計 – 電圧範囲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直流設計 – 電圧値</vt:lpstr>
      <vt:lpstr>直流設計 – 電圧値</vt:lpstr>
      <vt:lpstr>直流設計 – 素子値</vt:lpstr>
      <vt:lpstr>直流シミュレーション</vt:lpstr>
      <vt:lpstr>直流設計</vt:lpstr>
      <vt:lpstr>mos単体のシミュレーション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KOJIMAHIKARU</cp:lastModifiedBy>
  <cp:revision>8</cp:revision>
  <dcterms:created xsi:type="dcterms:W3CDTF">2023-06-29T13:58:00Z</dcterms:created>
  <dcterms:modified xsi:type="dcterms:W3CDTF">2023-07-01T04:20:45Z</dcterms:modified>
</cp:coreProperties>
</file>