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2024/6/26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の</a:t>
            </a:r>
            <a:r>
              <a:rPr kumimoji="1" lang="en-US" altLang="ja-JP" dirty="0"/>
              <a:t>AC</a:t>
            </a:r>
            <a:r>
              <a:rPr kumimoji="1" lang="ja-JP" altLang="en-US" dirty="0"/>
              <a:t>特性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和田研　小島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F77AF-5D5D-B2F8-E59C-C0764018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</a:t>
            </a:r>
            <a:r>
              <a:rPr lang="ja-JP" altLang="en-US" dirty="0"/>
              <a:t>のみの</a:t>
            </a:r>
            <a:r>
              <a:rPr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E35E2E-3250-96E0-2F3E-A29E111C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483502-3687-DB7B-29F7-EF959F91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D08AB-6BB3-187D-19D2-A361C4364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1F65B08-F68D-523F-AF9C-4BCB693B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4" y="1281744"/>
            <a:ext cx="2831723" cy="2497947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A6AF995-256F-1F16-3E47-18FFF332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5" y="3916247"/>
            <a:ext cx="4191394" cy="2634272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78B18271-E853-F57F-8A4E-04EE3AB6C0B5}"/>
              </a:ext>
            </a:extLst>
          </p:cNvPr>
          <p:cNvSpPr/>
          <p:nvPr/>
        </p:nvSpPr>
        <p:spPr>
          <a:xfrm>
            <a:off x="4859383" y="3280350"/>
            <a:ext cx="1123406" cy="557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グラフィカル ユーザー インターフェイス, ダイアグラム, アプリケーション&#10;&#10;自動的に生成された説明">
            <a:extLst>
              <a:ext uri="{FF2B5EF4-FFF2-40B4-BE49-F238E27FC236}">
                <a16:creationId xmlns:a16="http://schemas.microsoft.com/office/drawing/2014/main" id="{080F5644-6466-0CCB-55C3-E6E88D192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2" y="1600260"/>
            <a:ext cx="5703940" cy="43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B7C92-2FAD-2FDD-AE05-54BA8522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</a:t>
            </a:r>
            <a:r>
              <a:rPr lang="ja-JP" altLang="en-US" dirty="0"/>
              <a:t>のみの</a:t>
            </a:r>
            <a:r>
              <a:rPr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C9DA81-2DC6-5615-061A-75DF730C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898DA7-A1D4-2F80-CB33-E625922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59C32-1A44-7C56-46CE-DF42757F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E3BC-B8C9-3D1F-9C83-BF6736430393}"/>
                  </a:ext>
                </a:extLst>
              </p:cNvPr>
              <p:cNvSpPr txBox="1"/>
              <p:nvPr/>
            </p:nvSpPr>
            <p:spPr>
              <a:xfrm>
                <a:off x="6365966" y="3344091"/>
                <a:ext cx="5573485" cy="14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この時の伝達インピーダンス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E3BC-B8C9-3D1F-9C83-BF673643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3344091"/>
                <a:ext cx="5573485" cy="1442767"/>
              </a:xfrm>
              <a:prstGeom prst="rect">
                <a:avLst/>
              </a:prstGeom>
              <a:blipFill>
                <a:blip r:embed="rId2"/>
                <a:stretch>
                  <a:fillRect l="-874" t="-21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ィカル ユーザー インターフェイス, ダイアグラム, アプリケーション&#10;&#10;自動的に生成された説明">
            <a:extLst>
              <a:ext uri="{FF2B5EF4-FFF2-40B4-BE49-F238E27FC236}">
                <a16:creationId xmlns:a16="http://schemas.microsoft.com/office/drawing/2014/main" id="{45980258-1355-6D75-70CF-5E37C9874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604684"/>
            <a:ext cx="5703940" cy="43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6AAB2-AB4E-7A00-2370-2F0AEF38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</a:t>
            </a:r>
            <a:r>
              <a:rPr lang="ja-JP" altLang="en-US" dirty="0"/>
              <a:t>全体の等価回路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F544C0-9957-AE34-6322-5FDA25D6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D8E08-F89E-E571-9969-45FF84A0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0E760-D425-39DE-D4B8-DFF2729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61D3BF7-EF8E-D62F-E44E-F8A9B2D23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5" y="1399470"/>
            <a:ext cx="4191394" cy="2634272"/>
          </a:xfrm>
          <a:prstGeom prst="rect">
            <a:avLst/>
          </a:prstGeom>
        </p:spPr>
      </p:pic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CA20F71-5118-005A-AEB9-63FB03311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28" y="1399470"/>
            <a:ext cx="6592837" cy="4105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097F89-4C44-33C9-28A0-839D6185A0B9}"/>
                  </a:ext>
                </a:extLst>
              </p:cNvPr>
              <p:cNvSpPr txBox="1"/>
              <p:nvPr/>
            </p:nvSpPr>
            <p:spPr>
              <a:xfrm>
                <a:off x="484065" y="4267747"/>
                <a:ext cx="4676503" cy="220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これは</a:t>
                </a:r>
                <a:r>
                  <a:rPr lang="en-US" altLang="ja-JP" dirty="0"/>
                  <a:t>PD</a:t>
                </a:r>
                <a:r>
                  <a:rPr lang="ja-JP" altLang="en-US" dirty="0"/>
                  <a:t>の寄生容量のみ考えた等価回路と構造がほぼ同じ。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と並列に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𝑗𝑒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と並列に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を付加したのみなので</a:t>
                </a:r>
                <a:r>
                  <a:rPr kumimoji="1" lang="en-US" altLang="ja-JP" dirty="0"/>
                  <a:t>PD</a:t>
                </a:r>
                <a:r>
                  <a:rPr kumimoji="1" lang="ja-JP" altLang="en-US" dirty="0"/>
                  <a:t>のみの伝達インピーダンスの式に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𝑗𝑒</m:t>
                        </m:r>
                      </m:sub>
                    </m:sSub>
                  </m:oMath>
                </a14:m>
                <a:r>
                  <a:rPr kumimoji="1" lang="ja-JP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𝑗𝑐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を代入すればよい。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097F89-4C44-33C9-28A0-839D6185A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5" y="4267747"/>
                <a:ext cx="4676503" cy="2203808"/>
              </a:xfrm>
              <a:prstGeom prst="rect">
                <a:avLst/>
              </a:prstGeom>
              <a:blipFill>
                <a:blip r:embed="rId4"/>
                <a:stretch>
                  <a:fillRect l="-1042" t="-1381" r="-260" b="-33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D9D5C-7095-63A4-F1D9-5B37AE42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全体の小信号解析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09280F-5AF9-F3A5-C351-8225ABED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9EFF4B-0CEC-79C0-CDBC-CC09F14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1CE13-547C-2FD4-E356-553578BA6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7FA0B49-7F43-BF72-9593-4D1917F97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80" y="1285617"/>
            <a:ext cx="6592837" cy="4105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0E5AAA-9D4C-9E6C-A2FC-7C629FCB4A10}"/>
                  </a:ext>
                </a:extLst>
              </p:cNvPr>
              <p:cNvSpPr txBox="1"/>
              <p:nvPr/>
            </p:nvSpPr>
            <p:spPr>
              <a:xfrm>
                <a:off x="238159" y="5654172"/>
                <a:ext cx="11715681" cy="62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𝐶𝐸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𝑖𝑒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0E5AAA-9D4C-9E6C-A2FC-7C629FCB4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59" y="5654172"/>
                <a:ext cx="11715681" cy="628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94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0B2BA-1689-3E64-590D-799E4770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</a:t>
            </a:r>
            <a:r>
              <a:rPr lang="ja-JP" altLang="en-US" dirty="0"/>
              <a:t>全体の等価回路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B6980A-74CE-2528-FC27-4803C5D3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FCF765-8CA1-84C5-9357-731FC154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1AFBD-EF90-B8DA-B729-FE7FFF7A4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A81F779-2A5E-3B2D-0770-8EFEA9D0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390278"/>
            <a:ext cx="6957724" cy="48704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23B76C-1F9A-9E4C-3FA1-83230E636C92}"/>
              </a:ext>
            </a:extLst>
          </p:cNvPr>
          <p:cNvSpPr txBox="1"/>
          <p:nvPr/>
        </p:nvSpPr>
        <p:spPr>
          <a:xfrm>
            <a:off x="7114903" y="3272135"/>
            <a:ext cx="484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等価回路を解いた得られた特性と</a:t>
            </a:r>
            <a:r>
              <a:rPr kumimoji="1" lang="en-US" altLang="ja-JP" dirty="0" err="1"/>
              <a:t>LTSpice</a:t>
            </a:r>
            <a:r>
              <a:rPr kumimoji="1" lang="ja-JP" altLang="en-US" dirty="0"/>
              <a:t>でのシミュレーションは完全に一致していた。</a:t>
            </a:r>
          </a:p>
        </p:txBody>
      </p:sp>
    </p:spTree>
    <p:extLst>
      <p:ext uri="{BB962C8B-B14F-4D97-AF65-F5344CB8AC3E}">
        <p14:creationId xmlns:p14="http://schemas.microsoft.com/office/powerpoint/2010/main" val="227817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A68A4-3506-40F5-26CA-C10BCAA0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律速の原因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750DF3-4A26-3479-E6F5-99330C32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8AB96B-3581-858A-7B05-884CA2F3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9F4F5C-5C6B-2738-9FBF-60C1C3AAC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3146EFB-9AC1-336A-DE8B-7B3122FF31D3}"/>
                  </a:ext>
                </a:extLst>
              </p:cNvPr>
              <p:cNvSpPr txBox="1"/>
              <p:nvPr/>
            </p:nvSpPr>
            <p:spPr>
              <a:xfrm>
                <a:off x="1872143" y="2553233"/>
                <a:ext cx="8447714" cy="2461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伝達インピーダンスの分母にある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/>
                  <a:t>の二次の項に着目すると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b="0" dirty="0"/>
              </a:p>
              <a:p>
                <a:r>
                  <a:rPr kumimoji="1" lang="ja-JP" altLang="en-US" dirty="0"/>
                  <a:t>それぞれ現状のバイアス状態では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≈1.51×</m:t>
                      </m:r>
                      <m:sSup>
                        <m:sSup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−18</m:t>
                          </m:r>
                        </m:sup>
                      </m:sSup>
                    </m:oMath>
                  </m:oMathPara>
                </a14:m>
                <a:endParaRPr kumimoji="1" lang="en-US" altLang="ja-JP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≈6.35×</m:t>
                      </m:r>
                      <m:sSup>
                        <m:sSup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sup>
                      </m:sSup>
                    </m:oMath>
                  </m:oMathPara>
                </a14:m>
                <a:endParaRPr kumimoji="1" lang="en-US" altLang="ja-JP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≈3.37×</m:t>
                      </m:r>
                      <m:sSup>
                        <m:sSup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であり、設計可能なのはこのうちの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つ目と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つ目。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は小さく、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は大きくすると周波数特性を上げられると思われる。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3146EFB-9AC1-336A-DE8B-7B3122FF3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43" y="2553233"/>
                <a:ext cx="8447714" cy="2461764"/>
              </a:xfrm>
              <a:prstGeom prst="rect">
                <a:avLst/>
              </a:prstGeom>
              <a:blipFill>
                <a:blip r:embed="rId2"/>
                <a:stretch>
                  <a:fillRect l="-577" t="-1238" b="-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18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BB4A55BA-53ED-0B47-5C9E-E1E2112FF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84"/>
          <a:stretch/>
        </p:blipFill>
        <p:spPr>
          <a:xfrm>
            <a:off x="5868979" y="1457789"/>
            <a:ext cx="5794104" cy="46081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A5EC6EC-0E43-1E5C-0FB2-F18409E1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</a:t>
            </a:r>
            <a:r>
              <a:rPr kumimoji="1" lang="en-US" altLang="ja-JP" dirty="0" err="1"/>
              <a:t>jt</a:t>
            </a:r>
            <a:r>
              <a:rPr kumimoji="1" lang="ja-JP" altLang="en-US" dirty="0"/>
              <a:t>のバッファ回路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F86AA9-FB24-7C96-E493-39ECF8CF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C3C971-503E-696C-54F6-99E2CA65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97235F-E144-9B9C-2AF0-B5AD53319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AF656DC2-3C81-5E6E-0238-4B86AA373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29" y="1181065"/>
            <a:ext cx="3036205" cy="25807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D5D9CE6-B3B1-B541-5307-B5CAD7FE73D3}"/>
                  </a:ext>
                </a:extLst>
              </p:cNvPr>
              <p:cNvSpPr txBox="1"/>
              <p:nvPr/>
            </p:nvSpPr>
            <p:spPr>
              <a:xfrm>
                <a:off x="204380" y="4230824"/>
                <a:ext cx="606014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左の回路で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特性をシミュレーションした。</a:t>
                </a:r>
                <a:endParaRPr kumimoji="1" lang="en-US" altLang="ja-JP" dirty="0"/>
              </a:p>
              <a:p>
                <a:r>
                  <a:rPr lang="ja-JP" altLang="en-US" dirty="0"/>
                  <a:t>但し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=1.7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𝑚𝑆</m:t>
                    </m:r>
                  </m:oMath>
                </a14:m>
                <a:r>
                  <a:rPr kumimoji="1" lang="ja-JP" altLang="en-US" dirty="0"/>
                  <a:t>を達成するには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=870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kumimoji="1" lang="ja-JP" altLang="en-US" dirty="0"/>
                  <a:t>程度必要であり、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このままバッファにするのは難しい。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D5D9CE6-B3B1-B541-5307-B5CAD7FE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80" y="4230824"/>
                <a:ext cx="6060141" cy="1477328"/>
              </a:xfrm>
              <a:prstGeom prst="rect">
                <a:avLst/>
              </a:prstGeom>
              <a:blipFill>
                <a:blip r:embed="rId4"/>
                <a:stretch>
                  <a:fillRect l="-905" t="-1653" b="-5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12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D7370-22CB-77C6-6C62-962DFA5A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rfnmos</a:t>
            </a:r>
            <a:r>
              <a:rPr kumimoji="1" lang="ja-JP" altLang="en-US" dirty="0"/>
              <a:t>のバッファ回路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155A22-00FF-3CCA-D201-2D0CEB1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00F0C3-DD09-0D7A-850B-ED1DFAC1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392C7-7EB4-71ED-BE5A-9D5759FB5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16B6C74D-3014-0435-E351-49FC09D98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0"/>
          <a:stretch/>
        </p:blipFill>
        <p:spPr>
          <a:xfrm>
            <a:off x="5628653" y="1292684"/>
            <a:ext cx="6296128" cy="4946966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132C630B-D966-06A7-089A-000DB3D06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399477"/>
            <a:ext cx="4297689" cy="26426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B7C273E-BE42-B2BB-AF7E-44961BF895CC}"/>
                  </a:ext>
                </a:extLst>
              </p:cNvPr>
              <p:cNvSpPr txBox="1"/>
              <p:nvPr/>
            </p:nvSpPr>
            <p:spPr>
              <a:xfrm>
                <a:off x="178113" y="4629620"/>
                <a:ext cx="58270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=330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kumimoji="1" lang="ja-JP" altLang="en-US" dirty="0"/>
                  <a:t>で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の時に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dirty="0"/>
                  <a:t>になるよう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 dirty="0"/>
                  <a:t>を調整した。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このままでは</a:t>
                </a:r>
                <a:r>
                  <a:rPr lang="en-US" altLang="ja-JP" dirty="0" err="1"/>
                  <a:t>bjt</a:t>
                </a:r>
                <a:r>
                  <a:rPr lang="ja-JP" altLang="en-US" dirty="0"/>
                  <a:t>にせよ</a:t>
                </a:r>
                <a:r>
                  <a:rPr lang="en-US" altLang="ja-JP" dirty="0" err="1"/>
                  <a:t>nmos</a:t>
                </a:r>
                <a:r>
                  <a:rPr lang="ja-JP" altLang="en-US" dirty="0"/>
                  <a:t>にせよ乗算回路の出力によって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dirty="0"/>
                  <a:t>がかなり変動するため出力が歪みやすい。</a:t>
                </a:r>
                <a:endParaRPr lang="en-US" altLang="ja-JP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B7C273E-BE42-B2BB-AF7E-44961BF8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3" y="4629620"/>
                <a:ext cx="5827058" cy="1477328"/>
              </a:xfrm>
              <a:prstGeom prst="rect">
                <a:avLst/>
              </a:prstGeom>
              <a:blipFill>
                <a:blip r:embed="rId4"/>
                <a:stretch>
                  <a:fillRect l="-837" t="-1646" b="-5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5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274603E2-5E24-4E31-BF55-F0E31356CDDC}" vid="{10DCDC75-45A1-4D06-8F61-6B01224EABC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831</TotalTime>
  <Words>405</Words>
  <Application>Microsoft Office PowerPoint</Application>
  <PresentationFormat>ワイド画面</PresentationFormat>
  <Paragraphs>63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Medium</vt:lpstr>
      <vt:lpstr>Arial</vt:lpstr>
      <vt:lpstr>Cambria Math</vt:lpstr>
      <vt:lpstr>Office テーマ</vt:lpstr>
      <vt:lpstr>TIAのAC特性</vt:lpstr>
      <vt:lpstr>PDのみのTIA</vt:lpstr>
      <vt:lpstr>PDのみのTIA</vt:lpstr>
      <vt:lpstr>TIA全体の等価回路</vt:lpstr>
      <vt:lpstr>TIA全体の小信号解析</vt:lpstr>
      <vt:lpstr>TIA全体の等価回路</vt:lpstr>
      <vt:lpstr>律速の原因</vt:lpstr>
      <vt:lpstr>bjtのバッファ回路</vt:lpstr>
      <vt:lpstr>rfnmosのバッファ回路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5</cp:revision>
  <dcterms:created xsi:type="dcterms:W3CDTF">2024-06-21T03:46:33Z</dcterms:created>
  <dcterms:modified xsi:type="dcterms:W3CDTF">2024-06-26T15:39:13Z</dcterms:modified>
</cp:coreProperties>
</file>