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1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56487-DC86-474A-B4EE-F658698A396D}" type="datetimeFigureOut">
              <a:rPr kumimoji="1" lang="ja-JP" altLang="en-US" smtClean="0"/>
              <a:t>2024/2/4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F006A-98BA-4709-B08D-1062E8ED0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75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F7DCA-1AD3-4824-4A93-AFF5E5334E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EDBC54-A3B3-D4B0-83AD-58510BBCF3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05557"/>
            <a:ext cx="9144000" cy="206753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2023</a:t>
            </a:r>
            <a:r>
              <a:rPr kumimoji="1" lang="ja-JP" altLang="en-US" dirty="0"/>
              <a:t>年 月 日</a:t>
            </a:r>
            <a:endParaRPr kumimoji="1" lang="en-US" altLang="ja-JP" dirty="0"/>
          </a:p>
          <a:p>
            <a:r>
              <a:rPr kumimoji="1" lang="en-US" altLang="ja-JP" dirty="0"/>
              <a:t>B4</a:t>
            </a:r>
            <a:r>
              <a:rPr kumimoji="1" lang="ja-JP" altLang="en-US" dirty="0"/>
              <a:t>　小島 光</a:t>
            </a:r>
            <a:endParaRPr kumimoji="1" lang="en-US" altLang="ja-JP" dirty="0"/>
          </a:p>
          <a:p>
            <a:r>
              <a:rPr kumimoji="1" lang="ja-JP" altLang="en-US" dirty="0"/>
              <a:t>明治大学　波動信号処理回路研究室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E-mail : ee201217@meiji.ac.jp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AC465-78BE-A173-E166-31A94196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9A2B7-573F-9158-06D9-FB9621BF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90A47C47-BFF6-CBFE-218F-30D91BF18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FF5934-74CC-BB33-D7AE-1F7BE2EBC5C7}"/>
              </a:ext>
            </a:extLst>
          </p:cNvPr>
          <p:cNvSpPr/>
          <p:nvPr userDrawn="1"/>
        </p:nvSpPr>
        <p:spPr>
          <a:xfrm>
            <a:off x="2053741" y="3778370"/>
            <a:ext cx="8084517" cy="51758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3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D8A5A4-73FC-EBE1-20A5-BA213B70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B3FCA6-3548-5275-D188-19B99E91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0A169-9959-CD36-CCC5-FE92CF8F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C85886-4092-C89E-D9FE-D1A56DC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FF7D6E32-8098-E002-0601-809A47B95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6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553AA9-8EB3-4530-A6C5-EEC71369F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D601-C711-3F0C-0F78-E06446869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FE5AF-6C8B-9BFB-C7CE-DC7E60A7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155A6-0718-4190-BFB2-2A377FBC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C5CEC103-84E3-F527-C0A4-12B091342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34742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013C9-944D-ABEC-45C2-BD86324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144969"/>
            <a:ext cx="10515600" cy="8358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BD656-8D94-510B-DD6D-548312D88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C44E10-5AA9-465F-DE20-F68C5FE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E0EF0-C233-65DA-A9FA-F24AF37C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C2142D4-2A35-BAAD-6F50-6AF6BE0A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6F6550-3325-30B1-C42A-E200C935AA8E}"/>
              </a:ext>
            </a:extLst>
          </p:cNvPr>
          <p:cNvSpPr/>
          <p:nvPr userDrawn="1"/>
        </p:nvSpPr>
        <p:spPr>
          <a:xfrm>
            <a:off x="370853" y="945718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549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98A17-6C87-459C-3803-CB06BB79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658900-6445-2FBD-A740-B624DA81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4565F-CE5C-CE07-D796-EEC7CE85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9FD41-468A-4DE6-83E8-4701E464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137E571A-BE6D-A40A-B3A1-E193D3E83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79700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5EAB2A-E624-C4CD-50E7-A60BA236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2ECCAD-6299-9E14-30BA-56EFCC2D8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DF5906-3D01-96F6-5D3B-CDF38A41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83477-7050-13D7-7AAA-E763A08B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F00D51-E4E3-63F7-168D-0B703360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2195FD4-4EFF-1802-ECA8-504977E2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42044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E2B7C6-6C36-D54E-C63E-1562180C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3F46A4-54B9-C474-5A55-E167E7D7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97C89B-67B4-566D-7C22-7BA407CC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52735D-36A2-3828-5633-8FC5E9A7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82C66C-32A7-2B5F-530C-02AB3545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18B47F-0A52-B3DA-4B99-8B0A629C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397F93-7104-0B78-BDD9-13D30E68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13519D46-DE9A-5081-4FA0-744A6D72F93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2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8A10B-05E0-74D6-A153-CD996CCFE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53" y="209480"/>
            <a:ext cx="10515600" cy="78595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4B826B-0548-E701-1785-A3A3089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F5030B-B5A3-6B5B-1070-CB6271A2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AC579-A86E-35AB-CCAD-5C233A10F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714CFC-BC59-F772-B35E-02FC128F60C3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6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3F81F7-DC83-6A6E-F56A-8F719383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F00389-77E0-70A8-55AD-D80B539E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25CC5-173F-AD18-A5FF-2089A2CB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9BD6C6A-AEDC-18A3-554B-588D177E3A32}"/>
              </a:ext>
            </a:extLst>
          </p:cNvPr>
          <p:cNvSpPr/>
          <p:nvPr userDrawn="1"/>
        </p:nvSpPr>
        <p:spPr>
          <a:xfrm>
            <a:off x="370853" y="996525"/>
            <a:ext cx="11450293" cy="69707"/>
          </a:xfrm>
          <a:prstGeom prst="rect">
            <a:avLst/>
          </a:prstGeom>
          <a:gradFill flip="none" rotWithShape="1">
            <a:gsLst>
              <a:gs pos="0">
                <a:srgbClr val="36318F"/>
              </a:gs>
              <a:gs pos="75000">
                <a:srgbClr val="36318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20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BF37D-2F49-BAF0-B49D-455322CF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C94F0-AD33-2078-3F0F-9D618726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03890C-A07B-57A0-0929-D457EF43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338AA-2A3C-FEBA-E479-069B7677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0948E4-129A-5475-43D7-CD2DC601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15981A4-A5CD-CB6B-D68C-327AB44C8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302774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40FD1-D088-E7F5-C13C-68FCFFE35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9D6AA7-37A9-34E5-6B9E-E368D5BB9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B8D8A8-C4E2-E7C1-A364-0A4C0FDF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B43079-E21C-1230-9F8E-A66B88B6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AFE4F1-5B82-56EA-D026-EDF19AF5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43D0C7D4-B952-5F72-7C4E-3179605F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</p:spTree>
    <p:extLst>
      <p:ext uri="{BB962C8B-B14F-4D97-AF65-F5344CB8AC3E}">
        <p14:creationId xmlns:p14="http://schemas.microsoft.com/office/powerpoint/2010/main" val="187116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B73CD-A014-C213-1ECB-28B31EAD3155}"/>
              </a:ext>
            </a:extLst>
          </p:cNvPr>
          <p:cNvSpPr/>
          <p:nvPr userDrawn="1"/>
        </p:nvSpPr>
        <p:spPr>
          <a:xfrm>
            <a:off x="0" y="6608169"/>
            <a:ext cx="12192000" cy="249827"/>
          </a:xfrm>
          <a:prstGeom prst="rect">
            <a:avLst/>
          </a:prstGeom>
          <a:solidFill>
            <a:srgbClr val="36318F"/>
          </a:solidFill>
          <a:ln>
            <a:solidFill>
              <a:srgbClr val="3631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CDA5671-C399-D66C-7DAF-5C78B86F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9564D1-155D-8489-E000-234FE0B4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FDCF-7C9D-45A5-F571-EA553DC6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505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2024/2/5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8C0BEF-F179-8F24-C28E-851BA8ACE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432" y="6572796"/>
            <a:ext cx="5019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/>
              <a:t>Wave Signal Processing Circuit Laboratory,  Meiji University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1B6EE-8EFB-0655-1355-0DDFF67EC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548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294761A-CFE9-4878-87A7-90ECABD59CE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9A75EE9-8D15-D789-C805-4C4A9AE0E51F}"/>
              </a:ext>
            </a:extLst>
          </p:cNvPr>
          <p:cNvGrpSpPr/>
          <p:nvPr userDrawn="1"/>
        </p:nvGrpSpPr>
        <p:grpSpPr>
          <a:xfrm>
            <a:off x="10212600" y="102206"/>
            <a:ext cx="1605208" cy="847972"/>
            <a:chOff x="10212600" y="102206"/>
            <a:chExt cx="1605208" cy="847972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88F07D-FECD-D0DA-CD05-02C394E380A5}"/>
                </a:ext>
              </a:extLst>
            </p:cNvPr>
            <p:cNvPicPr/>
            <p:nvPr/>
          </p:nvPicPr>
          <p:blipFill rotWithShape="1">
            <a:blip r:embed="rId13"/>
            <a:srcRect l="11008" t="11027"/>
            <a:stretch/>
          </p:blipFill>
          <p:spPr>
            <a:xfrm>
              <a:off x="10212600" y="102206"/>
              <a:ext cx="939616" cy="818984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2459AC51-C160-7785-B9E7-F9813B96A1C1}"/>
                </a:ext>
              </a:extLst>
            </p:cNvPr>
            <p:cNvPicPr/>
            <p:nvPr/>
          </p:nvPicPr>
          <p:blipFill rotWithShape="1">
            <a:blip r:embed="rId14"/>
            <a:srcRect l="47743" t="38335" r="7279" b="6883"/>
            <a:stretch/>
          </p:blipFill>
          <p:spPr>
            <a:xfrm>
              <a:off x="10982848" y="401933"/>
              <a:ext cx="834960" cy="548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849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019CC1-AEB6-38C8-2A44-E40808FE8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集積回路設計ミーティング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7A2E69-7B9F-1D43-EC58-966DE0E26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</a:t>
            </a:r>
            <a:r>
              <a:rPr kumimoji="1" lang="en-US" altLang="ja-JP" dirty="0"/>
              <a:t>5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lang="en-US" altLang="ja-JP" dirty="0"/>
              <a:t>B4</a:t>
            </a:r>
            <a:r>
              <a:rPr lang="ja-JP" altLang="en-US" dirty="0"/>
              <a:t>　小島光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FAAAC6-D0F4-6D26-DDA7-ACA9758F1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C2D354-68B6-E8F9-8878-E5AC2BD5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EBFB40-D746-91FC-F567-9022C9B4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42FDCE-7B5F-BCB1-E80B-CD529121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差動対二つのレイアウト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4854B4-0F4B-8BE1-72F1-7F477AA0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CC8B08-BC45-CC86-D09B-C6861AE6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1D9A63-B6C9-1581-F516-C27344F79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夜に光っている数々の星&#10;&#10;自動的に生成された説明">
            <a:extLst>
              <a:ext uri="{FF2B5EF4-FFF2-40B4-BE49-F238E27FC236}">
                <a16:creationId xmlns:a16="http://schemas.microsoft.com/office/drawing/2014/main" id="{C93B9F90-194E-E394-6607-A01890653E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4" t="17375" b="37685"/>
          <a:stretch/>
        </p:blipFill>
        <p:spPr>
          <a:xfrm>
            <a:off x="221579" y="1860367"/>
            <a:ext cx="7478031" cy="337348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E1C797-68F5-91DC-5EC1-EC488C5E0517}"/>
              </a:ext>
            </a:extLst>
          </p:cNvPr>
          <p:cNvSpPr txBox="1"/>
          <p:nvPr/>
        </p:nvSpPr>
        <p:spPr>
          <a:xfrm>
            <a:off x="7567748" y="3460950"/>
            <a:ext cx="3762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この部分のコモンセントロイドを意識したレイアウトを行った。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マッチングが特に重要なのは赤で囲まれたそれぞれと考えた。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768E8CA-BECD-2167-B581-B62230D6B3B0}"/>
              </a:ext>
            </a:extLst>
          </p:cNvPr>
          <p:cNvSpPr/>
          <p:nvPr/>
        </p:nvSpPr>
        <p:spPr>
          <a:xfrm>
            <a:off x="757646" y="3074126"/>
            <a:ext cx="2569028" cy="2316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437B531-6B17-70F3-F2B0-C67C6D69A24D}"/>
              </a:ext>
            </a:extLst>
          </p:cNvPr>
          <p:cNvSpPr/>
          <p:nvPr/>
        </p:nvSpPr>
        <p:spPr>
          <a:xfrm>
            <a:off x="3526972" y="3074126"/>
            <a:ext cx="2569028" cy="23164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02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ECD2C-3342-0790-37F4-70F5C2B6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差動対二つのレイアウト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45662D-2276-9605-91C0-955CA4FD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57411F-3E9E-9AA9-DE62-1EEDDE95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125FD0-E9DC-4CD1-AE4E-9A2046F20B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27DA991D-5B23-82D7-E828-937CCA801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3413" y="-673412"/>
            <a:ext cx="6665061" cy="8011886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D169EF72-D17C-62C7-7FEC-34FD242FF2D1}"/>
              </a:ext>
            </a:extLst>
          </p:cNvPr>
          <p:cNvSpPr/>
          <p:nvPr/>
        </p:nvSpPr>
        <p:spPr>
          <a:xfrm>
            <a:off x="888273" y="3021875"/>
            <a:ext cx="3074127" cy="28389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84B1EE9-58A8-B075-54CC-4A2415BBDA9B}"/>
              </a:ext>
            </a:extLst>
          </p:cNvPr>
          <p:cNvSpPr/>
          <p:nvPr/>
        </p:nvSpPr>
        <p:spPr>
          <a:xfrm>
            <a:off x="4049486" y="3021875"/>
            <a:ext cx="3239587" cy="27606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8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E4C67-4582-8905-9388-00EF08C2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針測定用のレイアウト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AC95849-20BB-7C63-0887-1117DA94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14D0FB-6103-DCBF-E11F-78167884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9D9DC1-1510-80D6-B3C4-6486600F3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04FC310-7C4A-FBC8-EC50-D1D2DA8CB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7"/>
          <a:stretch/>
        </p:blipFill>
        <p:spPr>
          <a:xfrm>
            <a:off x="0" y="1011536"/>
            <a:ext cx="9452551" cy="563698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8BBA1E-7658-1EF7-3D47-B46CE2AB667E}"/>
              </a:ext>
            </a:extLst>
          </p:cNvPr>
          <p:cNvSpPr txBox="1"/>
          <p:nvPr/>
        </p:nvSpPr>
        <p:spPr>
          <a:xfrm>
            <a:off x="9448800" y="2398867"/>
            <a:ext cx="274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LVS</a:t>
            </a:r>
            <a:r>
              <a:rPr kumimoji="1" lang="ja-JP" altLang="en-US" dirty="0"/>
              <a:t>用の</a:t>
            </a:r>
            <a:r>
              <a:rPr kumimoji="1" lang="en-US" altLang="ja-JP" dirty="0"/>
              <a:t>PIN</a:t>
            </a:r>
            <a:r>
              <a:rPr kumimoji="1" lang="ja-JP" altLang="en-US" dirty="0"/>
              <a:t>はすべて</a:t>
            </a:r>
            <a:r>
              <a:rPr kumimoji="1" lang="en-US" altLang="ja-JP" dirty="0"/>
              <a:t>PAD</a:t>
            </a:r>
            <a:r>
              <a:rPr kumimoji="1" lang="ja-JP" altLang="en-US" dirty="0"/>
              <a:t>上に配置し、</a:t>
            </a:r>
            <a:r>
              <a:rPr kumimoji="1" lang="en-US" altLang="ja-JP" dirty="0"/>
              <a:t>LVS</a:t>
            </a:r>
            <a:r>
              <a:rPr lang="ja-JP" altLang="en-US" dirty="0"/>
              <a:t>を通した。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GND</a:t>
            </a:r>
            <a:r>
              <a:rPr lang="ja-JP" altLang="en-US" dirty="0"/>
              <a:t>・</a:t>
            </a:r>
            <a:r>
              <a:rPr lang="en-US" altLang="ja-JP" dirty="0"/>
              <a:t>VDD</a:t>
            </a:r>
            <a:r>
              <a:rPr lang="ja-JP" altLang="en-US" dirty="0"/>
              <a:t>の配線は</a:t>
            </a:r>
            <a:r>
              <a:rPr lang="en-US" altLang="ja-JP" dirty="0"/>
              <a:t>LVS</a:t>
            </a:r>
            <a:r>
              <a:rPr lang="ja-JP" altLang="en-US" dirty="0"/>
              <a:t>の確認用なので後程配線をし直すが、現在のレイアウトで電源以外の</a:t>
            </a:r>
            <a:r>
              <a:rPr lang="en-US" altLang="ja-JP" dirty="0"/>
              <a:t>LVS</a:t>
            </a:r>
            <a:r>
              <a:rPr lang="ja-JP" altLang="en-US" dirty="0"/>
              <a:t>エラーがないことを確かめられた。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872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FFD89-6EFB-5350-C041-C09D6760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針測定用のレイアウト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AA77A9-2E39-7736-4930-0B7DEA34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6DDE14-A9B0-371C-1A3B-66354D95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738E74-9CB8-006B-EFB7-FD65E0930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p:pic>
        <p:nvPicPr>
          <p:cNvPr id="7" name="図 6" descr="背景パターン&#10;&#10;自動的に生成された説明">
            <a:extLst>
              <a:ext uri="{FF2B5EF4-FFF2-40B4-BE49-F238E27FC236}">
                <a16:creationId xmlns:a16="http://schemas.microsoft.com/office/drawing/2014/main" id="{CC87D0EC-C693-90AC-E5ED-FAB845447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63" y="1084260"/>
            <a:ext cx="8642343" cy="3731582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121E860C-982B-EFEB-ED1A-752FEABD4027}"/>
              </a:ext>
            </a:extLst>
          </p:cNvPr>
          <p:cNvSpPr/>
          <p:nvPr/>
        </p:nvSpPr>
        <p:spPr>
          <a:xfrm rot="18680479">
            <a:off x="3007254" y="3615848"/>
            <a:ext cx="2881658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730FAE-3509-A3D2-3263-8BD9D0B7FB1A}"/>
              </a:ext>
            </a:extLst>
          </p:cNvPr>
          <p:cNvSpPr txBox="1"/>
          <p:nvPr/>
        </p:nvSpPr>
        <p:spPr>
          <a:xfrm>
            <a:off x="905233" y="5163034"/>
            <a:ext cx="10381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レイアウトしたと中ではこの部分のみ</a:t>
            </a:r>
            <a:r>
              <a:rPr kumimoji="1" lang="en-US" altLang="ja-JP" dirty="0"/>
              <a:t>DRC</a:t>
            </a:r>
            <a:r>
              <a:rPr kumimoji="1" lang="ja-JP" altLang="en-US" dirty="0"/>
              <a:t>エラーが発生。</a:t>
            </a:r>
            <a:endParaRPr kumimoji="1" lang="en-US" altLang="ja-JP" dirty="0"/>
          </a:p>
          <a:p>
            <a:r>
              <a:rPr kumimoji="1" lang="ja-JP" altLang="en-US" dirty="0"/>
              <a:t>内容は「</a:t>
            </a:r>
            <a:r>
              <a:rPr lang="en-US" altLang="ja-JP" dirty="0"/>
              <a:t>5th</a:t>
            </a:r>
            <a:r>
              <a:rPr kumimoji="1" lang="ja-JP" altLang="en-US" dirty="0"/>
              <a:t>アルミの感覚が</a:t>
            </a:r>
            <a:r>
              <a:rPr kumimoji="1" lang="en-US" altLang="ja-JP" dirty="0"/>
              <a:t>0.6um</a:t>
            </a:r>
            <a:r>
              <a:rPr kumimoji="1" lang="ja-JP" altLang="en-US" dirty="0"/>
              <a:t>未満</a:t>
            </a:r>
            <a:r>
              <a:rPr lang="ja-JP" altLang="en-US" dirty="0"/>
              <a:t>です。</a:t>
            </a:r>
            <a:r>
              <a:rPr lang="en-US" altLang="ja-JP" dirty="0"/>
              <a:t>(</a:t>
            </a:r>
            <a:r>
              <a:rPr lang="ja-JP" altLang="en-US" dirty="0"/>
              <a:t>ワイドメタル部に適用</a:t>
            </a:r>
            <a:r>
              <a:rPr lang="en-US" altLang="ja-JP" dirty="0"/>
              <a:t>)</a:t>
            </a:r>
            <a:r>
              <a:rPr kumimoji="1" lang="ja-JP" altLang="en-US" dirty="0"/>
              <a:t>」</a:t>
            </a:r>
            <a:r>
              <a:rPr lang="ja-JP" altLang="en-US" dirty="0"/>
              <a:t>というもの。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楳田研の</a:t>
            </a:r>
            <a:r>
              <a:rPr lang="en-US" altLang="ja-JP" dirty="0"/>
              <a:t>GSGSG</a:t>
            </a:r>
            <a:r>
              <a:rPr lang="ja-JP" altLang="en-US" dirty="0"/>
              <a:t>の</a:t>
            </a:r>
            <a:r>
              <a:rPr lang="en-US" altLang="ja-JP" dirty="0"/>
              <a:t>PAD</a:t>
            </a:r>
            <a:r>
              <a:rPr lang="ja-JP" altLang="en-US" dirty="0"/>
              <a:t>も</a:t>
            </a:r>
            <a:r>
              <a:rPr lang="en-US" altLang="ja-JP" dirty="0"/>
              <a:t>DRC</a:t>
            </a:r>
            <a:r>
              <a:rPr lang="ja-JP" altLang="en-US" dirty="0"/>
              <a:t>エラーが発生。これは</a:t>
            </a:r>
            <a:r>
              <a:rPr lang="en-US" altLang="ja-JP" dirty="0"/>
              <a:t>PAD</a:t>
            </a:r>
            <a:r>
              <a:rPr lang="ja-JP" altLang="en-US" dirty="0"/>
              <a:t>の下にメタルとビア、ウェルがないという内容。おそらくボンディングをしなければ関係はない。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7873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F3D6A5-B7F6-668F-CAE9-D1D4D5DC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電源メッシュ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CAF98B-0DDB-3963-0315-E389EB01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2024/2/5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2C057E-3819-FE77-84C4-97DAAC16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761A-CFE9-4878-87A7-90ECABD59CE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005E67-4660-CCC3-0A86-71E3ED851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Wave Signal Processing Circuit Laboratory,  Meiji University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296843C-AC98-536D-9B03-3BA2F2A2F6B9}"/>
                  </a:ext>
                </a:extLst>
              </p:cNvPr>
              <p:cNvSpPr txBox="1"/>
              <p:nvPr/>
            </p:nvSpPr>
            <p:spPr>
              <a:xfrm>
                <a:off x="3222171" y="2906952"/>
                <a:ext cx="574765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メッシュを張ろうとしたところ以下の条件がある模様</a:t>
                </a:r>
                <a:endParaRPr kumimoji="1"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ja-JP" altLang="en-US" dirty="0"/>
                  <a:t>幅が</a:t>
                </a:r>
                <a:r>
                  <a:rPr kumimoji="1" lang="en-US" altLang="ja-JP" dirty="0"/>
                  <a:t>2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 dirty="0"/>
                  <a:t>～</a:t>
                </a:r>
                <a:r>
                  <a:rPr kumimoji="1" lang="en-US" altLang="ja-JP" dirty="0"/>
                  <a:t>5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ja-JP" altLang="en-US" dirty="0"/>
                  <a:t>間隔が</a:t>
                </a:r>
                <a:r>
                  <a:rPr kumimoji="1" lang="en-US" altLang="ja-JP" dirty="0"/>
                  <a:t>10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 dirty="0"/>
                  <a:t>より大</a:t>
                </a:r>
                <a:endParaRPr kumimoji="1"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dirty="0"/>
                  <a:t>エッジからの距離が</a:t>
                </a:r>
                <a:r>
                  <a:rPr lang="en-US" altLang="ja-JP" dirty="0"/>
                  <a:t>10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 dirty="0"/>
                  <a:t>より大</a:t>
                </a:r>
                <a:endParaRPr kumimoji="1" lang="en-US" altLang="ja-JP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dirty="0"/>
              </a:p>
              <a:p>
                <a:r>
                  <a:rPr kumimoji="1" lang="ja-JP" altLang="en-US" dirty="0"/>
                  <a:t>これらを満たすようなメッシュの張り方を見つける。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296843C-AC98-536D-9B03-3BA2F2A2F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171" y="2906952"/>
                <a:ext cx="5747658" cy="1754326"/>
              </a:xfrm>
              <a:prstGeom prst="rect">
                <a:avLst/>
              </a:prstGeom>
              <a:blipFill>
                <a:blip r:embed="rId2"/>
                <a:stretch>
                  <a:fillRect l="-955" t="-2083" b="-4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70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43645077-1089-44F8-B16B-D100E45D642F}" vid="{3A16795E-70AB-4064-BDA2-3D42EA22E0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PowerPointTemplate</Template>
  <TotalTime>181</TotalTime>
  <Words>282</Words>
  <Application>Microsoft Office PowerPoint</Application>
  <PresentationFormat>ワイド画面</PresentationFormat>
  <Paragraphs>42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Medium</vt:lpstr>
      <vt:lpstr>Arial</vt:lpstr>
      <vt:lpstr>Cambria Math</vt:lpstr>
      <vt:lpstr>Office テーマ</vt:lpstr>
      <vt:lpstr>集積回路設計ミーティング</vt:lpstr>
      <vt:lpstr>差動対二つのレイアウト</vt:lpstr>
      <vt:lpstr>差動対二つのレイアウト</vt:lpstr>
      <vt:lpstr>針測定用のレイアウト</vt:lpstr>
      <vt:lpstr>針測定用のレイアウト</vt:lpstr>
      <vt:lpstr>電源メッシュ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集積回路設計ミーティング</dc:title>
  <dc:creator>KOJIMAHIKARU</dc:creator>
  <cp:lastModifiedBy>KOJIMAHIKARU</cp:lastModifiedBy>
  <cp:revision>2</cp:revision>
  <dcterms:created xsi:type="dcterms:W3CDTF">2024-02-04T08:46:16Z</dcterms:created>
  <dcterms:modified xsi:type="dcterms:W3CDTF">2024-02-04T11:47:56Z</dcterms:modified>
</cp:coreProperties>
</file>