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284BC-574F-0927-C42A-E4CDC038E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51C14C-D43E-F217-A761-5DD8CD4CD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8E240E-9B62-F5D4-8B9B-8F660893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8E7AD7-D449-9383-B97F-41BDCE1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C7875E-4FB0-045A-18FC-5464F6A6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8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51DE3-4DCB-1528-A8DA-EF165A75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5D2CBF-4C11-2E09-4179-4CED6D29A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AE55DD-C304-4FDB-76DD-9E82FA7C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58C827-DAE1-FA59-A046-BD97800D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761E5F-A913-B699-3617-2BF7CE6D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46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4C3682F-28DD-F4BD-55FE-52C15FA55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202814-8632-7DD4-DF57-33D80972E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2DF53C-7FE8-23CC-8206-CE6A9B65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81E34-56EC-88E2-23AB-CDC660C2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0E6DD-6DF8-FC54-3114-F7B74AFD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5C2B2-4D23-03C4-3C48-5C7880B8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FEAD29-0440-A73D-4834-46D61532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8CD639-A12B-4B96-A705-E07EB376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9E92BA-4B3D-059D-CBA6-565164C9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CA259C-7B52-CDC8-0A37-DD22BFEF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8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6E57E-6287-C7AC-D745-0F4B383B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741F22-628E-840A-E915-76877714E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773664-AA7B-8C72-187B-EEFA48F4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4717E7-EF84-88B4-618C-92FA5151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6DFDB-A598-63AE-3C6B-96AA9180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03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AF52-86B8-9846-EBF9-4C0A04ED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184B6-29C9-8F5B-1358-75210842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C56CDB-BD31-9DE1-F6D3-9AAFF3B7E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BBA0F-D359-022E-E74A-69B5C154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4D887-5DEA-E4FB-B78B-A4B5362F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212B43-47D2-97F0-956A-29F1194A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43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D76AB-2FE3-53E2-35F7-7AC89509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CF92BF-C1A3-5218-37C3-4F069ED5C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51ADDE-8962-1588-FAEF-89630FA2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8ED493-0FDB-955B-FBCE-AE2F9D370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A6A811-2478-DFDF-6CD3-529216380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15BDD0-5DB0-44EF-013D-A9F8998F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A22572-6333-6929-ADB0-9F2B44EC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71E466-5E7B-2959-E21D-B54098A8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7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2CA17-C335-7A87-2181-242E920B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517ECE-F280-17E0-1807-C058F6DC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38F804-812F-B69E-9338-7A5B070C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3A35A2-7CFE-E499-0A49-21AB092F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41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201856-90AC-54D3-73F4-21518244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8CAE74-A287-9A61-F53C-8EBDA7F8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F976F7-FF93-1C35-7E44-F414083A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6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8D333-D135-2377-3CC6-A96CD6E5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5C32A-AA14-A98D-3B74-21C722DC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3A106E-B26E-AFC8-3B71-350DF1BFF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F3A78B-4760-31D8-692A-AE55AA2B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0B6A1-CE83-0D79-39AB-ADF4FDAB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BC9AF-BCB0-6A6D-2F1E-44DEABC8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76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01787-9BF4-14AB-9770-55119967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83F73E-7685-93AA-BB3C-11DD20F74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425ED8-D318-E110-78AC-EDEA04B18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A457AD-0BF0-FCC6-BEAD-BF060743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6AB071-55D1-2169-EE60-20904C36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5C60E-713E-4A22-6312-6D058309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28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6DA130-B99B-D060-3A46-53603B95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0B02D-08FF-77D2-9334-BB2C1D7C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4F28AD-36AD-9808-45B0-8CAA55610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C9E2-EE3C-4033-A23B-46897CC99DB7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3A9F2F-26AD-18D2-74DF-E0FB97AC4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E372-4020-D6EC-0D0D-7E90B8CA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68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C5195-BCFD-9BA6-457C-776E2698F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試作回路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093F09-1C45-5FC3-729E-4F0643608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</a:p>
        </p:txBody>
      </p:sp>
    </p:spTree>
    <p:extLst>
      <p:ext uri="{BB962C8B-B14F-4D97-AF65-F5344CB8AC3E}">
        <p14:creationId xmlns:p14="http://schemas.microsoft.com/office/powerpoint/2010/main" val="86448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21322-0DCF-172B-3854-B90E9FF9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6D1C4B-7052-FBDD-CE0D-154729A35F55}"/>
              </a:ext>
            </a:extLst>
          </p:cNvPr>
          <p:cNvSpPr txBox="1"/>
          <p:nvPr/>
        </p:nvSpPr>
        <p:spPr>
          <a:xfrm>
            <a:off x="1839685" y="2459504"/>
            <a:ext cx="8512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各回路の設計はおそらく問題なくできた。</a:t>
            </a: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配線やパッドを含めたシミュレーションはこれから。</a:t>
            </a: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端子が多いのでバランについてもできたらいい。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907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217ED-9C9B-8EF4-F09C-384897A9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C704A-79B2-FCD7-73E4-BAB1232A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779" y="2436905"/>
            <a:ext cx="7445328" cy="3380421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Deep N Well</a:t>
            </a:r>
            <a:r>
              <a:rPr lang="ja-JP" altLang="en-US" dirty="0"/>
              <a:t> を使用した</a:t>
            </a:r>
            <a:r>
              <a:rPr lang="en-US" altLang="ja-JP" dirty="0"/>
              <a:t>NMOS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ギルバート乗算回路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バッファ回路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まとめ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617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E8037-FDFE-1C0C-8AC9-8BE80F61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Deep N Well</a:t>
            </a:r>
            <a:r>
              <a:rPr lang="ja-JP" altLang="en-US" dirty="0"/>
              <a:t> を使用した</a:t>
            </a:r>
            <a:r>
              <a:rPr lang="en-US" altLang="ja-JP" dirty="0"/>
              <a:t>NMOS</a:t>
            </a:r>
            <a:endParaRPr kumimoji="1" lang="ja-JP" altLang="en-US" dirty="0"/>
          </a:p>
        </p:txBody>
      </p:sp>
      <p:pic>
        <p:nvPicPr>
          <p:cNvPr id="4" name="図 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1AD8369-0957-5471-D619-8FEA38F46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24" y="2623127"/>
            <a:ext cx="3578354" cy="28587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7D5905D-0E8B-D1E1-48C3-F21E2E46AE93}"/>
                  </a:ext>
                </a:extLst>
              </p:cNvPr>
              <p:cNvSpPr txBox="1"/>
              <p:nvPr/>
            </p:nvSpPr>
            <p:spPr>
              <a:xfrm>
                <a:off x="5874326" y="2623127"/>
                <a:ext cx="547947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JP" sz="2400" dirty="0"/>
                  <a:t>Deep N Well </a:t>
                </a:r>
                <a:r>
                  <a:rPr lang="ja-JP" altLang="en-US" sz="2400" dirty="0"/>
                  <a:t>が適切に作れているかの確認用。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サイズは</a:t>
                </a:r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=(0.18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,0.44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,16)</m:t>
                      </m:r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　 で考えている。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7D5905D-0E8B-D1E1-48C3-F21E2E46A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26" y="2623127"/>
                <a:ext cx="5479473" cy="2308324"/>
              </a:xfrm>
              <a:prstGeom prst="rect">
                <a:avLst/>
              </a:prstGeom>
              <a:blipFill>
                <a:blip r:embed="rId3"/>
                <a:stretch>
                  <a:fillRect l="-1559" t="-2111" r="-668" b="-5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53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7AD19-C10C-3EFB-296E-349E3165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ギルバート乗算回路　回路構成</a:t>
            </a:r>
          </a:p>
        </p:txBody>
      </p:sp>
      <p:pic>
        <p:nvPicPr>
          <p:cNvPr id="5" name="図 4" descr="夜に光っている数々の星&#10;&#10;自動的に生成された説明">
            <a:extLst>
              <a:ext uri="{FF2B5EF4-FFF2-40B4-BE49-F238E27FC236}">
                <a16:creationId xmlns:a16="http://schemas.microsoft.com/office/drawing/2014/main" id="{A560793B-104D-7040-DF96-ECEDE5E5B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062" y="1690688"/>
            <a:ext cx="9518923" cy="503835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AA278CB-E9FC-FD3C-01B8-291BE943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048" y="1194713"/>
            <a:ext cx="2633807" cy="55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3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0C39B6-AD84-FF65-CA75-D58B21B3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83110" cy="1325563"/>
          </a:xfrm>
        </p:spPr>
        <p:txBody>
          <a:bodyPr/>
          <a:lstStyle/>
          <a:p>
            <a:r>
              <a:rPr kumimoji="1" lang="ja-JP" altLang="en-US" dirty="0"/>
              <a:t>ギルバート乗算回路</a:t>
            </a:r>
            <a:br>
              <a:rPr kumimoji="1" lang="en-US" altLang="ja-JP" dirty="0"/>
            </a:br>
            <a:r>
              <a:rPr kumimoji="1" lang="ja-JP" altLang="en-US" dirty="0"/>
              <a:t>シミュレーション波形</a:t>
            </a:r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F00DA5DA-F321-E0BF-3AA6-D40B0C595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170"/>
            <a:ext cx="5873652" cy="41115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6FDD4EF-D171-0272-8C62-8D3292F62100}"/>
                  </a:ext>
                </a:extLst>
              </p:cNvPr>
              <p:cNvSpPr txBox="1"/>
              <p:nvPr/>
            </p:nvSpPr>
            <p:spPr>
              <a:xfrm>
                <a:off x="2105217" y="5929746"/>
                <a:ext cx="79815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=±0.1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 周辺で積和演算ができているように見える。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各出力は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1.25 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を中心とする約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±0.4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の信号。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6FDD4EF-D171-0272-8C62-8D3292F6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217" y="5929746"/>
                <a:ext cx="7981565" cy="830997"/>
              </a:xfrm>
              <a:prstGeom prst="rect">
                <a:avLst/>
              </a:prstGeom>
              <a:blipFill>
                <a:blip r:embed="rId3"/>
                <a:stretch>
                  <a:fillRect l="-1145" t="-5882" r="-496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0F16A604-0E10-41BF-CE8E-46B647B16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82" y="1690689"/>
            <a:ext cx="5857874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1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C646A-3DE3-524A-5915-A711DABB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ギルバート乗算回路</a:t>
            </a:r>
            <a:br>
              <a:rPr kumimoji="1" lang="en-US" altLang="ja-JP" dirty="0"/>
            </a:br>
            <a:r>
              <a:rPr kumimoji="1" lang="ja-JP" altLang="en-US" dirty="0"/>
              <a:t>シミュレーション波形</a:t>
            </a:r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C229BD3A-51CD-0468-54F7-F3965B463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972"/>
            <a:ext cx="8996218" cy="48310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5AC6827-89A2-1A93-6017-B4D08F1E4438}"/>
                  </a:ext>
                </a:extLst>
              </p:cNvPr>
              <p:cNvSpPr txBox="1"/>
              <p:nvPr/>
            </p:nvSpPr>
            <p:spPr>
              <a:xfrm>
                <a:off x="7172035" y="1212499"/>
                <a:ext cx="48260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dirty="0"/>
                  <a:t>ゲインは下から、位相は上から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0.02 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dirty="0"/>
                  <a:t>刻みで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0.02 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0.3 </m:t>
                    </m:r>
                    <m:r>
                      <m:rPr>
                        <m:sty m:val="p"/>
                      </m:rP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dirty="0"/>
                  <a:t>での</a:t>
                </a:r>
                <a:r>
                  <a:rPr kumimoji="1" lang="en-US" altLang="ja-JP" dirty="0"/>
                  <a:t>ac</a:t>
                </a:r>
                <a:r>
                  <a:rPr kumimoji="1" lang="ja-JP" altLang="en-US" dirty="0"/>
                  <a:t>解析結果。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5AC6827-89A2-1A93-6017-B4D08F1E4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035" y="1212499"/>
                <a:ext cx="4826001" cy="646331"/>
              </a:xfrm>
              <a:prstGeom prst="rect">
                <a:avLst/>
              </a:prstGeom>
              <a:blipFill>
                <a:blip r:embed="rId3"/>
                <a:stretch>
                  <a:fillRect l="-1138" t="-471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F9B1658-9087-3E20-B069-724B73B8C9B7}"/>
                  </a:ext>
                </a:extLst>
              </p:cNvPr>
              <p:cNvSpPr txBox="1"/>
              <p:nvPr/>
            </p:nvSpPr>
            <p:spPr>
              <a:xfrm>
                <a:off x="8654473" y="3429000"/>
                <a:ext cx="33435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遮断周波数は約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この時の位相</a:t>
                </a:r>
                <a:r>
                  <a:rPr lang="ja-JP" altLang="en-US" sz="2400" dirty="0"/>
                  <a:t>遅れは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30 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deg</m:t>
                    </m:r>
                  </m:oMath>
                </a14:m>
                <a:r>
                  <a:rPr kumimoji="1" lang="ja-JP" altLang="en-US" sz="2400" dirty="0"/>
                  <a:t>に満たない程度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F9B1658-9087-3E20-B069-724B73B8C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473" y="3429000"/>
                <a:ext cx="3343563" cy="1200329"/>
              </a:xfrm>
              <a:prstGeom prst="rect">
                <a:avLst/>
              </a:prstGeom>
              <a:blipFill>
                <a:blip r:embed="rId4"/>
                <a:stretch>
                  <a:fillRect l="-2920" t="-4082"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36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CC89B-3FA2-6012-ECFA-79EB61CE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ギルバート乗算回路</a:t>
            </a:r>
            <a:br>
              <a:rPr kumimoji="1" lang="en-US" altLang="ja-JP" dirty="0"/>
            </a:br>
            <a:r>
              <a:rPr kumimoji="1" lang="ja-JP" altLang="en-US" dirty="0"/>
              <a:t>シミュレーション波形</a:t>
            </a: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BCE8A5E1-DA49-6F8F-5369-C1AD14E4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127"/>
            <a:ext cx="7501246" cy="52508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ED039A-17A2-E6A7-9C9C-99053141057A}"/>
                  </a:ext>
                </a:extLst>
              </p:cNvPr>
              <p:cNvSpPr txBox="1"/>
              <p:nvPr/>
            </p:nvSpPr>
            <p:spPr>
              <a:xfrm>
                <a:off x="7374478" y="4232563"/>
                <a:ext cx="4231871" cy="1971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GHz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 / </m:t>
                    </m:r>
                    <m:sSub>
                      <m:sSubPr>
                        <m:ctrlPr>
                          <a:rPr kumimoji="1" lang="en-US" altLang="ja-JP" sz="24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pp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:0.1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の正弦波を入力した際、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のときの出力波形</a:t>
                </a:r>
                <a:r>
                  <a:rPr lang="ja-JP" altLang="en-US" sz="2400" dirty="0"/>
                  <a:t>。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位相遅れはあるが出力は問題ない？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ED039A-17A2-E6A7-9C9C-990531410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78" y="4232563"/>
                <a:ext cx="4231871" cy="1971886"/>
              </a:xfrm>
              <a:prstGeom prst="rect">
                <a:avLst/>
              </a:prstGeom>
              <a:blipFill>
                <a:blip r:embed="rId3"/>
                <a:stretch>
                  <a:fillRect l="-2305" t="-1852" r="-1153" b="-58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89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751A0-458A-2DF9-BE4C-C7FAA151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バッファ回路　回路構成</a:t>
            </a:r>
            <a:endParaRPr kumimoji="1" lang="ja-JP" altLang="en-US" dirty="0"/>
          </a:p>
        </p:txBody>
      </p:sp>
      <p:pic>
        <p:nvPicPr>
          <p:cNvPr id="6" name="図 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0B51F96-4F55-E107-11A1-6F3A1595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3" y="1874080"/>
            <a:ext cx="6181008" cy="427915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1B360C-CCC2-AD2E-FA1F-2DEC4E235769}"/>
              </a:ext>
            </a:extLst>
          </p:cNvPr>
          <p:cNvSpPr txBox="1"/>
          <p:nvPr/>
        </p:nvSpPr>
        <p:spPr>
          <a:xfrm>
            <a:off x="6836228" y="2813330"/>
            <a:ext cx="3925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なるべく電流を抑えるため下側の引っ張り電流源は使わない構成。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8A0353D-F407-A4A2-203E-EC6E9B9F7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24" y="4600724"/>
            <a:ext cx="2534195" cy="8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1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0543E-C38C-BCA6-8618-FC36D3CA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バッファ回路</a:t>
            </a:r>
            <a:br>
              <a:rPr lang="en-US" altLang="ja-JP" dirty="0"/>
            </a:br>
            <a:r>
              <a:rPr lang="ja-JP" altLang="en-US" dirty="0"/>
              <a:t>シミュレーション波形</a:t>
            </a:r>
            <a:endParaRPr kumimoji="1" lang="ja-JP" altLang="en-US" dirty="0"/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003009D8-980F-DA4E-6B1C-DA914B66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5" y="1842654"/>
            <a:ext cx="5487940" cy="2947060"/>
          </a:xfrm>
          <a:prstGeom prst="rect">
            <a:avLst/>
          </a:prstGeom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5E313A41-A140-9A89-5913-0BA40FA2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52" y="1524000"/>
            <a:ext cx="6190748" cy="43335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E89516-E71F-F253-2591-98AAC7277A3A}"/>
              </a:ext>
            </a:extLst>
          </p:cNvPr>
          <p:cNvSpPr txBox="1"/>
          <p:nvPr/>
        </p:nvSpPr>
        <p:spPr>
          <a:xfrm>
            <a:off x="313509" y="5103167"/>
            <a:ext cx="578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バッファはゲイン、位相ともに問題ない。</a:t>
            </a:r>
          </a:p>
        </p:txBody>
      </p:sp>
    </p:spTree>
    <p:extLst>
      <p:ext uri="{BB962C8B-B14F-4D97-AF65-F5344CB8AC3E}">
        <p14:creationId xmlns:p14="http://schemas.microsoft.com/office/powerpoint/2010/main" val="268876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242</Words>
  <Application>Microsoft Office PowerPoint</Application>
  <PresentationFormat>ワイド画面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Office テーマ</vt:lpstr>
      <vt:lpstr>試作回路</vt:lpstr>
      <vt:lpstr>目次</vt:lpstr>
      <vt:lpstr>Deep N Well を使用したNMOS</vt:lpstr>
      <vt:lpstr>ギルバート乗算回路　回路構成</vt:lpstr>
      <vt:lpstr>ギルバート乗算回路 シミュレーション波形</vt:lpstr>
      <vt:lpstr>ギルバート乗算回路 シミュレーション波形</vt:lpstr>
      <vt:lpstr>ギルバート乗算回路 シミュレーション波形</vt:lpstr>
      <vt:lpstr>バッファ回路　回路構成</vt:lpstr>
      <vt:lpstr>バッファ回路 シミュレーション波形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試作回路</dc:title>
  <dc:creator>Hikaru Kojima</dc:creator>
  <cp:lastModifiedBy>KOJIMAHIKARU</cp:lastModifiedBy>
  <cp:revision>3</cp:revision>
  <dcterms:created xsi:type="dcterms:W3CDTF">2023-11-25T08:37:04Z</dcterms:created>
  <dcterms:modified xsi:type="dcterms:W3CDTF">2023-11-26T12:05:11Z</dcterms:modified>
</cp:coreProperties>
</file>