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59" r:id="rId4"/>
    <p:sldId id="262" r:id="rId5"/>
    <p:sldId id="275" r:id="rId6"/>
    <p:sldId id="274" r:id="rId7"/>
    <p:sldId id="270" r:id="rId8"/>
    <p:sldId id="268" r:id="rId9"/>
    <p:sldId id="271" r:id="rId10"/>
    <p:sldId id="273" r:id="rId11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357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0032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642351" y="304801"/>
            <a:ext cx="2607733" cy="577056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12801" y="304801"/>
            <a:ext cx="7626351" cy="577056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76787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1" y="304801"/>
            <a:ext cx="10335684" cy="9699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89136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9D1BBB-14DC-4031-9C76-259BB84C6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F916C6-187C-47D3-84FB-3199FDC49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3FA79A-A742-401D-B9D6-0BA7481C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0D3CFB-7B74-4EDF-B269-B335CDA2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BA12A5-A23F-4530-B961-AAFDA779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089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925B9B-0A4E-4C17-AFA4-D90E04B5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3BF400-BC48-41C5-8127-495F386C0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D8465E-0F7A-42B0-9AC2-8DD80041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248132-5468-44CB-91AF-E462850E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C6B2A4-0934-43FC-AB8C-9B511F45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39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B83522-E9A4-4003-A2C7-313BDC05F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CFFF9C-EBC5-429C-9808-8971AA00E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A590EC-CC0D-428B-A915-7891CCA0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64EFEC-317B-450D-8CE1-58524F26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47AB0A-2401-4679-ACA4-730954F2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840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9BF38B-5B97-494C-8D62-14D4E59C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CB493D-0CC0-4C44-A689-DB592815D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0BB8BA-C562-4B5D-8CCD-FB200A0D7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EC8A53-B923-47EF-B0BF-906088E7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F2951A-156C-429E-955E-B259165B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C95171-D0EA-4D8C-80B5-0DF779F2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723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46D7E3-C0B1-4C32-AC69-845D4A40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6E6FB5-08E2-4029-8E47-5A4C59482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4928E5-09CF-4144-8226-8C8CF1352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166BEF-5BEB-44CC-A62F-90FFFB886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0B7A22F-197F-4E39-94C1-B14BFB04F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984F24-A207-41DD-9DF0-70140622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5ECB7A9-2C96-4513-9141-69F08547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A56B06A-49A1-4F94-A803-602962D7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359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36ACDE-57B2-4C1B-BF40-CDAA0CF0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659DE5-BCE7-49A1-A1E5-13EB3F1C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C2B623-904F-4F78-BFFB-C533CA61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99E2790-A491-4E20-B817-EB1559A0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517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E773088-9BA2-4210-84D9-59FA8209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64D5B4-12AD-4A76-ABEF-2FAF374D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BF9661-6511-4360-B7BE-AEE8C948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57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1425" y="260649"/>
            <a:ext cx="10335684" cy="9699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0705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E6B4F-E1CE-4DE2-819A-44B24B11C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13BF70-3299-4DA5-8D5A-6A9A89F89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FD7149-F76D-4C13-AF8D-525367FCA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ADB1EA-7F6F-4EE7-B63C-A5628F12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C5D418-A908-4AD4-AA94-E81E8A41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532A57-BB68-4617-A41D-35FF812B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1610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F71E9B-8EFB-43AC-AE21-DB6EABC7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D67CC34-6A65-4840-BBED-BD20A0FC6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C29EC5-15B5-48CA-ADB7-B73093CD8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369455-D6A2-42F4-AB23-DFE79FB8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9C9F1C-896B-4EF9-A123-F22B9560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8CC18E-6399-4E02-9169-9C4583CA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861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8CEFF-6F9C-4B8E-AD77-0F8E7B921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7B1E06-0951-4041-8776-30477B382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87EA10-84DC-4509-8BD4-5B45637C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A70E1F-261E-4F63-A4D0-61F51539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3286F8-803F-4D73-8ED4-8EBA5555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398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A472224-E8B6-42C4-88E1-A4A515367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192280-E332-4CA9-934E-FF2BDC528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C171D2-8812-49D7-9291-AAFD69CF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AD09AE-6C18-430E-875D-BF047583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FC3FA8-B7C8-4056-A386-0B0E8EF5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20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9725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12800" y="1295401"/>
            <a:ext cx="5115984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31985" y="1295401"/>
            <a:ext cx="5118100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48611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59121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6951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6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1048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186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2801" y="304801"/>
            <a:ext cx="10335684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タイトルテキストの書式を編集するにはクリックします。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1" y="1295401"/>
            <a:ext cx="10437284" cy="477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アウトラインテキストの書式を編集するにはクリックします。</a:t>
            </a:r>
          </a:p>
          <a:p>
            <a:pPr lvl="1"/>
            <a:r>
              <a:rPr lang="en-GB" altLang="ja-JP"/>
              <a:t>2</a:t>
            </a:r>
            <a:r>
              <a:rPr lang="ja-JP" altLang="en-GB"/>
              <a:t>レベル目のアウトライン</a:t>
            </a:r>
          </a:p>
          <a:p>
            <a:pPr lvl="2"/>
            <a:r>
              <a:rPr lang="en-GB" altLang="ja-JP"/>
              <a:t>3</a:t>
            </a:r>
            <a:r>
              <a:rPr lang="ja-JP" altLang="en-GB"/>
              <a:t>レベル目のアウトライン</a:t>
            </a:r>
          </a:p>
          <a:p>
            <a:pPr lvl="3"/>
            <a:r>
              <a:rPr lang="en-GB" altLang="ja-JP"/>
              <a:t>4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5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6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7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8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9</a:t>
            </a:r>
            <a:r>
              <a:rPr lang="ja-JP" altLang="en-GB"/>
              <a:t>レベル目のアウトライン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914400" y="6284914"/>
            <a:ext cx="2540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165600" y="6284914"/>
            <a:ext cx="3860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1030" name="AutoShape 5"/>
          <p:cNvSpPr>
            <a:spLocks noChangeArrowheads="1"/>
          </p:cNvSpPr>
          <p:nvPr/>
        </p:nvSpPr>
        <p:spPr bwMode="auto">
          <a:xfrm>
            <a:off x="814918" y="1125538"/>
            <a:ext cx="10545233" cy="76200"/>
          </a:xfrm>
          <a:prstGeom prst="homePlate">
            <a:avLst>
              <a:gd name="adj" fmla="val 168661"/>
            </a:avLst>
          </a:prstGeom>
          <a:gradFill rotWithShape="0">
            <a:gsLst>
              <a:gs pos="0">
                <a:srgbClr val="B2B2B2"/>
              </a:gs>
              <a:gs pos="100000">
                <a:srgbClr val="21499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818" y="7938"/>
            <a:ext cx="1631949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2" name="AutoShape 7"/>
          <p:cNvSpPr>
            <a:spLocks noChangeArrowheads="1"/>
          </p:cNvSpPr>
          <p:nvPr/>
        </p:nvSpPr>
        <p:spPr bwMode="auto">
          <a:xfrm>
            <a:off x="-16933" y="6515100"/>
            <a:ext cx="12240684" cy="342900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rgbClr val="40325A"/>
              </a:gs>
              <a:gs pos="100000">
                <a:srgbClr val="191919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80713" algn="l"/>
              </a:tabLst>
            </a:pPr>
            <a:r>
              <a:rPr lang="en-US" altLang="ja-JP" sz="1800">
                <a:solidFill>
                  <a:srgbClr val="FFFFFF"/>
                </a:solidFill>
              </a:rPr>
              <a:t>Meiji University	Integrated Circuit System Laboratory</a:t>
            </a: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8917518" y="6542088"/>
            <a:ext cx="3130549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07904F1A-5AC7-4F54-9FC5-F69F477A59CE}" type="slidenum">
              <a:rPr lang="en-US" sz="1800" smtClean="0">
                <a:solidFill>
                  <a:srgbClr val="FFFFFF"/>
                </a:solidFill>
              </a:rPr>
              <a:pPr algn="r">
                <a:defRPr/>
              </a:pPr>
              <a:t>‹#›</a:t>
            </a:fld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95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9pPr>
    </p:titleStyle>
    <p:bodyStyle>
      <a:lvl1pPr marL="342900" indent="-3429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000">
          <a:solidFill>
            <a:srgbClr val="000000"/>
          </a:solidFill>
          <a:latin typeface="Arial" charset="0"/>
          <a:ea typeface="+mn-ea"/>
        </a:defRPr>
      </a:lvl2pPr>
      <a:lvl3pPr marL="1143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>
          <a:solidFill>
            <a:srgbClr val="000000"/>
          </a:solidFill>
          <a:latin typeface="Arial" charset="0"/>
          <a:ea typeface="+mn-ea"/>
        </a:defRPr>
      </a:lvl3pPr>
      <a:lvl4pPr marL="1600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1600">
          <a:solidFill>
            <a:srgbClr val="000000"/>
          </a:solidFill>
          <a:latin typeface="Arial" charset="0"/>
          <a:ea typeface="+mn-ea"/>
        </a:defRPr>
      </a:lvl4pPr>
      <a:lvl5pPr marL="20574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1600">
          <a:solidFill>
            <a:srgbClr val="000000"/>
          </a:solidFill>
          <a:latin typeface="Arial" charset="0"/>
          <a:ea typeface="+mn-ea"/>
        </a:defRPr>
      </a:lvl5pPr>
      <a:lvl6pPr marL="25146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6pPr>
      <a:lvl7pPr marL="29718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7pPr>
      <a:lvl8pPr marL="34290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8pPr>
      <a:lvl9pPr marL="3886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BFA6F6-0121-4225-A01B-C4B81926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8C0699-9C52-4007-9F13-168452A47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9F4E75-6D32-4D25-92BC-63DA2B1EC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2B764-BDF7-4A30-985C-E80AA56795B3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D69755-9117-4E24-9084-CD8A927F5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203F79-33C8-45FC-B8DB-D143AF3BE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39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69943A-0527-4D2E-86A5-B7B9CDC8B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z="4000" dirty="0"/>
              <a:t>ミーティング</a:t>
            </a:r>
            <a:r>
              <a:rPr lang="en-US" altLang="ja-JP" sz="4000" dirty="0"/>
              <a:t>0418</a:t>
            </a:r>
            <a:endParaRPr kumimoji="1" lang="ja-JP" altLang="en-US" sz="4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622C90-F54A-4BDF-9490-9857FAA72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明治大学　　大塚　雄太</a:t>
            </a:r>
          </a:p>
        </p:txBody>
      </p:sp>
    </p:spTree>
    <p:extLst>
      <p:ext uri="{BB962C8B-B14F-4D97-AF65-F5344CB8AC3E}">
        <p14:creationId xmlns:p14="http://schemas.microsoft.com/office/powerpoint/2010/main" val="416806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夜に光っている星&#10;&#10;自動的に生成された説明">
            <a:extLst>
              <a:ext uri="{FF2B5EF4-FFF2-40B4-BE49-F238E27FC236}">
                <a16:creationId xmlns:a16="http://schemas.microsoft.com/office/drawing/2014/main" id="{2E0123B7-DB38-221B-29AF-619BE2CF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49" y="1794571"/>
            <a:ext cx="9180964" cy="44033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6180637B-F8FB-F5AF-B146-563F360011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489" y="1662157"/>
              <a:ext cx="2736000" cy="46154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6000">
                      <a:extLst>
                        <a:ext uri="{9D8B030D-6E8A-4147-A177-3AD203B41FA5}">
                          <a16:colId xmlns:a16="http://schemas.microsoft.com/office/drawing/2014/main" val="115192377"/>
                        </a:ext>
                      </a:extLst>
                    </a:gridCol>
                    <a:gridCol w="1620000">
                      <a:extLst>
                        <a:ext uri="{9D8B030D-6E8A-4147-A177-3AD203B41FA5}">
                          <a16:colId xmlns:a16="http://schemas.microsoft.com/office/drawing/2014/main" val="3125534251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solidFill>
                                <a:sysClr val="windowText" lastClr="000000"/>
                              </a:solidFill>
                            </a:rPr>
                            <a:t>ギルバートセル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kumimoji="1" lang="ja-JP" altLang="en-US" dirty="0">
                              <a:solidFill>
                                <a:sysClr val="windowText" lastClr="000000"/>
                              </a:solidFill>
                            </a:rPr>
                            <a:t>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59950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1 V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2577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sz="16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205 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l-GR" altLang="ja-JP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57121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CTR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0.8 V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548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ctr</m:t>
                                  </m:r>
                                  <m: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1600" i="0" dirty="0">
                              <a:solidFill>
                                <a:sysClr val="windowText" lastClr="000000"/>
                              </a:solidFill>
                            </a:rPr>
                            <a:t>,</a:t>
                          </a:r>
                          <a:r>
                            <a:rPr kumimoji="1" lang="en-US" altLang="ja-JP" sz="1600" b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ctr</m:t>
                                  </m:r>
                                  <m: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ja-JP" altLang="en-US" sz="1600" dirty="0">
                              <a:solidFill>
                                <a:sysClr val="windowText" lastClr="000000"/>
                              </a:solidFill>
                            </a:rPr>
                            <a:t>重み</a:t>
                          </a:r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(-0.1~0.1 V)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2442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0.6 V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3237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  <m: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1600" i="0" dirty="0">
                              <a:solidFill>
                                <a:sysClr val="windowText" lastClr="000000"/>
                              </a:solidFill>
                            </a:rPr>
                            <a:t>,</a:t>
                          </a:r>
                          <a:r>
                            <a:rPr kumimoji="1" lang="en-US" altLang="ja-JP" sz="1600" b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  <m: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dirty="0">
                              <a:solidFill>
                                <a:sysClr val="windowText" lastClr="000000"/>
                              </a:solidFill>
                            </a:rPr>
                            <a:t>入力</a:t>
                          </a:r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(-0.1~0.1 V)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4675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MUL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0.45 V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07245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1~4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den>
                                </m:f>
                                <m:r>
                                  <a:rPr kumimoji="1" lang="en-US" altLang="ja-JP" sz="16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9.6 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um</m:t>
                                    </m:r>
                                  </m:num>
                                  <m:den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65 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nm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66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1,   2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den>
                                </m:f>
                                <m:r>
                                  <a:rPr kumimoji="1" lang="en-US" altLang="ja-JP" sz="16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19.2 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um</m:t>
                                    </m:r>
                                  </m:num>
                                  <m:den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65 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nm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82718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den>
                                </m:f>
                                <m:r>
                                  <a:rPr kumimoji="1" lang="en-US" altLang="ja-JP" sz="16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38.4 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um</m:t>
                                    </m:r>
                                  </m:num>
                                  <m:den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65 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nm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347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6180637B-F8FB-F5AF-B146-563F360011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6308066"/>
                  </p:ext>
                </p:extLst>
              </p:nvPr>
            </p:nvGraphicFramePr>
            <p:xfrm>
              <a:off x="76489" y="1662157"/>
              <a:ext cx="2736000" cy="46154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6000">
                      <a:extLst>
                        <a:ext uri="{9D8B030D-6E8A-4147-A177-3AD203B41FA5}">
                          <a16:colId xmlns:a16="http://schemas.microsoft.com/office/drawing/2014/main" val="115192377"/>
                        </a:ext>
                      </a:extLst>
                    </a:gridCol>
                    <a:gridCol w="1620000">
                      <a:extLst>
                        <a:ext uri="{9D8B030D-6E8A-4147-A177-3AD203B41FA5}">
                          <a16:colId xmlns:a16="http://schemas.microsoft.com/office/drawing/2014/main" val="3125534251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solidFill>
                                <a:sysClr val="windowText" lastClr="000000"/>
                              </a:solidFill>
                            </a:rPr>
                            <a:t>ギルバートセル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kumimoji="1" lang="ja-JP" altLang="en-US" dirty="0">
                              <a:solidFill>
                                <a:sysClr val="windowText" lastClr="000000"/>
                              </a:solidFill>
                            </a:rPr>
                            <a:t>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59950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3" t="-104918" r="-145652" b="-1045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1 V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2577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3" t="-204918" r="-145652" b="-945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549" t="-204918" r="-752" b="-9459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57121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3" t="-304918" r="-145652" b="-845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0.8 V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548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3" t="-404918" r="-145652" b="-745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ja-JP" altLang="en-US" sz="1600" dirty="0">
                              <a:solidFill>
                                <a:sysClr val="windowText" lastClr="000000"/>
                              </a:solidFill>
                            </a:rPr>
                            <a:t>重み</a:t>
                          </a:r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(-0.1~0.1 V)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2442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3" t="-513333" r="-145652" b="-6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0.6 V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3237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3" t="-603279" r="-145652" b="-5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dirty="0">
                              <a:solidFill>
                                <a:sysClr val="windowText" lastClr="000000"/>
                              </a:solidFill>
                            </a:rPr>
                            <a:t>入力</a:t>
                          </a:r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(-0.1~0.1 V)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4675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3" t="-703279" r="-145652" b="-4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0.45 V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0724505"/>
                      </a:ext>
                    </a:extLst>
                  </a:tr>
                  <a:tr h="54959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3" t="-544444" r="-145652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549" t="-544444" r="-752" b="-2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66205"/>
                      </a:ext>
                    </a:extLst>
                  </a:tr>
                  <a:tr h="54959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3" t="-637363" r="-145652" b="-10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549" t="-637363" r="-752" b="-101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8271860"/>
                      </a:ext>
                    </a:extLst>
                  </a:tr>
                  <a:tr h="54959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3" t="-745556" r="-145652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549" t="-745556" r="-752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347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9237A100-D016-7A60-AC01-FCCC0FEED8E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04068" y="1662157"/>
              <a:ext cx="2160000" cy="18408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115192377"/>
                        </a:ext>
                      </a:extLst>
                    </a:gridCol>
                    <a:gridCol w="1368000">
                      <a:extLst>
                        <a:ext uri="{9D8B030D-6E8A-4147-A177-3AD203B41FA5}">
                          <a16:colId xmlns:a16="http://schemas.microsoft.com/office/drawing/2014/main" val="3125534251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solidFill>
                                <a:sysClr val="windowText" lastClr="000000"/>
                              </a:solidFill>
                            </a:rPr>
                            <a:t>バッファ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kumimoji="1" lang="ja-JP" altLang="en-US" dirty="0">
                              <a:solidFill>
                                <a:sysClr val="windowText" lastClr="000000"/>
                              </a:solidFill>
                            </a:rPr>
                            <a:t>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59950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BUFF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i="0" dirty="0">
                              <a:solidFill>
                                <a:sysClr val="windowText" lastClr="000000"/>
                              </a:solidFill>
                            </a:rPr>
                            <a:t>0.45 V</a:t>
                          </a:r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2577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BUFF</m:t>
                                    </m:r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den>
                                </m:f>
                                <m:r>
                                  <a:rPr kumimoji="1" lang="en-US" altLang="ja-JP" sz="16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um</m:t>
                                    </m:r>
                                  </m:num>
                                  <m:den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120 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nm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548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BUFF</m:t>
                                    </m:r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den>
                                </m:f>
                                <m:r>
                                  <a:rPr kumimoji="1" lang="en-US" altLang="ja-JP" sz="16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600 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nm</m:t>
                                    </m:r>
                                  </m:num>
                                  <m:den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120 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nm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2442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9237A100-D016-7A60-AC01-FCCC0FEED8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1874995"/>
                  </p:ext>
                </p:extLst>
              </p:nvPr>
            </p:nvGraphicFramePr>
            <p:xfrm>
              <a:off x="2904068" y="1662157"/>
              <a:ext cx="2160000" cy="18408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115192377"/>
                        </a:ext>
                      </a:extLst>
                    </a:gridCol>
                    <a:gridCol w="1368000">
                      <a:extLst>
                        <a:ext uri="{9D8B030D-6E8A-4147-A177-3AD203B41FA5}">
                          <a16:colId xmlns:a16="http://schemas.microsoft.com/office/drawing/2014/main" val="3125534251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solidFill>
                                <a:sysClr val="windowText" lastClr="000000"/>
                              </a:solidFill>
                            </a:rPr>
                            <a:t>バッファ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kumimoji="1" lang="ja-JP" altLang="en-US" dirty="0">
                              <a:solidFill>
                                <a:sysClr val="windowText" lastClr="000000"/>
                              </a:solidFill>
                            </a:rPr>
                            <a:t>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59950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69" t="-104918" r="-17461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i="0" dirty="0">
                              <a:solidFill>
                                <a:sysClr val="windowText" lastClr="000000"/>
                              </a:solidFill>
                            </a:rPr>
                            <a:t>0.45 V</a:t>
                          </a:r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2577246"/>
                      </a:ext>
                    </a:extLst>
                  </a:tr>
                  <a:tr h="54959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69" t="-137363" r="-174615" b="-10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222" t="-137363" r="-889" b="-101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5484399"/>
                      </a:ext>
                    </a:extLst>
                  </a:tr>
                  <a:tr h="54959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69" t="-240000" r="-174615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222" t="-240000" r="-889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24428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38D4719-78DD-251A-424E-A4A04E9080F9}"/>
              </a:ext>
            </a:extLst>
          </p:cNvPr>
          <p:cNvSpPr/>
          <p:nvPr/>
        </p:nvSpPr>
        <p:spPr bwMode="auto">
          <a:xfrm>
            <a:off x="5706533" y="2435314"/>
            <a:ext cx="1362560" cy="1224492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4D45BA2-D035-210C-4772-7179D598B8A7}"/>
              </a:ext>
            </a:extLst>
          </p:cNvPr>
          <p:cNvSpPr/>
          <p:nvPr/>
        </p:nvSpPr>
        <p:spPr bwMode="auto">
          <a:xfrm>
            <a:off x="2888826" y="3996267"/>
            <a:ext cx="4595707" cy="22633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21FF1B59-25FA-6E8C-53F9-861027C0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２入力ギルバートセル回路図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EFDC866-0F36-2BF4-CD9E-3593D83F16EB}"/>
              </a:ext>
            </a:extLst>
          </p:cNvPr>
          <p:cNvSpPr txBox="1"/>
          <p:nvPr/>
        </p:nvSpPr>
        <p:spPr>
          <a:xfrm>
            <a:off x="9989193" y="189846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TSMC65n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606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716014-8208-1268-A091-64720551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チップ図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7DBE555-EAB8-427D-57D7-7E548B90F58A}"/>
              </a:ext>
            </a:extLst>
          </p:cNvPr>
          <p:cNvSpPr/>
          <p:nvPr/>
        </p:nvSpPr>
        <p:spPr>
          <a:xfrm>
            <a:off x="6585353" y="1731124"/>
            <a:ext cx="4225694" cy="4225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2927D9F-9C0A-FFB7-03A9-86F231F61AA8}"/>
                  </a:ext>
                </a:extLst>
              </p:cNvPr>
              <p:cNvSpPr txBox="1"/>
              <p:nvPr/>
            </p:nvSpPr>
            <p:spPr>
              <a:xfrm>
                <a:off x="7398416" y="5072122"/>
                <a:ext cx="143180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CTR</m:t>
                          </m:r>
                        </m:sub>
                      </m:sSub>
                      <m:r>
                        <a:rPr kumimoji="1" lang="en-US" altLang="ja-JP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ctr</m:t>
                          </m:r>
                          <m: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2927D9F-9C0A-FFB7-03A9-86F231F61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416" y="5072122"/>
                <a:ext cx="143180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BA95DF-05E4-CBB0-588F-C81AA1F46AA9}"/>
                  </a:ext>
                </a:extLst>
              </p:cNvPr>
              <p:cNvSpPr txBox="1"/>
              <p:nvPr/>
            </p:nvSpPr>
            <p:spPr>
              <a:xfrm>
                <a:off x="8980256" y="5069874"/>
                <a:ext cx="14067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CTR</m:t>
                          </m:r>
                        </m:sub>
                      </m:sSub>
                      <m:r>
                        <a:rPr kumimoji="1" lang="en-US" altLang="ja-JP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ctr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BA95DF-05E4-CBB0-588F-C81AA1F46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256" y="5069874"/>
                <a:ext cx="140673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E8BA3EF-A401-E743-1556-151DB33D19CC}"/>
                  </a:ext>
                </a:extLst>
              </p:cNvPr>
              <p:cNvSpPr txBox="1"/>
              <p:nvPr/>
            </p:nvSpPr>
            <p:spPr>
              <a:xfrm>
                <a:off x="7152695" y="1303656"/>
                <a:ext cx="70679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DD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E8BA3EF-A401-E743-1556-151DB33D1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695" y="1303656"/>
                <a:ext cx="7067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11E0B08-C031-7B39-E8F0-9C0BF0FC4ED6}"/>
                  </a:ext>
                </a:extLst>
              </p:cNvPr>
              <p:cNvSpPr txBox="1"/>
              <p:nvPr/>
            </p:nvSpPr>
            <p:spPr>
              <a:xfrm>
                <a:off x="6773024" y="6024036"/>
                <a:ext cx="70679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MUL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11E0B08-C031-7B39-E8F0-9C0BF0FC4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024" y="6024036"/>
                <a:ext cx="7067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874C56E-E6CF-8CC2-8C7C-AEB8CA4C14C2}"/>
                  </a:ext>
                </a:extLst>
              </p:cNvPr>
              <p:cNvSpPr txBox="1"/>
              <p:nvPr/>
            </p:nvSpPr>
            <p:spPr>
              <a:xfrm>
                <a:off x="9530028" y="1307575"/>
                <a:ext cx="70679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BUFF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874C56E-E6CF-8CC2-8C7C-AEB8CA4C1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0028" y="1307575"/>
                <a:ext cx="7067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3B25600E-74DB-D10A-C21A-7CBD9F07235C}"/>
              </a:ext>
            </a:extLst>
          </p:cNvPr>
          <p:cNvGrpSpPr/>
          <p:nvPr/>
        </p:nvGrpSpPr>
        <p:grpSpPr>
          <a:xfrm rot="5400000">
            <a:off x="5992662" y="3762037"/>
            <a:ext cx="1791810" cy="231086"/>
            <a:chOff x="7107674" y="5298182"/>
            <a:chExt cx="2843073" cy="366665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BCAD9833-9FB1-8B99-5003-61ED8A530A03}"/>
                </a:ext>
              </a:extLst>
            </p:cNvPr>
            <p:cNvSpPr/>
            <p:nvPr/>
          </p:nvSpPr>
          <p:spPr>
            <a:xfrm>
              <a:off x="9590747" y="5298182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2A10D70-D4AF-B617-EC6D-66B4B858C070}"/>
                </a:ext>
              </a:extLst>
            </p:cNvPr>
            <p:cNvSpPr/>
            <p:nvPr/>
          </p:nvSpPr>
          <p:spPr>
            <a:xfrm>
              <a:off x="7107674" y="5304847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28887DA-2C52-FBAA-B712-B742B0143963}"/>
                </a:ext>
              </a:extLst>
            </p:cNvPr>
            <p:cNvSpPr/>
            <p:nvPr/>
          </p:nvSpPr>
          <p:spPr>
            <a:xfrm>
              <a:off x="7732070" y="5304847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</a:t>
              </a:r>
              <a:endParaRPr kumimoji="1" lang="ja-JP" altLang="en-US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4C8FF6E3-296F-A589-960D-824B3A5D74B3}"/>
                </a:ext>
              </a:extLst>
            </p:cNvPr>
            <p:cNvSpPr/>
            <p:nvPr/>
          </p:nvSpPr>
          <p:spPr>
            <a:xfrm>
              <a:off x="8971188" y="5304847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</a:t>
              </a:r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CACFF55-31D8-02B6-F323-95C8B777705B}"/>
                </a:ext>
              </a:extLst>
            </p:cNvPr>
            <p:cNvSpPr/>
            <p:nvPr/>
          </p:nvSpPr>
          <p:spPr>
            <a:xfrm>
              <a:off x="8351629" y="5304847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16FBF4F-3531-16C3-EC58-70B04B47E272}"/>
              </a:ext>
            </a:extLst>
          </p:cNvPr>
          <p:cNvGrpSpPr/>
          <p:nvPr/>
        </p:nvGrpSpPr>
        <p:grpSpPr>
          <a:xfrm>
            <a:off x="7004110" y="5535886"/>
            <a:ext cx="3388179" cy="237599"/>
            <a:chOff x="5759399" y="5841481"/>
            <a:chExt cx="4325866" cy="303355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3B19DD09-A656-C4BD-12D1-63FC9916DE05}"/>
                </a:ext>
              </a:extLst>
            </p:cNvPr>
            <p:cNvSpPr/>
            <p:nvPr/>
          </p:nvSpPr>
          <p:spPr>
            <a:xfrm>
              <a:off x="9792742" y="5846897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</a:t>
              </a:r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95C66CF8-4E74-A542-B61A-AC635A50AE8B}"/>
                </a:ext>
              </a:extLst>
            </p:cNvPr>
            <p:cNvSpPr/>
            <p:nvPr/>
          </p:nvSpPr>
          <p:spPr>
            <a:xfrm>
              <a:off x="7775088" y="5852313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880BA356-C310-14CB-02A2-6F1A65F1CFFA}"/>
                </a:ext>
              </a:extLst>
            </p:cNvPr>
            <p:cNvSpPr/>
            <p:nvPr/>
          </p:nvSpPr>
          <p:spPr>
            <a:xfrm>
              <a:off x="8282449" y="5852313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</a:t>
              </a:r>
              <a:endParaRPr kumimoji="1" lang="ja-JP" altLang="en-US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B72C271B-92B9-3EFB-41FB-2CAFEBA4D1D5}"/>
                </a:ext>
              </a:extLst>
            </p:cNvPr>
            <p:cNvSpPr/>
            <p:nvPr/>
          </p:nvSpPr>
          <p:spPr>
            <a:xfrm>
              <a:off x="9289311" y="5852313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B9E5A659-0868-5EE1-9A31-D34D0A562592}"/>
                </a:ext>
              </a:extLst>
            </p:cNvPr>
            <p:cNvSpPr/>
            <p:nvPr/>
          </p:nvSpPr>
          <p:spPr>
            <a:xfrm>
              <a:off x="8785880" y="5852313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</a:t>
              </a:r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5D3E6FC9-3BBE-48D8-EDAC-698F6C87CF5C}"/>
                </a:ext>
              </a:extLst>
            </p:cNvPr>
            <p:cNvSpPr/>
            <p:nvPr/>
          </p:nvSpPr>
          <p:spPr>
            <a:xfrm>
              <a:off x="7271657" y="5846897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</a:t>
              </a:r>
              <a:endParaRPr kumimoji="1" lang="ja-JP" altLang="en-US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46C53796-D130-D617-56A5-3D3F086BECBD}"/>
                </a:ext>
              </a:extLst>
            </p:cNvPr>
            <p:cNvSpPr/>
            <p:nvPr/>
          </p:nvSpPr>
          <p:spPr>
            <a:xfrm>
              <a:off x="6262830" y="5846897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B3C514C3-5E02-A27A-3EED-F14FD587C363}"/>
                </a:ext>
              </a:extLst>
            </p:cNvPr>
            <p:cNvSpPr/>
            <p:nvPr/>
          </p:nvSpPr>
          <p:spPr>
            <a:xfrm>
              <a:off x="6770191" y="5846897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</a:t>
              </a:r>
              <a:endParaRPr kumimoji="1" lang="ja-JP" altLang="en-US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D0577829-AD27-BBC2-B0DC-DAA6F59D9D6B}"/>
                </a:ext>
              </a:extLst>
            </p:cNvPr>
            <p:cNvSpPr/>
            <p:nvPr/>
          </p:nvSpPr>
          <p:spPr>
            <a:xfrm>
              <a:off x="5759399" y="5841481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</a:t>
              </a:r>
              <a:endParaRPr kumimoji="1" lang="ja-JP" altLang="en-US" dirty="0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FA4E7C91-BB06-4B34-53B1-42D0DC4C8C09}"/>
              </a:ext>
            </a:extLst>
          </p:cNvPr>
          <p:cNvGrpSpPr/>
          <p:nvPr/>
        </p:nvGrpSpPr>
        <p:grpSpPr>
          <a:xfrm rot="5400000">
            <a:off x="9613991" y="3760514"/>
            <a:ext cx="1791810" cy="231086"/>
            <a:chOff x="7107674" y="5298182"/>
            <a:chExt cx="2843073" cy="366665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F41454BB-65D4-855D-94EB-31F2CE696B27}"/>
                </a:ext>
              </a:extLst>
            </p:cNvPr>
            <p:cNvSpPr/>
            <p:nvPr/>
          </p:nvSpPr>
          <p:spPr>
            <a:xfrm>
              <a:off x="9590747" y="5298182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734C7AF9-8238-E2D1-009E-F1D28ADF7FDC}"/>
                </a:ext>
              </a:extLst>
            </p:cNvPr>
            <p:cNvSpPr/>
            <p:nvPr/>
          </p:nvSpPr>
          <p:spPr>
            <a:xfrm>
              <a:off x="7107674" y="5304847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AFD30E91-AAC0-79CD-D1A6-5C3C9252EC2C}"/>
                </a:ext>
              </a:extLst>
            </p:cNvPr>
            <p:cNvSpPr/>
            <p:nvPr/>
          </p:nvSpPr>
          <p:spPr>
            <a:xfrm>
              <a:off x="7732070" y="5304847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</a:t>
              </a:r>
              <a:endParaRPr kumimoji="1" lang="ja-JP" altLang="en-US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65EF9174-6EC2-4446-56DE-B4218FB7B7EE}"/>
                </a:ext>
              </a:extLst>
            </p:cNvPr>
            <p:cNvSpPr/>
            <p:nvPr/>
          </p:nvSpPr>
          <p:spPr>
            <a:xfrm>
              <a:off x="8971188" y="5304847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</a:t>
              </a:r>
              <a:endParaRPr kumimoji="1"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3D4C18DC-FFA2-CE48-F932-A1B6E29E7D7A}"/>
                </a:ext>
              </a:extLst>
            </p:cNvPr>
            <p:cNvSpPr/>
            <p:nvPr/>
          </p:nvSpPr>
          <p:spPr>
            <a:xfrm>
              <a:off x="8351629" y="5304847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9B527A61-9DB8-ECDC-7741-B22F7629771C}"/>
              </a:ext>
            </a:extLst>
          </p:cNvPr>
          <p:cNvGrpSpPr/>
          <p:nvPr/>
        </p:nvGrpSpPr>
        <p:grpSpPr>
          <a:xfrm>
            <a:off x="7401494" y="1910233"/>
            <a:ext cx="2596489" cy="233357"/>
            <a:chOff x="6770191" y="5846897"/>
            <a:chExt cx="3315074" cy="297939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B0FF283F-24DD-1D75-940C-A5C0DF8DD4F5}"/>
                </a:ext>
              </a:extLst>
            </p:cNvPr>
            <p:cNvSpPr/>
            <p:nvPr/>
          </p:nvSpPr>
          <p:spPr>
            <a:xfrm>
              <a:off x="9792742" y="5846897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</a:t>
              </a:r>
              <a:endParaRPr kumimoji="1" lang="ja-JP" altLang="en-US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265D3B79-E2FC-4155-AE13-6A87C8D91301}"/>
                </a:ext>
              </a:extLst>
            </p:cNvPr>
            <p:cNvSpPr/>
            <p:nvPr/>
          </p:nvSpPr>
          <p:spPr>
            <a:xfrm>
              <a:off x="7775088" y="5852313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</a:t>
              </a:r>
              <a:endParaRPr kumimoji="1" lang="ja-JP" altLang="en-US" dirty="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F321DA4-DBBC-A4B7-E14A-8C4C4B3376D4}"/>
                </a:ext>
              </a:extLst>
            </p:cNvPr>
            <p:cNvSpPr/>
            <p:nvPr/>
          </p:nvSpPr>
          <p:spPr>
            <a:xfrm>
              <a:off x="8282449" y="5852313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1B191C55-A91F-E022-166A-10371551B74E}"/>
                </a:ext>
              </a:extLst>
            </p:cNvPr>
            <p:cNvSpPr/>
            <p:nvPr/>
          </p:nvSpPr>
          <p:spPr>
            <a:xfrm>
              <a:off x="9289311" y="5852313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E2C992C0-3473-D6FC-034A-A246C132582F}"/>
                </a:ext>
              </a:extLst>
            </p:cNvPr>
            <p:cNvSpPr/>
            <p:nvPr/>
          </p:nvSpPr>
          <p:spPr>
            <a:xfrm>
              <a:off x="8785880" y="5852313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</a:t>
              </a:r>
              <a:endParaRPr kumimoji="1" lang="ja-JP" altLang="en-US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BF5FCEE8-0E96-4025-CD7A-05108727F105}"/>
                </a:ext>
              </a:extLst>
            </p:cNvPr>
            <p:cNvSpPr/>
            <p:nvPr/>
          </p:nvSpPr>
          <p:spPr>
            <a:xfrm>
              <a:off x="7271657" y="5846897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26735359-7CE5-6B67-AEBE-1936A81E279E}"/>
                </a:ext>
              </a:extLst>
            </p:cNvPr>
            <p:cNvSpPr/>
            <p:nvPr/>
          </p:nvSpPr>
          <p:spPr>
            <a:xfrm>
              <a:off x="6770191" y="5846897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P</a:t>
              </a:r>
              <a:endParaRPr kumimoji="1" lang="ja-JP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1494EAE6-FDE2-38D1-D920-BF1D36027730}"/>
                  </a:ext>
                </a:extLst>
              </p:cNvPr>
              <p:cNvSpPr txBox="1"/>
              <p:nvPr/>
            </p:nvSpPr>
            <p:spPr>
              <a:xfrm>
                <a:off x="7801886" y="6057735"/>
                <a:ext cx="139055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CTR</m:t>
                          </m:r>
                        </m:sub>
                      </m:sSub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ctr</m:t>
                          </m:r>
                          <m: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1494EAE6-FDE2-38D1-D920-BF1D36027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886" y="6057735"/>
                <a:ext cx="13905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D3A3984-6592-2DB3-4CD5-229A4E72621C}"/>
                  </a:ext>
                </a:extLst>
              </p:cNvPr>
              <p:cNvSpPr txBox="1"/>
              <p:nvPr/>
            </p:nvSpPr>
            <p:spPr>
              <a:xfrm>
                <a:off x="9449865" y="6045175"/>
                <a:ext cx="139055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CTR</m:t>
                          </m:r>
                        </m:sub>
                      </m:sSub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ctr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D3A3984-6592-2DB3-4CD5-229A4E726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865" y="6045175"/>
                <a:ext cx="139055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BCE40F3-4975-936B-4451-706FA2191609}"/>
              </a:ext>
            </a:extLst>
          </p:cNvPr>
          <p:cNvCxnSpPr>
            <a:stCxn id="42" idx="2"/>
          </p:cNvCxnSpPr>
          <p:nvPr/>
        </p:nvCxnSpPr>
        <p:spPr bwMode="auto">
          <a:xfrm flipH="1">
            <a:off x="6892496" y="5765001"/>
            <a:ext cx="226172" cy="25903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7D86FDBE-7E71-1FD5-7F98-6115046E44E4}"/>
              </a:ext>
            </a:extLst>
          </p:cNvPr>
          <p:cNvCxnSpPr/>
          <p:nvPr/>
        </p:nvCxnSpPr>
        <p:spPr bwMode="auto">
          <a:xfrm flipH="1">
            <a:off x="8251234" y="5779853"/>
            <a:ext cx="50419" cy="27788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F381C04-34EE-7C6C-3C31-4B67870779FA}"/>
              </a:ext>
            </a:extLst>
          </p:cNvPr>
          <p:cNvCxnSpPr/>
          <p:nvPr/>
        </p:nvCxnSpPr>
        <p:spPr bwMode="auto">
          <a:xfrm>
            <a:off x="9489119" y="5779853"/>
            <a:ext cx="432955" cy="26532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2C9F6971-A2C5-ECFB-C631-797B90846DD0}"/>
              </a:ext>
            </a:extLst>
          </p:cNvPr>
          <p:cNvCxnSpPr/>
          <p:nvPr/>
        </p:nvCxnSpPr>
        <p:spPr bwMode="auto">
          <a:xfrm>
            <a:off x="7811700" y="5439211"/>
            <a:ext cx="95579" cy="9667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DF6A427F-DDE5-D760-14A4-909A8B3779B2}"/>
              </a:ext>
            </a:extLst>
          </p:cNvPr>
          <p:cNvCxnSpPr/>
          <p:nvPr/>
        </p:nvCxnSpPr>
        <p:spPr bwMode="auto">
          <a:xfrm flipH="1">
            <a:off x="9098555" y="5441454"/>
            <a:ext cx="210844" cy="10079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CCCD137D-6827-615C-6C2F-00182A3EE699}"/>
                  </a:ext>
                </a:extLst>
              </p:cNvPr>
              <p:cNvSpPr txBox="1"/>
              <p:nvPr/>
            </p:nvSpPr>
            <p:spPr>
              <a:xfrm>
                <a:off x="5328586" y="3302445"/>
                <a:ext cx="118218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kumimoji="1" lang="en-US" altLang="ja-JP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CCCD137D-6827-615C-6C2F-00182A3EE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6" y="3302445"/>
                <a:ext cx="1182188" cy="369332"/>
              </a:xfrm>
              <a:prstGeom prst="rect">
                <a:avLst/>
              </a:prstGeom>
              <a:blipFill>
                <a:blip r:embed="rId9"/>
                <a:stretch>
                  <a:fillRect b="-16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3599E26B-4ACA-3E1C-009C-7EF8D501D89F}"/>
                  </a:ext>
                </a:extLst>
              </p:cNvPr>
              <p:cNvSpPr txBox="1"/>
              <p:nvPr/>
            </p:nvSpPr>
            <p:spPr>
              <a:xfrm>
                <a:off x="5328586" y="4083384"/>
                <a:ext cx="118438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kumimoji="1" lang="en-US" altLang="ja-JP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3599E26B-4ACA-3E1C-009C-7EF8D501D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6" y="4083384"/>
                <a:ext cx="1184380" cy="369332"/>
              </a:xfrm>
              <a:prstGeom prst="rect">
                <a:avLst/>
              </a:prstGeom>
              <a:blipFill>
                <a:blip r:embed="rId10"/>
                <a:stretch>
                  <a:fillRect b="-16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C0220B5C-B876-39CF-2B8E-6A788D86D686}"/>
                  </a:ext>
                </a:extLst>
              </p:cNvPr>
              <p:cNvSpPr txBox="1"/>
              <p:nvPr/>
            </p:nvSpPr>
            <p:spPr>
              <a:xfrm>
                <a:off x="10883434" y="3302445"/>
                <a:ext cx="118218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kumimoji="1" lang="en-US" altLang="ja-JP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C0220B5C-B876-39CF-2B8E-6A788D86D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434" y="3302445"/>
                <a:ext cx="1182188" cy="369332"/>
              </a:xfrm>
              <a:prstGeom prst="rect">
                <a:avLst/>
              </a:prstGeom>
              <a:blipFill>
                <a:blip r:embed="rId11"/>
                <a:stretch>
                  <a:fillRect b="-16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5A77E2D7-BC24-5FBC-40E0-EF12265171C1}"/>
                  </a:ext>
                </a:extLst>
              </p:cNvPr>
              <p:cNvSpPr txBox="1"/>
              <p:nvPr/>
            </p:nvSpPr>
            <p:spPr>
              <a:xfrm>
                <a:off x="10883434" y="4083384"/>
                <a:ext cx="118218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kumimoji="1" lang="en-US" altLang="ja-JP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5A77E2D7-BC24-5FBC-40E0-EF1226517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434" y="4083384"/>
                <a:ext cx="1182188" cy="369332"/>
              </a:xfrm>
              <a:prstGeom prst="rect">
                <a:avLst/>
              </a:prstGeom>
              <a:blipFill>
                <a:blip r:embed="rId12"/>
                <a:stretch>
                  <a:fillRect b="-16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6AC0F391-19CA-D3FF-2477-A37C7FFD9194}"/>
              </a:ext>
            </a:extLst>
          </p:cNvPr>
          <p:cNvCxnSpPr>
            <a:stCxn id="74" idx="3"/>
            <a:endCxn id="28" idx="2"/>
          </p:cNvCxnSpPr>
          <p:nvPr/>
        </p:nvCxnSpPr>
        <p:spPr bwMode="auto">
          <a:xfrm>
            <a:off x="6510774" y="3487111"/>
            <a:ext cx="262250" cy="152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ACB0F797-052C-DD17-6632-87B2C772A101}"/>
              </a:ext>
            </a:extLst>
          </p:cNvPr>
          <p:cNvCxnSpPr/>
          <p:nvPr/>
        </p:nvCxnSpPr>
        <p:spPr bwMode="auto">
          <a:xfrm>
            <a:off x="6510774" y="4269977"/>
            <a:ext cx="262250" cy="152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E99EEA22-EDF6-FD4F-DCAA-6A887D69D967}"/>
              </a:ext>
            </a:extLst>
          </p:cNvPr>
          <p:cNvCxnSpPr/>
          <p:nvPr/>
        </p:nvCxnSpPr>
        <p:spPr bwMode="auto">
          <a:xfrm>
            <a:off x="10630413" y="3487111"/>
            <a:ext cx="262250" cy="152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60271B1E-EBBA-A238-E65B-7D2487D48FBF}"/>
              </a:ext>
            </a:extLst>
          </p:cNvPr>
          <p:cNvCxnSpPr/>
          <p:nvPr/>
        </p:nvCxnSpPr>
        <p:spPr bwMode="auto">
          <a:xfrm>
            <a:off x="10630413" y="4261919"/>
            <a:ext cx="262250" cy="152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7F277B50-FEBD-F074-CD15-6BB01EF851EA}"/>
                  </a:ext>
                </a:extLst>
              </p:cNvPr>
              <p:cNvSpPr txBox="1"/>
              <p:nvPr/>
            </p:nvSpPr>
            <p:spPr>
              <a:xfrm>
                <a:off x="7794261" y="2244507"/>
                <a:ext cx="87252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kumimoji="1" lang="en-US" altLang="ja-JP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7F277B50-FEBD-F074-CD15-6BB01EF85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261" y="2244507"/>
                <a:ext cx="87252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9708129-B4B4-14D3-6F48-3CDA6BAE167B}"/>
                  </a:ext>
                </a:extLst>
              </p:cNvPr>
              <p:cNvSpPr txBox="1"/>
              <p:nvPr/>
            </p:nvSpPr>
            <p:spPr>
              <a:xfrm>
                <a:off x="8778451" y="2244507"/>
                <a:ext cx="8920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kumimoji="1" lang="en-US" altLang="ja-JP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9708129-B4B4-14D3-6F48-3CDA6BAE1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451" y="2244507"/>
                <a:ext cx="89200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2F04BF9B-9570-5FE6-82FF-A62B30DC768B}"/>
              </a:ext>
            </a:extLst>
          </p:cNvPr>
          <p:cNvCxnSpPr>
            <a:endCxn id="8" idx="2"/>
          </p:cNvCxnSpPr>
          <p:nvPr/>
        </p:nvCxnSpPr>
        <p:spPr bwMode="auto">
          <a:xfrm flipH="1" flipV="1">
            <a:off x="7506092" y="1672988"/>
            <a:ext cx="6881" cy="23724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8B20A002-8DE9-B6B1-5EE6-11879ED4E33B}"/>
              </a:ext>
            </a:extLst>
          </p:cNvPr>
          <p:cNvCxnSpPr/>
          <p:nvPr/>
        </p:nvCxnSpPr>
        <p:spPr bwMode="auto">
          <a:xfrm flipH="1" flipV="1">
            <a:off x="9883425" y="1669444"/>
            <a:ext cx="6881" cy="23724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DD2EAF3B-CE55-55ED-AAE1-62DABD7A8C6E}"/>
              </a:ext>
            </a:extLst>
          </p:cNvPr>
          <p:cNvCxnSpPr>
            <a:stCxn id="88" idx="0"/>
            <a:endCxn id="52" idx="2"/>
          </p:cNvCxnSpPr>
          <p:nvPr/>
        </p:nvCxnSpPr>
        <p:spPr bwMode="auto">
          <a:xfrm flipV="1">
            <a:off x="8230525" y="2143590"/>
            <a:ext cx="72600" cy="10091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ADCD67FF-0B47-8D85-B548-C595CCD420F0}"/>
              </a:ext>
            </a:extLst>
          </p:cNvPr>
          <p:cNvCxnSpPr>
            <a:stCxn id="90" idx="0"/>
            <a:endCxn id="55" idx="2"/>
          </p:cNvCxnSpPr>
          <p:nvPr/>
        </p:nvCxnSpPr>
        <p:spPr bwMode="auto">
          <a:xfrm flipH="1" flipV="1">
            <a:off x="9094814" y="2143590"/>
            <a:ext cx="129638" cy="10091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B26C86C2-66B7-AA1B-3A87-CE8DB6DFEF5A}"/>
              </a:ext>
            </a:extLst>
          </p:cNvPr>
          <p:cNvSpPr txBox="1"/>
          <p:nvPr/>
        </p:nvSpPr>
        <p:spPr>
          <a:xfrm>
            <a:off x="370449" y="1418734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0.85</a:t>
            </a:r>
            <a:r>
              <a:rPr kumimoji="1" lang="en-US" altLang="ja-JP" dirty="0"/>
              <a:t> mm×1.3 mm</a:t>
            </a:r>
            <a:r>
              <a:rPr kumimoji="1" lang="ja-JP" altLang="en-US" dirty="0"/>
              <a:t>くらい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957EE098-9BB4-F22E-0500-F2997DC30C09}"/>
              </a:ext>
            </a:extLst>
          </p:cNvPr>
          <p:cNvSpPr txBox="1"/>
          <p:nvPr/>
        </p:nvSpPr>
        <p:spPr>
          <a:xfrm>
            <a:off x="335035" y="2024790"/>
            <a:ext cx="4979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東</a:t>
            </a:r>
            <a:r>
              <a:rPr kumimoji="1" lang="en-US" altLang="ja-JP" dirty="0"/>
              <a:t>,</a:t>
            </a:r>
            <a:r>
              <a:rPr kumimoji="1" lang="ja-JP" altLang="en-US" dirty="0"/>
              <a:t>西</a:t>
            </a:r>
            <a:r>
              <a:rPr lang="ja-JP" altLang="en-US" dirty="0"/>
              <a:t>：</a:t>
            </a:r>
            <a:r>
              <a:rPr kumimoji="1" lang="en-US" altLang="ja-JP" dirty="0"/>
              <a:t>GSGSG</a:t>
            </a:r>
            <a:r>
              <a:rPr kumimoji="1" lang="ja-JP" altLang="en-US" dirty="0"/>
              <a:t>針</a:t>
            </a:r>
            <a:r>
              <a:rPr kumimoji="1" lang="en-US" altLang="ja-JP" dirty="0"/>
              <a:t>,ACP Dual Probe, 100 um</a:t>
            </a:r>
            <a:r>
              <a:rPr kumimoji="1" lang="ja-JP" altLang="en-US" dirty="0"/>
              <a:t>ピッチ</a:t>
            </a:r>
            <a:endParaRPr kumimoji="1" lang="en-US" altLang="ja-JP" dirty="0"/>
          </a:p>
          <a:p>
            <a:r>
              <a:rPr lang="ja-JP" altLang="en-US" dirty="0"/>
              <a:t>北：</a:t>
            </a:r>
            <a:r>
              <a:rPr lang="en-US" altLang="ja-JP" dirty="0">
                <a:solidFill>
                  <a:srgbClr val="FF0000"/>
                </a:solidFill>
              </a:rPr>
              <a:t>Multi-G, 100um</a:t>
            </a:r>
            <a:r>
              <a:rPr lang="ja-JP" altLang="en-US" dirty="0">
                <a:solidFill>
                  <a:srgbClr val="FF0000"/>
                </a:solidFill>
              </a:rPr>
              <a:t>ピッチ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南</a:t>
            </a:r>
            <a:r>
              <a:rPr lang="ja-JP" altLang="en-US" dirty="0">
                <a:sym typeface="Wingdings" panose="05000000000000000000" pitchFamily="2" charset="2"/>
              </a:rPr>
              <a:t>：</a:t>
            </a:r>
            <a:r>
              <a:rPr lang="en-US" altLang="ja-JP" dirty="0">
                <a:solidFill>
                  <a:srgbClr val="FF0000"/>
                </a:solidFill>
              </a:rPr>
              <a:t>DC9</a:t>
            </a:r>
            <a:r>
              <a:rPr lang="ja-JP" altLang="en-US" dirty="0">
                <a:solidFill>
                  <a:srgbClr val="FF0000"/>
                </a:solidFill>
              </a:rPr>
              <a:t>本針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</a:rPr>
              <a:t>100 um</a:t>
            </a:r>
            <a:r>
              <a:rPr lang="ja-JP" altLang="en-US" dirty="0">
                <a:solidFill>
                  <a:srgbClr val="FF0000"/>
                </a:solidFill>
              </a:rPr>
              <a:t>ピッチ</a:t>
            </a:r>
            <a:endParaRPr lang="en-US" altLang="ja-JP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4" name="表 49">
                <a:extLst>
                  <a:ext uri="{FF2B5EF4-FFF2-40B4-BE49-F238E27FC236}">
                    <a16:creationId xmlns:a16="http://schemas.microsoft.com/office/drawing/2014/main" id="{EC25C6C8-7F86-4487-4B19-727E347E8DF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2610" y="4801748"/>
              <a:ext cx="4979981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6152">
                      <a:extLst>
                        <a:ext uri="{9D8B030D-6E8A-4147-A177-3AD203B41FA5}">
                          <a16:colId xmlns:a16="http://schemas.microsoft.com/office/drawing/2014/main" val="1426846382"/>
                        </a:ext>
                      </a:extLst>
                    </a:gridCol>
                    <a:gridCol w="3793829">
                      <a:extLst>
                        <a:ext uri="{9D8B030D-6E8A-4147-A177-3AD203B41FA5}">
                          <a16:colId xmlns:a16="http://schemas.microsoft.com/office/drawing/2014/main" val="2996101764"/>
                        </a:ext>
                      </a:extLst>
                    </a:gridCol>
                  </a:tblGrid>
                  <a:tr h="316868">
                    <a:tc>
                      <a:txBody>
                        <a:bodyPr/>
                        <a:lstStyle/>
                        <a:p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DC</a:t>
                          </a:r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電源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DD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b="0" i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kumimoji="1" lang="en-US" altLang="ja-JP" sz="1800" i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MUL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b="0" i="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BUFF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b="0" i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kumimoji="1" lang="en-US" altLang="ja-JP" sz="1800" i="0" dirty="0"/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CTR</m:t>
                                  </m:r>
                                </m:sub>
                              </m:sSub>
                              <m:r>
                                <a:rPr lang="en-US" altLang="ja-JP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± </m:t>
                              </m:r>
                              <m:sSub>
                                <m:sSubPr>
                                  <m:ctrlPr>
                                    <a:rPr kumimoji="1" lang="en-US" altLang="ja-JP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ctr</m:t>
                                  </m:r>
                                  <m:r>
                                    <a:rPr kumimoji="1" lang="en-US" altLang="ja-JP" sz="18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b="0" i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en-US" altLang="ja-JP" i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CTR</m:t>
                                  </m:r>
                                </m:sub>
                              </m:sSub>
                              <m:r>
                                <a:rPr lang="en-US" altLang="ja-JP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kumimoji="1" lang="en-US" altLang="ja-JP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ctr</m:t>
                                  </m:r>
                                  <m:r>
                                    <a:rPr kumimoji="1" lang="en-US" altLang="ja-JP" sz="18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6867713"/>
                      </a:ext>
                    </a:extLst>
                  </a:tr>
                  <a:tr h="316868">
                    <a:tc>
                      <a:txBody>
                        <a:bodyPr/>
                        <a:lstStyle/>
                        <a:p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SG/AWG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  <m: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b="0" i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kumimoji="1" lang="en-US" altLang="ja-JP" sz="1800" i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  <m: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8937337"/>
                      </a:ext>
                    </a:extLst>
                  </a:tr>
                  <a:tr h="316868">
                    <a:tc>
                      <a:txBody>
                        <a:bodyPr/>
                        <a:lstStyle/>
                        <a:p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オシロ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out</m:t>
                                  </m:r>
                                </m:sub>
                              </m:sSub>
                              <m:r>
                                <a:rPr kumimoji="1" lang="en-US" altLang="ja-JP" sz="1800" b="0" i="0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kumimoji="1" lang="en-US" altLang="ja-JP" b="0" i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kumimoji="1" lang="en-US" altLang="ja-JP" sz="1800" i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out</m:t>
                                  </m:r>
                                </m:sub>
                              </m:sSub>
                              <m:r>
                                <a:rPr kumimoji="1" lang="en-US" altLang="ja-JP" sz="1800" b="0" i="0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endParaRPr kumimoji="1" lang="ja-JP" alt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44545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4" name="表 49">
                <a:extLst>
                  <a:ext uri="{FF2B5EF4-FFF2-40B4-BE49-F238E27FC236}">
                    <a16:creationId xmlns:a16="http://schemas.microsoft.com/office/drawing/2014/main" id="{EC25C6C8-7F86-4487-4B19-727E347E8D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7167775"/>
                  </p:ext>
                </p:extLst>
              </p:nvPr>
            </p:nvGraphicFramePr>
            <p:xfrm>
              <a:off x="392610" y="4801748"/>
              <a:ext cx="4979981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6152">
                      <a:extLst>
                        <a:ext uri="{9D8B030D-6E8A-4147-A177-3AD203B41FA5}">
                          <a16:colId xmlns:a16="http://schemas.microsoft.com/office/drawing/2014/main" val="1426846382"/>
                        </a:ext>
                      </a:extLst>
                    </a:gridCol>
                    <a:gridCol w="3793829">
                      <a:extLst>
                        <a:ext uri="{9D8B030D-6E8A-4147-A177-3AD203B41FA5}">
                          <a16:colId xmlns:a16="http://schemas.microsoft.com/office/drawing/2014/main" val="299610176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DC</a:t>
                          </a:r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電源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31461" t="-6667" r="-321" b="-13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68677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SG/AWG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31461" t="-183607" r="-321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9373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オシロ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31461" t="-288333" r="-321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44545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634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F185E8-BCDE-6326-FC4A-CBEF870A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田野井さんより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5F4F08-080B-392C-53F7-5578920A6705}"/>
              </a:ext>
            </a:extLst>
          </p:cNvPr>
          <p:cNvSpPr txBox="1"/>
          <p:nvPr/>
        </p:nvSpPr>
        <p:spPr>
          <a:xfrm>
            <a:off x="812801" y="1334031"/>
            <a:ext cx="47323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/>
              <a:t>TO</a:t>
            </a:r>
            <a:r>
              <a:rPr lang="ja-JP" altLang="en-US" dirty="0"/>
              <a:t>に向けての</a:t>
            </a:r>
            <a:r>
              <a:rPr kumimoji="1" lang="ja-JP" altLang="en-US" dirty="0"/>
              <a:t>資料の作成</a:t>
            </a:r>
            <a:endParaRPr kumimoji="1" lang="en-US" altLang="ja-JP" dirty="0"/>
          </a:p>
          <a:p>
            <a:r>
              <a:rPr lang="ja-JP" altLang="en-US" dirty="0"/>
              <a:t>・スケジュール案</a:t>
            </a:r>
            <a:endParaRPr kumimoji="1" lang="en-US" altLang="ja-JP" dirty="0"/>
          </a:p>
          <a:p>
            <a:r>
              <a:rPr kumimoji="1" lang="ja-JP" altLang="en-US" dirty="0"/>
              <a:t>・フロアプランの作成</a:t>
            </a:r>
            <a:endParaRPr kumimoji="1" lang="en-US" altLang="ja-JP" dirty="0"/>
          </a:p>
          <a:p>
            <a:r>
              <a:rPr lang="ja-JP" altLang="en-US" dirty="0"/>
              <a:t>・基板実装（パッケージ）を考えた測定系の作成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8019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4241E9A-2D9C-AD95-97BF-226204C2F9D9}"/>
              </a:ext>
            </a:extLst>
          </p:cNvPr>
          <p:cNvCxnSpPr>
            <a:cxnSpLocks/>
          </p:cNvCxnSpPr>
          <p:nvPr/>
        </p:nvCxnSpPr>
        <p:spPr>
          <a:xfrm>
            <a:off x="2549523" y="3819319"/>
            <a:ext cx="15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F779888-96E1-87D3-D877-20997116B7D0}"/>
              </a:ext>
            </a:extLst>
          </p:cNvPr>
          <p:cNvCxnSpPr>
            <a:cxnSpLocks/>
          </p:cNvCxnSpPr>
          <p:nvPr/>
        </p:nvCxnSpPr>
        <p:spPr>
          <a:xfrm>
            <a:off x="4098644" y="3820994"/>
            <a:ext cx="15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F9D6BBA-4FDC-8D7F-D44E-C9EBF4CE9BDD}"/>
              </a:ext>
            </a:extLst>
          </p:cNvPr>
          <p:cNvCxnSpPr>
            <a:cxnSpLocks/>
          </p:cNvCxnSpPr>
          <p:nvPr/>
        </p:nvCxnSpPr>
        <p:spPr>
          <a:xfrm>
            <a:off x="5647765" y="3822669"/>
            <a:ext cx="15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F63B095-98E1-25F4-A7C7-162D30BE63AD}"/>
              </a:ext>
            </a:extLst>
          </p:cNvPr>
          <p:cNvCxnSpPr>
            <a:cxnSpLocks/>
          </p:cNvCxnSpPr>
          <p:nvPr/>
        </p:nvCxnSpPr>
        <p:spPr>
          <a:xfrm>
            <a:off x="7196886" y="3824344"/>
            <a:ext cx="15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617F9DA-EA6D-19BF-B8E4-EE2DF5369D43}"/>
              </a:ext>
            </a:extLst>
          </p:cNvPr>
          <p:cNvCxnSpPr>
            <a:cxnSpLocks/>
          </p:cNvCxnSpPr>
          <p:nvPr/>
        </p:nvCxnSpPr>
        <p:spPr>
          <a:xfrm>
            <a:off x="8766104" y="3815971"/>
            <a:ext cx="706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394F0405-CAC3-11C0-07F4-2C90ABE2E778}"/>
              </a:ext>
            </a:extLst>
          </p:cNvPr>
          <p:cNvSpPr/>
          <p:nvPr/>
        </p:nvSpPr>
        <p:spPr>
          <a:xfrm>
            <a:off x="9372355" y="3839417"/>
            <a:ext cx="211015" cy="18190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096AD57-FAD8-4DA7-9949-B135CE81F910}"/>
              </a:ext>
            </a:extLst>
          </p:cNvPr>
          <p:cNvCxnSpPr>
            <a:cxnSpLocks/>
          </p:cNvCxnSpPr>
          <p:nvPr/>
        </p:nvCxnSpPr>
        <p:spPr>
          <a:xfrm>
            <a:off x="2631585" y="2601833"/>
            <a:ext cx="15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7183224-3AE3-8546-050B-1D08E8A7C99A}"/>
              </a:ext>
            </a:extLst>
          </p:cNvPr>
          <p:cNvCxnSpPr>
            <a:cxnSpLocks/>
          </p:cNvCxnSpPr>
          <p:nvPr/>
        </p:nvCxnSpPr>
        <p:spPr>
          <a:xfrm>
            <a:off x="4180706" y="2603508"/>
            <a:ext cx="15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F5B3556-C599-65F1-699D-D6E7DE740093}"/>
              </a:ext>
            </a:extLst>
          </p:cNvPr>
          <p:cNvCxnSpPr>
            <a:cxnSpLocks/>
          </p:cNvCxnSpPr>
          <p:nvPr/>
        </p:nvCxnSpPr>
        <p:spPr>
          <a:xfrm>
            <a:off x="5729827" y="2605183"/>
            <a:ext cx="15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4087281-24B0-56FA-1F4F-FCD51BE78647}"/>
              </a:ext>
            </a:extLst>
          </p:cNvPr>
          <p:cNvCxnSpPr>
            <a:cxnSpLocks/>
          </p:cNvCxnSpPr>
          <p:nvPr/>
        </p:nvCxnSpPr>
        <p:spPr>
          <a:xfrm>
            <a:off x="7278948" y="2606858"/>
            <a:ext cx="15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F596BD1-0065-0670-138D-F483084E4C2F}"/>
              </a:ext>
            </a:extLst>
          </p:cNvPr>
          <p:cNvSpPr txBox="1"/>
          <p:nvPr/>
        </p:nvSpPr>
        <p:spPr>
          <a:xfrm>
            <a:off x="2489233" y="3487725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7/3</a:t>
            </a:r>
            <a:endParaRPr lang="ja-JP" altLang="en-US" sz="14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D528C66-D940-58F2-E604-F63A4B67D3DF}"/>
              </a:ext>
            </a:extLst>
          </p:cNvPr>
          <p:cNvSpPr txBox="1"/>
          <p:nvPr/>
        </p:nvSpPr>
        <p:spPr>
          <a:xfrm>
            <a:off x="9070696" y="3049042"/>
            <a:ext cx="14830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8/5</a:t>
            </a:r>
          </a:p>
          <a:p>
            <a:pPr algn="ctr"/>
            <a:r>
              <a:rPr lang="ja-JP" altLang="en-US" sz="1400" dirty="0"/>
              <a:t>（代理店締め切り</a:t>
            </a:r>
            <a:endParaRPr lang="en-US" altLang="ja-JP" sz="1400" dirty="0"/>
          </a:p>
          <a:p>
            <a:pPr algn="ctr"/>
            <a:r>
              <a:rPr lang="ja-JP" altLang="en-US" sz="1400" dirty="0"/>
              <a:t>　要確認）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A16D263-3697-1C13-9444-E82D194E9361}"/>
              </a:ext>
            </a:extLst>
          </p:cNvPr>
          <p:cNvSpPr txBox="1"/>
          <p:nvPr/>
        </p:nvSpPr>
        <p:spPr>
          <a:xfrm>
            <a:off x="4008209" y="346930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7/10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C73F519-19BA-8322-5D61-EF0280DC8685}"/>
              </a:ext>
            </a:extLst>
          </p:cNvPr>
          <p:cNvSpPr txBox="1"/>
          <p:nvPr/>
        </p:nvSpPr>
        <p:spPr>
          <a:xfrm>
            <a:off x="5547281" y="348102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7/17</a:t>
            </a:r>
            <a:endParaRPr lang="ja-JP" altLang="en-US" sz="1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3876629-6A7E-1394-F050-64A4C2B1ECBB}"/>
              </a:ext>
            </a:extLst>
          </p:cNvPr>
          <p:cNvSpPr txBox="1"/>
          <p:nvPr/>
        </p:nvSpPr>
        <p:spPr>
          <a:xfrm>
            <a:off x="7086353" y="349274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7/24</a:t>
            </a:r>
            <a:endParaRPr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FFC2518-C7BC-90DD-967B-88C92DA6C9CE}"/>
              </a:ext>
            </a:extLst>
          </p:cNvPr>
          <p:cNvSpPr txBox="1"/>
          <p:nvPr/>
        </p:nvSpPr>
        <p:spPr>
          <a:xfrm>
            <a:off x="8612029" y="3470977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8/1</a:t>
            </a:r>
            <a:endParaRPr lang="ja-JP" altLang="en-US" sz="1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9CD0D34-7459-4323-73BB-96FC8AFD880C}"/>
              </a:ext>
            </a:extLst>
          </p:cNvPr>
          <p:cNvSpPr txBox="1"/>
          <p:nvPr/>
        </p:nvSpPr>
        <p:spPr>
          <a:xfrm>
            <a:off x="2541149" y="217980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6/5</a:t>
            </a:r>
            <a:endParaRPr lang="ja-JP" altLang="en-US" sz="14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AB1B908-9CEE-EF74-5F29-9BC71B1FC8B9}"/>
              </a:ext>
            </a:extLst>
          </p:cNvPr>
          <p:cNvSpPr txBox="1"/>
          <p:nvPr/>
        </p:nvSpPr>
        <p:spPr>
          <a:xfrm>
            <a:off x="4060125" y="216138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6/12</a:t>
            </a:r>
            <a:endParaRPr lang="ja-JP" altLang="en-US" sz="14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A0C45C8-3C03-FE9B-6F2D-6E7D4A899C49}"/>
              </a:ext>
            </a:extLst>
          </p:cNvPr>
          <p:cNvSpPr txBox="1"/>
          <p:nvPr/>
        </p:nvSpPr>
        <p:spPr>
          <a:xfrm>
            <a:off x="5599197" y="217310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6/19</a:t>
            </a:r>
            <a:endParaRPr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0F74227-1D70-66E1-5D85-EAEB2CEC5C12}"/>
              </a:ext>
            </a:extLst>
          </p:cNvPr>
          <p:cNvSpPr txBox="1"/>
          <p:nvPr/>
        </p:nvSpPr>
        <p:spPr>
          <a:xfrm>
            <a:off x="7138269" y="218482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6/26</a:t>
            </a:r>
            <a:endParaRPr lang="ja-JP" altLang="en-US" sz="1400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C1B08D6-0219-E0F4-CBE0-551613D28D85}"/>
              </a:ext>
            </a:extLst>
          </p:cNvPr>
          <p:cNvCxnSpPr>
            <a:cxnSpLocks/>
          </p:cNvCxnSpPr>
          <p:nvPr/>
        </p:nvCxnSpPr>
        <p:spPr>
          <a:xfrm>
            <a:off x="2633260" y="1618414"/>
            <a:ext cx="15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CDD94B4-7779-1915-189C-0E701B52822C}"/>
              </a:ext>
            </a:extLst>
          </p:cNvPr>
          <p:cNvCxnSpPr>
            <a:cxnSpLocks/>
          </p:cNvCxnSpPr>
          <p:nvPr/>
        </p:nvCxnSpPr>
        <p:spPr>
          <a:xfrm>
            <a:off x="4182381" y="1620089"/>
            <a:ext cx="15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7907E07-6CCC-FB60-88B0-3CD8F0FD3E6C}"/>
              </a:ext>
            </a:extLst>
          </p:cNvPr>
          <p:cNvCxnSpPr>
            <a:cxnSpLocks/>
          </p:cNvCxnSpPr>
          <p:nvPr/>
        </p:nvCxnSpPr>
        <p:spPr>
          <a:xfrm>
            <a:off x="5731502" y="1621764"/>
            <a:ext cx="15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0A4F71C-9288-09F6-4527-245C0EEB38C2}"/>
              </a:ext>
            </a:extLst>
          </p:cNvPr>
          <p:cNvCxnSpPr>
            <a:cxnSpLocks/>
          </p:cNvCxnSpPr>
          <p:nvPr/>
        </p:nvCxnSpPr>
        <p:spPr>
          <a:xfrm>
            <a:off x="7280623" y="1623439"/>
            <a:ext cx="15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48E1FD0-211F-4330-9504-B2D2802CB1FC}"/>
              </a:ext>
            </a:extLst>
          </p:cNvPr>
          <p:cNvSpPr txBox="1"/>
          <p:nvPr/>
        </p:nvSpPr>
        <p:spPr>
          <a:xfrm>
            <a:off x="2542824" y="119638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5/1</a:t>
            </a:r>
            <a:endParaRPr lang="ja-JP" altLang="en-US" sz="14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8AB57BB-5D92-58CA-0BE9-82AB24E894DF}"/>
              </a:ext>
            </a:extLst>
          </p:cNvPr>
          <p:cNvSpPr txBox="1"/>
          <p:nvPr/>
        </p:nvSpPr>
        <p:spPr>
          <a:xfrm>
            <a:off x="4061800" y="1177962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5/8</a:t>
            </a:r>
            <a:endParaRPr lang="ja-JP" altLang="en-US" sz="14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8F68A65-C664-33E6-60B8-59E050E16932}"/>
              </a:ext>
            </a:extLst>
          </p:cNvPr>
          <p:cNvSpPr txBox="1"/>
          <p:nvPr/>
        </p:nvSpPr>
        <p:spPr>
          <a:xfrm>
            <a:off x="5600872" y="1189685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5/15</a:t>
            </a:r>
            <a:endParaRPr lang="ja-JP" altLang="en-US" sz="14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28B1981-E8E4-BF52-9DDB-61FA358EA615}"/>
              </a:ext>
            </a:extLst>
          </p:cNvPr>
          <p:cNvSpPr txBox="1"/>
          <p:nvPr/>
        </p:nvSpPr>
        <p:spPr>
          <a:xfrm>
            <a:off x="7139944" y="1201408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5/22</a:t>
            </a:r>
            <a:endParaRPr lang="ja-JP" altLang="en-US" sz="1400" dirty="0"/>
          </a:p>
        </p:txBody>
      </p:sp>
      <p:sp>
        <p:nvSpPr>
          <p:cNvPr id="2" name="テキスト ボックス 32">
            <a:extLst>
              <a:ext uri="{FF2B5EF4-FFF2-40B4-BE49-F238E27FC236}">
                <a16:creationId xmlns:a16="http://schemas.microsoft.com/office/drawing/2014/main" id="{984C2172-762A-EA14-E0C5-E3B907A5DA60}"/>
              </a:ext>
            </a:extLst>
          </p:cNvPr>
          <p:cNvSpPr txBox="1"/>
          <p:nvPr/>
        </p:nvSpPr>
        <p:spPr>
          <a:xfrm>
            <a:off x="5431066" y="5421429"/>
            <a:ext cx="27029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400" b="1" dirty="0">
              <a:solidFill>
                <a:srgbClr val="0070C0"/>
              </a:solidFill>
            </a:endParaRPr>
          </a:p>
          <a:p>
            <a:r>
              <a:rPr lang="ja-JP" altLang="en-US" sz="1400" b="1" dirty="0">
                <a:solidFill>
                  <a:srgbClr val="0070C0"/>
                </a:solidFill>
              </a:rPr>
              <a:t>ダミー生成＆</a:t>
            </a:r>
            <a:r>
              <a:rPr lang="en-US" altLang="ja-JP" sz="1400" b="1" dirty="0">
                <a:solidFill>
                  <a:srgbClr val="0070C0"/>
                </a:solidFill>
              </a:rPr>
              <a:t>DRC</a:t>
            </a:r>
            <a:r>
              <a:rPr lang="ja-JP" altLang="en-US" sz="1400" b="1" dirty="0">
                <a:solidFill>
                  <a:srgbClr val="0070C0"/>
                </a:solidFill>
              </a:rPr>
              <a:t>：</a:t>
            </a:r>
            <a:r>
              <a:rPr lang="en-US" altLang="ja-JP" sz="1400" b="1" dirty="0">
                <a:solidFill>
                  <a:srgbClr val="0070C0"/>
                </a:solidFill>
              </a:rPr>
              <a:t>5H</a:t>
            </a:r>
          </a:p>
          <a:p>
            <a:r>
              <a:rPr lang="ja-JP" altLang="en-US" sz="1400" b="1" dirty="0">
                <a:solidFill>
                  <a:srgbClr val="0070C0"/>
                </a:solidFill>
              </a:rPr>
              <a:t>ダミー後</a:t>
            </a:r>
            <a:r>
              <a:rPr lang="en-US" altLang="ja-JP" sz="1400" b="1" dirty="0">
                <a:solidFill>
                  <a:srgbClr val="0070C0"/>
                </a:solidFill>
              </a:rPr>
              <a:t>DRC</a:t>
            </a:r>
            <a:r>
              <a:rPr lang="ja-JP" altLang="en-US" sz="1400" b="1" dirty="0">
                <a:solidFill>
                  <a:srgbClr val="0070C0"/>
                </a:solidFill>
              </a:rPr>
              <a:t>の確認＆修正＝１ｄ</a:t>
            </a:r>
            <a:endParaRPr lang="en-US" altLang="ja-JP" sz="1400" b="1" dirty="0">
              <a:solidFill>
                <a:srgbClr val="0070C0"/>
              </a:solidFill>
            </a:endParaRPr>
          </a:p>
        </p:txBody>
      </p:sp>
      <p:sp>
        <p:nvSpPr>
          <p:cNvPr id="4" name="右中かっこ 3">
            <a:extLst>
              <a:ext uri="{FF2B5EF4-FFF2-40B4-BE49-F238E27FC236}">
                <a16:creationId xmlns:a16="http://schemas.microsoft.com/office/drawing/2014/main" id="{E25E888F-2CE3-091C-2193-9580C1CA2478}"/>
              </a:ext>
            </a:extLst>
          </p:cNvPr>
          <p:cNvSpPr/>
          <p:nvPr/>
        </p:nvSpPr>
        <p:spPr>
          <a:xfrm>
            <a:off x="8395449" y="5604734"/>
            <a:ext cx="196326" cy="5271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8FFC0F-AAA1-04C3-34C7-73BB48319C76}"/>
              </a:ext>
            </a:extLst>
          </p:cNvPr>
          <p:cNvSpPr txBox="1"/>
          <p:nvPr/>
        </p:nvSpPr>
        <p:spPr>
          <a:xfrm>
            <a:off x="5558117" y="5389583"/>
            <a:ext cx="247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TO</a:t>
            </a:r>
            <a:r>
              <a:rPr lang="ja-JP" altLang="en-US" sz="1200" b="1" dirty="0">
                <a:solidFill>
                  <a:srgbClr val="FF0000"/>
                </a:solidFill>
              </a:rPr>
              <a:t>作業</a:t>
            </a:r>
            <a:r>
              <a:rPr lang="en-US" altLang="ja-JP" sz="1200" b="1" dirty="0">
                <a:solidFill>
                  <a:srgbClr val="FF0000"/>
                </a:solidFill>
              </a:rPr>
              <a:t>:</a:t>
            </a:r>
            <a:r>
              <a:rPr lang="ja-JP" altLang="en-US" sz="1200" b="1" dirty="0">
                <a:solidFill>
                  <a:srgbClr val="FF0000"/>
                </a:solidFill>
              </a:rPr>
              <a:t>　</a:t>
            </a:r>
            <a:r>
              <a:rPr lang="en-US" altLang="ja-JP" sz="1200" b="1" dirty="0">
                <a:solidFill>
                  <a:srgbClr val="FF0000"/>
                </a:solidFill>
              </a:rPr>
              <a:t>M</a:t>
            </a:r>
            <a:r>
              <a:rPr lang="ja-JP" altLang="en-US" sz="1200" b="1" dirty="0">
                <a:solidFill>
                  <a:srgbClr val="FF0000"/>
                </a:solidFill>
              </a:rPr>
              <a:t>大＆</a:t>
            </a:r>
            <a:r>
              <a:rPr lang="en-US" altLang="ja-JP" sz="1200" b="1" dirty="0">
                <a:solidFill>
                  <a:srgbClr val="FF0000"/>
                </a:solidFill>
              </a:rPr>
              <a:t>NICT</a:t>
            </a:r>
            <a:r>
              <a:rPr lang="ja-JP" altLang="en-US" sz="1200" b="1" dirty="0">
                <a:solidFill>
                  <a:srgbClr val="FF0000"/>
                </a:solidFill>
              </a:rPr>
              <a:t>の共同作業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EBDC1D0-4E10-CB8C-BEEF-683F010917AF}"/>
              </a:ext>
            </a:extLst>
          </p:cNvPr>
          <p:cNvSpPr txBox="1"/>
          <p:nvPr/>
        </p:nvSpPr>
        <p:spPr>
          <a:xfrm>
            <a:off x="5445162" y="6100500"/>
            <a:ext cx="36522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rgbClr val="0070C0"/>
                </a:solidFill>
              </a:rPr>
              <a:t>FTP: </a:t>
            </a:r>
            <a:r>
              <a:rPr lang="ja-JP" altLang="en-US" sz="1400" b="1" dirty="0">
                <a:solidFill>
                  <a:srgbClr val="0070C0"/>
                </a:solidFill>
              </a:rPr>
              <a:t>３</a:t>
            </a:r>
            <a:r>
              <a:rPr lang="en-US" altLang="ja-JP" sz="1400" b="1" dirty="0">
                <a:solidFill>
                  <a:srgbClr val="0070C0"/>
                </a:solidFill>
              </a:rPr>
              <a:t>H</a:t>
            </a:r>
            <a:r>
              <a:rPr lang="ja-JP" altLang="en-US" sz="1400" b="1" dirty="0">
                <a:solidFill>
                  <a:srgbClr val="0070C0"/>
                </a:solidFill>
              </a:rPr>
              <a:t>ｘ２</a:t>
            </a:r>
            <a:endParaRPr lang="en-US" altLang="ja-JP" sz="1400" b="1" dirty="0">
              <a:solidFill>
                <a:srgbClr val="0070C0"/>
              </a:solidFill>
            </a:endParaRPr>
          </a:p>
          <a:p>
            <a:r>
              <a:rPr lang="en-US" altLang="ja-JP" sz="1400" b="1" dirty="0">
                <a:solidFill>
                  <a:srgbClr val="0070C0"/>
                </a:solidFill>
              </a:rPr>
              <a:t>MT</a:t>
            </a:r>
            <a:r>
              <a:rPr lang="ja-JP" altLang="en-US" sz="1400" b="1" dirty="0">
                <a:solidFill>
                  <a:srgbClr val="0070C0"/>
                </a:solidFill>
              </a:rPr>
              <a:t>フォーム＆ウエーバー・レポート＝</a:t>
            </a:r>
            <a:r>
              <a:rPr lang="en-US" altLang="ja-JP" sz="1400" b="1" dirty="0">
                <a:solidFill>
                  <a:srgbClr val="0070C0"/>
                </a:solidFill>
              </a:rPr>
              <a:t>0.5d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117A8A3-6297-513D-F56F-6B1C9232F325}"/>
              </a:ext>
            </a:extLst>
          </p:cNvPr>
          <p:cNvSpPr txBox="1"/>
          <p:nvPr/>
        </p:nvSpPr>
        <p:spPr>
          <a:xfrm>
            <a:off x="8667078" y="573382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>
                <a:solidFill>
                  <a:srgbClr val="0070C0"/>
                </a:solidFill>
              </a:rPr>
              <a:t>x2</a:t>
            </a:r>
            <a:r>
              <a:rPr lang="ja-JP" altLang="en-US" sz="1400" b="1" dirty="0">
                <a:solidFill>
                  <a:srgbClr val="0070C0"/>
                </a:solidFill>
              </a:rPr>
              <a:t>回</a:t>
            </a:r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27151332-FD44-CD26-FBC5-59C43D0383E3}"/>
              </a:ext>
            </a:extLst>
          </p:cNvPr>
          <p:cNvSpPr/>
          <p:nvPr/>
        </p:nvSpPr>
        <p:spPr>
          <a:xfrm>
            <a:off x="9011322" y="5464886"/>
            <a:ext cx="303008" cy="11833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26F3AC5-999D-C986-DE2D-515AA19CF7A4}"/>
              </a:ext>
            </a:extLst>
          </p:cNvPr>
          <p:cNvSpPr txBox="1"/>
          <p:nvPr/>
        </p:nvSpPr>
        <p:spPr>
          <a:xfrm>
            <a:off x="9291022" y="5916706"/>
            <a:ext cx="1099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最短４日</a:t>
            </a:r>
            <a:endParaRPr lang="en-US" altLang="ja-JP" sz="1400" dirty="0"/>
          </a:p>
          <a:p>
            <a:r>
              <a:rPr lang="ja-JP" altLang="en-US" sz="1400" dirty="0"/>
              <a:t>→</a:t>
            </a:r>
            <a:r>
              <a:rPr lang="en-US" altLang="ja-JP" sz="1400" dirty="0"/>
              <a:t>5</a:t>
            </a:r>
            <a:r>
              <a:rPr lang="ja-JP" altLang="en-US" sz="1400" dirty="0"/>
              <a:t>日とする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02023E8-CCA5-4688-E76C-F481D346F3FC}"/>
              </a:ext>
            </a:extLst>
          </p:cNvPr>
          <p:cNvCxnSpPr/>
          <p:nvPr/>
        </p:nvCxnSpPr>
        <p:spPr>
          <a:xfrm flipH="1">
            <a:off x="8312077" y="4173967"/>
            <a:ext cx="11403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9CA0DD7-0208-9AE8-8309-BDB90C6C5B10}"/>
              </a:ext>
            </a:extLst>
          </p:cNvPr>
          <p:cNvSpPr txBox="1"/>
          <p:nvPr/>
        </p:nvSpPr>
        <p:spPr>
          <a:xfrm>
            <a:off x="8376622" y="4313817"/>
            <a:ext cx="1436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最終</a:t>
            </a:r>
            <a:r>
              <a:rPr lang="en-US" altLang="ja-JP" sz="1400" dirty="0"/>
              <a:t>TO</a:t>
            </a:r>
            <a:r>
              <a:rPr lang="ja-JP" altLang="en-US" sz="1400" dirty="0"/>
              <a:t>作業</a:t>
            </a:r>
            <a:r>
              <a:rPr lang="en-US" altLang="ja-JP" sz="1400" dirty="0"/>
              <a:t>(5d)</a:t>
            </a:r>
            <a:endParaRPr lang="ja-JP" altLang="en-US" sz="1400" dirty="0"/>
          </a:p>
        </p:txBody>
      </p:sp>
      <p:sp>
        <p:nvSpPr>
          <p:cNvPr id="29" name="二等辺三角形 28">
            <a:extLst>
              <a:ext uri="{FF2B5EF4-FFF2-40B4-BE49-F238E27FC236}">
                <a16:creationId xmlns:a16="http://schemas.microsoft.com/office/drawing/2014/main" id="{6E8D0495-BC22-615F-F7F1-64C35374DFA7}"/>
              </a:ext>
            </a:extLst>
          </p:cNvPr>
          <p:cNvSpPr/>
          <p:nvPr/>
        </p:nvSpPr>
        <p:spPr>
          <a:xfrm>
            <a:off x="8115504" y="3884240"/>
            <a:ext cx="211015" cy="1819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534A87E-4BE3-DADA-38C7-2C3484CCEFCC}"/>
              </a:ext>
            </a:extLst>
          </p:cNvPr>
          <p:cNvSpPr txBox="1"/>
          <p:nvPr/>
        </p:nvSpPr>
        <p:spPr>
          <a:xfrm>
            <a:off x="8322834" y="3926542"/>
            <a:ext cx="676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dryrun</a:t>
            </a:r>
            <a:endParaRPr lang="ja-JP" altLang="en-US" sz="14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90F6CD3-AB89-B476-7AB9-D1DC481CBBE4}"/>
              </a:ext>
            </a:extLst>
          </p:cNvPr>
          <p:cNvSpPr txBox="1"/>
          <p:nvPr/>
        </p:nvSpPr>
        <p:spPr>
          <a:xfrm>
            <a:off x="9497210" y="3885305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TO</a:t>
            </a:r>
            <a:endParaRPr lang="ja-JP" altLang="en-US" sz="1400" dirty="0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8FC0541A-60B0-B614-E602-27BAD441FE47}"/>
              </a:ext>
            </a:extLst>
          </p:cNvPr>
          <p:cNvCxnSpPr/>
          <p:nvPr/>
        </p:nvCxnSpPr>
        <p:spPr>
          <a:xfrm flipH="1">
            <a:off x="7098255" y="4186517"/>
            <a:ext cx="11403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35C4D2A-7501-B700-6686-DCE26D156441}"/>
              </a:ext>
            </a:extLst>
          </p:cNvPr>
          <p:cNvSpPr txBox="1"/>
          <p:nvPr/>
        </p:nvSpPr>
        <p:spPr>
          <a:xfrm>
            <a:off x="7109012" y="4326368"/>
            <a:ext cx="1257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仮</a:t>
            </a:r>
            <a:r>
              <a:rPr lang="en-US" altLang="ja-JP" sz="1400" dirty="0"/>
              <a:t>TO</a:t>
            </a:r>
            <a:r>
              <a:rPr lang="ja-JP" altLang="en-US" sz="1400" dirty="0"/>
              <a:t>作業</a:t>
            </a:r>
            <a:r>
              <a:rPr lang="en-US" altLang="ja-JP" sz="1400" dirty="0"/>
              <a:t>(5d)</a:t>
            </a:r>
            <a:endParaRPr lang="ja-JP" altLang="en-US" sz="14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873D6DD-DEE3-1E0A-8619-487A91C9C1B9}"/>
              </a:ext>
            </a:extLst>
          </p:cNvPr>
          <p:cNvSpPr txBox="1"/>
          <p:nvPr/>
        </p:nvSpPr>
        <p:spPr>
          <a:xfrm>
            <a:off x="7873454" y="347302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7/30</a:t>
            </a:r>
            <a:endParaRPr lang="ja-JP" altLang="en-US" sz="1400" dirty="0"/>
          </a:p>
        </p:txBody>
      </p:sp>
      <p:sp>
        <p:nvSpPr>
          <p:cNvPr id="52" name="二等辺三角形 51">
            <a:extLst>
              <a:ext uri="{FF2B5EF4-FFF2-40B4-BE49-F238E27FC236}">
                <a16:creationId xmlns:a16="http://schemas.microsoft.com/office/drawing/2014/main" id="{AAD90B84-0F83-229B-4E38-E4A150B39FE6}"/>
              </a:ext>
            </a:extLst>
          </p:cNvPr>
          <p:cNvSpPr/>
          <p:nvPr/>
        </p:nvSpPr>
        <p:spPr>
          <a:xfrm>
            <a:off x="7052290" y="3875275"/>
            <a:ext cx="211015" cy="1819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A3AD9063-1F72-A740-B3A2-DE9E6FBB9BBA}"/>
              </a:ext>
            </a:extLst>
          </p:cNvPr>
          <p:cNvCxnSpPr>
            <a:cxnSpLocks/>
          </p:cNvCxnSpPr>
          <p:nvPr/>
        </p:nvCxnSpPr>
        <p:spPr>
          <a:xfrm flipH="1">
            <a:off x="5859332" y="4199068"/>
            <a:ext cx="11761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1BFC147-7755-1EA4-4846-8246EC33DF14}"/>
              </a:ext>
            </a:extLst>
          </p:cNvPr>
          <p:cNvSpPr txBox="1"/>
          <p:nvPr/>
        </p:nvSpPr>
        <p:spPr>
          <a:xfrm>
            <a:off x="2739614" y="5120640"/>
            <a:ext cx="1923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TO</a:t>
            </a:r>
            <a:r>
              <a:rPr lang="ja-JP" altLang="en-US" sz="1600" dirty="0"/>
              <a:t>作業練習</a:t>
            </a:r>
            <a:endParaRPr lang="en-US" altLang="ja-JP" sz="1600" dirty="0"/>
          </a:p>
          <a:p>
            <a:r>
              <a:rPr lang="ja-JP" altLang="en-US" sz="1200" dirty="0"/>
              <a:t>問い合わせ含む</a:t>
            </a:r>
            <a:r>
              <a:rPr lang="ja-JP" altLang="en-US" sz="1600" dirty="0"/>
              <a:t>（</a:t>
            </a:r>
            <a:r>
              <a:rPr lang="en-US" altLang="ja-JP" sz="1600" dirty="0"/>
              <a:t>NICT)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01813D8-89AE-27D6-1106-AB86ABD9E57A}"/>
              </a:ext>
            </a:extLst>
          </p:cNvPr>
          <p:cNvCxnSpPr>
            <a:cxnSpLocks/>
          </p:cNvCxnSpPr>
          <p:nvPr/>
        </p:nvCxnSpPr>
        <p:spPr>
          <a:xfrm flipH="1">
            <a:off x="2567494" y="5050716"/>
            <a:ext cx="2866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36E95423-12A2-681A-F558-F7DCE0764788}"/>
              </a:ext>
            </a:extLst>
          </p:cNvPr>
          <p:cNvSpPr/>
          <p:nvPr/>
        </p:nvSpPr>
        <p:spPr>
          <a:xfrm>
            <a:off x="5439784" y="5260489"/>
            <a:ext cx="4970032" cy="14092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E5E11A77-A957-3D1B-76BA-4EA543BBAF12}"/>
              </a:ext>
            </a:extLst>
          </p:cNvPr>
          <p:cNvCxnSpPr/>
          <p:nvPr/>
        </p:nvCxnSpPr>
        <p:spPr>
          <a:xfrm flipV="1">
            <a:off x="7924801" y="4808670"/>
            <a:ext cx="172123" cy="20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7B119E18-2495-5D08-BA2A-EF25AF4809E3}"/>
              </a:ext>
            </a:extLst>
          </p:cNvPr>
          <p:cNvCxnSpPr/>
          <p:nvPr/>
        </p:nvCxnSpPr>
        <p:spPr>
          <a:xfrm flipV="1">
            <a:off x="8701145" y="4831978"/>
            <a:ext cx="172123" cy="20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66757B2-F7EB-8190-1807-C0A9ED3D52EC}"/>
              </a:ext>
            </a:extLst>
          </p:cNvPr>
          <p:cNvCxnSpPr>
            <a:cxnSpLocks/>
          </p:cNvCxnSpPr>
          <p:nvPr/>
        </p:nvCxnSpPr>
        <p:spPr>
          <a:xfrm flipH="1">
            <a:off x="2459917" y="4200861"/>
            <a:ext cx="32595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4C6B5AF-0F61-D806-BEB4-477EE847AFCF}"/>
              </a:ext>
            </a:extLst>
          </p:cNvPr>
          <p:cNvSpPr txBox="1"/>
          <p:nvPr/>
        </p:nvSpPr>
        <p:spPr>
          <a:xfrm>
            <a:off x="5859333" y="4227758"/>
            <a:ext cx="14415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統合作業</a:t>
            </a:r>
            <a:r>
              <a:rPr lang="en-US" altLang="ja-JP" sz="1400" dirty="0"/>
              <a:t>5d</a:t>
            </a:r>
          </a:p>
          <a:p>
            <a:r>
              <a:rPr lang="en-US" altLang="ja-JP" sz="1400" dirty="0"/>
              <a:t>DRC</a:t>
            </a:r>
            <a:r>
              <a:rPr lang="ja-JP" altLang="en-US" sz="1400" dirty="0"/>
              <a:t>含む（</a:t>
            </a:r>
            <a:r>
              <a:rPr lang="en-US" altLang="ja-JP" sz="1400" dirty="0"/>
              <a:t>NICT)</a:t>
            </a:r>
          </a:p>
          <a:p>
            <a:r>
              <a:rPr lang="ja-JP" altLang="en-US" sz="1400" b="1" dirty="0">
                <a:solidFill>
                  <a:srgbClr val="FF0000"/>
                </a:solidFill>
              </a:rPr>
              <a:t>修正は各設計者</a:t>
            </a:r>
            <a:endParaRPr lang="en-US" altLang="ja-JP" sz="1400" b="1" dirty="0">
              <a:solidFill>
                <a:srgbClr val="FF0000"/>
              </a:solidFill>
            </a:endParaRPr>
          </a:p>
          <a:p>
            <a:r>
              <a:rPr lang="ja-JP" altLang="en-US" sz="1200" b="1" dirty="0">
                <a:solidFill>
                  <a:srgbClr val="FF0000"/>
                </a:solidFill>
              </a:rPr>
              <a:t>（共同作業）</a:t>
            </a:r>
            <a:endParaRPr lang="en-US" altLang="ja-JP" sz="1200" b="1" dirty="0">
              <a:solidFill>
                <a:srgbClr val="FF0000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9F00D62B-289B-5AA8-6400-AE0905C0BB2C}"/>
              </a:ext>
            </a:extLst>
          </p:cNvPr>
          <p:cNvSpPr txBox="1"/>
          <p:nvPr/>
        </p:nvSpPr>
        <p:spPr>
          <a:xfrm>
            <a:off x="5818015" y="387009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7/19</a:t>
            </a:r>
            <a:endParaRPr lang="ja-JP" altLang="en-US" sz="1400" dirty="0"/>
          </a:p>
        </p:txBody>
      </p:sp>
      <p:sp>
        <p:nvSpPr>
          <p:cNvPr id="68" name="二等辺三角形 67">
            <a:extLst>
              <a:ext uri="{FF2B5EF4-FFF2-40B4-BE49-F238E27FC236}">
                <a16:creationId xmlns:a16="http://schemas.microsoft.com/office/drawing/2014/main" id="{38F42689-668D-B2DB-D513-0D3C8A886DC1}"/>
              </a:ext>
            </a:extLst>
          </p:cNvPr>
          <p:cNvSpPr/>
          <p:nvPr/>
        </p:nvSpPr>
        <p:spPr>
          <a:xfrm>
            <a:off x="5698620" y="3877068"/>
            <a:ext cx="211015" cy="18190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1" name="二等辺三角形 70">
            <a:extLst>
              <a:ext uri="{FF2B5EF4-FFF2-40B4-BE49-F238E27FC236}">
                <a16:creationId xmlns:a16="http://schemas.microsoft.com/office/drawing/2014/main" id="{51CD9148-9892-6686-B617-F3B2F4BEEBBE}"/>
              </a:ext>
            </a:extLst>
          </p:cNvPr>
          <p:cNvSpPr/>
          <p:nvPr/>
        </p:nvSpPr>
        <p:spPr>
          <a:xfrm>
            <a:off x="8734069" y="2674005"/>
            <a:ext cx="211015" cy="18190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531D176-17B0-C9E2-36AE-FBDA96C8024F}"/>
              </a:ext>
            </a:extLst>
          </p:cNvPr>
          <p:cNvSpPr txBox="1"/>
          <p:nvPr/>
        </p:nvSpPr>
        <p:spPr>
          <a:xfrm>
            <a:off x="5891605" y="2979870"/>
            <a:ext cx="2314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チップレイアウト、</a:t>
            </a:r>
            <a:r>
              <a:rPr lang="en-US" altLang="ja-JP" sz="1400" dirty="0"/>
              <a:t>DRC</a:t>
            </a:r>
            <a:r>
              <a:rPr lang="ja-JP" altLang="en-US" sz="1400" dirty="0"/>
              <a:t>、</a:t>
            </a:r>
            <a:r>
              <a:rPr lang="en-US" altLang="ja-JP" sz="1400" dirty="0"/>
              <a:t>LVS</a:t>
            </a:r>
            <a:endParaRPr lang="ja-JP" altLang="en-US" sz="14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F6365251-F195-6B6C-02F0-9F1EFC7F1AAE}"/>
              </a:ext>
            </a:extLst>
          </p:cNvPr>
          <p:cNvCxnSpPr>
            <a:cxnSpLocks/>
          </p:cNvCxnSpPr>
          <p:nvPr/>
        </p:nvCxnSpPr>
        <p:spPr>
          <a:xfrm flipH="1">
            <a:off x="5784029" y="2900978"/>
            <a:ext cx="29601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CFAB0C76-5913-BFCE-7274-464EAE35C623}"/>
              </a:ext>
            </a:extLst>
          </p:cNvPr>
          <p:cNvSpPr txBox="1"/>
          <p:nvPr/>
        </p:nvSpPr>
        <p:spPr>
          <a:xfrm>
            <a:off x="6719945" y="1925620"/>
            <a:ext cx="2377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ブロックレイアウト　</a:t>
            </a:r>
            <a:r>
              <a:rPr lang="en-US" altLang="ja-JP" sz="1400" dirty="0"/>
              <a:t>DRC,LVS</a:t>
            </a:r>
            <a:endParaRPr lang="ja-JP" altLang="en-US" sz="1400" dirty="0"/>
          </a:p>
        </p:txBody>
      </p:sp>
      <p:sp>
        <p:nvSpPr>
          <p:cNvPr id="76" name="二等辺三角形 75">
            <a:extLst>
              <a:ext uri="{FF2B5EF4-FFF2-40B4-BE49-F238E27FC236}">
                <a16:creationId xmlns:a16="http://schemas.microsoft.com/office/drawing/2014/main" id="{8A75B2C7-FF46-3782-19A5-EE0FBC6D60CE}"/>
              </a:ext>
            </a:extLst>
          </p:cNvPr>
          <p:cNvSpPr/>
          <p:nvPr/>
        </p:nvSpPr>
        <p:spPr>
          <a:xfrm>
            <a:off x="5616144" y="2643526"/>
            <a:ext cx="211015" cy="181909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F7BEB896-12F5-1535-59A6-6F830B6BD757}"/>
              </a:ext>
            </a:extLst>
          </p:cNvPr>
          <p:cNvSpPr txBox="1"/>
          <p:nvPr/>
        </p:nvSpPr>
        <p:spPr>
          <a:xfrm>
            <a:off x="4333541" y="1873627"/>
            <a:ext cx="2213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セルレイアウト　</a:t>
            </a:r>
            <a:r>
              <a:rPr lang="en-US" altLang="ja-JP" sz="1400" dirty="0"/>
              <a:t>DRC,LVS</a:t>
            </a:r>
            <a:endParaRPr lang="ja-JP" altLang="en-US" sz="1400" dirty="0"/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50DF8598-A7CF-F36E-4394-9F87B9F58F72}"/>
              </a:ext>
            </a:extLst>
          </p:cNvPr>
          <p:cNvCxnSpPr>
            <a:cxnSpLocks/>
          </p:cNvCxnSpPr>
          <p:nvPr/>
        </p:nvCxnSpPr>
        <p:spPr>
          <a:xfrm flipH="1">
            <a:off x="2537013" y="2902771"/>
            <a:ext cx="29601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二等辺三角形 78">
            <a:extLst>
              <a:ext uri="{FF2B5EF4-FFF2-40B4-BE49-F238E27FC236}">
                <a16:creationId xmlns:a16="http://schemas.microsoft.com/office/drawing/2014/main" id="{6AB8C6A2-7263-FC02-1B87-9FC05C5D1DAC}"/>
              </a:ext>
            </a:extLst>
          </p:cNvPr>
          <p:cNvSpPr/>
          <p:nvPr/>
        </p:nvSpPr>
        <p:spPr>
          <a:xfrm>
            <a:off x="8683866" y="1655616"/>
            <a:ext cx="211015" cy="181909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60F019E1-F82A-0C40-8FBE-E73296B1EE4F}"/>
              </a:ext>
            </a:extLst>
          </p:cNvPr>
          <p:cNvCxnSpPr>
            <a:cxnSpLocks/>
          </p:cNvCxnSpPr>
          <p:nvPr/>
        </p:nvCxnSpPr>
        <p:spPr>
          <a:xfrm flipH="1">
            <a:off x="4141695" y="1839557"/>
            <a:ext cx="29601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2715FC6-E02D-EE26-2793-3D5D8AA004C2}"/>
              </a:ext>
            </a:extLst>
          </p:cNvPr>
          <p:cNvCxnSpPr>
            <a:cxnSpLocks/>
          </p:cNvCxnSpPr>
          <p:nvPr/>
        </p:nvCxnSpPr>
        <p:spPr>
          <a:xfrm flipH="1">
            <a:off x="7193281" y="1830592"/>
            <a:ext cx="15132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238EA88-C375-861E-C06F-58929DD65F8B}"/>
              </a:ext>
            </a:extLst>
          </p:cNvPr>
          <p:cNvSpPr txBox="1"/>
          <p:nvPr/>
        </p:nvSpPr>
        <p:spPr>
          <a:xfrm>
            <a:off x="2537014" y="2992420"/>
            <a:ext cx="2736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ブロック</a:t>
            </a:r>
            <a:r>
              <a:rPr lang="en-US" altLang="ja-JP" sz="1400" dirty="0"/>
              <a:t>CR</a:t>
            </a:r>
            <a:r>
              <a:rPr lang="ja-JP" altLang="en-US" sz="1400" dirty="0"/>
              <a:t>シミュレーション＆修正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2EB73B0-5180-7B45-C8CC-69A0F00A1890}"/>
              </a:ext>
            </a:extLst>
          </p:cNvPr>
          <p:cNvSpPr txBox="1"/>
          <p:nvPr/>
        </p:nvSpPr>
        <p:spPr>
          <a:xfrm>
            <a:off x="2182009" y="4326368"/>
            <a:ext cx="3468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チップ</a:t>
            </a:r>
            <a:r>
              <a:rPr lang="en-US" altLang="ja-JP" sz="1400" dirty="0"/>
              <a:t>CR</a:t>
            </a:r>
            <a:r>
              <a:rPr lang="ja-JP" altLang="en-US" sz="1400" dirty="0"/>
              <a:t>シミュレーション、修正、</a:t>
            </a:r>
            <a:r>
              <a:rPr lang="en-US" altLang="ja-JP" sz="1400" dirty="0"/>
              <a:t>DRC</a:t>
            </a:r>
            <a:r>
              <a:rPr lang="ja-JP" altLang="en-US" sz="1400" dirty="0"/>
              <a:t>、</a:t>
            </a:r>
            <a:r>
              <a:rPr lang="en-US" altLang="ja-JP" sz="1400" dirty="0"/>
              <a:t>LVS</a:t>
            </a:r>
            <a:endParaRPr lang="ja-JP" altLang="en-US" sz="1400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4A01D8F9-7084-FF2C-E35E-BBCF21119162}"/>
              </a:ext>
            </a:extLst>
          </p:cNvPr>
          <p:cNvSpPr txBox="1"/>
          <p:nvPr/>
        </p:nvSpPr>
        <p:spPr>
          <a:xfrm>
            <a:off x="2718791" y="301215"/>
            <a:ext cx="69365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/>
              <a:t>６５</a:t>
            </a:r>
            <a:r>
              <a:rPr lang="en-US" altLang="ja-JP" sz="2000" dirty="0"/>
              <a:t>nm</a:t>
            </a:r>
            <a:r>
              <a:rPr lang="ja-JP" altLang="en-US" sz="2000" dirty="0"/>
              <a:t>線表案</a:t>
            </a:r>
            <a:endParaRPr lang="en-US" altLang="ja-JP" sz="2000" dirty="0"/>
          </a:p>
          <a:p>
            <a:pPr algn="ctr"/>
            <a:r>
              <a:rPr lang="en-US" altLang="ja-JP" sz="2000" dirty="0"/>
              <a:t>4</a:t>
            </a:r>
            <a:r>
              <a:rPr lang="ja-JP" altLang="en-US" sz="2000" dirty="0"/>
              <a:t>月中に回路＆フロアプランが</a:t>
            </a:r>
            <a:r>
              <a:rPr lang="en-US" altLang="ja-JP" sz="2000" dirty="0"/>
              <a:t>fix</a:t>
            </a:r>
            <a:r>
              <a:rPr lang="ja-JP" altLang="en-US" sz="2000" dirty="0"/>
              <a:t>していること（</a:t>
            </a:r>
            <a:r>
              <a:rPr lang="en-US" altLang="ja-JP" sz="2000" dirty="0"/>
              <a:t>w/L</a:t>
            </a:r>
            <a:r>
              <a:rPr lang="ja-JP" altLang="en-US" sz="2000" dirty="0"/>
              <a:t>は後で調整</a:t>
            </a:r>
            <a:r>
              <a:rPr lang="ja-JP" altLang="en-US" sz="2400" dirty="0"/>
              <a:t>）</a:t>
            </a:r>
            <a:endParaRPr lang="en-US" altLang="ja-JP" sz="2400" dirty="0"/>
          </a:p>
        </p:txBody>
      </p:sp>
      <p:sp>
        <p:nvSpPr>
          <p:cNvPr id="87" name="二等辺三角形 86">
            <a:extLst>
              <a:ext uri="{FF2B5EF4-FFF2-40B4-BE49-F238E27FC236}">
                <a16:creationId xmlns:a16="http://schemas.microsoft.com/office/drawing/2014/main" id="{8092013B-792B-B449-2D91-0EDB77CFA192}"/>
              </a:ext>
            </a:extLst>
          </p:cNvPr>
          <p:cNvSpPr/>
          <p:nvPr/>
        </p:nvSpPr>
        <p:spPr>
          <a:xfrm>
            <a:off x="4076008" y="1608997"/>
            <a:ext cx="211015" cy="18190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1982BDAE-7207-FB08-2C93-6BAD8EFD8286}"/>
              </a:ext>
            </a:extLst>
          </p:cNvPr>
          <p:cNvCxnSpPr>
            <a:cxnSpLocks/>
          </p:cNvCxnSpPr>
          <p:nvPr/>
        </p:nvCxnSpPr>
        <p:spPr>
          <a:xfrm flipH="1">
            <a:off x="2450951" y="1853900"/>
            <a:ext cx="15132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27E98E8C-9AB1-DDBA-C926-E2A5F3CCE218}"/>
              </a:ext>
            </a:extLst>
          </p:cNvPr>
          <p:cNvSpPr txBox="1"/>
          <p:nvPr/>
        </p:nvSpPr>
        <p:spPr>
          <a:xfrm>
            <a:off x="1911275" y="1871831"/>
            <a:ext cx="185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回路＆フロアプラン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D22E76D-C58B-988A-A17A-45E0BE1C6457}"/>
              </a:ext>
            </a:extLst>
          </p:cNvPr>
          <p:cNvSpPr txBox="1"/>
          <p:nvPr/>
        </p:nvSpPr>
        <p:spPr>
          <a:xfrm>
            <a:off x="9227734" y="1"/>
            <a:ext cx="1440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dirty="0"/>
              <a:t>0418</a:t>
            </a:r>
          </a:p>
          <a:p>
            <a:pPr algn="r"/>
            <a:r>
              <a:rPr lang="en-US" altLang="ja-JP" dirty="0"/>
              <a:t>NICT,</a:t>
            </a:r>
            <a:r>
              <a:rPr lang="ja-JP" altLang="en-US" dirty="0"/>
              <a:t>　</a:t>
            </a:r>
            <a:r>
              <a:rPr lang="en-US" altLang="ja-JP" dirty="0"/>
              <a:t>Tanoi</a:t>
            </a:r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6A7CAC0-508A-486F-B1BB-47C521652990}"/>
              </a:ext>
            </a:extLst>
          </p:cNvPr>
          <p:cNvSpPr txBox="1"/>
          <p:nvPr/>
        </p:nvSpPr>
        <p:spPr>
          <a:xfrm>
            <a:off x="113452" y="116549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田野井さんの資料より</a:t>
            </a:r>
          </a:p>
        </p:txBody>
      </p:sp>
    </p:spTree>
    <p:extLst>
      <p:ext uri="{BB962C8B-B14F-4D97-AF65-F5344CB8AC3E}">
        <p14:creationId xmlns:p14="http://schemas.microsoft.com/office/powerpoint/2010/main" val="357357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9434E7-FAF2-434C-CDF7-A6A64B07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予定表</a:t>
            </a:r>
          </a:p>
        </p:txBody>
      </p:sp>
      <p:pic>
        <p:nvPicPr>
          <p:cNvPr id="110" name="図 109" descr="テーブル&#10;&#10;自動的に生成された説明">
            <a:extLst>
              <a:ext uri="{FF2B5EF4-FFF2-40B4-BE49-F238E27FC236}">
                <a16:creationId xmlns:a16="http://schemas.microsoft.com/office/drawing/2014/main" id="{39EEF5FB-F3BE-01A5-7B06-E73565719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" y="1274764"/>
            <a:ext cx="11486606" cy="466378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5A7AAB5-D1FC-604D-E839-CCEC42B8DA3A}"/>
              </a:ext>
            </a:extLst>
          </p:cNvPr>
          <p:cNvSpPr txBox="1"/>
          <p:nvPr/>
        </p:nvSpPr>
        <p:spPr>
          <a:xfrm>
            <a:off x="352697" y="6011333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フロアプランを優先的に</a:t>
            </a:r>
          </a:p>
        </p:txBody>
      </p:sp>
    </p:spTree>
    <p:extLst>
      <p:ext uri="{BB962C8B-B14F-4D97-AF65-F5344CB8AC3E}">
        <p14:creationId xmlns:p14="http://schemas.microsoft.com/office/powerpoint/2010/main" val="1967133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3A230A-FFAE-6935-CD64-FEA00042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コモンセントロイド配置について</a:t>
            </a:r>
            <a:endParaRPr kumimoji="1" lang="ja-JP" altLang="en-US" dirty="0"/>
          </a:p>
        </p:txBody>
      </p:sp>
      <p:pic>
        <p:nvPicPr>
          <p:cNvPr id="4" name="図 3" descr="ゲームの画面&#10;&#10;低い精度で自動的に生成された説明">
            <a:extLst>
              <a:ext uri="{FF2B5EF4-FFF2-40B4-BE49-F238E27FC236}">
                <a16:creationId xmlns:a16="http://schemas.microsoft.com/office/drawing/2014/main" id="{54A9A1BE-E50D-7AF1-DF0F-5CCAE42FF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78" y="1227640"/>
            <a:ext cx="5122439" cy="416580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6E0EB94-06D3-A0EC-8EA4-B30435F3A449}"/>
              </a:ext>
            </a:extLst>
          </p:cNvPr>
          <p:cNvSpPr txBox="1"/>
          <p:nvPr/>
        </p:nvSpPr>
        <p:spPr>
          <a:xfrm>
            <a:off x="7154333" y="1371600"/>
            <a:ext cx="339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コモンセントロイド配置を考慮した</a:t>
            </a:r>
            <a:endParaRPr kumimoji="1" lang="en-US" altLang="ja-JP" dirty="0"/>
          </a:p>
          <a:p>
            <a:r>
              <a:rPr lang="ja-JP" altLang="en-US" dirty="0"/>
              <a:t>ギルバートセル</a:t>
            </a:r>
            <a:endParaRPr kumimoji="1" lang="ja-JP" altLang="en-US" dirty="0"/>
          </a:p>
        </p:txBody>
      </p:sp>
      <p:pic>
        <p:nvPicPr>
          <p:cNvPr id="7" name="図 6" descr="夜に光っている星&#10;&#10;自動的に生成された説明">
            <a:extLst>
              <a:ext uri="{FF2B5EF4-FFF2-40B4-BE49-F238E27FC236}">
                <a16:creationId xmlns:a16="http://schemas.microsoft.com/office/drawing/2014/main" id="{FD9372EF-B4B2-D0A5-A8F7-B594F0D498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00" t="58210" r="24671" b="32211"/>
          <a:stretch/>
        </p:blipFill>
        <p:spPr>
          <a:xfrm>
            <a:off x="8600825" y="2169675"/>
            <a:ext cx="1950592" cy="827525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5C29F0F1-9093-DB0B-4FD8-A45218FCA0A0}"/>
              </a:ext>
            </a:extLst>
          </p:cNvPr>
          <p:cNvGrpSpPr/>
          <p:nvPr/>
        </p:nvGrpSpPr>
        <p:grpSpPr>
          <a:xfrm>
            <a:off x="8317685" y="4884618"/>
            <a:ext cx="2516871" cy="1411069"/>
            <a:chOff x="8009467" y="3970867"/>
            <a:chExt cx="2516871" cy="1411069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F3CB679-9843-1314-4073-04B42B98B5A9}"/>
                </a:ext>
              </a:extLst>
            </p:cNvPr>
            <p:cNvSpPr/>
            <p:nvPr/>
          </p:nvSpPr>
          <p:spPr bwMode="auto">
            <a:xfrm>
              <a:off x="9561138" y="3970867"/>
              <a:ext cx="965200" cy="48260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753951C-EF86-E16F-EE1A-4A6A164F62F8}"/>
                </a:ext>
              </a:extLst>
            </p:cNvPr>
            <p:cNvSpPr/>
            <p:nvPr/>
          </p:nvSpPr>
          <p:spPr bwMode="auto">
            <a:xfrm>
              <a:off x="8009467" y="4899336"/>
              <a:ext cx="965200" cy="48260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C00AB1BA-7998-D43B-EB6E-3D0A0BE17B25}"/>
                </a:ext>
              </a:extLst>
            </p:cNvPr>
            <p:cNvSpPr/>
            <p:nvPr/>
          </p:nvSpPr>
          <p:spPr bwMode="auto">
            <a:xfrm>
              <a:off x="9561138" y="4899336"/>
              <a:ext cx="965200" cy="48260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C94CD9C-639E-3B41-374A-7BF9684FD63D}"/>
                </a:ext>
              </a:extLst>
            </p:cNvPr>
            <p:cNvGrpSpPr/>
            <p:nvPr/>
          </p:nvGrpSpPr>
          <p:grpSpPr>
            <a:xfrm>
              <a:off x="8009467" y="3970867"/>
              <a:ext cx="965200" cy="482600"/>
              <a:chOff x="8009467" y="3970867"/>
              <a:chExt cx="965200" cy="482600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83FB2FAD-414E-E95C-4DB6-CFB44D325511}"/>
                  </a:ext>
                </a:extLst>
              </p:cNvPr>
              <p:cNvSpPr/>
              <p:nvPr/>
            </p:nvSpPr>
            <p:spPr bwMode="auto">
              <a:xfrm>
                <a:off x="8009467" y="3970867"/>
                <a:ext cx="965200" cy="482600"/>
              </a:xfrm>
              <a:prstGeom prst="rect">
                <a:avLst/>
              </a:prstGeom>
              <a:noFill/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ja-JP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endParaRP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E84E64B-445F-6AB4-0F5A-4BBE3B1FACE1}"/>
                  </a:ext>
                </a:extLst>
              </p:cNvPr>
              <p:cNvSpPr txBox="1"/>
              <p:nvPr/>
            </p:nvSpPr>
            <p:spPr>
              <a:xfrm>
                <a:off x="8168901" y="402750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/>
                  <a:t>Pcell</a:t>
                </a:r>
                <a:endParaRPr kumimoji="1" lang="ja-JP" altLang="en-US" dirty="0"/>
              </a:p>
            </p:txBody>
          </p:sp>
        </p:grpSp>
      </p:grpSp>
      <p:sp>
        <p:nvSpPr>
          <p:cNvPr id="15" name="楕円 14">
            <a:extLst>
              <a:ext uri="{FF2B5EF4-FFF2-40B4-BE49-F238E27FC236}">
                <a16:creationId xmlns:a16="http://schemas.microsoft.com/office/drawing/2014/main" id="{DBED171B-9FA1-A0C7-AE67-14CB43958E3B}"/>
              </a:ext>
            </a:extLst>
          </p:cNvPr>
          <p:cNvSpPr/>
          <p:nvPr/>
        </p:nvSpPr>
        <p:spPr bwMode="auto">
          <a:xfrm>
            <a:off x="8477119" y="2065867"/>
            <a:ext cx="965200" cy="646331"/>
          </a:xfrm>
          <a:prstGeom prst="ellips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BE38AAD-AD96-9654-8C6E-DDF70C198D48}"/>
              </a:ext>
            </a:extLst>
          </p:cNvPr>
          <p:cNvCxnSpPr>
            <a:stCxn id="27" idx="4"/>
            <a:endCxn id="8" idx="0"/>
          </p:cNvCxnSpPr>
          <p:nvPr/>
        </p:nvCxnSpPr>
        <p:spPr bwMode="auto">
          <a:xfrm>
            <a:off x="8284905" y="3907077"/>
            <a:ext cx="515380" cy="977541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4E58BC0-79A4-6FD1-C530-7EADA8A722CA}"/>
              </a:ext>
            </a:extLst>
          </p:cNvPr>
          <p:cNvCxnSpPr>
            <a:stCxn id="28" idx="4"/>
            <a:endCxn id="11" idx="0"/>
          </p:cNvCxnSpPr>
          <p:nvPr/>
        </p:nvCxnSpPr>
        <p:spPr bwMode="auto">
          <a:xfrm>
            <a:off x="8882932" y="3922285"/>
            <a:ext cx="1469024" cy="1890802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31577C42-2977-2473-2142-A167AD479AB4}"/>
              </a:ext>
            </a:extLst>
          </p:cNvPr>
          <p:cNvSpPr/>
          <p:nvPr/>
        </p:nvSpPr>
        <p:spPr bwMode="auto">
          <a:xfrm>
            <a:off x="9533467" y="5554141"/>
            <a:ext cx="108000" cy="108000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C1F0E63-6089-5C79-90D1-47D1A60CBEB0}"/>
              </a:ext>
            </a:extLst>
          </p:cNvPr>
          <p:cNvSpPr txBox="1"/>
          <p:nvPr/>
        </p:nvSpPr>
        <p:spPr>
          <a:xfrm>
            <a:off x="9610898" y="545425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重心</a:t>
            </a:r>
          </a:p>
        </p:txBody>
      </p:sp>
      <p:pic>
        <p:nvPicPr>
          <p:cNvPr id="24" name="図 23" descr="夜に光っている星&#10;&#10;自動的に生成された説明">
            <a:extLst>
              <a:ext uri="{FF2B5EF4-FFF2-40B4-BE49-F238E27FC236}">
                <a16:creationId xmlns:a16="http://schemas.microsoft.com/office/drawing/2014/main" id="{13D1D31A-521C-9D40-54E1-00683B62A3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00" t="58210" r="24671" b="32211"/>
          <a:stretch/>
        </p:blipFill>
        <p:spPr>
          <a:xfrm>
            <a:off x="8635602" y="3365435"/>
            <a:ext cx="1950592" cy="827525"/>
          </a:xfrm>
          <a:prstGeom prst="rect">
            <a:avLst/>
          </a:prstGeom>
        </p:spPr>
      </p:pic>
      <p:pic>
        <p:nvPicPr>
          <p:cNvPr id="25" name="図 24" descr="夜に光っている星&#10;&#10;自動的に生成された説明">
            <a:extLst>
              <a:ext uri="{FF2B5EF4-FFF2-40B4-BE49-F238E27FC236}">
                <a16:creationId xmlns:a16="http://schemas.microsoft.com/office/drawing/2014/main" id="{DCF046FD-4408-2530-CE87-1ED2F0CE16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00" t="58210" r="33152" b="35265"/>
          <a:stretch/>
        </p:blipFill>
        <p:spPr>
          <a:xfrm>
            <a:off x="8034249" y="3374220"/>
            <a:ext cx="423064" cy="563689"/>
          </a:xfrm>
          <a:prstGeom prst="rect">
            <a:avLst/>
          </a:prstGeom>
        </p:spPr>
      </p:pic>
      <p:pic>
        <p:nvPicPr>
          <p:cNvPr id="26" name="図 25" descr="夜に光っている星&#10;&#10;自動的に生成された説明">
            <a:extLst>
              <a:ext uri="{FF2B5EF4-FFF2-40B4-BE49-F238E27FC236}">
                <a16:creationId xmlns:a16="http://schemas.microsoft.com/office/drawing/2014/main" id="{EF5854BA-5C00-A6EC-DBA8-2CA827A8BC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08" t="58210" r="24671" b="35265"/>
          <a:stretch/>
        </p:blipFill>
        <p:spPr>
          <a:xfrm>
            <a:off x="10764483" y="3359012"/>
            <a:ext cx="454173" cy="563688"/>
          </a:xfrm>
          <a:prstGeom prst="rect">
            <a:avLst/>
          </a:prstGeom>
        </p:spPr>
      </p:pic>
      <p:sp>
        <p:nvSpPr>
          <p:cNvPr id="27" name="楕円 26">
            <a:extLst>
              <a:ext uri="{FF2B5EF4-FFF2-40B4-BE49-F238E27FC236}">
                <a16:creationId xmlns:a16="http://schemas.microsoft.com/office/drawing/2014/main" id="{2DBA3531-6561-D6C8-2C8E-47595F655C85}"/>
              </a:ext>
            </a:extLst>
          </p:cNvPr>
          <p:cNvSpPr/>
          <p:nvPr/>
        </p:nvSpPr>
        <p:spPr bwMode="auto">
          <a:xfrm>
            <a:off x="8022297" y="3359012"/>
            <a:ext cx="525216" cy="548065"/>
          </a:xfrm>
          <a:prstGeom prst="ellips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F0903EF-C42D-1724-588F-10784516960D}"/>
              </a:ext>
            </a:extLst>
          </p:cNvPr>
          <p:cNvSpPr/>
          <p:nvPr/>
        </p:nvSpPr>
        <p:spPr bwMode="auto">
          <a:xfrm>
            <a:off x="8620324" y="3374220"/>
            <a:ext cx="525216" cy="548065"/>
          </a:xfrm>
          <a:prstGeom prst="ellips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AC45073-4B03-53C6-5AA8-09E312F73D0C}"/>
              </a:ext>
            </a:extLst>
          </p:cNvPr>
          <p:cNvCxnSpPr>
            <a:stCxn id="15" idx="4"/>
            <a:endCxn id="27" idx="0"/>
          </p:cNvCxnSpPr>
          <p:nvPr/>
        </p:nvCxnSpPr>
        <p:spPr bwMode="auto">
          <a:xfrm flipH="1">
            <a:off x="8284905" y="2712198"/>
            <a:ext cx="674814" cy="64681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5297674-2774-F891-9AF1-AC7A95349FFF}"/>
              </a:ext>
            </a:extLst>
          </p:cNvPr>
          <p:cNvCxnSpPr>
            <a:stCxn id="15" idx="4"/>
            <a:endCxn id="28" idx="0"/>
          </p:cNvCxnSpPr>
          <p:nvPr/>
        </p:nvCxnSpPr>
        <p:spPr bwMode="auto">
          <a:xfrm flipH="1">
            <a:off x="8882932" y="2712198"/>
            <a:ext cx="76787" cy="66202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03BC199F-3202-CA60-E3FC-BCD1B0AB0DB8}"/>
              </a:ext>
            </a:extLst>
          </p:cNvPr>
          <p:cNvSpPr/>
          <p:nvPr/>
        </p:nvSpPr>
        <p:spPr bwMode="auto">
          <a:xfrm>
            <a:off x="8376245" y="4961249"/>
            <a:ext cx="72000" cy="72000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F7161E7-C2F8-8C3C-705A-3BC038611C3B}"/>
              </a:ext>
            </a:extLst>
          </p:cNvPr>
          <p:cNvSpPr/>
          <p:nvPr/>
        </p:nvSpPr>
        <p:spPr bwMode="auto">
          <a:xfrm>
            <a:off x="8374557" y="6155049"/>
            <a:ext cx="72000" cy="72000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15B039E2-0D36-1A72-3B44-040DA667B747}"/>
              </a:ext>
            </a:extLst>
          </p:cNvPr>
          <p:cNvSpPr/>
          <p:nvPr/>
        </p:nvSpPr>
        <p:spPr bwMode="auto">
          <a:xfrm>
            <a:off x="10685769" y="4961249"/>
            <a:ext cx="72000" cy="72000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F8C4A1CD-64B0-603F-6E9B-65E9F8370498}"/>
              </a:ext>
            </a:extLst>
          </p:cNvPr>
          <p:cNvSpPr/>
          <p:nvPr/>
        </p:nvSpPr>
        <p:spPr bwMode="auto">
          <a:xfrm>
            <a:off x="10685769" y="6155049"/>
            <a:ext cx="72000" cy="72000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5885140-DEF5-9E19-0ABA-2FF09648FFFB}"/>
              </a:ext>
            </a:extLst>
          </p:cNvPr>
          <p:cNvSpPr txBox="1"/>
          <p:nvPr/>
        </p:nvSpPr>
        <p:spPr>
          <a:xfrm>
            <a:off x="7545370" y="318955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W/2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A868E94-AE5A-7107-7999-65B38BB7BF51}"/>
              </a:ext>
            </a:extLst>
          </p:cNvPr>
          <p:cNvSpPr txBox="1"/>
          <p:nvPr/>
        </p:nvSpPr>
        <p:spPr>
          <a:xfrm>
            <a:off x="812801" y="5393445"/>
            <a:ext cx="6248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配線のクロス</a:t>
            </a:r>
            <a:r>
              <a:rPr kumimoji="1" lang="en-US" altLang="ja-JP" dirty="0"/>
              <a:t>(</a:t>
            </a:r>
            <a:r>
              <a:rPr kumimoji="1" lang="ja-JP" altLang="en-US" dirty="0"/>
              <a:t>帯域に影響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 err="1"/>
              <a:t>Pcell</a:t>
            </a:r>
            <a:r>
              <a:rPr kumimoji="1" lang="ja-JP" altLang="en-US" dirty="0"/>
              <a:t>を崩さないとあまり効果がないかも</a:t>
            </a:r>
            <a:r>
              <a:rPr kumimoji="1" lang="en-US" altLang="ja-JP" dirty="0"/>
              <a:t>(</a:t>
            </a:r>
            <a:r>
              <a:rPr kumimoji="1" lang="ja-JP" altLang="en-US" dirty="0"/>
              <a:t>やらないよりはいい？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配線が大変</a:t>
            </a:r>
            <a:endParaRPr lang="en-US" altLang="ja-JP" dirty="0"/>
          </a:p>
          <a:p>
            <a:r>
              <a:rPr kumimoji="1" lang="ja-JP" altLang="en-US" dirty="0"/>
              <a:t>速度か精度か</a:t>
            </a:r>
          </a:p>
        </p:txBody>
      </p:sp>
    </p:spTree>
    <p:extLst>
      <p:ext uri="{BB962C8B-B14F-4D97-AF65-F5344CB8AC3E}">
        <p14:creationId xmlns:p14="http://schemas.microsoft.com/office/powerpoint/2010/main" val="79127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686C5-CFE6-ED10-C86E-097AD953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NMOS</a:t>
            </a:r>
            <a:r>
              <a:rPr kumimoji="1" lang="ja-JP" altLang="en-US" dirty="0"/>
              <a:t>単体でのレイアウト</a:t>
            </a:r>
          </a:p>
        </p:txBody>
      </p:sp>
      <p:pic>
        <p:nvPicPr>
          <p:cNvPr id="8" name="図 7" descr="ダイアグラム&#10;&#10;自動的に生成された説明">
            <a:extLst>
              <a:ext uri="{FF2B5EF4-FFF2-40B4-BE49-F238E27FC236}">
                <a16:creationId xmlns:a16="http://schemas.microsoft.com/office/drawing/2014/main" id="{28FB15B8-5405-AB01-C735-4754D24F6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7" y="1767191"/>
            <a:ext cx="3393439" cy="2928641"/>
          </a:xfrm>
          <a:prstGeom prst="rect">
            <a:avLst/>
          </a:prstGeom>
        </p:spPr>
      </p:pic>
      <p:pic>
        <p:nvPicPr>
          <p:cNvPr id="10" name="図 9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05AD39D7-98E3-2A37-D8BE-D588FC308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412" y="1415925"/>
            <a:ext cx="5979736" cy="442388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B10317-AF61-A8E0-0B8D-6670E880067F}"/>
              </a:ext>
            </a:extLst>
          </p:cNvPr>
          <p:cNvSpPr txBox="1"/>
          <p:nvPr/>
        </p:nvSpPr>
        <p:spPr>
          <a:xfrm>
            <a:off x="899887" y="4795744"/>
            <a:ext cx="3337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/>
              <a:t>OD</a:t>
            </a:r>
            <a:r>
              <a:rPr lang="ja-JP" altLang="en-US" dirty="0"/>
              <a:t>とは→拡散領域</a:t>
            </a:r>
            <a:endParaRPr lang="en-US" altLang="ja-JP" dirty="0"/>
          </a:p>
          <a:p>
            <a:r>
              <a:rPr kumimoji="1" lang="ja-JP" altLang="en-US" dirty="0"/>
              <a:t>・配線の仕方</a:t>
            </a:r>
            <a:endParaRPr kumimoji="1" lang="en-US" altLang="ja-JP" dirty="0"/>
          </a:p>
          <a:p>
            <a:r>
              <a:rPr lang="ja-JP" altLang="en-US" dirty="0"/>
              <a:t>　・縦横のメタルを分ける</a:t>
            </a:r>
            <a:endParaRPr lang="en-US" altLang="ja-JP" dirty="0"/>
          </a:p>
          <a:p>
            <a:r>
              <a:rPr kumimoji="1" lang="ja-JP" altLang="en-US" dirty="0"/>
              <a:t>　・フロアプラン</a:t>
            </a:r>
            <a:r>
              <a:rPr kumimoji="1" lang="en-US" altLang="ja-JP" dirty="0"/>
              <a:t>(</a:t>
            </a:r>
            <a:r>
              <a:rPr lang="en-US" altLang="ja-JP" dirty="0"/>
              <a:t>PAD</a:t>
            </a:r>
            <a:r>
              <a:rPr lang="ja-JP" altLang="en-US" dirty="0"/>
              <a:t>からの配線</a:t>
            </a:r>
            <a:r>
              <a:rPr lang="en-US" altLang="ja-JP" dirty="0"/>
              <a:t>)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34176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EFE316-2F13-B503-C286-E7FF282E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次回</a:t>
            </a:r>
            <a:r>
              <a:rPr kumimoji="1" lang="en-US" altLang="ja-JP" dirty="0"/>
              <a:t>(4/25)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61BD4BE-D44B-52D2-A56A-4862570E4F02}"/>
              </a:ext>
            </a:extLst>
          </p:cNvPr>
          <p:cNvSpPr txBox="1"/>
          <p:nvPr/>
        </p:nvSpPr>
        <p:spPr>
          <a:xfrm>
            <a:off x="812801" y="1393372"/>
            <a:ext cx="2056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フロアプランの構想</a:t>
            </a:r>
            <a:endParaRPr kumimoji="1" lang="en-US" altLang="ja-JP" dirty="0"/>
          </a:p>
          <a:p>
            <a:r>
              <a:rPr lang="ja-JP" altLang="en-US" dirty="0"/>
              <a:t>測定系の構成</a:t>
            </a:r>
            <a:endParaRPr lang="en-US" altLang="ja-JP" dirty="0"/>
          </a:p>
          <a:p>
            <a:r>
              <a:rPr kumimoji="1" lang="en-US" altLang="ja-JP" dirty="0"/>
              <a:t>DRC</a:t>
            </a:r>
            <a:r>
              <a:rPr kumimoji="1" lang="ja-JP" altLang="en-US" dirty="0"/>
              <a:t>の確認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3082737"/>
      </p:ext>
    </p:extLst>
  </p:cSld>
  <p:clrMapOvr>
    <a:masterClrMapping/>
  </p:clrMapOvr>
</p:sld>
</file>

<file path=ppt/theme/theme1.xml><?xml version="1.0" encoding="utf-8"?>
<a:theme xmlns:a="http://schemas.openxmlformats.org/drawingml/2006/main" name="研究室_pptデザイ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​​テーマ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ＭＳ Ｐゴシック" charset="-128"/>
          </a:defRPr>
        </a:defPPr>
      </a:lstStyle>
    </a:lnDef>
  </a:objectDefaults>
  <a:extraClrSchemeLst>
    <a:extraClrScheme>
      <a:clrScheme name="Office ​​テーマ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研究室_pptデザイン" id="{EAB67A22-8789-427A-AB3A-19128F9ECE57}" vid="{5B2EF03C-E2B3-45D4-A860-071196E796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研究室_pptデザイン[296]</Template>
  <TotalTime>487</TotalTime>
  <Words>483</Words>
  <Application>Microsoft Office PowerPoint</Application>
  <PresentationFormat>ワイド画面</PresentationFormat>
  <Paragraphs>157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游ゴシック</vt:lpstr>
      <vt:lpstr>游ゴシック Light</vt:lpstr>
      <vt:lpstr>Arial</vt:lpstr>
      <vt:lpstr>Cambria Math</vt:lpstr>
      <vt:lpstr>Times New Roman</vt:lpstr>
      <vt:lpstr>研究室_pptデザイン</vt:lpstr>
      <vt:lpstr>Office テーマ</vt:lpstr>
      <vt:lpstr>ミーティング0418</vt:lpstr>
      <vt:lpstr>２入力ギルバートセル回路図</vt:lpstr>
      <vt:lpstr>チップ図</vt:lpstr>
      <vt:lpstr>田野井さんより</vt:lpstr>
      <vt:lpstr>PowerPoint プレゼンテーション</vt:lpstr>
      <vt:lpstr>予定表</vt:lpstr>
      <vt:lpstr>コモンセントロイド配置について</vt:lpstr>
      <vt:lpstr>NMOS単体でのレイアウト</vt:lpstr>
      <vt:lpstr>次回(4/25)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Ohtsuka Yuta</dc:creator>
  <cp:lastModifiedBy>Ohtsuka Yuta</cp:lastModifiedBy>
  <cp:revision>14</cp:revision>
  <dcterms:created xsi:type="dcterms:W3CDTF">2022-07-09T16:46:35Z</dcterms:created>
  <dcterms:modified xsi:type="dcterms:W3CDTF">2023-04-19T01:39:23Z</dcterms:modified>
</cp:coreProperties>
</file>