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66" r:id="rId6"/>
    <p:sldId id="268" r:id="rId7"/>
    <p:sldId id="269" r:id="rId8"/>
    <p:sldId id="26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DD20E-B577-4462-B2BC-6359B4AF6751}" v="290" dt="2023-05-17T02:26:46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o Natsuki" userId="6d283cdd76ae3dff" providerId="LiveId" clId="{091DD20E-B577-4462-B2BC-6359B4AF6751}"/>
    <pc:docChg chg="undo custSel modSld">
      <pc:chgData name="Ando Natsuki" userId="6d283cdd76ae3dff" providerId="LiveId" clId="{091DD20E-B577-4462-B2BC-6359B4AF6751}" dt="2023-05-17T02:26:46.234" v="387" actId="20577"/>
      <pc:docMkLst>
        <pc:docMk/>
      </pc:docMkLst>
      <pc:sldChg chg="addSp delSp modSp mod">
        <pc:chgData name="Ando Natsuki" userId="6d283cdd76ae3dff" providerId="LiveId" clId="{091DD20E-B577-4462-B2BC-6359B4AF6751}" dt="2023-05-17T01:49:15.855" v="42" actId="478"/>
        <pc:sldMkLst>
          <pc:docMk/>
          <pc:sldMk cId="1548960495" sldId="266"/>
        </pc:sldMkLst>
        <pc:spChg chg="mod">
          <ac:chgData name="Ando Natsuki" userId="6d283cdd76ae3dff" providerId="LiveId" clId="{091DD20E-B577-4462-B2BC-6359B4AF6751}" dt="2023-05-17T01:48:54.477" v="16" actId="20577"/>
          <ac:spMkLst>
            <pc:docMk/>
            <pc:sldMk cId="1548960495" sldId="266"/>
            <ac:spMk id="2" creationId="{35E89AC5-62F9-63D4-CFAF-53EACCBA769F}"/>
          </ac:spMkLst>
        </pc:spChg>
        <pc:spChg chg="del">
          <ac:chgData name="Ando Natsuki" userId="6d283cdd76ae3dff" providerId="LiveId" clId="{091DD20E-B577-4462-B2BC-6359B4AF6751}" dt="2023-05-17T01:49:15.855" v="42" actId="478"/>
          <ac:spMkLst>
            <pc:docMk/>
            <pc:sldMk cId="1548960495" sldId="266"/>
            <ac:spMk id="3" creationId="{A8AFE752-7B61-7E38-3C00-45F0AA9FA3DD}"/>
          </ac:spMkLst>
        </pc:spChg>
        <pc:picChg chg="add mod">
          <ac:chgData name="Ando Natsuki" userId="6d283cdd76ae3dff" providerId="LiveId" clId="{091DD20E-B577-4462-B2BC-6359B4AF6751}" dt="2023-05-17T01:48:59.981" v="17" actId="1076"/>
          <ac:picMkLst>
            <pc:docMk/>
            <pc:sldMk cId="1548960495" sldId="266"/>
            <ac:picMk id="5" creationId="{9079182C-0129-07EE-F8BA-49F3B34044AB}"/>
          </ac:picMkLst>
        </pc:picChg>
      </pc:sldChg>
      <pc:sldChg chg="addSp delSp modSp mod">
        <pc:chgData name="Ando Natsuki" userId="6d283cdd76ae3dff" providerId="LiveId" clId="{091DD20E-B577-4462-B2BC-6359B4AF6751}" dt="2023-05-17T02:19:45.716" v="200" actId="1076"/>
        <pc:sldMkLst>
          <pc:docMk/>
          <pc:sldMk cId="3554898026" sldId="268"/>
        </pc:sldMkLst>
        <pc:spChg chg="mod">
          <ac:chgData name="Ando Natsuki" userId="6d283cdd76ae3dff" providerId="LiveId" clId="{091DD20E-B577-4462-B2BC-6359B4AF6751}" dt="2023-05-17T01:49:10.392" v="41" actId="20577"/>
          <ac:spMkLst>
            <pc:docMk/>
            <pc:sldMk cId="3554898026" sldId="268"/>
            <ac:spMk id="2" creationId="{7BE7502F-5F83-BDC2-01C1-88D3E5B8843F}"/>
          </ac:spMkLst>
        </pc:spChg>
        <pc:spChg chg="del">
          <ac:chgData name="Ando Natsuki" userId="6d283cdd76ae3dff" providerId="LiveId" clId="{091DD20E-B577-4462-B2BC-6359B4AF6751}" dt="2023-05-17T02:05:58.562" v="45" actId="478"/>
          <ac:spMkLst>
            <pc:docMk/>
            <pc:sldMk cId="3554898026" sldId="268"/>
            <ac:spMk id="3" creationId="{FB57A314-3715-68F8-113A-A1CEAFB56492}"/>
          </ac:spMkLst>
        </pc:spChg>
        <pc:spChg chg="add mod">
          <ac:chgData name="Ando Natsuki" userId="6d283cdd76ae3dff" providerId="LiveId" clId="{091DD20E-B577-4462-B2BC-6359B4AF6751}" dt="2023-05-17T02:12:54.214" v="53" actId="1076"/>
          <ac:spMkLst>
            <pc:docMk/>
            <pc:sldMk cId="3554898026" sldId="268"/>
            <ac:spMk id="8" creationId="{692F523A-AD12-16D3-947F-67D4490AFF39}"/>
          </ac:spMkLst>
        </pc:spChg>
        <pc:spChg chg="add mod">
          <ac:chgData name="Ando Natsuki" userId="6d283cdd76ae3dff" providerId="LiveId" clId="{091DD20E-B577-4462-B2BC-6359B4AF6751}" dt="2023-05-17T02:14:24.274" v="86" actId="1076"/>
          <ac:spMkLst>
            <pc:docMk/>
            <pc:sldMk cId="3554898026" sldId="268"/>
            <ac:spMk id="9" creationId="{F053AF93-77DB-5BB0-CFBA-0116F3B870C4}"/>
          </ac:spMkLst>
        </pc:spChg>
        <pc:spChg chg="add mod">
          <ac:chgData name="Ando Natsuki" userId="6d283cdd76ae3dff" providerId="LiveId" clId="{091DD20E-B577-4462-B2BC-6359B4AF6751}" dt="2023-05-17T02:19:45.716" v="200" actId="1076"/>
          <ac:spMkLst>
            <pc:docMk/>
            <pc:sldMk cId="3554898026" sldId="268"/>
            <ac:spMk id="10" creationId="{B4F6E908-0DF9-707B-24DA-0762DC4EFAC2}"/>
          </ac:spMkLst>
        </pc:spChg>
        <pc:picChg chg="add mod">
          <ac:chgData name="Ando Natsuki" userId="6d283cdd76ae3dff" providerId="LiveId" clId="{091DD20E-B577-4462-B2BC-6359B4AF6751}" dt="2023-05-17T02:12:17.724" v="50" actId="1076"/>
          <ac:picMkLst>
            <pc:docMk/>
            <pc:sldMk cId="3554898026" sldId="268"/>
            <ac:picMk id="5" creationId="{0BB153ED-B475-B18A-1AF3-4BA9090DF717}"/>
          </ac:picMkLst>
        </pc:picChg>
        <pc:picChg chg="add mod">
          <ac:chgData name="Ando Natsuki" userId="6d283cdd76ae3dff" providerId="LiveId" clId="{091DD20E-B577-4462-B2BC-6359B4AF6751}" dt="2023-05-17T02:14:21.554" v="85" actId="1076"/>
          <ac:picMkLst>
            <pc:docMk/>
            <pc:sldMk cId="3554898026" sldId="268"/>
            <ac:picMk id="7" creationId="{780FFEEB-EA68-8D8D-6AEB-C19E711CCE0E}"/>
          </ac:picMkLst>
        </pc:picChg>
      </pc:sldChg>
      <pc:sldChg chg="addSp delSp modSp mod">
        <pc:chgData name="Ando Natsuki" userId="6d283cdd76ae3dff" providerId="LiveId" clId="{091DD20E-B577-4462-B2BC-6359B4AF6751}" dt="2023-05-17T02:26:46.234" v="387" actId="20577"/>
        <pc:sldMkLst>
          <pc:docMk/>
          <pc:sldMk cId="1020909326" sldId="269"/>
        </pc:sldMkLst>
        <pc:spChg chg="mod">
          <ac:chgData name="Ando Natsuki" userId="6d283cdd76ae3dff" providerId="LiveId" clId="{091DD20E-B577-4462-B2BC-6359B4AF6751}" dt="2023-05-17T02:14:55.972" v="108" actId="20577"/>
          <ac:spMkLst>
            <pc:docMk/>
            <pc:sldMk cId="1020909326" sldId="269"/>
            <ac:spMk id="2" creationId="{A04BDEBD-ABB0-EE57-AEE2-924812BF1039}"/>
          </ac:spMkLst>
        </pc:spChg>
        <pc:spChg chg="del">
          <ac:chgData name="Ando Natsuki" userId="6d283cdd76ae3dff" providerId="LiveId" clId="{091DD20E-B577-4462-B2BC-6359B4AF6751}" dt="2023-05-17T02:20:15.471" v="201" actId="478"/>
          <ac:spMkLst>
            <pc:docMk/>
            <pc:sldMk cId="1020909326" sldId="269"/>
            <ac:spMk id="3" creationId="{044E1763-F59D-504A-EFAA-C236D1F1F8B4}"/>
          </ac:spMkLst>
        </pc:spChg>
        <pc:spChg chg="add mod">
          <ac:chgData name="Ando Natsuki" userId="6d283cdd76ae3dff" providerId="LiveId" clId="{091DD20E-B577-4462-B2BC-6359B4AF6751}" dt="2023-05-17T02:22:56.111" v="279" actId="1076"/>
          <ac:spMkLst>
            <pc:docMk/>
            <pc:sldMk cId="1020909326" sldId="269"/>
            <ac:spMk id="4" creationId="{597C3ED2-B1EF-AC46-CBD8-4F22B376DF9A}"/>
          </ac:spMkLst>
        </pc:spChg>
        <pc:spChg chg="add mod">
          <ac:chgData name="Ando Natsuki" userId="6d283cdd76ae3dff" providerId="LiveId" clId="{091DD20E-B577-4462-B2BC-6359B4AF6751}" dt="2023-05-17T02:26:46.234" v="387" actId="20577"/>
          <ac:spMkLst>
            <pc:docMk/>
            <pc:sldMk cId="1020909326" sldId="269"/>
            <ac:spMk id="5" creationId="{86756C49-1B5F-0EF9-F3C4-1B653A371AAE}"/>
          </ac:spMkLst>
        </pc:spChg>
        <pc:spChg chg="add mod">
          <ac:chgData name="Ando Natsuki" userId="6d283cdd76ae3dff" providerId="LiveId" clId="{091DD20E-B577-4462-B2BC-6359B4AF6751}" dt="2023-05-17T02:26:24.753" v="373"/>
          <ac:spMkLst>
            <pc:docMk/>
            <pc:sldMk cId="1020909326" sldId="269"/>
            <ac:spMk id="6" creationId="{C1300117-2D51-D3CC-085A-4DD51724FE18}"/>
          </ac:spMkLst>
        </pc:spChg>
        <pc:spChg chg="add mod">
          <ac:chgData name="Ando Natsuki" userId="6d283cdd76ae3dff" providerId="LiveId" clId="{091DD20E-B577-4462-B2BC-6359B4AF6751}" dt="2023-05-17T02:26:18.244" v="372" actId="20577"/>
          <ac:spMkLst>
            <pc:docMk/>
            <pc:sldMk cId="1020909326" sldId="269"/>
            <ac:spMk id="7" creationId="{A7458724-2668-D56F-52E8-31AD0074D9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1219C-6B01-4264-9926-D4D4DAC16508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9FADD-896C-4992-8CF1-9047A5975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01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9C3F31-2EF8-4A83-A9AB-69191C316468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06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209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420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6987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0019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9668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1341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6421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9782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3346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45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470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4122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7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31B29-EB36-467D-B3C1-5596C8849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51781"/>
            <a:ext cx="10363200" cy="1470025"/>
          </a:xfrm>
        </p:spPr>
        <p:txBody>
          <a:bodyPr/>
          <a:lstStyle/>
          <a:p>
            <a:pPr algn="ctr"/>
            <a:r>
              <a:rPr lang="en-US" altLang="ja-JP" sz="3600" dirty="0">
                <a:effectLst/>
                <a:latin typeface="+mj-ea"/>
                <a:cs typeface="Times New Roman" panose="02020603050405020304" pitchFamily="18" charset="0"/>
              </a:rPr>
              <a:t>LSI</a:t>
            </a:r>
            <a:r>
              <a:rPr lang="ja-JP" altLang="en-US" sz="3600" dirty="0">
                <a:effectLst/>
                <a:latin typeface="+mj-ea"/>
                <a:cs typeface="Times New Roman" panose="02020603050405020304" pitchFamily="18" charset="0"/>
              </a:rPr>
              <a:t>設計ミーティング後 進捗報告</a:t>
            </a:r>
            <a:br>
              <a:rPr lang="en-US" altLang="ja-JP" sz="3600" dirty="0">
                <a:effectLst/>
                <a:latin typeface="+mj-ea"/>
                <a:cs typeface="Times New Roman" panose="02020603050405020304" pitchFamily="18" charset="0"/>
              </a:rPr>
            </a:br>
            <a:br>
              <a:rPr lang="en-US" altLang="ja-JP" sz="3600" dirty="0">
                <a:effectLst/>
                <a:latin typeface="+mj-ea"/>
                <a:cs typeface="Times New Roman" panose="02020603050405020304" pitchFamily="18" charset="0"/>
              </a:rPr>
            </a:br>
            <a:r>
              <a:rPr lang="en-US" altLang="ja-JP" sz="2400" dirty="0">
                <a:effectLst/>
                <a:latin typeface="+mj-ea"/>
                <a:cs typeface="Times New Roman" panose="02020603050405020304" pitchFamily="18" charset="0"/>
              </a:rPr>
              <a:t>2023</a:t>
            </a:r>
            <a:r>
              <a:rPr lang="ja-JP" altLang="en-US" sz="2400" dirty="0">
                <a:effectLst/>
                <a:latin typeface="+mj-ea"/>
                <a:cs typeface="Times New Roman" panose="02020603050405020304" pitchFamily="18" charset="0"/>
              </a:rPr>
              <a:t>年</a:t>
            </a:r>
            <a:r>
              <a:rPr lang="en-US" altLang="ja-JP" sz="2400" dirty="0">
                <a:effectLst/>
                <a:latin typeface="+mj-ea"/>
                <a:cs typeface="Times New Roman" panose="02020603050405020304" pitchFamily="18" charset="0"/>
              </a:rPr>
              <a:t>5</a:t>
            </a:r>
            <a:r>
              <a:rPr lang="ja-JP" altLang="en-US" sz="2400" dirty="0">
                <a:effectLst/>
                <a:latin typeface="+mj-ea"/>
                <a:cs typeface="Times New Roman" panose="02020603050405020304" pitchFamily="18" charset="0"/>
              </a:rPr>
              <a:t>月</a:t>
            </a:r>
            <a:r>
              <a:rPr lang="en-US" altLang="ja-JP" sz="2400" dirty="0">
                <a:latin typeface="+mj-ea"/>
                <a:cs typeface="Times New Roman" panose="02020603050405020304" pitchFamily="18" charset="0"/>
              </a:rPr>
              <a:t>18</a:t>
            </a:r>
            <a:r>
              <a:rPr lang="ja-JP" altLang="en-US" sz="2400" dirty="0">
                <a:effectLst/>
                <a:latin typeface="+mj-ea"/>
                <a:cs typeface="Times New Roman" panose="02020603050405020304" pitchFamily="18" charset="0"/>
              </a:rPr>
              <a:t>日</a:t>
            </a:r>
            <a:endParaRPr kumimoji="1" lang="ja-JP" altLang="en-US" sz="5400" dirty="0">
              <a:latin typeface="+mj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A4BC19-B9D9-4DD5-9910-A8B257B18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5434163"/>
            <a:ext cx="8534400" cy="518064"/>
          </a:xfrm>
        </p:spPr>
        <p:txBody>
          <a:bodyPr/>
          <a:lstStyle/>
          <a:p>
            <a:r>
              <a:rPr lang="en-US" altLang="ja-JP" sz="2800" dirty="0">
                <a:ea typeface="+mj-ea"/>
              </a:rPr>
              <a:t>M2</a:t>
            </a:r>
            <a:r>
              <a:rPr lang="ja-JP" altLang="en-US" sz="2800" dirty="0">
                <a:ea typeface="+mj-ea"/>
              </a:rPr>
              <a:t>　安藤 夏輝</a:t>
            </a:r>
            <a:endParaRPr lang="en-US" altLang="ja-JP" sz="2800" dirty="0">
              <a:ea typeface="+mj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C4AAC6-6459-066E-5FC3-C35E3450C7E3}"/>
              </a:ext>
            </a:extLst>
          </p:cNvPr>
          <p:cNvSpPr txBox="1"/>
          <p:nvPr/>
        </p:nvSpPr>
        <p:spPr>
          <a:xfrm>
            <a:off x="11593175" y="6409345"/>
            <a:ext cx="3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810D7E-82BB-C3DA-B954-1523B5FD7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15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B5216-9860-3F78-2DEC-8D172032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予定表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90D44-4D40-0870-6451-617536D4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75C910-8485-181C-D94C-83019D806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1" y="2123483"/>
            <a:ext cx="11817957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5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291AA-3317-CAE0-2EE6-77420699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前回の復習・課題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FE0900-1990-522C-7697-6409C651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100MHz</a:t>
            </a:r>
            <a:r>
              <a:rPr kumimoji="1" lang="ja-JP" altLang="en-US" sz="2000" dirty="0"/>
              <a:t>で確実に動作することを目標とした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・ソースフォロワの出力抵抗を小信号等価回路から解析し、バッファ回路を完成させる</a:t>
            </a:r>
          </a:p>
        </p:txBody>
      </p:sp>
    </p:spTree>
    <p:extLst>
      <p:ext uri="{BB962C8B-B14F-4D97-AF65-F5344CB8AC3E}">
        <p14:creationId xmlns:p14="http://schemas.microsoft.com/office/powerpoint/2010/main" val="219682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68ABC-C765-4A41-7D1A-A917D8DF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週間の理解度要約　</a:t>
            </a:r>
            <a:r>
              <a:rPr kumimoji="1" lang="ja-JP" altLang="en-US" sz="1800" dirty="0"/>
              <a:t>ミーティング内容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CAA7E4-B43B-A665-A32A-9C1B85A00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295401"/>
            <a:ext cx="10996761" cy="4779963"/>
          </a:xfrm>
        </p:spPr>
        <p:txBody>
          <a:bodyPr/>
          <a:lstStyle/>
          <a:p>
            <a:r>
              <a:rPr kumimoji="1" lang="ja-JP" altLang="en-US" sz="2000" dirty="0"/>
              <a:t>・結合容量による</a:t>
            </a:r>
            <a:r>
              <a:rPr kumimoji="1" lang="en-US" altLang="ja-JP" sz="2000" dirty="0"/>
              <a:t>HPF</a:t>
            </a:r>
            <a:r>
              <a:rPr kumimoji="1" lang="ja-JP" altLang="en-US" sz="2000" dirty="0"/>
              <a:t>特性を評価する</a:t>
            </a:r>
            <a:endParaRPr kumimoji="1" lang="en-US" altLang="ja-JP" sz="2000" dirty="0"/>
          </a:p>
          <a:p>
            <a:r>
              <a:rPr kumimoji="1" lang="ja-JP" altLang="en-US" sz="2000" dirty="0"/>
              <a:t>　・</a:t>
            </a:r>
            <a:r>
              <a:rPr lang="ja-JP" altLang="en-US" sz="2000" dirty="0"/>
              <a:t>オシロスコープの</a:t>
            </a:r>
            <a:r>
              <a:rPr lang="en-US" altLang="ja-JP" sz="2000" dirty="0"/>
              <a:t>DC</a:t>
            </a:r>
            <a:r>
              <a:rPr lang="ja-JP" altLang="en-US" sz="2000" dirty="0"/>
              <a:t>規格を確認しておく（</a:t>
            </a:r>
            <a:r>
              <a:rPr lang="en-US" altLang="ja-JP" sz="2000" dirty="0"/>
              <a:t>DC1V</a:t>
            </a:r>
            <a:r>
              <a:rPr lang="ja-JP" altLang="en-US" sz="2000" dirty="0"/>
              <a:t>流れる程度ならまず問題ないが</a:t>
            </a:r>
            <a:r>
              <a:rPr lang="en-US" altLang="ja-JP" sz="2000" dirty="0"/>
              <a:t>…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r>
              <a:rPr kumimoji="1" lang="ja-JP" altLang="en-US" sz="2000" dirty="0"/>
              <a:t>　</a:t>
            </a:r>
            <a:r>
              <a:rPr kumimoji="1" lang="en-US" altLang="ja-JP" sz="2000" dirty="0"/>
              <a:t>【</a:t>
            </a:r>
            <a:r>
              <a:rPr kumimoji="1" lang="ja-JP" altLang="en-US" sz="2000" dirty="0"/>
              <a:t>参考</a:t>
            </a:r>
            <a:r>
              <a:rPr kumimoji="1" lang="en-US" altLang="ja-JP" sz="2000" dirty="0"/>
              <a:t>】PAD</a:t>
            </a:r>
            <a:r>
              <a:rPr kumimoji="1" lang="ja-JP" altLang="en-US" sz="2000" dirty="0"/>
              <a:t>でも</a:t>
            </a:r>
            <a:r>
              <a:rPr kumimoji="1" lang="en-US" altLang="ja-JP" sz="2000" dirty="0"/>
              <a:t>2pF</a:t>
            </a:r>
            <a:r>
              <a:rPr kumimoji="1" lang="ja-JP" altLang="en-US" sz="2000" dirty="0"/>
              <a:t>、チップ内に</a:t>
            </a:r>
            <a:r>
              <a:rPr kumimoji="1" lang="en-US" altLang="ja-JP" sz="2000" dirty="0"/>
              <a:t>10pF</a:t>
            </a:r>
            <a:r>
              <a:rPr kumimoji="1" lang="ja-JP" altLang="en-US" sz="2000" dirty="0"/>
              <a:t>ですらおおごと、</a:t>
            </a:r>
            <a:r>
              <a:rPr kumimoji="1" lang="en-US" altLang="ja-JP" sz="2000" dirty="0"/>
              <a:t>1nF</a:t>
            </a:r>
            <a:r>
              <a:rPr kumimoji="1" lang="ja-JP" altLang="en-US" sz="2000" dirty="0"/>
              <a:t>は有り得ない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・加算が正確に行われることが重要な回路</a:t>
            </a:r>
            <a:endParaRPr lang="en-US" altLang="ja-JP" sz="2000" dirty="0"/>
          </a:p>
          <a:p>
            <a:r>
              <a:rPr lang="ja-JP" altLang="en-US" sz="2000" dirty="0"/>
              <a:t>→</a:t>
            </a:r>
            <a:r>
              <a:rPr kumimoji="1" lang="ja-JP" altLang="en-US" sz="2000" dirty="0"/>
              <a:t>歪み、ロスが重要な評価項目になると考えられる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・隣接するメタル配線の間隔は</a:t>
            </a:r>
            <a:r>
              <a:rPr lang="en-US" altLang="ja-JP" sz="2000" dirty="0"/>
              <a:t>DRC</a:t>
            </a:r>
            <a:r>
              <a:rPr lang="ja-JP" altLang="en-US" sz="2000" dirty="0"/>
              <a:t>の最小距離ではなく</a:t>
            </a:r>
            <a:r>
              <a:rPr kumimoji="1" lang="ja-JP" altLang="en-US" sz="2000" dirty="0"/>
              <a:t>、最低でも配線幅程度は空けておく</a:t>
            </a:r>
            <a:endParaRPr kumimoji="1" lang="en-US" altLang="ja-JP" sz="2000" dirty="0"/>
          </a:p>
          <a:p>
            <a:r>
              <a:rPr lang="ja-JP" altLang="en-US" sz="2000" dirty="0"/>
              <a:t>→電気力線、フリンジングが関与している</a:t>
            </a:r>
            <a:endParaRPr lang="en-US" altLang="ja-JP" sz="2000" dirty="0"/>
          </a:p>
          <a:p>
            <a:r>
              <a:rPr kumimoji="1" lang="ja-JP" altLang="en-US" sz="2000" dirty="0"/>
              <a:t>　・理想は間に</a:t>
            </a:r>
            <a:r>
              <a:rPr kumimoji="1" lang="en-US" altLang="ja-JP" sz="2000" dirty="0"/>
              <a:t>GND</a:t>
            </a:r>
            <a:r>
              <a:rPr kumimoji="1" lang="ja-JP" altLang="en-US" sz="2000" dirty="0"/>
              <a:t>線、配線同士は配線幅の</a:t>
            </a:r>
            <a:r>
              <a:rPr kumimoji="1" lang="en-US" altLang="ja-JP" sz="2000" dirty="0"/>
              <a:t>2.5</a:t>
            </a:r>
            <a:r>
              <a:rPr kumimoji="1" lang="ja-JP" altLang="en-US" sz="2000" dirty="0"/>
              <a:t>倍程度離す</a:t>
            </a:r>
            <a:r>
              <a:rPr lang="en-US" altLang="ja-JP" sz="2000" dirty="0"/>
              <a:t>(50GHz</a:t>
            </a:r>
            <a:r>
              <a:rPr lang="ja-JP" altLang="en-US" sz="2000" dirty="0"/>
              <a:t>を超える位になると</a:t>
            </a:r>
            <a:r>
              <a:rPr lang="en-US" altLang="ja-JP" sz="2000" dirty="0"/>
              <a:t>GND</a:t>
            </a:r>
            <a:r>
              <a:rPr lang="ja-JP" altLang="en-US" sz="2000" dirty="0"/>
              <a:t>線も太く</a:t>
            </a:r>
            <a:r>
              <a:rPr lang="en-US" altLang="ja-JP" sz="2000" dirty="0"/>
              <a:t>)</a:t>
            </a:r>
          </a:p>
          <a:p>
            <a:r>
              <a:rPr kumimoji="1" lang="ja-JP" altLang="en-US" sz="2000" dirty="0"/>
              <a:t>　・メタル幅</a:t>
            </a:r>
            <a:r>
              <a:rPr kumimoji="1" lang="en-US" altLang="ja-JP" sz="2000" dirty="0"/>
              <a:t>1.6um</a:t>
            </a:r>
            <a:r>
              <a:rPr kumimoji="1" lang="ja-JP" altLang="en-US" sz="2000" dirty="0"/>
              <a:t>でも細い、</a:t>
            </a:r>
            <a:r>
              <a:rPr kumimoji="1" lang="en-US" altLang="ja-JP" sz="2000" dirty="0"/>
              <a:t>2</a:t>
            </a:r>
            <a:r>
              <a:rPr kumimoji="1" lang="ja-JP" altLang="en-US" sz="2000" dirty="0"/>
              <a:t>倍の</a:t>
            </a:r>
            <a:r>
              <a:rPr kumimoji="1" lang="en-US" altLang="ja-JP" sz="2000" dirty="0"/>
              <a:t>3.2um</a:t>
            </a:r>
            <a:r>
              <a:rPr kumimoji="1" lang="ja-JP" altLang="en-US" sz="2000" dirty="0"/>
              <a:t>程度あってよい</a:t>
            </a:r>
            <a:endParaRPr kumimoji="1" lang="en-US" altLang="ja-JP" sz="2000" dirty="0"/>
          </a:p>
          <a:p>
            <a:r>
              <a:rPr lang="ja-JP" altLang="en-US" sz="2000" dirty="0"/>
              <a:t>　→</a:t>
            </a:r>
            <a:r>
              <a:rPr kumimoji="1" lang="ja-JP" altLang="en-US" sz="2000" dirty="0"/>
              <a:t>面積は</a:t>
            </a:r>
            <a:r>
              <a:rPr kumimoji="1" lang="en-US" altLang="ja-JP" sz="2000" dirty="0"/>
              <a:t>PAD</a:t>
            </a:r>
            <a:r>
              <a:rPr kumimoji="1" lang="ja-JP" altLang="en-US" sz="2000" dirty="0"/>
              <a:t>で決まるためスペース的には問題にならない、</a:t>
            </a:r>
            <a:r>
              <a:rPr kumimoji="1" lang="en-US" altLang="ja-JP" sz="2000" dirty="0"/>
              <a:t>R</a:t>
            </a:r>
            <a:r>
              <a:rPr kumimoji="1" lang="ja-JP" altLang="en-US" sz="2000" dirty="0"/>
              <a:t>が付くくらいだが影響は小さい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0118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89AC5-62F9-63D4-CFAF-53EACCBA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79182C-0129-07EE-F8BA-49F3B340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925" y="1639362"/>
            <a:ext cx="7288684" cy="40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6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E7502F-5F83-BDC2-01C1-88D3E5B8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BB153ED-B475-B18A-1AF3-4BA9090D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857"/>
            <a:ext cx="5436220" cy="37424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80FFEEB-EA68-8D8D-6AEB-C19E711CC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897" y="1393857"/>
            <a:ext cx="5893103" cy="3397425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692F523A-AD12-16D3-947F-67D4490AFF39}"/>
              </a:ext>
            </a:extLst>
          </p:cNvPr>
          <p:cNvSpPr/>
          <p:nvPr/>
        </p:nvSpPr>
        <p:spPr bwMode="auto">
          <a:xfrm>
            <a:off x="5399043" y="3040811"/>
            <a:ext cx="698739" cy="439947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053AF93-77DB-5BB0-CFBA-0116F3B870C4}"/>
                  </a:ext>
                </a:extLst>
              </p:cNvPr>
              <p:cNvSpPr txBox="1"/>
              <p:nvPr/>
            </p:nvSpPr>
            <p:spPr>
              <a:xfrm>
                <a:off x="4954947" y="3480758"/>
                <a:ext cx="1752296" cy="425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 より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053AF93-77DB-5BB0-CFBA-0116F3B87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947" y="3480758"/>
                <a:ext cx="1752296" cy="425053"/>
              </a:xfrm>
              <a:prstGeom prst="rect">
                <a:avLst/>
              </a:prstGeom>
              <a:blipFill>
                <a:blip r:embed="rId4"/>
                <a:stretch>
                  <a:fillRect t="-714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4F6E908-0DF9-707B-24DA-0762DC4EFAC2}"/>
                  </a:ext>
                </a:extLst>
              </p:cNvPr>
              <p:cNvSpPr txBox="1"/>
              <p:nvPr/>
            </p:nvSpPr>
            <p:spPr>
              <a:xfrm>
                <a:off x="7516827" y="5330433"/>
                <a:ext cx="4042645" cy="690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4F6E908-0DF9-707B-24DA-0762DC4EF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827" y="5330433"/>
                <a:ext cx="4042645" cy="6900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89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BDEBD-ABB0-EE57-AEE2-924812BF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97C3ED2-B1EF-AC46-CBD8-4F22B376DF9A}"/>
                  </a:ext>
                </a:extLst>
              </p:cNvPr>
              <p:cNvSpPr txBox="1"/>
              <p:nvPr/>
            </p:nvSpPr>
            <p:spPr>
              <a:xfrm>
                <a:off x="814103" y="2984048"/>
                <a:ext cx="3375475" cy="864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ja-JP" altLang="en-US" i="0" dirty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97C3ED2-B1EF-AC46-CBD8-4F22B376D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03" y="2984048"/>
                <a:ext cx="3375475" cy="8649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6756C49-1B5F-0EF9-F3C4-1B653A371AAE}"/>
                  </a:ext>
                </a:extLst>
              </p:cNvPr>
              <p:cNvSpPr txBox="1"/>
              <p:nvPr/>
            </p:nvSpPr>
            <p:spPr>
              <a:xfrm>
                <a:off x="750498" y="4054414"/>
                <a:ext cx="2812212" cy="795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となるように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kumimoji="1" lang="ja-JP" altLang="en-US" dirty="0"/>
                  <a:t> を</a:t>
                </a:r>
                <a:r>
                  <a:rPr kumimoji="1" lang="ja-JP" altLang="en-US"/>
                  <a:t>求める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作業中</a:t>
                </a:r>
                <a:r>
                  <a:rPr kumimoji="1" lang="en-US" altLang="ja-JP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6756C49-1B5F-0EF9-F3C4-1B653A371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8" y="4054414"/>
                <a:ext cx="2812212" cy="795474"/>
              </a:xfrm>
              <a:prstGeom prst="rect">
                <a:avLst/>
              </a:prstGeom>
              <a:blipFill>
                <a:blip r:embed="rId3"/>
                <a:stretch>
                  <a:fillRect l="-1735" r="-434" b="-114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1300117-2D51-D3CC-085A-4DD51724FE18}"/>
                  </a:ext>
                </a:extLst>
              </p:cNvPr>
              <p:cNvSpPr txBox="1"/>
              <p:nvPr/>
            </p:nvSpPr>
            <p:spPr>
              <a:xfrm>
                <a:off x="750498" y="1368033"/>
                <a:ext cx="2413738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1300117-2D51-D3CC-085A-4DD51724F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8" y="1368033"/>
                <a:ext cx="2413738" cy="56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7458724-2668-D56F-52E8-31AD0074D994}"/>
                  </a:ext>
                </a:extLst>
              </p:cNvPr>
              <p:cNvSpPr txBox="1"/>
              <p:nvPr/>
            </p:nvSpPr>
            <p:spPr>
              <a:xfrm>
                <a:off x="3792747" y="1368033"/>
                <a:ext cx="3281476" cy="567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7458724-2668-D56F-52E8-31AD0074D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747" y="1368033"/>
                <a:ext cx="3281476" cy="567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90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77CEE-9007-40C6-6D24-43E38C11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89B5CA-43A9-BCCA-6775-979F7AD11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000" dirty="0"/>
              <a:t>・バッファ回路の完成、結合容量による影響の検討、全体回路の評価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・</a:t>
            </a:r>
            <a:r>
              <a:rPr lang="en-US" altLang="ja-JP" sz="2000" dirty="0"/>
              <a:t>7</a:t>
            </a:r>
            <a:r>
              <a:rPr lang="ja-JP" altLang="en-US" sz="2000" dirty="0"/>
              <a:t>入力の動作確認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・寄生抽出環境の確認</a:t>
            </a:r>
          </a:p>
        </p:txBody>
      </p:sp>
    </p:spTree>
    <p:extLst>
      <p:ext uri="{BB962C8B-B14F-4D97-AF65-F5344CB8AC3E}">
        <p14:creationId xmlns:p14="http://schemas.microsoft.com/office/powerpoint/2010/main" val="3373234409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室_ppt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研究室_pptデザイン" id="{EAB67A22-8789-427A-AB3A-19128F9ECE57}" vid="{5B2EF03C-E2B3-45D4-A860-071196E796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321</Words>
  <Application>Microsoft Office PowerPoint</Application>
  <PresentationFormat>ワイド画面</PresentationFormat>
  <Paragraphs>37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游ゴシック</vt:lpstr>
      <vt:lpstr>Arial</vt:lpstr>
      <vt:lpstr>Cambria Math</vt:lpstr>
      <vt:lpstr>Times New Roman</vt:lpstr>
      <vt:lpstr>研究室_pptデザイン</vt:lpstr>
      <vt:lpstr>LSI設計ミーティング後 進捗報告  2023年5月18日</vt:lpstr>
      <vt:lpstr>予定表</vt:lpstr>
      <vt:lpstr>前回の復習・課題</vt:lpstr>
      <vt:lpstr>1週間の理解度要約　ミーティング内容</vt:lpstr>
      <vt:lpstr>バッファ回路図</vt:lpstr>
      <vt:lpstr>小信号解析</vt:lpstr>
      <vt:lpstr>小信号解析</vt:lpstr>
      <vt:lpstr>今後の課題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LSI設計ミーティング後 進捗報告  2023年5月18日</dc:title>
  <dc:creator>Ando Natsuki</dc:creator>
  <cp:lastModifiedBy>Ando Natsuki</cp:lastModifiedBy>
  <cp:revision>1</cp:revision>
  <dcterms:created xsi:type="dcterms:W3CDTF">2023-05-16T16:23:21Z</dcterms:created>
  <dcterms:modified xsi:type="dcterms:W3CDTF">2023-05-17T02:26:46Z</dcterms:modified>
</cp:coreProperties>
</file>