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92" r:id="rId3"/>
    <p:sldId id="273" r:id="rId4"/>
    <p:sldId id="293" r:id="rId5"/>
    <p:sldId id="262" r:id="rId6"/>
    <p:sldId id="286" r:id="rId7"/>
    <p:sldId id="294" r:id="rId8"/>
    <p:sldId id="274" r:id="rId9"/>
    <p:sldId id="275" r:id="rId10"/>
    <p:sldId id="291" r:id="rId11"/>
    <p:sldId id="288" r:id="rId12"/>
    <p:sldId id="290" r:id="rId13"/>
    <p:sldId id="289" r:id="rId14"/>
    <p:sldId id="295" r:id="rId15"/>
    <p:sldId id="296"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4EAFC-8E67-4897-82FC-4933AAA40A45}" type="datetimeFigureOut">
              <a:rPr kumimoji="1" lang="ja-JP" altLang="en-US" smtClean="0"/>
              <a:t>2024/7/31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1FC51-F27B-4912-96D5-D79C4A3BFCC8}" type="slidenum">
              <a:rPr kumimoji="1" lang="ja-JP" altLang="en-US" smtClean="0"/>
              <a:t>‹#›</a:t>
            </a:fld>
            <a:endParaRPr kumimoji="1" lang="ja-JP" altLang="en-US"/>
          </a:p>
        </p:txBody>
      </p:sp>
    </p:spTree>
    <p:extLst>
      <p:ext uri="{BB962C8B-B14F-4D97-AF65-F5344CB8AC3E}">
        <p14:creationId xmlns:p14="http://schemas.microsoft.com/office/powerpoint/2010/main" val="1057199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9</a:t>
            </a:fld>
            <a:endParaRPr kumimoji="1" lang="ja-JP" altLang="en-US"/>
          </a:p>
        </p:txBody>
      </p:sp>
    </p:spTree>
    <p:extLst>
      <p:ext uri="{BB962C8B-B14F-4D97-AF65-F5344CB8AC3E}">
        <p14:creationId xmlns:p14="http://schemas.microsoft.com/office/powerpoint/2010/main" val="3782428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10</a:t>
            </a:fld>
            <a:endParaRPr kumimoji="1" lang="ja-JP" altLang="en-US"/>
          </a:p>
        </p:txBody>
      </p:sp>
    </p:spTree>
    <p:extLst>
      <p:ext uri="{BB962C8B-B14F-4D97-AF65-F5344CB8AC3E}">
        <p14:creationId xmlns:p14="http://schemas.microsoft.com/office/powerpoint/2010/main" val="302813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69073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0531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298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07799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10685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28000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8926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709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5574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42963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4397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49724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54EFE-179A-C6C4-5A19-BA7E5B1C26CD}"/>
              </a:ext>
            </a:extLst>
          </p:cNvPr>
          <p:cNvSpPr>
            <a:spLocks noGrp="1"/>
          </p:cNvSpPr>
          <p:nvPr>
            <p:ph type="ctrTitle"/>
          </p:nvPr>
        </p:nvSpPr>
        <p:spPr>
          <a:xfrm>
            <a:off x="426720" y="2130426"/>
            <a:ext cx="11216640" cy="1470025"/>
          </a:xfrm>
        </p:spPr>
        <p:txBody>
          <a:bodyPr/>
          <a:lstStyle/>
          <a:p>
            <a:pPr algn="ctr"/>
            <a:r>
              <a:rPr kumimoji="1" lang="en-US" altLang="ja-JP" dirty="0"/>
              <a:t>P</a:t>
            </a:r>
            <a:r>
              <a:rPr lang="en-US" altLang="ja-JP" dirty="0"/>
              <a:t>AD</a:t>
            </a:r>
            <a:r>
              <a:rPr lang="ja-JP" altLang="en-US" dirty="0"/>
              <a:t>配置による</a:t>
            </a:r>
            <a:r>
              <a:rPr kumimoji="1" lang="ja-JP" altLang="en-US" dirty="0"/>
              <a:t>面積の検討</a:t>
            </a:r>
          </a:p>
        </p:txBody>
      </p:sp>
      <p:sp>
        <p:nvSpPr>
          <p:cNvPr id="3" name="字幕 2">
            <a:extLst>
              <a:ext uri="{FF2B5EF4-FFF2-40B4-BE49-F238E27FC236}">
                <a16:creationId xmlns:a16="http://schemas.microsoft.com/office/drawing/2014/main" id="{2F480D41-807D-1E6E-53A1-A896739AD039}"/>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10101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2C1D1-9F21-E9F7-7352-DAFC0C6566F9}"/>
              </a:ext>
            </a:extLst>
          </p:cNvPr>
          <p:cNvSpPr>
            <a:spLocks noGrp="1"/>
          </p:cNvSpPr>
          <p:nvPr>
            <p:ph type="title"/>
          </p:nvPr>
        </p:nvSpPr>
        <p:spPr/>
        <p:txBody>
          <a:bodyPr/>
          <a:lstStyle/>
          <a:p>
            <a:r>
              <a:rPr kumimoji="1" lang="en-US" altLang="ja-JP" dirty="0"/>
              <a:t>2</a:t>
            </a:r>
            <a:r>
              <a:rPr kumimoji="1" lang="ja-JP" altLang="en-US" dirty="0"/>
              <a:t>入力積和演算回路のみ</a:t>
            </a:r>
          </a:p>
        </p:txBody>
      </p:sp>
      <p:sp>
        <p:nvSpPr>
          <p:cNvPr id="4" name="正方形/長方形 3">
            <a:extLst>
              <a:ext uri="{FF2B5EF4-FFF2-40B4-BE49-F238E27FC236}">
                <a16:creationId xmlns:a16="http://schemas.microsoft.com/office/drawing/2014/main" id="{F71E6422-71F7-A1C4-B407-48AAF1AF0889}"/>
              </a:ext>
            </a:extLst>
          </p:cNvPr>
          <p:cNvSpPr/>
          <p:nvPr/>
        </p:nvSpPr>
        <p:spPr bwMode="auto">
          <a:xfrm>
            <a:off x="5039360" y="28910"/>
            <a:ext cx="7137290"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テキスト ボックス 4">
            <a:extLst>
              <a:ext uri="{FF2B5EF4-FFF2-40B4-BE49-F238E27FC236}">
                <a16:creationId xmlns:a16="http://schemas.microsoft.com/office/drawing/2014/main" id="{4DF3A40D-7343-F3A0-3697-25CF4E9D3CC4}"/>
              </a:ext>
            </a:extLst>
          </p:cNvPr>
          <p:cNvSpPr txBox="1"/>
          <p:nvPr/>
        </p:nvSpPr>
        <p:spPr>
          <a:xfrm>
            <a:off x="7848541" y="5565776"/>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6" name="直線矢印コネクタ 5">
            <a:extLst>
              <a:ext uri="{FF2B5EF4-FFF2-40B4-BE49-F238E27FC236}">
                <a16:creationId xmlns:a16="http://schemas.microsoft.com/office/drawing/2014/main" id="{96375BEA-06C5-D4D6-7ED1-4722E23A9D59}"/>
              </a:ext>
            </a:extLst>
          </p:cNvPr>
          <p:cNvCxnSpPr>
            <a:cxnSpLocks/>
          </p:cNvCxnSpPr>
          <p:nvPr/>
        </p:nvCxnSpPr>
        <p:spPr bwMode="auto">
          <a:xfrm>
            <a:off x="9648822" y="5608877"/>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444A7873-F539-3A26-91EA-92F9516C332C}"/>
              </a:ext>
            </a:extLst>
          </p:cNvPr>
          <p:cNvSpPr txBox="1"/>
          <p:nvPr/>
        </p:nvSpPr>
        <p:spPr>
          <a:xfrm>
            <a:off x="9603414" y="5565776"/>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9" name="直線矢印コネクタ 8">
            <a:extLst>
              <a:ext uri="{FF2B5EF4-FFF2-40B4-BE49-F238E27FC236}">
                <a16:creationId xmlns:a16="http://schemas.microsoft.com/office/drawing/2014/main" id="{D6B45BE0-CA72-E4AA-C1EA-B7CD23D03C30}"/>
              </a:ext>
            </a:extLst>
          </p:cNvPr>
          <p:cNvCxnSpPr>
            <a:cxnSpLocks/>
          </p:cNvCxnSpPr>
          <p:nvPr/>
        </p:nvCxnSpPr>
        <p:spPr bwMode="auto">
          <a:xfrm>
            <a:off x="7029669" y="5610400"/>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1FAA82DD-08A5-9B88-03BD-BC8AE5B9B2CD}"/>
              </a:ext>
            </a:extLst>
          </p:cNvPr>
          <p:cNvSpPr txBox="1"/>
          <p:nvPr/>
        </p:nvSpPr>
        <p:spPr>
          <a:xfrm>
            <a:off x="11117087" y="3111887"/>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491FD157-648B-27AA-14F8-BA9C4567A237}"/>
              </a:ext>
            </a:extLst>
          </p:cNvPr>
          <p:cNvCxnSpPr/>
          <p:nvPr/>
        </p:nvCxnSpPr>
        <p:spPr bwMode="auto">
          <a:xfrm>
            <a:off x="7986286" y="4818342"/>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516B232B-368F-4D54-A9EB-3D29E085990A}"/>
              </a:ext>
            </a:extLst>
          </p:cNvPr>
          <p:cNvCxnSpPr/>
          <p:nvPr/>
        </p:nvCxnSpPr>
        <p:spPr bwMode="auto">
          <a:xfrm>
            <a:off x="9189698" y="4807011"/>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F34272CE-7C84-976F-7000-515032D9BB77}"/>
              </a:ext>
            </a:extLst>
          </p:cNvPr>
          <p:cNvCxnSpPr>
            <a:cxnSpLocks/>
          </p:cNvCxnSpPr>
          <p:nvPr/>
        </p:nvCxnSpPr>
        <p:spPr bwMode="auto">
          <a:xfrm>
            <a:off x="7986681" y="4993740"/>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FCF8B04-4DDE-D8A8-DA58-B507DF366E3B}"/>
              </a:ext>
            </a:extLst>
          </p:cNvPr>
          <p:cNvCxnSpPr>
            <a:cxnSpLocks/>
          </p:cNvCxnSpPr>
          <p:nvPr/>
        </p:nvCxnSpPr>
        <p:spPr bwMode="auto">
          <a:xfrm>
            <a:off x="8718648" y="4982409"/>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08580C45-1363-A266-5982-51AE8B65C774}"/>
              </a:ext>
            </a:extLst>
          </p:cNvPr>
          <p:cNvSpPr txBox="1"/>
          <p:nvPr/>
        </p:nvSpPr>
        <p:spPr>
          <a:xfrm>
            <a:off x="8517242" y="4505331"/>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6" name="直線コネクタ 15">
            <a:extLst>
              <a:ext uri="{FF2B5EF4-FFF2-40B4-BE49-F238E27FC236}">
                <a16:creationId xmlns:a16="http://schemas.microsoft.com/office/drawing/2014/main" id="{B51BE398-5FDC-C073-CAF6-720092386B48}"/>
              </a:ext>
            </a:extLst>
          </p:cNvPr>
          <p:cNvCxnSpPr/>
          <p:nvPr/>
        </p:nvCxnSpPr>
        <p:spPr bwMode="auto">
          <a:xfrm>
            <a:off x="8728574" y="4807011"/>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B617AA2B-DA78-59BD-E745-4E959E98B63A}"/>
              </a:ext>
            </a:extLst>
          </p:cNvPr>
          <p:cNvSpPr txBox="1"/>
          <p:nvPr/>
        </p:nvSpPr>
        <p:spPr>
          <a:xfrm>
            <a:off x="7738368" y="4506933"/>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8" name="直線矢印コネクタ 17">
            <a:extLst>
              <a:ext uri="{FF2B5EF4-FFF2-40B4-BE49-F238E27FC236}">
                <a16:creationId xmlns:a16="http://schemas.microsoft.com/office/drawing/2014/main" id="{B20107F9-7304-5262-4977-E024EFAE4E24}"/>
              </a:ext>
            </a:extLst>
          </p:cNvPr>
          <p:cNvCxnSpPr>
            <a:cxnSpLocks/>
          </p:cNvCxnSpPr>
          <p:nvPr/>
        </p:nvCxnSpPr>
        <p:spPr bwMode="auto">
          <a:xfrm flipV="1">
            <a:off x="11117972" y="4392271"/>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21F9DCEC-698C-3295-C408-386723975ECB}"/>
              </a:ext>
            </a:extLst>
          </p:cNvPr>
          <p:cNvCxnSpPr/>
          <p:nvPr/>
        </p:nvCxnSpPr>
        <p:spPr bwMode="auto">
          <a:xfrm flipH="1">
            <a:off x="9648822" y="5129991"/>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20836CAE-495C-13BC-656F-2762646C3F23}"/>
              </a:ext>
            </a:extLst>
          </p:cNvPr>
          <p:cNvSpPr txBox="1"/>
          <p:nvPr/>
        </p:nvSpPr>
        <p:spPr>
          <a:xfrm>
            <a:off x="11122337" y="4489472"/>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1" name="直線矢印コネクタ 20">
            <a:extLst>
              <a:ext uri="{FF2B5EF4-FFF2-40B4-BE49-F238E27FC236}">
                <a16:creationId xmlns:a16="http://schemas.microsoft.com/office/drawing/2014/main" id="{FE74FD6D-578C-FF09-5A6B-7D19BA243506}"/>
              </a:ext>
            </a:extLst>
          </p:cNvPr>
          <p:cNvCxnSpPr>
            <a:cxnSpLocks/>
          </p:cNvCxnSpPr>
          <p:nvPr/>
        </p:nvCxnSpPr>
        <p:spPr bwMode="auto">
          <a:xfrm flipV="1">
            <a:off x="11117087" y="2223583"/>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2A82FE9-2A50-76F9-787B-F260531DC9CA}"/>
              </a:ext>
            </a:extLst>
          </p:cNvPr>
          <p:cNvCxnSpPr>
            <a:cxnSpLocks/>
          </p:cNvCxnSpPr>
          <p:nvPr/>
        </p:nvCxnSpPr>
        <p:spPr bwMode="auto">
          <a:xfrm>
            <a:off x="6033481" y="1001192"/>
            <a:ext cx="46278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D76098F6-B7DC-091A-1455-291E25652EFC}"/>
              </a:ext>
            </a:extLst>
          </p:cNvPr>
          <p:cNvSpPr txBox="1"/>
          <p:nvPr/>
        </p:nvSpPr>
        <p:spPr>
          <a:xfrm>
            <a:off x="7826084" y="636431"/>
            <a:ext cx="1035169" cy="369332"/>
          </a:xfrm>
          <a:prstGeom prst="rect">
            <a:avLst/>
          </a:prstGeom>
          <a:noFill/>
        </p:spPr>
        <p:txBody>
          <a:bodyPr wrap="square" rtlCol="0">
            <a:spAutoFit/>
          </a:bodyPr>
          <a:lstStyle/>
          <a:p>
            <a:r>
              <a:rPr lang="en-US" altLang="ja-JP" dirty="0"/>
              <a:t>1290</a:t>
            </a:r>
            <a:r>
              <a:rPr kumimoji="1" lang="en-US" altLang="ja-JP" dirty="0"/>
              <a:t> µm</a:t>
            </a:r>
            <a:endParaRPr kumimoji="1" lang="ja-JP" altLang="en-US" dirty="0"/>
          </a:p>
        </p:txBody>
      </p:sp>
      <p:cxnSp>
        <p:nvCxnSpPr>
          <p:cNvPr id="25" name="直線コネクタ 24">
            <a:extLst>
              <a:ext uri="{FF2B5EF4-FFF2-40B4-BE49-F238E27FC236}">
                <a16:creationId xmlns:a16="http://schemas.microsoft.com/office/drawing/2014/main" id="{3E11E66D-D92B-CC03-1E84-37F97E9EE4FF}"/>
              </a:ext>
            </a:extLst>
          </p:cNvPr>
          <p:cNvCxnSpPr/>
          <p:nvPr/>
        </p:nvCxnSpPr>
        <p:spPr bwMode="auto">
          <a:xfrm flipH="1">
            <a:off x="5270523" y="1220955"/>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F9640CAB-F0AF-A94D-5056-AC1FD3EB9A01}"/>
              </a:ext>
            </a:extLst>
          </p:cNvPr>
          <p:cNvCxnSpPr/>
          <p:nvPr/>
        </p:nvCxnSpPr>
        <p:spPr bwMode="auto">
          <a:xfrm>
            <a:off x="10368822" y="4381740"/>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0BCC796F-0523-31C1-CEE0-463B1A341331}"/>
              </a:ext>
            </a:extLst>
          </p:cNvPr>
          <p:cNvCxnSpPr/>
          <p:nvPr/>
        </p:nvCxnSpPr>
        <p:spPr bwMode="auto">
          <a:xfrm flipH="1">
            <a:off x="5270523" y="5440587"/>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矢印コネクタ 27">
            <a:extLst>
              <a:ext uri="{FF2B5EF4-FFF2-40B4-BE49-F238E27FC236}">
                <a16:creationId xmlns:a16="http://schemas.microsoft.com/office/drawing/2014/main" id="{7FDCDE98-530E-6555-699B-43065460BD61}"/>
              </a:ext>
            </a:extLst>
          </p:cNvPr>
          <p:cNvCxnSpPr>
            <a:cxnSpLocks/>
          </p:cNvCxnSpPr>
          <p:nvPr/>
        </p:nvCxnSpPr>
        <p:spPr bwMode="auto">
          <a:xfrm flipV="1">
            <a:off x="5431510" y="1230612"/>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A4690E5E-DCB3-142C-D51B-40AE34E3C25A}"/>
              </a:ext>
            </a:extLst>
          </p:cNvPr>
          <p:cNvSpPr txBox="1"/>
          <p:nvPr/>
        </p:nvSpPr>
        <p:spPr>
          <a:xfrm>
            <a:off x="4368824" y="3109194"/>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30" name="直線コネクタ 29">
            <a:extLst>
              <a:ext uri="{FF2B5EF4-FFF2-40B4-BE49-F238E27FC236}">
                <a16:creationId xmlns:a16="http://schemas.microsoft.com/office/drawing/2014/main" id="{16BDC08B-5B3A-28BA-F3DC-9A0BB10C941B}"/>
              </a:ext>
            </a:extLst>
          </p:cNvPr>
          <p:cNvCxnSpPr/>
          <p:nvPr/>
        </p:nvCxnSpPr>
        <p:spPr bwMode="auto">
          <a:xfrm>
            <a:off x="8268105" y="48122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テキスト ボックス 30">
            <a:extLst>
              <a:ext uri="{FF2B5EF4-FFF2-40B4-BE49-F238E27FC236}">
                <a16:creationId xmlns:a16="http://schemas.microsoft.com/office/drawing/2014/main" id="{0FAF6204-F9C3-35D3-5213-63E6E03B2BFE}"/>
              </a:ext>
            </a:extLst>
          </p:cNvPr>
          <p:cNvSpPr txBox="1"/>
          <p:nvPr/>
        </p:nvSpPr>
        <p:spPr>
          <a:xfrm>
            <a:off x="8901698" y="513934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2" name="テキスト ボックス 31">
            <a:extLst>
              <a:ext uri="{FF2B5EF4-FFF2-40B4-BE49-F238E27FC236}">
                <a16:creationId xmlns:a16="http://schemas.microsoft.com/office/drawing/2014/main" id="{F4875253-A859-9627-D7DD-E8C820A1C7AB}"/>
              </a:ext>
            </a:extLst>
          </p:cNvPr>
          <p:cNvSpPr txBox="1"/>
          <p:nvPr/>
        </p:nvSpPr>
        <p:spPr>
          <a:xfrm>
            <a:off x="9360822" y="513934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3" name="直線コネクタ 32">
            <a:extLst>
              <a:ext uri="{FF2B5EF4-FFF2-40B4-BE49-F238E27FC236}">
                <a16:creationId xmlns:a16="http://schemas.microsoft.com/office/drawing/2014/main" id="{98009DFA-70EF-039D-6920-C5CDCBF767F4}"/>
              </a:ext>
            </a:extLst>
          </p:cNvPr>
          <p:cNvCxnSpPr/>
          <p:nvPr/>
        </p:nvCxnSpPr>
        <p:spPr bwMode="auto">
          <a:xfrm>
            <a:off x="9655704" y="5419246"/>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テキスト ボックス 33">
            <a:extLst>
              <a:ext uri="{FF2B5EF4-FFF2-40B4-BE49-F238E27FC236}">
                <a16:creationId xmlns:a16="http://schemas.microsoft.com/office/drawing/2014/main" id="{4A61DEAE-A67D-2F44-F715-4DC0DDF8C7E1}"/>
              </a:ext>
            </a:extLst>
          </p:cNvPr>
          <p:cNvSpPr txBox="1"/>
          <p:nvPr/>
        </p:nvSpPr>
        <p:spPr>
          <a:xfrm>
            <a:off x="8437923" y="51371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8665C988-FD9B-34C7-6F8B-4482177BE04D}"/>
              </a:ext>
            </a:extLst>
          </p:cNvPr>
          <p:cNvSpPr txBox="1"/>
          <p:nvPr/>
        </p:nvSpPr>
        <p:spPr>
          <a:xfrm>
            <a:off x="7516500" y="51433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A89DB770-404A-6821-89F6-FBBCCB14E024}"/>
              </a:ext>
            </a:extLst>
          </p:cNvPr>
          <p:cNvSpPr txBox="1"/>
          <p:nvPr/>
        </p:nvSpPr>
        <p:spPr>
          <a:xfrm>
            <a:off x="7975624" y="51433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D4D9BFBB-762A-F2F3-5222-510453687FB2}"/>
              </a:ext>
            </a:extLst>
          </p:cNvPr>
          <p:cNvSpPr txBox="1"/>
          <p:nvPr/>
        </p:nvSpPr>
        <p:spPr>
          <a:xfrm>
            <a:off x="7052725" y="51411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792F5B32-97E7-7C90-818F-6A79E3A575D0}"/>
              </a:ext>
            </a:extLst>
          </p:cNvPr>
          <p:cNvSpPr txBox="1"/>
          <p:nvPr/>
        </p:nvSpPr>
        <p:spPr>
          <a:xfrm>
            <a:off x="10374829" y="2236795"/>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1DA56976-5789-E3CB-946E-A6DF1FFEBD25}"/>
              </a:ext>
            </a:extLst>
          </p:cNvPr>
          <p:cNvSpPr txBox="1"/>
          <p:nvPr/>
        </p:nvSpPr>
        <p:spPr>
          <a:xfrm>
            <a:off x="10373350" y="26990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94685D84-552C-99B2-5D0A-E4D2B43E51A6}"/>
              </a:ext>
            </a:extLst>
          </p:cNvPr>
          <p:cNvSpPr txBox="1"/>
          <p:nvPr/>
        </p:nvSpPr>
        <p:spPr>
          <a:xfrm>
            <a:off x="10374829" y="3163683"/>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152EB449-DC78-F934-242E-9C4C43CD5D73}"/>
              </a:ext>
            </a:extLst>
          </p:cNvPr>
          <p:cNvSpPr txBox="1"/>
          <p:nvPr/>
        </p:nvSpPr>
        <p:spPr>
          <a:xfrm>
            <a:off x="10373350" y="36259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91F6760F-27C7-0CEA-00EE-44EE8DD90665}"/>
              </a:ext>
            </a:extLst>
          </p:cNvPr>
          <p:cNvSpPr txBox="1"/>
          <p:nvPr/>
        </p:nvSpPr>
        <p:spPr>
          <a:xfrm>
            <a:off x="10373350" y="409104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478099EE-A7CF-F42C-E0A7-A1F3B17F15FD}"/>
              </a:ext>
            </a:extLst>
          </p:cNvPr>
          <p:cNvSpPr txBox="1"/>
          <p:nvPr/>
        </p:nvSpPr>
        <p:spPr>
          <a:xfrm>
            <a:off x="8905097" y="122034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4BFB12E6-8806-0572-40D9-B3BDB4104D3B}"/>
              </a:ext>
            </a:extLst>
          </p:cNvPr>
          <p:cNvSpPr txBox="1"/>
          <p:nvPr/>
        </p:nvSpPr>
        <p:spPr>
          <a:xfrm>
            <a:off x="9364221" y="122034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EF59E234-734A-583F-4557-70FEBC5354D5}"/>
              </a:ext>
            </a:extLst>
          </p:cNvPr>
          <p:cNvSpPr txBox="1"/>
          <p:nvPr/>
        </p:nvSpPr>
        <p:spPr>
          <a:xfrm>
            <a:off x="8441322" y="1218136"/>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BC8CF7A9-D174-C02B-B3FE-968FD89864A3}"/>
              </a:ext>
            </a:extLst>
          </p:cNvPr>
          <p:cNvSpPr txBox="1"/>
          <p:nvPr/>
        </p:nvSpPr>
        <p:spPr>
          <a:xfrm>
            <a:off x="7519899" y="122433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0E9FB0C5-74ED-57FB-EECE-CFADCE657B4C}"/>
              </a:ext>
            </a:extLst>
          </p:cNvPr>
          <p:cNvSpPr txBox="1"/>
          <p:nvPr/>
        </p:nvSpPr>
        <p:spPr>
          <a:xfrm>
            <a:off x="7979023" y="122433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8" name="テキスト ボックス 47">
            <a:extLst>
              <a:ext uri="{FF2B5EF4-FFF2-40B4-BE49-F238E27FC236}">
                <a16:creationId xmlns:a16="http://schemas.microsoft.com/office/drawing/2014/main" id="{315D38D3-CA8C-BD37-B8E3-C85172FEF54D}"/>
              </a:ext>
            </a:extLst>
          </p:cNvPr>
          <p:cNvSpPr txBox="1"/>
          <p:nvPr/>
        </p:nvSpPr>
        <p:spPr>
          <a:xfrm>
            <a:off x="7056124" y="1222126"/>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9" name="直線コネクタ 48">
            <a:extLst>
              <a:ext uri="{FF2B5EF4-FFF2-40B4-BE49-F238E27FC236}">
                <a16:creationId xmlns:a16="http://schemas.microsoft.com/office/drawing/2014/main" id="{01269F2F-0081-3353-88A4-78F5907DC03C}"/>
              </a:ext>
            </a:extLst>
          </p:cNvPr>
          <p:cNvCxnSpPr/>
          <p:nvPr/>
        </p:nvCxnSpPr>
        <p:spPr bwMode="auto">
          <a:xfrm flipH="1">
            <a:off x="10661350" y="4383803"/>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A471C7BA-77BE-8973-47D5-FD5C4D2CB078}"/>
              </a:ext>
            </a:extLst>
          </p:cNvPr>
          <p:cNvCxnSpPr/>
          <p:nvPr/>
        </p:nvCxnSpPr>
        <p:spPr bwMode="auto">
          <a:xfrm flipH="1">
            <a:off x="10661350" y="2224077"/>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a:extLst>
              <a:ext uri="{FF2B5EF4-FFF2-40B4-BE49-F238E27FC236}">
                <a16:creationId xmlns:a16="http://schemas.microsoft.com/office/drawing/2014/main" id="{0610FB49-5C09-1C87-402A-A5FB8BF52FBD}"/>
              </a:ext>
            </a:extLst>
          </p:cNvPr>
          <p:cNvCxnSpPr/>
          <p:nvPr/>
        </p:nvCxnSpPr>
        <p:spPr bwMode="auto">
          <a:xfrm>
            <a:off x="10664096" y="939073"/>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正方形/長方形 51">
            <a:extLst>
              <a:ext uri="{FF2B5EF4-FFF2-40B4-BE49-F238E27FC236}">
                <a16:creationId xmlns:a16="http://schemas.microsoft.com/office/drawing/2014/main" id="{DD4E6210-A47B-C44B-4614-CA285F5F7143}"/>
              </a:ext>
            </a:extLst>
          </p:cNvPr>
          <p:cNvSpPr/>
          <p:nvPr/>
        </p:nvSpPr>
        <p:spPr bwMode="auto">
          <a:xfrm>
            <a:off x="5929197" y="1142973"/>
            <a:ext cx="4837198"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AA522102-FA96-671F-10CF-68689384B411}"/>
              </a:ext>
            </a:extLst>
          </p:cNvPr>
          <p:cNvSpPr/>
          <p:nvPr/>
        </p:nvSpPr>
        <p:spPr bwMode="auto">
          <a:xfrm>
            <a:off x="7806262" y="3163030"/>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ED1F545D-99DD-D834-F378-A25909DBC55C}"/>
              </a:ext>
            </a:extLst>
          </p:cNvPr>
          <p:cNvSpPr/>
          <p:nvPr/>
        </p:nvSpPr>
        <p:spPr bwMode="auto">
          <a:xfrm>
            <a:off x="8628769" y="3163030"/>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29EB7CAB-0A6A-BEDE-5630-4517FEEC4CC5}"/>
              </a:ext>
            </a:extLst>
          </p:cNvPr>
          <p:cNvSpPr/>
          <p:nvPr/>
        </p:nvSpPr>
        <p:spPr bwMode="auto">
          <a:xfrm>
            <a:off x="7652429" y="3556707"/>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CC3CB901-DD69-5DC7-D2C4-8D8C36332049}"/>
              </a:ext>
            </a:extLst>
          </p:cNvPr>
          <p:cNvSpPr/>
          <p:nvPr/>
        </p:nvSpPr>
        <p:spPr bwMode="auto">
          <a:xfrm>
            <a:off x="8932820" y="354835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4AF8BE20-0C03-95D4-77EC-B76EC4267AB4}"/>
              </a:ext>
            </a:extLst>
          </p:cNvPr>
          <p:cNvSpPr/>
          <p:nvPr/>
        </p:nvSpPr>
        <p:spPr bwMode="auto">
          <a:xfrm>
            <a:off x="8500032" y="3554688"/>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B208D6AD-B44E-43E4-B1C7-A8FCBF98C5FF}"/>
              </a:ext>
            </a:extLst>
          </p:cNvPr>
          <p:cNvSpPr/>
          <p:nvPr/>
        </p:nvSpPr>
        <p:spPr bwMode="auto">
          <a:xfrm>
            <a:off x="8090729" y="3554688"/>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B229A256-F3DD-B327-BADE-645BC63E696E}"/>
              </a:ext>
            </a:extLst>
          </p:cNvPr>
          <p:cNvSpPr/>
          <p:nvPr/>
        </p:nvSpPr>
        <p:spPr bwMode="auto">
          <a:xfrm>
            <a:off x="8713369" y="2928226"/>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正方形/長方形 59">
            <a:extLst>
              <a:ext uri="{FF2B5EF4-FFF2-40B4-BE49-F238E27FC236}">
                <a16:creationId xmlns:a16="http://schemas.microsoft.com/office/drawing/2014/main" id="{E457183F-5B06-5A49-4F9D-A72E5C4A445C}"/>
              </a:ext>
            </a:extLst>
          </p:cNvPr>
          <p:cNvSpPr/>
          <p:nvPr/>
        </p:nvSpPr>
        <p:spPr bwMode="auto">
          <a:xfrm>
            <a:off x="7890862" y="2928226"/>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71" name="テキスト ボックス 70">
            <a:extLst>
              <a:ext uri="{FF2B5EF4-FFF2-40B4-BE49-F238E27FC236}">
                <a16:creationId xmlns:a16="http://schemas.microsoft.com/office/drawing/2014/main" id="{D1CE3959-A10D-9959-5261-3708FD84E558}"/>
              </a:ext>
            </a:extLst>
          </p:cNvPr>
          <p:cNvSpPr txBox="1"/>
          <p:nvPr/>
        </p:nvSpPr>
        <p:spPr>
          <a:xfrm>
            <a:off x="6028443" y="22379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72" name="テキスト ボックス 71">
            <a:extLst>
              <a:ext uri="{FF2B5EF4-FFF2-40B4-BE49-F238E27FC236}">
                <a16:creationId xmlns:a16="http://schemas.microsoft.com/office/drawing/2014/main" id="{F36DD4C6-0A1A-DCD9-A3B1-F5C0081D5D92}"/>
              </a:ext>
            </a:extLst>
          </p:cNvPr>
          <p:cNvSpPr txBox="1"/>
          <p:nvPr/>
        </p:nvSpPr>
        <p:spPr>
          <a:xfrm>
            <a:off x="6026964" y="27002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73" name="テキスト ボックス 72">
            <a:extLst>
              <a:ext uri="{FF2B5EF4-FFF2-40B4-BE49-F238E27FC236}">
                <a16:creationId xmlns:a16="http://schemas.microsoft.com/office/drawing/2014/main" id="{7F303E22-29A4-D4AD-96C2-31B645BC68F8}"/>
              </a:ext>
            </a:extLst>
          </p:cNvPr>
          <p:cNvSpPr txBox="1"/>
          <p:nvPr/>
        </p:nvSpPr>
        <p:spPr>
          <a:xfrm>
            <a:off x="6028443" y="3164858"/>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74" name="テキスト ボックス 73">
            <a:extLst>
              <a:ext uri="{FF2B5EF4-FFF2-40B4-BE49-F238E27FC236}">
                <a16:creationId xmlns:a16="http://schemas.microsoft.com/office/drawing/2014/main" id="{1DC81274-4B1F-4A8A-EC2B-CFC0100524B5}"/>
              </a:ext>
            </a:extLst>
          </p:cNvPr>
          <p:cNvSpPr txBox="1"/>
          <p:nvPr/>
        </p:nvSpPr>
        <p:spPr>
          <a:xfrm>
            <a:off x="6026964" y="362709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75" name="テキスト ボックス 74">
            <a:extLst>
              <a:ext uri="{FF2B5EF4-FFF2-40B4-BE49-F238E27FC236}">
                <a16:creationId xmlns:a16="http://schemas.microsoft.com/office/drawing/2014/main" id="{15A95298-679F-C8AA-0CAF-64499685BCB1}"/>
              </a:ext>
            </a:extLst>
          </p:cNvPr>
          <p:cNvSpPr txBox="1"/>
          <p:nvPr/>
        </p:nvSpPr>
        <p:spPr>
          <a:xfrm>
            <a:off x="6026964" y="409222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0" name="直線コネクタ 79">
            <a:extLst>
              <a:ext uri="{FF2B5EF4-FFF2-40B4-BE49-F238E27FC236}">
                <a16:creationId xmlns:a16="http://schemas.microsoft.com/office/drawing/2014/main" id="{E2C77CA7-CBE0-8AB8-5C24-8A515A2669EF}"/>
              </a:ext>
            </a:extLst>
          </p:cNvPr>
          <p:cNvCxnSpPr/>
          <p:nvPr/>
        </p:nvCxnSpPr>
        <p:spPr bwMode="auto">
          <a:xfrm>
            <a:off x="6033481" y="950796"/>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コンテンツ プレースホルダー 2">
            <a:extLst>
              <a:ext uri="{FF2B5EF4-FFF2-40B4-BE49-F238E27FC236}">
                <a16:creationId xmlns:a16="http://schemas.microsoft.com/office/drawing/2014/main" id="{9704274E-C843-374A-A109-7C4702D88607}"/>
              </a:ext>
            </a:extLst>
          </p:cNvPr>
          <p:cNvSpPr txBox="1">
            <a:spLocks/>
          </p:cNvSpPr>
          <p:nvPr/>
        </p:nvSpPr>
        <p:spPr bwMode="auto">
          <a:xfrm>
            <a:off x="481481" y="3061790"/>
            <a:ext cx="2878207"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p>
        </p:txBody>
      </p:sp>
      <p:sp>
        <p:nvSpPr>
          <p:cNvPr id="83" name="正方形/長方形 82">
            <a:extLst>
              <a:ext uri="{FF2B5EF4-FFF2-40B4-BE49-F238E27FC236}">
                <a16:creationId xmlns:a16="http://schemas.microsoft.com/office/drawing/2014/main" id="{07EB2A47-B753-0E51-0A8E-52A0326F5AE1}"/>
              </a:ext>
            </a:extLst>
          </p:cNvPr>
          <p:cNvSpPr/>
          <p:nvPr/>
        </p:nvSpPr>
        <p:spPr bwMode="auto">
          <a:xfrm>
            <a:off x="3668361" y="325552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4" name="正方形/長方形 83">
            <a:extLst>
              <a:ext uri="{FF2B5EF4-FFF2-40B4-BE49-F238E27FC236}">
                <a16:creationId xmlns:a16="http://schemas.microsoft.com/office/drawing/2014/main" id="{CFD5D71A-5D78-C4A4-919E-982DBFFD4428}"/>
              </a:ext>
            </a:extLst>
          </p:cNvPr>
          <p:cNvSpPr/>
          <p:nvPr/>
        </p:nvSpPr>
        <p:spPr bwMode="auto">
          <a:xfrm>
            <a:off x="3583761" y="366881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5" name="正方形/長方形 84">
            <a:extLst>
              <a:ext uri="{FF2B5EF4-FFF2-40B4-BE49-F238E27FC236}">
                <a16:creationId xmlns:a16="http://schemas.microsoft.com/office/drawing/2014/main" id="{F75E795E-39AD-C6D0-FBE8-5D33CFAF28DC}"/>
              </a:ext>
            </a:extLst>
          </p:cNvPr>
          <p:cNvSpPr/>
          <p:nvPr/>
        </p:nvSpPr>
        <p:spPr bwMode="auto">
          <a:xfrm>
            <a:off x="3650950" y="416604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 name="コンテンツ プレースホルダー 2">
            <a:extLst>
              <a:ext uri="{FF2B5EF4-FFF2-40B4-BE49-F238E27FC236}">
                <a16:creationId xmlns:a16="http://schemas.microsoft.com/office/drawing/2014/main" id="{F3DE2D5D-67DD-E7B1-6F0E-3FB59FEBCCC2}"/>
              </a:ext>
            </a:extLst>
          </p:cNvPr>
          <p:cNvSpPr txBox="1">
            <a:spLocks/>
          </p:cNvSpPr>
          <p:nvPr/>
        </p:nvSpPr>
        <p:spPr bwMode="auto">
          <a:xfrm>
            <a:off x="6067805" y="6019490"/>
            <a:ext cx="5174766"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7</a:t>
            </a:r>
            <a:r>
              <a:rPr lang="ja-JP" altLang="en-US" kern="0" dirty="0"/>
              <a:t>　</a:t>
            </a:r>
            <a:r>
              <a:rPr lang="en-US" altLang="ja-JP" kern="0" dirty="0"/>
              <a:t>2</a:t>
            </a:r>
            <a:r>
              <a:rPr lang="ja-JP" altLang="en-US" kern="0" dirty="0"/>
              <a:t>入力積和演算回路の</a:t>
            </a:r>
            <a:r>
              <a:rPr lang="en-US" altLang="ja-JP" kern="0" dirty="0"/>
              <a:t>PAD</a:t>
            </a:r>
            <a:r>
              <a:rPr lang="ja-JP" altLang="en-US" kern="0" dirty="0"/>
              <a:t>配置</a:t>
            </a:r>
          </a:p>
        </p:txBody>
      </p:sp>
    </p:spTree>
    <p:extLst>
      <p:ext uri="{BB962C8B-B14F-4D97-AF65-F5344CB8AC3E}">
        <p14:creationId xmlns:p14="http://schemas.microsoft.com/office/powerpoint/2010/main" val="3705921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402DD-D1C3-9EDE-49E9-8E562096FCCB}"/>
              </a:ext>
            </a:extLst>
          </p:cNvPr>
          <p:cNvSpPr>
            <a:spLocks noGrp="1"/>
          </p:cNvSpPr>
          <p:nvPr>
            <p:ph type="title"/>
          </p:nvPr>
        </p:nvSpPr>
        <p:spPr/>
        <p:txBody>
          <a:bodyPr/>
          <a:lstStyle/>
          <a:p>
            <a:r>
              <a:rPr kumimoji="1" lang="ja-JP" altLang="en-US" dirty="0"/>
              <a:t>基板実装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625EA41-9964-B10A-011A-02EF1FEB34D2}"/>
                  </a:ext>
                </a:extLst>
              </p:cNvPr>
              <p:cNvSpPr>
                <a:spLocks noGrp="1"/>
              </p:cNvSpPr>
              <p:nvPr>
                <p:ph idx="1"/>
              </p:nvPr>
            </p:nvSpPr>
            <p:spPr/>
            <p:txBody>
              <a:bodyPr/>
              <a:lstStyle/>
              <a:p>
                <a:r>
                  <a:rPr kumimoji="1" lang="ja-JP" altLang="en-US" dirty="0"/>
                  <a:t>基板実装のために切り出すことを考える。</a:t>
                </a:r>
                <a:endParaRPr kumimoji="1" lang="en-US" altLang="ja-JP" dirty="0"/>
              </a:p>
              <a:p>
                <a:r>
                  <a:rPr kumimoji="1" lang="ja-JP" altLang="en-US" dirty="0"/>
                  <a:t>基板として切り出すのは光電融合の回路。</a:t>
                </a:r>
                <a:endParaRPr kumimoji="1" lang="en-US" altLang="ja-JP" dirty="0"/>
              </a:p>
              <a:p>
                <a:r>
                  <a:rPr lang="ja-JP" altLang="en-US" dirty="0"/>
                  <a:t>切り出す用にチップに用意する余白は依頼先によって異なる。</a:t>
                </a:r>
                <a:endParaRPr kumimoji="1" lang="en-US" altLang="ja-JP" dirty="0"/>
              </a:p>
              <a:p>
                <a:r>
                  <a:rPr lang="ja-JP" altLang="en-US" dirty="0"/>
                  <a:t>ここでは参考として</a:t>
                </a:r>
                <a:r>
                  <a:rPr lang="en-US" altLang="ja-JP" dirty="0"/>
                  <a:t>TSMC65 nm</a:t>
                </a:r>
                <a:r>
                  <a:rPr lang="ja-JP" altLang="en-US" dirty="0"/>
                  <a:t>で試作した際の余白</a:t>
                </a:r>
                <a:r>
                  <a:rPr lang="en-US" altLang="ja-JP" dirty="0"/>
                  <a:t>100 µm</a:t>
                </a:r>
                <a:r>
                  <a:rPr lang="ja-JP" altLang="en-US" dirty="0"/>
                  <a:t>で面積を算出した。</a:t>
                </a:r>
                <a:endParaRPr lang="en-US" altLang="ja-JP" dirty="0"/>
              </a:p>
              <a:p>
                <a:endParaRPr kumimoji="1" lang="en-US" altLang="ja-JP" dirty="0"/>
              </a:p>
              <a:p>
                <a:r>
                  <a:rPr lang="ja-JP" altLang="en-US" dirty="0"/>
                  <a:t>光入力から</a:t>
                </a:r>
                <a:r>
                  <a:rPr lang="en-US" altLang="ja-JP" dirty="0"/>
                  <a:t>TIA</a:t>
                </a:r>
                <a:r>
                  <a:rPr lang="ja-JP" altLang="en-US" dirty="0"/>
                  <a:t>まで</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1.08 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rPr>
                        <m:t>+0.1 </m:t>
                      </m:r>
                      <m:r>
                        <m:rPr>
                          <m:sty m:val="p"/>
                        </m:rPr>
                        <a:rPr lang="en-US" altLang="ja-JP">
                          <a:latin typeface="Cambria Math" panose="02040503050406030204" pitchFamily="18" charset="0"/>
                        </a:rPr>
                        <m:t>mm</m:t>
                      </m:r>
                      <m:r>
                        <a:rPr lang="en-US" altLang="ja-JP" b="0" i="0" smtClean="0">
                          <a:latin typeface="Cambria Math" panose="02040503050406030204" pitchFamily="18" charset="0"/>
                        </a:rPr>
                        <m:t>)</m:t>
                      </m:r>
                      <m:r>
                        <a:rPr kumimoji="1" lang="en-US" altLang="ja-JP" b="0" smtClean="0">
                          <a:latin typeface="Cambria Math" panose="02040503050406030204" pitchFamily="18" charset="0"/>
                        </a:rPr>
                        <m:t>×</m:t>
                      </m:r>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0.46 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ea typeface="Cambria Math" panose="02040503050406030204" pitchFamily="18" charset="0"/>
                        </a:rPr>
                        <m:t>+0.1 </m:t>
                      </m:r>
                      <m:r>
                        <m:rPr>
                          <m:sty m:val="p"/>
                        </m:rPr>
                        <a:rPr lang="en-US" altLang="ja-JP">
                          <a:latin typeface="Cambria Math" panose="02040503050406030204" pitchFamily="18" charset="0"/>
                          <a:ea typeface="Cambria Math" panose="02040503050406030204" pitchFamily="18" charset="0"/>
                        </a:rPr>
                        <m:t>mm</m:t>
                      </m:r>
                      <m:r>
                        <a:rPr lang="en-US" altLang="ja-JP" b="0" i="0" smtClean="0">
                          <a:latin typeface="Cambria Math" panose="02040503050406030204" pitchFamily="18" charset="0"/>
                          <a:ea typeface="Cambria Math" panose="02040503050406030204" pitchFamily="18" charset="0"/>
                        </a:rPr>
                        <m:t>)</m:t>
                      </m:r>
                      <m:r>
                        <a:rPr kumimoji="1" lang="en-US" altLang="ja-JP" b="0" smtClean="0">
                          <a:latin typeface="Cambria Math" panose="02040503050406030204" pitchFamily="18" charset="0"/>
                        </a:rPr>
                        <m:t>=0.50 </m:t>
                      </m:r>
                      <m:sSup>
                        <m:sSupPr>
                          <m:ctrlPr>
                            <a:rPr kumimoji="1" lang="en-US" altLang="ja-JP" b="0" i="1" smtClean="0">
                              <a:latin typeface="Cambria Math" panose="02040503050406030204" pitchFamily="18" charset="0"/>
                            </a:rPr>
                          </m:ctrlPr>
                        </m:sSupPr>
                        <m:e>
                          <m:r>
                            <m:rPr>
                              <m:sty m:val="p"/>
                            </m:rPr>
                            <a:rPr kumimoji="1" lang="en-US" altLang="ja-JP" b="0" smtClean="0">
                              <a:latin typeface="Cambria Math" panose="02040503050406030204" pitchFamily="18" charset="0"/>
                            </a:rPr>
                            <m:t>mm</m:t>
                          </m:r>
                        </m:e>
                        <m:sup>
                          <m:r>
                            <a:rPr kumimoji="1" lang="en-US" altLang="ja-JP" b="0" smtClean="0">
                              <a:latin typeface="Cambria Math" panose="02040503050406030204" pitchFamily="18" charset="0"/>
                            </a:rPr>
                            <m:t>2</m:t>
                          </m:r>
                        </m:sup>
                      </m:sSup>
                    </m:oMath>
                  </m:oMathPara>
                </a14:m>
                <a:endParaRPr kumimoji="1" lang="en-US" altLang="ja-JP" dirty="0"/>
              </a:p>
              <a:p>
                <a:endParaRPr lang="en-US" altLang="ja-JP" dirty="0"/>
              </a:p>
              <a:p>
                <a:r>
                  <a:rPr kumimoji="1" lang="ja-JP" altLang="en-US" dirty="0"/>
                  <a:t>光入力から</a:t>
                </a:r>
                <a:r>
                  <a:rPr kumimoji="1" lang="en-US" altLang="ja-JP" dirty="0"/>
                  <a:t>2</a:t>
                </a:r>
                <a:r>
                  <a:rPr kumimoji="1" lang="ja-JP" altLang="en-US" dirty="0"/>
                  <a:t>入力積和演算回路まで（リザバなし）</a:t>
                </a:r>
                <a:endParaRPr lang="en-US" altLang="ja-JP" dirty="0"/>
              </a:p>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1.141 </m:t>
                          </m:r>
                          <m:r>
                            <m:rPr>
                              <m:sty m:val="p"/>
                            </m:rPr>
                            <a:rPr kumimoji="1" lang="en-US" altLang="ja-JP" b="0" i="0" smtClean="0">
                              <a:latin typeface="Cambria Math" panose="02040503050406030204" pitchFamily="18" charset="0"/>
                            </a:rPr>
                            <m:t>mm</m:t>
                          </m:r>
                          <m:r>
                            <a:rPr kumimoji="1" lang="en-US" altLang="ja-JP" b="0" i="1" smtClean="0">
                              <a:latin typeface="Cambria Math" panose="02040503050406030204" pitchFamily="18" charset="0"/>
                            </a:rPr>
                            <m:t>+0.1 </m:t>
                          </m:r>
                          <m:r>
                            <m:rPr>
                              <m:sty m:val="p"/>
                            </m:rPr>
                            <a:rPr kumimoji="1" lang="en-US" altLang="ja-JP" b="0" i="0" smtClean="0">
                              <a:latin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1.16 </m:t>
                          </m:r>
                          <m:r>
                            <m:rPr>
                              <m:sty m:val="p"/>
                            </m:rPr>
                            <a:rPr kumimoji="1" lang="en-US" altLang="ja-JP" b="0" i="0" smtClean="0">
                              <a:latin typeface="Cambria Math" panose="02040503050406030204" pitchFamily="18" charset="0"/>
                              <a:ea typeface="Cambria Math" panose="02040503050406030204" pitchFamily="18" charset="0"/>
                            </a:rPr>
                            <m:t>mm</m:t>
                          </m:r>
                          <m:r>
                            <a:rPr kumimoji="1" lang="en-US" altLang="ja-JP" b="0" i="1" smtClean="0">
                              <a:latin typeface="Cambria Math" panose="02040503050406030204" pitchFamily="18" charset="0"/>
                              <a:ea typeface="Cambria Math" panose="02040503050406030204" pitchFamily="18" charset="0"/>
                            </a:rPr>
                            <m:t>+0.1 </m:t>
                          </m:r>
                          <m:r>
                            <m:rPr>
                              <m:sty m:val="p"/>
                            </m:rPr>
                            <a:rPr kumimoji="1" lang="en-US" altLang="ja-JP" b="0" i="0" smtClean="0">
                              <a:latin typeface="Cambria Math" panose="02040503050406030204" pitchFamily="18" charset="0"/>
                              <a:ea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=1.56 </m:t>
                      </m:r>
                      <m:sSup>
                        <m:sSupPr>
                          <m:ctrlPr>
                            <a:rPr kumimoji="1" lang="en-US" altLang="ja-JP" b="0" i="1" smtClean="0">
                              <a:latin typeface="Cambria Math" panose="02040503050406030204" pitchFamily="18" charset="0"/>
                              <a:ea typeface="Cambria Math" panose="02040503050406030204" pitchFamily="18" charset="0"/>
                            </a:rPr>
                          </m:ctrlPr>
                        </m:sSupPr>
                        <m:e>
                          <m:r>
                            <m:rPr>
                              <m:sty m:val="p"/>
                            </m:rPr>
                            <a:rPr kumimoji="1" lang="en-US" altLang="ja-JP" b="0" i="0" smtClean="0">
                              <a:latin typeface="Cambria Math" panose="02040503050406030204" pitchFamily="18" charset="0"/>
                              <a:ea typeface="Cambria Math" panose="02040503050406030204" pitchFamily="18" charset="0"/>
                            </a:rPr>
                            <m:t>mm</m:t>
                          </m:r>
                        </m:e>
                        <m:sup>
                          <m:r>
                            <a:rPr kumimoji="1" lang="en-US" altLang="ja-JP" b="0" i="0" smtClean="0">
                              <a:latin typeface="Cambria Math" panose="02040503050406030204" pitchFamily="18" charset="0"/>
                              <a:ea typeface="Cambria Math" panose="02040503050406030204" pitchFamily="18" charset="0"/>
                            </a:rPr>
                            <m:t>2</m:t>
                          </m:r>
                        </m:sup>
                      </m:sSup>
                    </m:oMath>
                  </m:oMathPara>
                </a14:m>
                <a:endParaRPr kumimoji="1" lang="en-US" altLang="ja-JP" dirty="0"/>
              </a:p>
              <a:p>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625EA41-9964-B10A-011A-02EF1FEB34D2}"/>
                  </a:ext>
                </a:extLst>
              </p:cNvPr>
              <p:cNvSpPr>
                <a:spLocks noGrp="1" noRot="1" noChangeAspect="1" noMove="1" noResize="1" noEditPoints="1" noAdjustHandles="1" noChangeArrowheads="1" noChangeShapeType="1" noTextEdit="1"/>
              </p:cNvSpPr>
              <p:nvPr>
                <p:ph idx="1"/>
              </p:nvPr>
            </p:nvSpPr>
            <p:spPr>
              <a:blipFill>
                <a:blip r:embed="rId2"/>
                <a:stretch>
                  <a:fillRect l="-876" t="-14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884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lang="ja-JP" altLang="en-US" dirty="0"/>
              <a:t>回路</a:t>
            </a:r>
            <a:r>
              <a:rPr kumimoji="1" lang="ja-JP" altLang="en-US" dirty="0"/>
              <a:t>作成候補</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D21B0C7-3738-7F27-3C1D-B77F6D55C1B0}"/>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i="1" dirty="0">
                  <a:latin typeface="Cambria Math" panose="02040503050406030204" pitchFamily="18" charset="0"/>
                </a:endParaRPr>
              </a:p>
              <a:p>
                <a14:m>
                  <m:oMath xmlns:m="http://schemas.openxmlformats.org/officeDocument/2006/math">
                    <m:r>
                      <a:rPr kumimoji="1" lang="en-US" altLang="ja-JP" b="0" i="1" smtClean="0">
                        <a:latin typeface="Cambria Math" panose="02040503050406030204" pitchFamily="18" charset="0"/>
                      </a:rPr>
                      <m:t>10 </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mm</m:t>
                        </m:r>
                      </m:e>
                      <m:sup>
                        <m:r>
                          <a:rPr kumimoji="1" lang="en-US" altLang="ja-JP" b="0" i="0" smtClean="0">
                            <a:latin typeface="Cambria Math" panose="02040503050406030204" pitchFamily="18" charset="0"/>
                          </a:rPr>
                          <m:t>2</m:t>
                        </m:r>
                      </m:sup>
                    </m:sSup>
                  </m:oMath>
                </a14:m>
                <a:r>
                  <a:rPr kumimoji="1" lang="ja-JP" altLang="en-US" dirty="0"/>
                  <a:t>のチップのうち</a:t>
                </a:r>
                <a14:m>
                  <m:oMath xmlns:m="http://schemas.openxmlformats.org/officeDocument/2006/math">
                    <m:r>
                      <a:rPr lang="en-US" altLang="ja-JP" i="1" dirty="0" smtClean="0">
                        <a:latin typeface="Cambria Math" panose="02040503050406030204" pitchFamily="18" charset="0"/>
                      </a:rPr>
                      <m:t>6</m:t>
                    </m:r>
                    <m:r>
                      <a:rPr lang="en-US" altLang="ja-JP" b="0" i="1" dirty="0" smtClean="0">
                        <a:latin typeface="Cambria Math" panose="02040503050406030204" pitchFamily="18" charset="0"/>
                      </a:rPr>
                      <m:t>.8</m:t>
                    </m:r>
                    <m:r>
                      <a:rPr lang="en-US" altLang="ja-JP" i="1">
                        <a:latin typeface="Cambria Math" panose="02040503050406030204" pitchFamily="18" charset="0"/>
                      </a:rPr>
                      <m:t> </m:t>
                    </m:r>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mm</m:t>
                        </m:r>
                      </m:e>
                      <m:sup>
                        <m:r>
                          <a:rPr lang="en-US" altLang="ja-JP">
                            <a:latin typeface="Cambria Math" panose="02040503050406030204" pitchFamily="18" charset="0"/>
                          </a:rPr>
                          <m:t>2</m:t>
                        </m:r>
                      </m:sup>
                    </m:sSup>
                  </m:oMath>
                </a14:m>
                <a:r>
                  <a:rPr kumimoji="1" lang="ja-JP" altLang="en-US" dirty="0"/>
                  <a:t>程は埋まっている。</a:t>
                </a:r>
              </a:p>
            </p:txBody>
          </p:sp>
        </mc:Choice>
        <mc:Fallback>
          <p:sp>
            <p:nvSpPr>
              <p:cNvPr id="3" name="コンテンツ プレースホルダー 2">
                <a:extLst>
                  <a:ext uri="{FF2B5EF4-FFF2-40B4-BE49-F238E27FC236}">
                    <a16:creationId xmlns:a16="http://schemas.microsoft.com/office/drawing/2014/main" id="{ED21B0C7-3738-7F27-3C1D-B77F6D55C1B0}"/>
                  </a:ext>
                </a:extLst>
              </p:cNvPr>
              <p:cNvSpPr>
                <a:spLocks noGrp="1" noRot="1" noChangeAspect="1" noMove="1" noResize="1" noEditPoints="1" noAdjustHandles="1" noChangeArrowheads="1" noChangeShapeType="1" noTextEdit="1"/>
              </p:cNvSpPr>
              <p:nvPr>
                <p:ph idx="1"/>
              </p:nvPr>
            </p:nvSpPr>
            <p:spPr>
              <a:blipFill>
                <a:blip r:embed="rId2"/>
                <a:stretch>
                  <a:fillRect l="-1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3641279897"/>
                  </p:ext>
                </p:extLst>
              </p:nvPr>
            </p:nvGraphicFramePr>
            <p:xfrm>
              <a:off x="294641" y="2043291"/>
              <a:ext cx="11592560" cy="2743200"/>
            </p:xfrm>
            <a:graphic>
              <a:graphicData uri="http://schemas.openxmlformats.org/drawingml/2006/table">
                <a:tbl>
                  <a:tblPr firstRow="1" bandRow="1">
                    <a:tableStyleId>{5940675A-B579-460E-94D1-54222C63F5DA}</a:tableStyleId>
                  </a:tblPr>
                  <a:tblGrid>
                    <a:gridCol w="4439919">
                      <a:extLst>
                        <a:ext uri="{9D8B030D-6E8A-4147-A177-3AD203B41FA5}">
                          <a16:colId xmlns:a16="http://schemas.microsoft.com/office/drawing/2014/main" val="730652356"/>
                        </a:ext>
                      </a:extLst>
                    </a:gridCol>
                    <a:gridCol w="5987027">
                      <a:extLst>
                        <a:ext uri="{9D8B030D-6E8A-4147-A177-3AD203B41FA5}">
                          <a16:colId xmlns:a16="http://schemas.microsoft.com/office/drawing/2014/main" val="660851023"/>
                        </a:ext>
                      </a:extLst>
                    </a:gridCol>
                    <a:gridCol w="1165614">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a:t>
                          </a:r>
                        </a:p>
                      </a:txBody>
                      <a:tcPr/>
                    </a:tc>
                    <a:extLst>
                      <a:ext uri="{0D108BD9-81ED-4DB2-BD59-A6C34878D82A}">
                        <a16:rowId xmlns:a16="http://schemas.microsoft.com/office/drawing/2014/main" val="4284816512"/>
                      </a:ext>
                    </a:extLst>
                  </a:tr>
                  <a:tr h="370840">
                    <a:tc>
                      <a:txBody>
                        <a:bodyPr/>
                        <a:lstStyle/>
                        <a:p>
                          <a:r>
                            <a:rPr kumimoji="1" lang="en-US" altLang="ja-JP" sz="2400" dirty="0"/>
                            <a:t>grating</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p>
                      </a:txBody>
                      <a:tcPr/>
                    </a:tc>
                    <a:extLst>
                      <a:ext uri="{0D108BD9-81ED-4DB2-BD59-A6C34878D82A}">
                        <a16:rowId xmlns:a16="http://schemas.microsoft.com/office/drawing/2014/main" val="3088326091"/>
                      </a:ext>
                    </a:extLst>
                  </a:tr>
                  <a:tr h="370840">
                    <a:tc>
                      <a:txBody>
                        <a:bodyPr/>
                        <a:lstStyle/>
                        <a:p>
                          <a:r>
                            <a:rPr kumimoji="1" lang="en-US" altLang="ja-JP" sz="2400" dirty="0"/>
                            <a:t>grating</a:t>
                          </a:r>
                          <a:r>
                            <a:rPr kumimoji="1" lang="ja-JP" altLang="en-US" sz="2400" dirty="0"/>
                            <a:t>、</a:t>
                          </a:r>
                          <a:r>
                            <a:rPr kumimoji="1" lang="en-US" altLang="ja-JP" sz="2400" dirty="0"/>
                            <a:t>PD</a:t>
                          </a:r>
                          <a:r>
                            <a:rPr kumimoji="1" lang="ja-JP" altLang="en-US" sz="2400" dirty="0"/>
                            <a:t>、</a:t>
                          </a:r>
                          <a:r>
                            <a:rPr kumimoji="1" lang="en-US" altLang="ja-JP" sz="2400" dirty="0"/>
                            <a:t>TIA</a:t>
                          </a:r>
                          <a:endParaRPr kumimoji="1" lang="ja-JP" altLang="en-US" sz="24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171591130"/>
                      </a:ext>
                    </a:extLst>
                  </a:tr>
                  <a:tr h="370840">
                    <a:tc>
                      <a:txBody>
                        <a:bodyPr/>
                        <a:lstStyle/>
                        <a:p>
                          <a:r>
                            <a:rPr kumimoji="1" lang="en-US" altLang="ja-JP" sz="2400" dirty="0"/>
                            <a:t>2</a:t>
                          </a:r>
                          <a:r>
                            <a:rPr kumimoji="1" lang="ja-JP" altLang="en-US" sz="2400" dirty="0"/>
                            <a:t>入力積和演算回路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p>
                      </a:txBody>
                      <a:tcPr/>
                    </a:tc>
                    <a:extLst>
                      <a:ext uri="{0D108BD9-81ED-4DB2-BD59-A6C34878D82A}">
                        <a16:rowId xmlns:a16="http://schemas.microsoft.com/office/drawing/2014/main" val="4288219109"/>
                      </a:ext>
                    </a:extLst>
                  </a:tr>
                  <a:tr h="370840">
                    <a:tc>
                      <a:txBody>
                        <a:bodyPr/>
                        <a:lstStyle/>
                        <a:p>
                          <a:r>
                            <a:rPr kumimoji="1" lang="ja-JP" altLang="en-US" sz="2400" dirty="0"/>
                            <a:t>ギルバートセル単体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1739925277"/>
                      </a:ext>
                    </a:extLst>
                  </a:tr>
                  <a:tr h="370840">
                    <a:tc>
                      <a:txBody>
                        <a:bodyPr/>
                        <a:lstStyle/>
                        <a:p>
                          <a:r>
                            <a:rPr kumimoji="1" lang="en-US" altLang="ja-JP" sz="2400" dirty="0"/>
                            <a:t>TIA</a:t>
                          </a:r>
                          <a:r>
                            <a:rPr kumimoji="1" lang="ja-JP" altLang="en-US" sz="2400" dirty="0"/>
                            <a:t>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3467938091"/>
                      </a:ext>
                    </a:extLst>
                  </a:tr>
                </a:tbl>
              </a:graphicData>
            </a:graphic>
          </p:graphicFrame>
        </mc:Choice>
        <mc:Fallback>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3641279897"/>
                  </p:ext>
                </p:extLst>
              </p:nvPr>
            </p:nvGraphicFramePr>
            <p:xfrm>
              <a:off x="294641" y="2043291"/>
              <a:ext cx="11592560" cy="2743200"/>
            </p:xfrm>
            <a:graphic>
              <a:graphicData uri="http://schemas.openxmlformats.org/drawingml/2006/table">
                <a:tbl>
                  <a:tblPr firstRow="1" bandRow="1">
                    <a:tableStyleId>{5940675A-B579-460E-94D1-54222C63F5DA}</a:tableStyleId>
                  </a:tblPr>
                  <a:tblGrid>
                    <a:gridCol w="4439919">
                      <a:extLst>
                        <a:ext uri="{9D8B030D-6E8A-4147-A177-3AD203B41FA5}">
                          <a16:colId xmlns:a16="http://schemas.microsoft.com/office/drawing/2014/main" val="730652356"/>
                        </a:ext>
                      </a:extLst>
                    </a:gridCol>
                    <a:gridCol w="5987027">
                      <a:extLst>
                        <a:ext uri="{9D8B030D-6E8A-4147-A177-3AD203B41FA5}">
                          <a16:colId xmlns:a16="http://schemas.microsoft.com/office/drawing/2014/main" val="660851023"/>
                        </a:ext>
                      </a:extLst>
                    </a:gridCol>
                    <a:gridCol w="1165614">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a:t>
                          </a:r>
                        </a:p>
                      </a:txBody>
                      <a:tcPr/>
                    </a:tc>
                    <a:extLst>
                      <a:ext uri="{0D108BD9-81ED-4DB2-BD59-A6C34878D82A}">
                        <a16:rowId xmlns:a16="http://schemas.microsoft.com/office/drawing/2014/main" val="4284816512"/>
                      </a:ext>
                    </a:extLst>
                  </a:tr>
                  <a:tr h="457200">
                    <a:tc>
                      <a:txBody>
                        <a:bodyPr/>
                        <a:lstStyle/>
                        <a:p>
                          <a:r>
                            <a:rPr kumimoji="1" lang="en-US" altLang="ja-JP" sz="2400" dirty="0"/>
                            <a:t>grating</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p>
                      </a:txBody>
                      <a:tcPr/>
                    </a:tc>
                    <a:tc>
                      <a:txBody>
                        <a:bodyPr/>
                        <a:lstStyle/>
                        <a:p>
                          <a:endParaRPr lang="ja-JP"/>
                        </a:p>
                      </a:txBody>
                      <a:tcPr>
                        <a:blipFill>
                          <a:blip r:embed="rId3"/>
                          <a:stretch>
                            <a:fillRect l="-74262" t="-114667" r="-19634" b="-432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p>
                      </a:txBody>
                      <a:tcPr/>
                    </a:tc>
                    <a:extLst>
                      <a:ext uri="{0D108BD9-81ED-4DB2-BD59-A6C34878D82A}">
                        <a16:rowId xmlns:a16="http://schemas.microsoft.com/office/drawing/2014/main" val="3088326091"/>
                      </a:ext>
                    </a:extLst>
                  </a:tr>
                  <a:tr h="457200">
                    <a:tc>
                      <a:txBody>
                        <a:bodyPr/>
                        <a:lstStyle/>
                        <a:p>
                          <a:r>
                            <a:rPr kumimoji="1" lang="en-US" altLang="ja-JP" sz="2400" dirty="0"/>
                            <a:t>grating</a:t>
                          </a:r>
                          <a:r>
                            <a:rPr kumimoji="1" lang="ja-JP" altLang="en-US" sz="2400" dirty="0"/>
                            <a:t>、</a:t>
                          </a:r>
                          <a:r>
                            <a:rPr kumimoji="1" lang="en-US" altLang="ja-JP" sz="2400" dirty="0"/>
                            <a:t>PD</a:t>
                          </a:r>
                          <a:r>
                            <a:rPr kumimoji="1" lang="ja-JP" altLang="en-US" sz="2400" dirty="0"/>
                            <a:t>、</a:t>
                          </a:r>
                          <a:r>
                            <a:rPr kumimoji="1" lang="en-US" altLang="ja-JP" sz="2400" dirty="0"/>
                            <a:t>TIA</a:t>
                          </a:r>
                          <a:endParaRPr kumimoji="1" lang="ja-JP" altLang="en-US" sz="2400" dirty="0"/>
                        </a:p>
                      </a:txBody>
                      <a:tcPr/>
                    </a:tc>
                    <a:tc>
                      <a:txBody>
                        <a:bodyPr/>
                        <a:lstStyle/>
                        <a:p>
                          <a:endParaRPr lang="ja-JP"/>
                        </a:p>
                      </a:txBody>
                      <a:tcPr>
                        <a:blipFill>
                          <a:blip r:embed="rId3"/>
                          <a:stretch>
                            <a:fillRect l="-74262" t="-211842" r="-19634" b="-326316"/>
                          </a:stretch>
                        </a:blipFill>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171591130"/>
                      </a:ext>
                    </a:extLst>
                  </a:tr>
                  <a:tr h="457200">
                    <a:tc>
                      <a:txBody>
                        <a:bodyPr/>
                        <a:lstStyle/>
                        <a:p>
                          <a:r>
                            <a:rPr kumimoji="1" lang="en-US" altLang="ja-JP" sz="2400" dirty="0"/>
                            <a:t>2</a:t>
                          </a:r>
                          <a:r>
                            <a:rPr kumimoji="1" lang="ja-JP" altLang="en-US" sz="2400" dirty="0"/>
                            <a:t>入力積和演算回路</a:t>
                          </a:r>
                        </a:p>
                      </a:txBody>
                      <a:tcPr/>
                    </a:tc>
                    <a:tc>
                      <a:txBody>
                        <a:bodyPr/>
                        <a:lstStyle/>
                        <a:p>
                          <a:endParaRPr lang="ja-JP"/>
                        </a:p>
                      </a:txBody>
                      <a:tcPr>
                        <a:blipFill>
                          <a:blip r:embed="rId3"/>
                          <a:stretch>
                            <a:fillRect l="-74262" t="-316000" r="-19634" b="-2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p>
                      </a:txBody>
                      <a:tcPr/>
                    </a:tc>
                    <a:extLst>
                      <a:ext uri="{0D108BD9-81ED-4DB2-BD59-A6C34878D82A}">
                        <a16:rowId xmlns:a16="http://schemas.microsoft.com/office/drawing/2014/main" val="4288219109"/>
                      </a:ext>
                    </a:extLst>
                  </a:tr>
                  <a:tr h="457200">
                    <a:tc>
                      <a:txBody>
                        <a:bodyPr/>
                        <a:lstStyle/>
                        <a:p>
                          <a:r>
                            <a:rPr kumimoji="1" lang="ja-JP" altLang="en-US" sz="2400" dirty="0"/>
                            <a:t>ギルバートセル単体</a:t>
                          </a:r>
                        </a:p>
                      </a:txBody>
                      <a:tcPr/>
                    </a:tc>
                    <a:tc>
                      <a:txBody>
                        <a:bodyPr/>
                        <a:lstStyle/>
                        <a:p>
                          <a:endParaRPr lang="ja-JP"/>
                        </a:p>
                      </a:txBody>
                      <a:tcPr>
                        <a:blipFill>
                          <a:blip r:embed="rId3"/>
                          <a:stretch>
                            <a:fillRect l="-74262" t="-416000" r="-19634" b="-1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1739925277"/>
                      </a:ext>
                    </a:extLst>
                  </a:tr>
                  <a:tr h="457200">
                    <a:tc>
                      <a:txBody>
                        <a:bodyPr/>
                        <a:lstStyle/>
                        <a:p>
                          <a:r>
                            <a:rPr kumimoji="1" lang="en-US" altLang="ja-JP" sz="2400" dirty="0"/>
                            <a:t>TIA</a:t>
                          </a:r>
                          <a:r>
                            <a:rPr kumimoji="1" lang="ja-JP" altLang="en-US" sz="2400" dirty="0"/>
                            <a:t>単体</a:t>
                          </a:r>
                        </a:p>
                      </a:txBody>
                      <a:tcPr/>
                    </a:tc>
                    <a:tc>
                      <a:txBody>
                        <a:bodyPr/>
                        <a:lstStyle/>
                        <a:p>
                          <a:endParaRPr lang="ja-JP"/>
                        </a:p>
                      </a:txBody>
                      <a:tcPr>
                        <a:blipFill>
                          <a:blip r:embed="rId3"/>
                          <a:stretch>
                            <a:fillRect l="-74262" t="-516000" r="-19634" b="-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3467938091"/>
                      </a:ext>
                    </a:extLst>
                  </a:tr>
                </a:tbl>
              </a:graphicData>
            </a:graphic>
          </p:graphicFrame>
        </mc:Fallback>
      </mc:AlternateContent>
      <p:sp>
        <p:nvSpPr>
          <p:cNvPr id="5" name="コンテンツ プレースホルダー 2">
            <a:extLst>
              <a:ext uri="{FF2B5EF4-FFF2-40B4-BE49-F238E27FC236}">
                <a16:creationId xmlns:a16="http://schemas.microsoft.com/office/drawing/2014/main" id="{504698F9-21A6-142D-2138-065F86629592}"/>
              </a:ext>
            </a:extLst>
          </p:cNvPr>
          <p:cNvSpPr txBox="1">
            <a:spLocks/>
          </p:cNvSpPr>
          <p:nvPr/>
        </p:nvSpPr>
        <p:spPr bwMode="auto">
          <a:xfrm>
            <a:off x="3441384" y="1455273"/>
            <a:ext cx="5174766"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4</a:t>
            </a:r>
            <a:r>
              <a:rPr lang="ja-JP" altLang="en-US" kern="0" dirty="0"/>
              <a:t>　</a:t>
            </a:r>
            <a:r>
              <a:rPr lang="en-US" altLang="ja-JP" kern="0" dirty="0"/>
              <a:t>2</a:t>
            </a:r>
            <a:r>
              <a:rPr lang="ja-JP" altLang="en-US" kern="0" dirty="0"/>
              <a:t>入力積和演算回路の</a:t>
            </a:r>
            <a:r>
              <a:rPr lang="en-US" altLang="ja-JP" kern="0" dirty="0"/>
              <a:t>PAD</a:t>
            </a:r>
            <a:r>
              <a:rPr lang="ja-JP" altLang="en-US" kern="0" dirty="0"/>
              <a:t>配置</a:t>
            </a:r>
          </a:p>
        </p:txBody>
      </p:sp>
    </p:spTree>
    <p:extLst>
      <p:ext uri="{BB962C8B-B14F-4D97-AF65-F5344CB8AC3E}">
        <p14:creationId xmlns:p14="http://schemas.microsoft.com/office/powerpoint/2010/main" val="113887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40543-CAD9-B119-5F38-B00D7E5B3114}"/>
              </a:ext>
            </a:extLst>
          </p:cNvPr>
          <p:cNvSpPr>
            <a:spLocks noGrp="1"/>
          </p:cNvSpPr>
          <p:nvPr>
            <p:ph type="title"/>
          </p:nvPr>
        </p:nvSpPr>
        <p:spPr/>
        <p:txBody>
          <a:bodyPr/>
          <a:lstStyle/>
          <a:p>
            <a:r>
              <a:rPr kumimoji="1" lang="ja-JP" altLang="en-US" dirty="0"/>
              <a:t>光の入力について</a:t>
            </a:r>
          </a:p>
        </p:txBody>
      </p:sp>
      <p:sp>
        <p:nvSpPr>
          <p:cNvPr id="3" name="コンテンツ プレースホルダー 2">
            <a:extLst>
              <a:ext uri="{FF2B5EF4-FFF2-40B4-BE49-F238E27FC236}">
                <a16:creationId xmlns:a16="http://schemas.microsoft.com/office/drawing/2014/main" id="{F07C28BA-706C-2DFC-7125-EE5ECBEA6A3E}"/>
              </a:ext>
            </a:extLst>
          </p:cNvPr>
          <p:cNvSpPr>
            <a:spLocks noGrp="1"/>
          </p:cNvSpPr>
          <p:nvPr>
            <p:ph idx="1"/>
          </p:nvPr>
        </p:nvSpPr>
        <p:spPr/>
        <p:txBody>
          <a:bodyPr/>
          <a:lstStyle/>
          <a:p>
            <a:r>
              <a:rPr kumimoji="1" lang="ja-JP" altLang="en-US" dirty="0"/>
              <a:t>最大出力</a:t>
            </a:r>
            <a:r>
              <a:rPr kumimoji="1" lang="en-US" altLang="ja-JP" dirty="0"/>
              <a:t>100 </a:t>
            </a:r>
            <a:r>
              <a:rPr kumimoji="1" lang="en-US" altLang="ja-JP" dirty="0" err="1"/>
              <a:t>mW</a:t>
            </a:r>
            <a:r>
              <a:rPr kumimoji="1" lang="ja-JP" altLang="en-US" dirty="0"/>
              <a:t>のレーザー発振器を金沢大で購入予定。（以前は</a:t>
            </a:r>
            <a:r>
              <a:rPr kumimoji="1" lang="en-US" altLang="ja-JP" dirty="0"/>
              <a:t>20 </a:t>
            </a:r>
            <a:r>
              <a:rPr kumimoji="1" lang="en-US" altLang="ja-JP" dirty="0" err="1"/>
              <a:t>mW</a:t>
            </a:r>
            <a:r>
              <a:rPr kumimoji="1" lang="ja-JP" altLang="en-US" dirty="0"/>
              <a:t>）</a:t>
            </a:r>
            <a:endParaRPr kumimoji="1" lang="en-US" altLang="ja-JP" dirty="0"/>
          </a:p>
          <a:p>
            <a:endParaRPr lang="en-US" altLang="ja-JP" dirty="0"/>
          </a:p>
          <a:p>
            <a:r>
              <a:rPr lang="ja-JP" altLang="en-US" dirty="0"/>
              <a:t>リザバなし</a:t>
            </a:r>
            <a:endParaRPr lang="en-US" altLang="ja-JP" dirty="0"/>
          </a:p>
          <a:p>
            <a:r>
              <a:rPr lang="en-US" altLang="ja-JP" dirty="0" err="1"/>
              <a:t>g</a:t>
            </a:r>
            <a:r>
              <a:rPr kumimoji="1" lang="en-US" altLang="ja-JP" dirty="0" err="1"/>
              <a:t>raring</a:t>
            </a:r>
            <a:r>
              <a:rPr kumimoji="1" lang="ja-JP" altLang="en-US" dirty="0"/>
              <a:t>の後に光を</a:t>
            </a:r>
            <a:r>
              <a:rPr kumimoji="1" lang="en-US" altLang="ja-JP" dirty="0"/>
              <a:t>2</a:t>
            </a:r>
            <a:r>
              <a:rPr kumimoji="1" lang="ja-JP" altLang="en-US" dirty="0"/>
              <a:t>分岐させる素子を入れると</a:t>
            </a:r>
            <a:r>
              <a:rPr lang="en-US" altLang="ja-JP" dirty="0"/>
              <a:t>PD</a:t>
            </a:r>
            <a:r>
              <a:rPr lang="ja-JP" altLang="en-US" dirty="0"/>
              <a:t>の入力</a:t>
            </a:r>
            <a:r>
              <a:rPr kumimoji="1" lang="ja-JP" altLang="en-US" dirty="0"/>
              <a:t>は数 </a:t>
            </a:r>
            <a:r>
              <a:rPr kumimoji="1" lang="en-US" altLang="ja-JP" dirty="0" err="1"/>
              <a:t>mW</a:t>
            </a:r>
            <a:endParaRPr kumimoji="1" lang="en-US" altLang="ja-JP" dirty="0"/>
          </a:p>
          <a:p>
            <a:endParaRPr lang="en-US" altLang="ja-JP" dirty="0"/>
          </a:p>
          <a:p>
            <a:r>
              <a:rPr kumimoji="1" lang="ja-JP" altLang="en-US" dirty="0"/>
              <a:t>リザバあり</a:t>
            </a:r>
            <a:endParaRPr kumimoji="1" lang="en-US" altLang="ja-JP" dirty="0"/>
          </a:p>
          <a:p>
            <a:r>
              <a:rPr lang="en-US" altLang="ja-JP" dirty="0"/>
              <a:t>2 µW</a:t>
            </a:r>
            <a:r>
              <a:rPr lang="ja-JP" altLang="en-US" dirty="0"/>
              <a:t>は出る。新規購入によりレーザー発振器の出力が</a:t>
            </a:r>
            <a:r>
              <a:rPr lang="en-US" altLang="ja-JP" dirty="0"/>
              <a:t>5</a:t>
            </a:r>
            <a:r>
              <a:rPr lang="ja-JP" altLang="en-US" dirty="0"/>
              <a:t>倍になるため、来年は</a:t>
            </a:r>
            <a:r>
              <a:rPr lang="en-US" altLang="ja-JP" dirty="0"/>
              <a:t>10 µW</a:t>
            </a:r>
            <a:r>
              <a:rPr lang="ja-JP" altLang="en-US" dirty="0"/>
              <a:t>出る？</a:t>
            </a:r>
            <a:endParaRPr lang="en-US" altLang="ja-JP" dirty="0"/>
          </a:p>
          <a:p>
            <a:r>
              <a:rPr kumimoji="1" lang="ja-JP" altLang="en-US" dirty="0"/>
              <a:t>信号成分はパワーの</a:t>
            </a:r>
            <a:r>
              <a:rPr kumimoji="1" lang="en-US" altLang="ja-JP" dirty="0"/>
              <a:t>2</a:t>
            </a:r>
            <a:r>
              <a:rPr kumimoji="1" lang="ja-JP" altLang="en-US" dirty="0"/>
              <a:t>割～</a:t>
            </a:r>
            <a:r>
              <a:rPr kumimoji="1" lang="en-US" altLang="ja-JP" dirty="0"/>
              <a:t>3</a:t>
            </a:r>
            <a:r>
              <a:rPr kumimoji="1" lang="ja-JP" altLang="en-US" dirty="0"/>
              <a:t>割程度</a:t>
            </a:r>
          </a:p>
        </p:txBody>
      </p:sp>
    </p:spTree>
    <p:extLst>
      <p:ext uri="{BB962C8B-B14F-4D97-AF65-F5344CB8AC3E}">
        <p14:creationId xmlns:p14="http://schemas.microsoft.com/office/powerpoint/2010/main" val="147973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4ACD39-A9A5-DA52-2724-96E11E2EDB92}"/>
              </a:ext>
            </a:extLst>
          </p:cNvPr>
          <p:cNvSpPr>
            <a:spLocks noGrp="1"/>
          </p:cNvSpPr>
          <p:nvPr>
            <p:ph type="title"/>
          </p:nvPr>
        </p:nvSpPr>
        <p:spPr/>
        <p:txBody>
          <a:bodyPr/>
          <a:lstStyle/>
          <a:p>
            <a:r>
              <a:rPr lang="en-US" altLang="ja-JP" dirty="0"/>
              <a:t>TIA</a:t>
            </a:r>
            <a:r>
              <a:rPr lang="ja-JP" altLang="en-US" dirty="0"/>
              <a:t>の伝達インピーダンス</a:t>
            </a:r>
            <a:endParaRPr kumimoji="1" lang="ja-JP" altLang="en-US" dirty="0"/>
          </a:p>
        </p:txBody>
      </p:sp>
      <p:sp>
        <p:nvSpPr>
          <p:cNvPr id="3" name="コンテンツ プレースホルダー 2">
            <a:extLst>
              <a:ext uri="{FF2B5EF4-FFF2-40B4-BE49-F238E27FC236}">
                <a16:creationId xmlns:a16="http://schemas.microsoft.com/office/drawing/2014/main" id="{2C7B3706-803B-2648-BF9A-C358E8CB514B}"/>
              </a:ext>
            </a:extLst>
          </p:cNvPr>
          <p:cNvSpPr>
            <a:spLocks noGrp="1"/>
          </p:cNvSpPr>
          <p:nvPr>
            <p:ph idx="1"/>
          </p:nvPr>
        </p:nvSpPr>
        <p:spPr/>
        <p:txBody>
          <a:bodyPr/>
          <a:lstStyle/>
          <a:p>
            <a:r>
              <a:rPr lang="ja-JP" altLang="en-US" dirty="0"/>
              <a:t>光電変換部分と積和演算回路を組み合わせた回路を作るという方針だと、</a:t>
            </a:r>
            <a:r>
              <a:rPr lang="en-US" altLang="ja-JP" dirty="0"/>
              <a:t>PD</a:t>
            </a:r>
            <a:r>
              <a:rPr lang="ja-JP" altLang="en-US" dirty="0"/>
              <a:t>直前の光パワーが以前の検討に比べかなり大きくなる。</a:t>
            </a:r>
            <a:endParaRPr lang="en-US" altLang="ja-JP" dirty="0"/>
          </a:p>
          <a:p>
            <a:endParaRPr lang="en-US" altLang="ja-JP" dirty="0"/>
          </a:p>
          <a:p>
            <a:endParaRPr lang="en-US" altLang="ja-JP" dirty="0"/>
          </a:p>
          <a:p>
            <a:endParaRPr lang="en-US" altLang="ja-JP" dirty="0"/>
          </a:p>
          <a:p>
            <a:endParaRPr lang="en-US" altLang="ja-JP" dirty="0"/>
          </a:p>
          <a:p>
            <a:r>
              <a:rPr lang="ja-JP" altLang="en-US" dirty="0"/>
              <a:t>この場合ギルバートセルの入力電圧範囲が</a:t>
            </a:r>
            <a:r>
              <a:rPr lang="en-US" altLang="ja-JP" dirty="0"/>
              <a:t>±100 mV</a:t>
            </a:r>
            <a:r>
              <a:rPr lang="ja-JP" altLang="en-US" dirty="0"/>
              <a:t>程度であることを踏まえると</a:t>
            </a:r>
            <a:r>
              <a:rPr lang="en-US" altLang="ja-JP" dirty="0"/>
              <a:t>TIA</a:t>
            </a:r>
            <a:r>
              <a:rPr lang="ja-JP" altLang="en-US" dirty="0"/>
              <a:t>の伝達インピーダンスは</a:t>
            </a:r>
            <a:r>
              <a:rPr lang="en-US" altLang="ja-JP" dirty="0"/>
              <a:t>1 </a:t>
            </a:r>
            <a:r>
              <a:rPr lang="en-US" altLang="ja-JP" dirty="0" err="1"/>
              <a:t>kΩ</a:t>
            </a:r>
            <a:r>
              <a:rPr lang="ja-JP" altLang="en-US" dirty="0"/>
              <a:t>もあれば十分。</a:t>
            </a:r>
            <a:endParaRPr lang="en-US" altLang="ja-JP" dirty="0"/>
          </a:p>
        </p:txBody>
      </p:sp>
      <p:graphicFrame>
        <p:nvGraphicFramePr>
          <p:cNvPr id="4" name="表 3">
            <a:extLst>
              <a:ext uri="{FF2B5EF4-FFF2-40B4-BE49-F238E27FC236}">
                <a16:creationId xmlns:a16="http://schemas.microsoft.com/office/drawing/2014/main" id="{8DBAC23F-4992-3AC1-1C61-0C96285DE5B4}"/>
              </a:ext>
            </a:extLst>
          </p:cNvPr>
          <p:cNvGraphicFramePr>
            <a:graphicFrameLocks noGrp="1"/>
          </p:cNvGraphicFramePr>
          <p:nvPr>
            <p:extLst>
              <p:ext uri="{D42A27DB-BD31-4B8C-83A1-F6EECF244321}">
                <p14:modId xmlns:p14="http://schemas.microsoft.com/office/powerpoint/2010/main" val="3622593100"/>
              </p:ext>
            </p:extLst>
          </p:nvPr>
        </p:nvGraphicFramePr>
        <p:xfrm>
          <a:off x="3768436" y="2384902"/>
          <a:ext cx="4178326" cy="1092200"/>
        </p:xfrm>
        <a:graphic>
          <a:graphicData uri="http://schemas.openxmlformats.org/drawingml/2006/table">
            <a:tbl>
              <a:tblPr firstRow="1" bandRow="1">
                <a:tableStyleId>{5940675A-B579-460E-94D1-54222C63F5DA}</a:tableStyleId>
              </a:tblPr>
              <a:tblGrid>
                <a:gridCol w="2089163">
                  <a:extLst>
                    <a:ext uri="{9D8B030D-6E8A-4147-A177-3AD203B41FA5}">
                      <a16:colId xmlns:a16="http://schemas.microsoft.com/office/drawing/2014/main" val="1936263257"/>
                    </a:ext>
                  </a:extLst>
                </a:gridCol>
                <a:gridCol w="2089163">
                  <a:extLst>
                    <a:ext uri="{9D8B030D-6E8A-4147-A177-3AD203B41FA5}">
                      <a16:colId xmlns:a16="http://schemas.microsoft.com/office/drawing/2014/main" val="1565936730"/>
                    </a:ext>
                  </a:extLst>
                </a:gridCol>
              </a:tblGrid>
              <a:tr h="546100">
                <a:tc>
                  <a:txBody>
                    <a:bodyPr/>
                    <a:lstStyle/>
                    <a:p>
                      <a:r>
                        <a:rPr kumimoji="1" lang="ja-JP" altLang="en-US" dirty="0"/>
                        <a:t>以前の光パワー</a:t>
                      </a:r>
                    </a:p>
                  </a:txBody>
                  <a:tcPr/>
                </a:tc>
                <a:tc>
                  <a:txBody>
                    <a:bodyPr/>
                    <a:lstStyle/>
                    <a:p>
                      <a:r>
                        <a:rPr kumimoji="1" lang="ja-JP" altLang="en-US" dirty="0"/>
                        <a:t>今回の光パワー</a:t>
                      </a:r>
                    </a:p>
                  </a:txBody>
                  <a:tcPr/>
                </a:tc>
                <a:extLst>
                  <a:ext uri="{0D108BD9-81ED-4DB2-BD59-A6C34878D82A}">
                    <a16:rowId xmlns:a16="http://schemas.microsoft.com/office/drawing/2014/main" val="2555796559"/>
                  </a:ext>
                </a:extLst>
              </a:tr>
              <a:tr h="546100">
                <a:tc>
                  <a:txBody>
                    <a:bodyPr/>
                    <a:lstStyle/>
                    <a:p>
                      <a:r>
                        <a:rPr kumimoji="1" lang="ja-JP" altLang="en-US" dirty="0"/>
                        <a:t>数百 </a:t>
                      </a:r>
                      <a:r>
                        <a:rPr kumimoji="1" lang="en-US" altLang="ja-JP" dirty="0" err="1"/>
                        <a:t>nW</a:t>
                      </a:r>
                      <a:r>
                        <a:rPr kumimoji="1" lang="ja-JP" altLang="en-US" dirty="0"/>
                        <a:t>～数 </a:t>
                      </a:r>
                      <a:r>
                        <a:rPr kumimoji="1" lang="en-US" altLang="ja-JP" dirty="0"/>
                        <a:t>µW</a:t>
                      </a:r>
                      <a:endParaRPr kumimoji="1" lang="ja-JP" altLang="en-US" dirty="0"/>
                    </a:p>
                  </a:txBody>
                  <a:tcPr/>
                </a:tc>
                <a:tc>
                  <a:txBody>
                    <a:bodyPr/>
                    <a:lstStyle/>
                    <a:p>
                      <a:r>
                        <a:rPr kumimoji="1" lang="ja-JP" altLang="en-US" dirty="0"/>
                        <a:t>数百 </a:t>
                      </a:r>
                      <a:r>
                        <a:rPr kumimoji="1" lang="en-US" altLang="ja-JP" dirty="0"/>
                        <a:t>µW</a:t>
                      </a:r>
                      <a:r>
                        <a:rPr kumimoji="1" lang="ja-JP" altLang="en-US" dirty="0"/>
                        <a:t>～数 </a:t>
                      </a:r>
                      <a:r>
                        <a:rPr kumimoji="1" lang="en-US" altLang="ja-JP" dirty="0" err="1"/>
                        <a:t>mW</a:t>
                      </a:r>
                      <a:endParaRPr kumimoji="1" lang="ja-JP" altLang="en-US" dirty="0"/>
                    </a:p>
                  </a:txBody>
                  <a:tcPr/>
                </a:tc>
                <a:extLst>
                  <a:ext uri="{0D108BD9-81ED-4DB2-BD59-A6C34878D82A}">
                    <a16:rowId xmlns:a16="http://schemas.microsoft.com/office/drawing/2014/main" val="4015178457"/>
                  </a:ext>
                </a:extLst>
              </a:tr>
            </a:tbl>
          </a:graphicData>
        </a:graphic>
      </p:graphicFrame>
    </p:spTree>
    <p:extLst>
      <p:ext uri="{BB962C8B-B14F-4D97-AF65-F5344CB8AC3E}">
        <p14:creationId xmlns:p14="http://schemas.microsoft.com/office/powerpoint/2010/main" val="214852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6725B-1CFF-5BCE-068E-B1F5304C0D69}"/>
              </a:ext>
            </a:extLst>
          </p:cNvPr>
          <p:cNvSpPr>
            <a:spLocks noGrp="1"/>
          </p:cNvSpPr>
          <p:nvPr>
            <p:ph type="title"/>
          </p:nvPr>
        </p:nvSpPr>
        <p:spPr/>
        <p:txBody>
          <a:bodyPr/>
          <a:lstStyle/>
          <a:p>
            <a:r>
              <a:rPr lang="en-US" altLang="ja-JP" dirty="0"/>
              <a:t>TIA</a:t>
            </a:r>
            <a:r>
              <a:rPr lang="ja-JP" altLang="en-US" dirty="0"/>
              <a:t>の伝達インピーダンス</a:t>
            </a:r>
            <a:endParaRPr kumimoji="1" lang="ja-JP" altLang="en-US" dirty="0"/>
          </a:p>
        </p:txBody>
      </p:sp>
      <p:sp>
        <p:nvSpPr>
          <p:cNvPr id="3" name="コンテンツ プレースホルダー 2">
            <a:extLst>
              <a:ext uri="{FF2B5EF4-FFF2-40B4-BE49-F238E27FC236}">
                <a16:creationId xmlns:a16="http://schemas.microsoft.com/office/drawing/2014/main" id="{EF77937F-ED75-E724-B61E-A628D744F514}"/>
              </a:ext>
            </a:extLst>
          </p:cNvPr>
          <p:cNvSpPr>
            <a:spLocks noGrp="1"/>
          </p:cNvSpPr>
          <p:nvPr>
            <p:ph idx="1"/>
          </p:nvPr>
        </p:nvSpPr>
        <p:spPr>
          <a:xfrm>
            <a:off x="812800" y="4029202"/>
            <a:ext cx="10576559" cy="2181097"/>
          </a:xfrm>
        </p:spPr>
        <p:txBody>
          <a:bodyPr/>
          <a:lstStyle/>
          <a:p>
            <a:r>
              <a:rPr lang="ja-JP" altLang="en-US" dirty="0"/>
              <a:t>レーザー発振器の光パワーを下げる分には問題ないとのことなので</a:t>
            </a:r>
            <a:endParaRPr lang="en-US" altLang="ja-JP" dirty="0"/>
          </a:p>
          <a:p>
            <a:r>
              <a:rPr lang="ja-JP" altLang="en-US" dirty="0"/>
              <a:t>①　</a:t>
            </a:r>
            <a:r>
              <a:rPr lang="en-US" altLang="ja-JP" dirty="0"/>
              <a:t>(A)</a:t>
            </a:r>
            <a:r>
              <a:rPr lang="ja-JP" altLang="en-US" dirty="0"/>
              <a:t>の回路で出力を確認し、光側で適切なパワーを設定</a:t>
            </a:r>
            <a:endParaRPr lang="en-US" altLang="ja-JP" dirty="0"/>
          </a:p>
          <a:p>
            <a:r>
              <a:rPr kumimoji="1" lang="ja-JP" altLang="en-US" dirty="0"/>
              <a:t>②　設定した適切な振幅を</a:t>
            </a:r>
            <a:r>
              <a:rPr kumimoji="1" lang="en-US" altLang="ja-JP" dirty="0"/>
              <a:t>(B)</a:t>
            </a:r>
            <a:r>
              <a:rPr kumimoji="1" lang="ja-JP" altLang="en-US" dirty="0"/>
              <a:t>の回路に入力</a:t>
            </a:r>
            <a:endParaRPr kumimoji="1" lang="en-US" altLang="ja-JP" dirty="0"/>
          </a:p>
          <a:p>
            <a:r>
              <a:rPr kumimoji="1" lang="ja-JP" altLang="en-US" dirty="0"/>
              <a:t>という手順で測定すれば</a:t>
            </a:r>
            <a:r>
              <a:rPr kumimoji="1" lang="en-US" altLang="ja-JP" dirty="0"/>
              <a:t>TIA</a:t>
            </a:r>
            <a:r>
              <a:rPr kumimoji="1" lang="ja-JP" altLang="en-US" dirty="0"/>
              <a:t>の伝達インピーダンスを固定にしてもギルバートセルを問題なく動作させられると考える。</a:t>
            </a:r>
          </a:p>
        </p:txBody>
      </p:sp>
      <p:sp>
        <p:nvSpPr>
          <p:cNvPr id="4" name="正方形/長方形 3">
            <a:extLst>
              <a:ext uri="{FF2B5EF4-FFF2-40B4-BE49-F238E27FC236}">
                <a16:creationId xmlns:a16="http://schemas.microsoft.com/office/drawing/2014/main" id="{A6ABC57E-D1BD-3600-CC3B-08799BCDA6F5}"/>
              </a:ext>
            </a:extLst>
          </p:cNvPr>
          <p:cNvSpPr/>
          <p:nvPr/>
        </p:nvSpPr>
        <p:spPr bwMode="auto">
          <a:xfrm>
            <a:off x="1930400" y="1397635"/>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テキスト ボックス 4">
            <a:extLst>
              <a:ext uri="{FF2B5EF4-FFF2-40B4-BE49-F238E27FC236}">
                <a16:creationId xmlns:a16="http://schemas.microsoft.com/office/drawing/2014/main" id="{8DB1037D-8EEF-6701-736B-0EF86B4B7C63}"/>
              </a:ext>
            </a:extLst>
          </p:cNvPr>
          <p:cNvSpPr txBox="1"/>
          <p:nvPr/>
        </p:nvSpPr>
        <p:spPr>
          <a:xfrm>
            <a:off x="1922355" y="1751001"/>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6" name="直線コネクタ 5">
            <a:extLst>
              <a:ext uri="{FF2B5EF4-FFF2-40B4-BE49-F238E27FC236}">
                <a16:creationId xmlns:a16="http://schemas.microsoft.com/office/drawing/2014/main" id="{01486F43-F7F5-D612-78CD-30A820F792E2}"/>
              </a:ext>
            </a:extLst>
          </p:cNvPr>
          <p:cNvCxnSpPr/>
          <p:nvPr/>
        </p:nvCxnSpPr>
        <p:spPr bwMode="auto">
          <a:xfrm>
            <a:off x="4094480" y="1981834"/>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正方形/長方形 6">
            <a:extLst>
              <a:ext uri="{FF2B5EF4-FFF2-40B4-BE49-F238E27FC236}">
                <a16:creationId xmlns:a16="http://schemas.microsoft.com/office/drawing/2014/main" id="{8EE3B492-DD49-FB32-6C05-9D39E6095F2D}"/>
              </a:ext>
            </a:extLst>
          </p:cNvPr>
          <p:cNvSpPr/>
          <p:nvPr/>
        </p:nvSpPr>
        <p:spPr bwMode="auto">
          <a:xfrm>
            <a:off x="4897120" y="1397634"/>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テキスト ボックス 7">
            <a:extLst>
              <a:ext uri="{FF2B5EF4-FFF2-40B4-BE49-F238E27FC236}">
                <a16:creationId xmlns:a16="http://schemas.microsoft.com/office/drawing/2014/main" id="{4CEDD138-FDEA-2AF7-B365-85ECA4B1EDB8}"/>
              </a:ext>
            </a:extLst>
          </p:cNvPr>
          <p:cNvSpPr txBox="1"/>
          <p:nvPr/>
        </p:nvSpPr>
        <p:spPr>
          <a:xfrm>
            <a:off x="5191760" y="1758312"/>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9" name="直線コネクタ 8">
            <a:extLst>
              <a:ext uri="{FF2B5EF4-FFF2-40B4-BE49-F238E27FC236}">
                <a16:creationId xmlns:a16="http://schemas.microsoft.com/office/drawing/2014/main" id="{E555263C-7F49-ED7C-AE3B-7BF4F8EF93DD}"/>
              </a:ext>
            </a:extLst>
          </p:cNvPr>
          <p:cNvCxnSpPr/>
          <p:nvPr/>
        </p:nvCxnSpPr>
        <p:spPr bwMode="auto">
          <a:xfrm>
            <a:off x="7061200" y="1981834"/>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正方形/長方形 9">
            <a:extLst>
              <a:ext uri="{FF2B5EF4-FFF2-40B4-BE49-F238E27FC236}">
                <a16:creationId xmlns:a16="http://schemas.microsoft.com/office/drawing/2014/main" id="{C5217D0E-FA63-171F-4937-1514AC4ECED8}"/>
              </a:ext>
            </a:extLst>
          </p:cNvPr>
          <p:cNvSpPr/>
          <p:nvPr/>
        </p:nvSpPr>
        <p:spPr bwMode="auto">
          <a:xfrm>
            <a:off x="7863840" y="1397633"/>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1" name="テキスト ボックス 10">
            <a:extLst>
              <a:ext uri="{FF2B5EF4-FFF2-40B4-BE49-F238E27FC236}">
                <a16:creationId xmlns:a16="http://schemas.microsoft.com/office/drawing/2014/main" id="{BD8CC987-3FFC-6E1C-FCC2-9B140BEEEE43}"/>
              </a:ext>
            </a:extLst>
          </p:cNvPr>
          <p:cNvSpPr txBox="1"/>
          <p:nvPr/>
        </p:nvSpPr>
        <p:spPr>
          <a:xfrm>
            <a:off x="8592819" y="1758312"/>
            <a:ext cx="706121" cy="461665"/>
          </a:xfrm>
          <a:prstGeom prst="rect">
            <a:avLst/>
          </a:prstGeom>
          <a:noFill/>
        </p:spPr>
        <p:txBody>
          <a:bodyPr wrap="square" rtlCol="0">
            <a:spAutoFit/>
          </a:bodyPr>
          <a:lstStyle/>
          <a:p>
            <a:r>
              <a:rPr kumimoji="1" lang="en-US" altLang="ja-JP" sz="2400" dirty="0"/>
              <a:t>TIA</a:t>
            </a:r>
            <a:endParaRPr kumimoji="1" lang="ja-JP" altLang="en-US" sz="2400" dirty="0"/>
          </a:p>
        </p:txBody>
      </p:sp>
      <p:sp>
        <p:nvSpPr>
          <p:cNvPr id="12" name="コンテンツ プレースホルダー 2">
            <a:extLst>
              <a:ext uri="{FF2B5EF4-FFF2-40B4-BE49-F238E27FC236}">
                <a16:creationId xmlns:a16="http://schemas.microsoft.com/office/drawing/2014/main" id="{C4C5D682-B1E8-D205-E9E7-0451E4F32339}"/>
              </a:ext>
            </a:extLst>
          </p:cNvPr>
          <p:cNvSpPr txBox="1">
            <a:spLocks/>
          </p:cNvSpPr>
          <p:nvPr/>
        </p:nvSpPr>
        <p:spPr bwMode="auto">
          <a:xfrm>
            <a:off x="911425" y="1758312"/>
            <a:ext cx="724335" cy="466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a:t>
            </a:r>
            <a:r>
              <a:rPr lang="en-US" altLang="ja-JP" kern="0" dirty="0"/>
              <a:t>A</a:t>
            </a:r>
            <a:r>
              <a:rPr lang="ja-JP" altLang="en-US" kern="0" dirty="0"/>
              <a:t>）</a:t>
            </a:r>
          </a:p>
        </p:txBody>
      </p:sp>
      <p:sp>
        <p:nvSpPr>
          <p:cNvPr id="14" name="正方形/長方形 13">
            <a:extLst>
              <a:ext uri="{FF2B5EF4-FFF2-40B4-BE49-F238E27FC236}">
                <a16:creationId xmlns:a16="http://schemas.microsoft.com/office/drawing/2014/main" id="{56AC1735-3E32-29C4-A3A7-685D68E7027D}"/>
              </a:ext>
            </a:extLst>
          </p:cNvPr>
          <p:cNvSpPr/>
          <p:nvPr/>
        </p:nvSpPr>
        <p:spPr bwMode="auto">
          <a:xfrm>
            <a:off x="1922355" y="2715734"/>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テキスト ボックス 14">
            <a:extLst>
              <a:ext uri="{FF2B5EF4-FFF2-40B4-BE49-F238E27FC236}">
                <a16:creationId xmlns:a16="http://schemas.microsoft.com/office/drawing/2014/main" id="{445BE8F9-12A8-7179-FF97-90027F4EAC23}"/>
              </a:ext>
            </a:extLst>
          </p:cNvPr>
          <p:cNvSpPr txBox="1"/>
          <p:nvPr/>
        </p:nvSpPr>
        <p:spPr>
          <a:xfrm>
            <a:off x="1914310" y="3069100"/>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16" name="直線コネクタ 15">
            <a:extLst>
              <a:ext uri="{FF2B5EF4-FFF2-40B4-BE49-F238E27FC236}">
                <a16:creationId xmlns:a16="http://schemas.microsoft.com/office/drawing/2014/main" id="{D7506C14-AA00-5467-1F24-B6A7BD7E6124}"/>
              </a:ext>
            </a:extLst>
          </p:cNvPr>
          <p:cNvCxnSpPr/>
          <p:nvPr/>
        </p:nvCxnSpPr>
        <p:spPr bwMode="auto">
          <a:xfrm>
            <a:off x="4086435" y="3299933"/>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正方形/長方形 16">
            <a:extLst>
              <a:ext uri="{FF2B5EF4-FFF2-40B4-BE49-F238E27FC236}">
                <a16:creationId xmlns:a16="http://schemas.microsoft.com/office/drawing/2014/main" id="{A53D18D7-1CC0-1AF1-8030-A7A504D3BA70}"/>
              </a:ext>
            </a:extLst>
          </p:cNvPr>
          <p:cNvSpPr/>
          <p:nvPr/>
        </p:nvSpPr>
        <p:spPr bwMode="auto">
          <a:xfrm>
            <a:off x="4889075" y="2715733"/>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テキスト ボックス 17">
            <a:extLst>
              <a:ext uri="{FF2B5EF4-FFF2-40B4-BE49-F238E27FC236}">
                <a16:creationId xmlns:a16="http://schemas.microsoft.com/office/drawing/2014/main" id="{F1B6D8AE-1CF4-7B3C-B8B4-0C8DED48E6B3}"/>
              </a:ext>
            </a:extLst>
          </p:cNvPr>
          <p:cNvSpPr txBox="1"/>
          <p:nvPr/>
        </p:nvSpPr>
        <p:spPr>
          <a:xfrm>
            <a:off x="5183715" y="3076411"/>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9" name="直線コネクタ 18">
            <a:extLst>
              <a:ext uri="{FF2B5EF4-FFF2-40B4-BE49-F238E27FC236}">
                <a16:creationId xmlns:a16="http://schemas.microsoft.com/office/drawing/2014/main" id="{B24B9362-9E45-C0B3-6A94-7B67F90656CA}"/>
              </a:ext>
            </a:extLst>
          </p:cNvPr>
          <p:cNvCxnSpPr/>
          <p:nvPr/>
        </p:nvCxnSpPr>
        <p:spPr bwMode="auto">
          <a:xfrm>
            <a:off x="7053155" y="3299933"/>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正方形/長方形 19">
            <a:extLst>
              <a:ext uri="{FF2B5EF4-FFF2-40B4-BE49-F238E27FC236}">
                <a16:creationId xmlns:a16="http://schemas.microsoft.com/office/drawing/2014/main" id="{E449CFB7-713A-0ED8-CE98-42F7202C60AE}"/>
              </a:ext>
            </a:extLst>
          </p:cNvPr>
          <p:cNvSpPr/>
          <p:nvPr/>
        </p:nvSpPr>
        <p:spPr bwMode="auto">
          <a:xfrm>
            <a:off x="7855795" y="2715732"/>
            <a:ext cx="299720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1" name="テキスト ボックス 20">
            <a:extLst>
              <a:ext uri="{FF2B5EF4-FFF2-40B4-BE49-F238E27FC236}">
                <a16:creationId xmlns:a16="http://schemas.microsoft.com/office/drawing/2014/main" id="{9C626AE1-FD91-568D-9366-C7501BBCE645}"/>
              </a:ext>
            </a:extLst>
          </p:cNvPr>
          <p:cNvSpPr txBox="1"/>
          <p:nvPr/>
        </p:nvSpPr>
        <p:spPr>
          <a:xfrm>
            <a:off x="7961205" y="3076411"/>
            <a:ext cx="2786380" cy="461665"/>
          </a:xfrm>
          <a:prstGeom prst="rect">
            <a:avLst/>
          </a:prstGeom>
          <a:noFill/>
        </p:spPr>
        <p:txBody>
          <a:bodyPr wrap="square" rtlCol="0">
            <a:spAutoFit/>
          </a:bodyPr>
          <a:lstStyle/>
          <a:p>
            <a:r>
              <a:rPr lang="en-US" altLang="ja-JP" sz="2400" dirty="0"/>
              <a:t>2</a:t>
            </a:r>
            <a:r>
              <a:rPr lang="ja-JP" altLang="en-US" sz="2400" dirty="0"/>
              <a:t>入力積和演算回路</a:t>
            </a:r>
            <a:endParaRPr kumimoji="1" lang="ja-JP" altLang="en-US" sz="2400" dirty="0"/>
          </a:p>
        </p:txBody>
      </p:sp>
      <p:sp>
        <p:nvSpPr>
          <p:cNvPr id="22" name="コンテンツ プレースホルダー 2">
            <a:extLst>
              <a:ext uri="{FF2B5EF4-FFF2-40B4-BE49-F238E27FC236}">
                <a16:creationId xmlns:a16="http://schemas.microsoft.com/office/drawing/2014/main" id="{CF01167B-990B-C511-DBD4-CBA261DC81E8}"/>
              </a:ext>
            </a:extLst>
          </p:cNvPr>
          <p:cNvSpPr txBox="1">
            <a:spLocks/>
          </p:cNvSpPr>
          <p:nvPr/>
        </p:nvSpPr>
        <p:spPr bwMode="auto">
          <a:xfrm>
            <a:off x="911425" y="3080552"/>
            <a:ext cx="724335" cy="466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a:t>
            </a:r>
            <a:r>
              <a:rPr lang="en-US" altLang="ja-JP" kern="0" dirty="0"/>
              <a:t>B</a:t>
            </a:r>
            <a:r>
              <a:rPr lang="ja-JP" altLang="en-US" kern="0" dirty="0"/>
              <a:t>）</a:t>
            </a:r>
          </a:p>
        </p:txBody>
      </p:sp>
    </p:spTree>
    <p:extLst>
      <p:ext uri="{BB962C8B-B14F-4D97-AF65-F5344CB8AC3E}">
        <p14:creationId xmlns:p14="http://schemas.microsoft.com/office/powerpoint/2010/main" val="107083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73434-3ED8-E3ED-6C98-6873E597AD06}"/>
              </a:ext>
            </a:extLst>
          </p:cNvPr>
          <p:cNvSpPr>
            <a:spLocks noGrp="1"/>
          </p:cNvSpPr>
          <p:nvPr>
            <p:ph type="title"/>
          </p:nvPr>
        </p:nvSpPr>
        <p:spPr/>
        <p:txBody>
          <a:bodyPr/>
          <a:lstStyle/>
          <a:p>
            <a:r>
              <a:rPr kumimoji="1" lang="ja-JP" altLang="en-US" dirty="0"/>
              <a:t>本日お話しすること</a:t>
            </a:r>
          </a:p>
        </p:txBody>
      </p:sp>
      <p:sp>
        <p:nvSpPr>
          <p:cNvPr id="3" name="コンテンツ プレースホルダー 2">
            <a:extLst>
              <a:ext uri="{FF2B5EF4-FFF2-40B4-BE49-F238E27FC236}">
                <a16:creationId xmlns:a16="http://schemas.microsoft.com/office/drawing/2014/main" id="{B39C4BB7-A584-2FE5-05CA-48BB4D616A63}"/>
              </a:ext>
            </a:extLst>
          </p:cNvPr>
          <p:cNvSpPr>
            <a:spLocks noGrp="1"/>
          </p:cNvSpPr>
          <p:nvPr>
            <p:ph idx="1"/>
          </p:nvPr>
        </p:nvSpPr>
        <p:spPr/>
        <p:txBody>
          <a:bodyPr/>
          <a:lstStyle/>
          <a:p>
            <a:r>
              <a:rPr kumimoji="1" lang="ja-JP" altLang="en-US" dirty="0"/>
              <a:t>・</a:t>
            </a:r>
            <a:r>
              <a:rPr kumimoji="1" lang="en-US" altLang="ja-JP" dirty="0"/>
              <a:t>PAD</a:t>
            </a:r>
            <a:r>
              <a:rPr kumimoji="1" lang="ja-JP" altLang="en-US" dirty="0"/>
              <a:t>配置から検討した回路面積について</a:t>
            </a:r>
          </a:p>
        </p:txBody>
      </p:sp>
    </p:spTree>
    <p:extLst>
      <p:ext uri="{BB962C8B-B14F-4D97-AF65-F5344CB8AC3E}">
        <p14:creationId xmlns:p14="http://schemas.microsoft.com/office/powerpoint/2010/main" val="407948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2DCFA-8966-00AD-F05B-A6AC0FEA44A7}"/>
              </a:ext>
            </a:extLst>
          </p:cNvPr>
          <p:cNvSpPr>
            <a:spLocks noGrp="1"/>
          </p:cNvSpPr>
          <p:nvPr>
            <p:ph type="title"/>
          </p:nvPr>
        </p:nvSpPr>
        <p:spPr/>
        <p:txBody>
          <a:bodyPr/>
          <a:lstStyle/>
          <a:p>
            <a:r>
              <a:rPr lang="ja-JP" altLang="en-US" dirty="0"/>
              <a:t>仮レイアウト時のサイズ</a:t>
            </a:r>
            <a:endParaRPr kumimoji="1" lang="ja-JP" altLang="en-US" dirty="0"/>
          </a:p>
        </p:txBody>
      </p:sp>
      <p:sp>
        <p:nvSpPr>
          <p:cNvPr id="3" name="コンテンツ プレースホルダー 2">
            <a:extLst>
              <a:ext uri="{FF2B5EF4-FFF2-40B4-BE49-F238E27FC236}">
                <a16:creationId xmlns:a16="http://schemas.microsoft.com/office/drawing/2014/main" id="{915761BC-2988-A406-5D58-CE23846EA049}"/>
              </a:ext>
            </a:extLst>
          </p:cNvPr>
          <p:cNvSpPr>
            <a:spLocks noGrp="1"/>
          </p:cNvSpPr>
          <p:nvPr>
            <p:ph idx="1"/>
          </p:nvPr>
        </p:nvSpPr>
        <p:spPr/>
        <p:txBody>
          <a:bodyPr/>
          <a:lstStyle/>
          <a:p>
            <a:r>
              <a:rPr kumimoji="1" lang="ja-JP" altLang="en-US" dirty="0"/>
              <a:t>回路の面積がどの程度か見積もるために各回路単体でレイアウトを行った</a:t>
            </a:r>
            <a:endParaRPr kumimoji="1" lang="en-US" altLang="ja-JP" dirty="0"/>
          </a:p>
          <a:p>
            <a:r>
              <a:rPr lang="ja-JP" altLang="en-US" dirty="0"/>
              <a:t>また光関連の素子について</a:t>
            </a:r>
            <a:r>
              <a:rPr lang="en-US" altLang="ja-JP" dirty="0" err="1"/>
              <a:t>Pcell</a:t>
            </a:r>
            <a:r>
              <a:rPr lang="ja-JP" altLang="en-US" dirty="0"/>
              <a:t>からサイズを求めた</a:t>
            </a:r>
            <a:endParaRPr kumimoji="1" lang="en-US" altLang="ja-JP"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3559170371"/>
                  </p:ext>
                </p:extLst>
              </p:nvPr>
            </p:nvGraphicFramePr>
            <p:xfrm>
              <a:off x="2966720" y="2941320"/>
              <a:ext cx="6258560" cy="27432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370840">
                    <a:tc>
                      <a:txBody>
                        <a:bodyPr/>
                        <a:lstStyle/>
                        <a:p>
                          <a:r>
                            <a:rPr kumimoji="1" lang="ja-JP" altLang="en-US" sz="2400" dirty="0"/>
                            <a:t>ギルバートセル単体</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55.85 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×65.43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05968310"/>
                      </a:ext>
                    </a:extLst>
                  </a:tr>
                  <a:tr h="370840">
                    <a:tc>
                      <a:txBody>
                        <a:bodyPr/>
                        <a:lstStyle/>
                        <a:p>
                          <a:r>
                            <a:rPr kumimoji="1" lang="en-US" altLang="ja-JP" sz="2400" dirty="0"/>
                            <a:t>TIA</a:t>
                          </a:r>
                          <a:r>
                            <a:rPr kumimoji="1" lang="ja-JP" altLang="en-US" sz="2400" dirty="0"/>
                            <a:t>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33.8 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×28.85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4179037725"/>
                      </a:ext>
                    </a:extLst>
                  </a:tr>
                  <a:tr h="370840">
                    <a:tc>
                      <a:txBody>
                        <a:bodyPr/>
                        <a:lstStyle/>
                        <a:p>
                          <a:r>
                            <a:rPr kumimoji="1" lang="ja-JP" altLang="en-US" sz="2400" dirty="0"/>
                            <a:t>バッファ単体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22.64 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×18.45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272299596"/>
                      </a:ext>
                    </a:extLst>
                  </a:tr>
                  <a:tr h="370840">
                    <a:tc>
                      <a:txBody>
                        <a:bodyPr/>
                        <a:lstStyle/>
                        <a:p>
                          <a:r>
                            <a:rPr kumimoji="1" lang="en-US" altLang="ja-JP" sz="2400" dirty="0"/>
                            <a:t>grating coupler</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×150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3273325385"/>
                      </a:ext>
                    </a:extLst>
                  </a:tr>
                  <a:tr h="370840">
                    <a:tc>
                      <a:txBody>
                        <a:bodyPr/>
                        <a:lstStyle/>
                        <a:p>
                          <a:r>
                            <a:rPr kumimoji="1" lang="en-US" altLang="ja-JP" sz="2400" dirty="0"/>
                            <a:t>photo diode</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30.7 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×14.7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224540689"/>
                      </a:ext>
                    </a:extLst>
                  </a:tr>
                </a:tbl>
              </a:graphicData>
            </a:graphic>
          </p:graphicFrame>
        </mc:Choice>
        <mc:Fallback xmlns="">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3559170371"/>
                  </p:ext>
                </p:extLst>
              </p:nvPr>
            </p:nvGraphicFramePr>
            <p:xfrm>
              <a:off x="2966720" y="2941320"/>
              <a:ext cx="6258560" cy="27432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457200">
                    <a:tc>
                      <a:txBody>
                        <a:bodyPr/>
                        <a:lstStyle/>
                        <a:p>
                          <a:r>
                            <a:rPr kumimoji="1" lang="ja-JP" altLang="en-US" sz="2400" dirty="0"/>
                            <a:t>ギルバートセル単体</a:t>
                          </a:r>
                        </a:p>
                      </a:txBody>
                      <a:tcPr/>
                    </a:tc>
                    <a:tc>
                      <a:txBody>
                        <a:bodyPr/>
                        <a:lstStyle/>
                        <a:p>
                          <a:endParaRPr lang="ja-JP"/>
                        </a:p>
                      </a:txBody>
                      <a:tcPr>
                        <a:blipFill>
                          <a:blip r:embed="rId2"/>
                          <a:stretch>
                            <a:fillRect l="-100195" t="-113333" r="-389" b="-430667"/>
                          </a:stretch>
                        </a:blipFill>
                      </a:tcPr>
                    </a:tc>
                    <a:extLst>
                      <a:ext uri="{0D108BD9-81ED-4DB2-BD59-A6C34878D82A}">
                        <a16:rowId xmlns:a16="http://schemas.microsoft.com/office/drawing/2014/main" val="105968310"/>
                      </a:ext>
                    </a:extLst>
                  </a:tr>
                  <a:tr h="457200">
                    <a:tc>
                      <a:txBody>
                        <a:bodyPr/>
                        <a:lstStyle/>
                        <a:p>
                          <a:r>
                            <a:rPr kumimoji="1" lang="en-US" altLang="ja-JP" sz="2400" dirty="0"/>
                            <a:t>TIA</a:t>
                          </a:r>
                          <a:r>
                            <a:rPr kumimoji="1" lang="ja-JP" altLang="en-US" sz="2400" dirty="0"/>
                            <a:t>単体</a:t>
                          </a:r>
                        </a:p>
                      </a:txBody>
                      <a:tcPr/>
                    </a:tc>
                    <a:tc>
                      <a:txBody>
                        <a:bodyPr/>
                        <a:lstStyle/>
                        <a:p>
                          <a:endParaRPr lang="ja-JP"/>
                        </a:p>
                      </a:txBody>
                      <a:tcPr>
                        <a:blipFill>
                          <a:blip r:embed="rId2"/>
                          <a:stretch>
                            <a:fillRect l="-100195" t="-210526" r="-389" b="-325000"/>
                          </a:stretch>
                        </a:blipFill>
                      </a:tcPr>
                    </a:tc>
                    <a:extLst>
                      <a:ext uri="{0D108BD9-81ED-4DB2-BD59-A6C34878D82A}">
                        <a16:rowId xmlns:a16="http://schemas.microsoft.com/office/drawing/2014/main" val="4179037725"/>
                      </a:ext>
                    </a:extLst>
                  </a:tr>
                  <a:tr h="457200">
                    <a:tc>
                      <a:txBody>
                        <a:bodyPr/>
                        <a:lstStyle/>
                        <a:p>
                          <a:r>
                            <a:rPr kumimoji="1" lang="ja-JP" altLang="en-US" sz="2400" dirty="0"/>
                            <a:t>バッファ単体</a:t>
                          </a:r>
                        </a:p>
                      </a:txBody>
                      <a:tcPr/>
                    </a:tc>
                    <a:tc>
                      <a:txBody>
                        <a:bodyPr/>
                        <a:lstStyle/>
                        <a:p>
                          <a:endParaRPr lang="ja-JP"/>
                        </a:p>
                      </a:txBody>
                      <a:tcPr>
                        <a:blipFill>
                          <a:blip r:embed="rId2"/>
                          <a:stretch>
                            <a:fillRect l="-100195" t="-314667" r="-389" b="-229333"/>
                          </a:stretch>
                        </a:blipFill>
                      </a:tcPr>
                    </a:tc>
                    <a:extLst>
                      <a:ext uri="{0D108BD9-81ED-4DB2-BD59-A6C34878D82A}">
                        <a16:rowId xmlns:a16="http://schemas.microsoft.com/office/drawing/2014/main" val="1272299596"/>
                      </a:ext>
                    </a:extLst>
                  </a:tr>
                  <a:tr h="457200">
                    <a:tc>
                      <a:txBody>
                        <a:bodyPr/>
                        <a:lstStyle/>
                        <a:p>
                          <a:r>
                            <a:rPr kumimoji="1" lang="en-US" altLang="ja-JP" sz="2400" dirty="0"/>
                            <a:t>grating coupler</a:t>
                          </a:r>
                          <a:endParaRPr kumimoji="1" lang="ja-JP" altLang="en-US" sz="2400" dirty="0"/>
                        </a:p>
                      </a:txBody>
                      <a:tcPr/>
                    </a:tc>
                    <a:tc>
                      <a:txBody>
                        <a:bodyPr/>
                        <a:lstStyle/>
                        <a:p>
                          <a:endParaRPr lang="ja-JP"/>
                        </a:p>
                      </a:txBody>
                      <a:tcPr>
                        <a:blipFill>
                          <a:blip r:embed="rId2"/>
                          <a:stretch>
                            <a:fillRect l="-100195" t="-414667" r="-389" b="-129333"/>
                          </a:stretch>
                        </a:blipFill>
                      </a:tcPr>
                    </a:tc>
                    <a:extLst>
                      <a:ext uri="{0D108BD9-81ED-4DB2-BD59-A6C34878D82A}">
                        <a16:rowId xmlns:a16="http://schemas.microsoft.com/office/drawing/2014/main" val="3273325385"/>
                      </a:ext>
                    </a:extLst>
                  </a:tr>
                  <a:tr h="457200">
                    <a:tc>
                      <a:txBody>
                        <a:bodyPr/>
                        <a:lstStyle/>
                        <a:p>
                          <a:r>
                            <a:rPr kumimoji="1" lang="en-US" altLang="ja-JP" sz="2400" dirty="0"/>
                            <a:t>photo diode</a:t>
                          </a:r>
                          <a:endParaRPr kumimoji="1" lang="ja-JP" altLang="en-US" sz="2400" dirty="0"/>
                        </a:p>
                      </a:txBody>
                      <a:tcPr/>
                    </a:tc>
                    <a:tc>
                      <a:txBody>
                        <a:bodyPr/>
                        <a:lstStyle/>
                        <a:p>
                          <a:endParaRPr lang="ja-JP"/>
                        </a:p>
                      </a:txBody>
                      <a:tcPr>
                        <a:blipFill>
                          <a:blip r:embed="rId2"/>
                          <a:stretch>
                            <a:fillRect l="-100195" t="-514667" r="-389" b="-29333"/>
                          </a:stretch>
                        </a:blipFill>
                      </a:tcPr>
                    </a:tc>
                    <a:extLst>
                      <a:ext uri="{0D108BD9-81ED-4DB2-BD59-A6C34878D82A}">
                        <a16:rowId xmlns:a16="http://schemas.microsoft.com/office/drawing/2014/main" val="224540689"/>
                      </a:ext>
                    </a:extLst>
                  </a:tr>
                </a:tbl>
              </a:graphicData>
            </a:graphic>
          </p:graphicFrame>
        </mc:Fallback>
      </mc:AlternateContent>
      <p:sp>
        <p:nvSpPr>
          <p:cNvPr id="5" name="コンテンツ プレースホルダー 2">
            <a:extLst>
              <a:ext uri="{FF2B5EF4-FFF2-40B4-BE49-F238E27FC236}">
                <a16:creationId xmlns:a16="http://schemas.microsoft.com/office/drawing/2014/main" id="{AE85C7C6-41CA-DEA8-3B8B-E6D323EF5DB3}"/>
              </a:ext>
            </a:extLst>
          </p:cNvPr>
          <p:cNvSpPr txBox="1">
            <a:spLocks/>
          </p:cNvSpPr>
          <p:nvPr/>
        </p:nvSpPr>
        <p:spPr bwMode="auto">
          <a:xfrm>
            <a:off x="3906519" y="2419331"/>
            <a:ext cx="437896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1</a:t>
            </a:r>
            <a:r>
              <a:rPr lang="ja-JP" altLang="en-US" kern="0" dirty="0"/>
              <a:t>　仮レイアウト・</a:t>
            </a:r>
            <a:r>
              <a:rPr lang="en-US" altLang="ja-JP" kern="0" dirty="0" err="1"/>
              <a:t>Pcell</a:t>
            </a:r>
            <a:r>
              <a:rPr lang="ja-JP" altLang="en-US" kern="0" dirty="0"/>
              <a:t>のサイズ</a:t>
            </a:r>
            <a:endParaRPr lang="en-US" altLang="ja-JP" kern="0" dirty="0"/>
          </a:p>
        </p:txBody>
      </p:sp>
    </p:spTree>
    <p:extLst>
      <p:ext uri="{BB962C8B-B14F-4D97-AF65-F5344CB8AC3E}">
        <p14:creationId xmlns:p14="http://schemas.microsoft.com/office/powerpoint/2010/main" val="147810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r>
              <a:rPr lang="ja-JP" altLang="en-US" dirty="0"/>
              <a:t>以下の系について面積の検討を行う。</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光関連の知見が無く、</a:t>
            </a:r>
            <a:r>
              <a:rPr lang="en-US" altLang="ja-JP" dirty="0"/>
              <a:t>Grating Coupler</a:t>
            </a:r>
            <a:r>
              <a:rPr lang="ja-JP" altLang="en-US" dirty="0"/>
              <a:t>を配置する際の周囲のスペースがどの程度必要か分からないため、参考程度に検討した。</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lang="ja-JP" altLang="en-US" dirty="0"/>
              <a:t>光入力から</a:t>
            </a:r>
            <a:r>
              <a:rPr lang="en-US" altLang="ja-JP" dirty="0"/>
              <a:t>TIA</a:t>
            </a:r>
            <a:r>
              <a:rPr lang="ja-JP" altLang="en-US" dirty="0"/>
              <a:t>まで</a:t>
            </a:r>
            <a:endParaRPr kumimoji="1" lang="ja-JP" altLang="en-US" dirty="0"/>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1930400" y="2169160"/>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1922355" y="2522526"/>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4094480" y="2753359"/>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4897120" y="2169159"/>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5191760" y="2529837"/>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7061200" y="2753359"/>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7863840" y="2169158"/>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8592819" y="2529837"/>
            <a:ext cx="706121" cy="461665"/>
          </a:xfrm>
          <a:prstGeom prst="rect">
            <a:avLst/>
          </a:prstGeom>
          <a:noFill/>
        </p:spPr>
        <p:txBody>
          <a:bodyPr wrap="square" rtlCol="0">
            <a:spAutoFit/>
          </a:bodyPr>
          <a:lstStyle/>
          <a:p>
            <a:r>
              <a:rPr kumimoji="1" lang="en-US" altLang="ja-JP" sz="2400" dirty="0"/>
              <a:t>TIA</a:t>
            </a:r>
            <a:endParaRPr kumimoji="1" lang="ja-JP" altLang="en-US" sz="2400" dirty="0"/>
          </a:p>
        </p:txBody>
      </p:sp>
      <p:sp>
        <p:nvSpPr>
          <p:cNvPr id="15" name="コンテンツ プレースホルダー 2">
            <a:extLst>
              <a:ext uri="{FF2B5EF4-FFF2-40B4-BE49-F238E27FC236}">
                <a16:creationId xmlns:a16="http://schemas.microsoft.com/office/drawing/2014/main" id="{82479A8C-7F74-F2B8-6E66-1B277344EAF7}"/>
              </a:ext>
            </a:extLst>
          </p:cNvPr>
          <p:cNvSpPr txBox="1">
            <a:spLocks/>
          </p:cNvSpPr>
          <p:nvPr/>
        </p:nvSpPr>
        <p:spPr bwMode="auto">
          <a:xfrm>
            <a:off x="3830320" y="3510598"/>
            <a:ext cx="4409439"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a:t>
            </a:r>
            <a:r>
              <a:rPr lang="ja-JP" altLang="en-US" kern="0" dirty="0"/>
              <a:t>　光入力部から</a:t>
            </a:r>
            <a:r>
              <a:rPr lang="en-US" altLang="ja-JP" kern="0" dirty="0"/>
              <a:t>TIA</a:t>
            </a:r>
            <a:r>
              <a:rPr lang="ja-JP" altLang="en-US" kern="0" dirty="0"/>
              <a:t>までの系</a:t>
            </a:r>
            <a:endParaRPr lang="en-US" altLang="ja-JP" kern="0" dirty="0"/>
          </a:p>
        </p:txBody>
      </p:sp>
    </p:spTree>
    <p:extLst>
      <p:ext uri="{BB962C8B-B14F-4D97-AF65-F5344CB8AC3E}">
        <p14:creationId xmlns:p14="http://schemas.microsoft.com/office/powerpoint/2010/main" val="49948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F316A6FC-A094-62F8-57D1-613C02B25F40}"/>
              </a:ext>
            </a:extLst>
          </p:cNvPr>
          <p:cNvSpPr txBox="1">
            <a:spLocks/>
          </p:cNvSpPr>
          <p:nvPr/>
        </p:nvSpPr>
        <p:spPr bwMode="auto">
          <a:xfrm>
            <a:off x="1913672" y="2685972"/>
            <a:ext cx="3220719"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2</a:t>
            </a:r>
            <a:r>
              <a:rPr lang="ja-JP" altLang="en-US" kern="0" dirty="0"/>
              <a:t>　</a:t>
            </a:r>
            <a:r>
              <a:rPr lang="en-US" altLang="ja-JP" kern="0" dirty="0"/>
              <a:t>TIA</a:t>
            </a:r>
            <a:r>
              <a:rPr lang="ja-JP" altLang="en-US" kern="0" dirty="0"/>
              <a:t>単体の</a:t>
            </a:r>
            <a:r>
              <a:rPr lang="en-US" altLang="ja-JP" kern="0" dirty="0"/>
              <a:t>PAD</a:t>
            </a:r>
            <a:r>
              <a:rPr lang="ja-JP" altLang="en-US" kern="0" dirty="0"/>
              <a:t>数</a:t>
            </a:r>
            <a:endParaRPr lang="en-US" altLang="ja-JP" kern="0" dirty="0"/>
          </a:p>
          <a:p>
            <a:endParaRPr lang="en-US" altLang="ja-JP" kern="0" dirty="0"/>
          </a:p>
        </p:txBody>
      </p:sp>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lang="ja-JP" altLang="en-US" dirty="0"/>
              <a:t>光入力から</a:t>
            </a:r>
            <a:r>
              <a:rPr lang="en-US" altLang="ja-JP" dirty="0"/>
              <a:t>TIA</a:t>
            </a:r>
            <a:r>
              <a:rPr lang="ja-JP" altLang="en-US" dirty="0"/>
              <a:t>まで</a:t>
            </a:r>
            <a:endParaRPr kumimoji="1" lang="ja-JP" altLang="en-US"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3CA06BAE-A685-4013-D553-362C3AFA3447}"/>
                  </a:ext>
                </a:extLst>
              </p:cNvPr>
              <p:cNvGraphicFramePr>
                <a:graphicFrameLocks noGrp="1"/>
              </p:cNvGraphicFramePr>
              <p:nvPr>
                <p:extLst>
                  <p:ext uri="{D42A27DB-BD31-4B8C-83A1-F6EECF244321}">
                    <p14:modId xmlns:p14="http://schemas.microsoft.com/office/powerpoint/2010/main" val="1340391086"/>
                  </p:ext>
                </p:extLst>
              </p:nvPr>
            </p:nvGraphicFramePr>
            <p:xfrm>
              <a:off x="1484816" y="3110808"/>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m:oMathPara>
                          </a14:m>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4" name="表 3">
                <a:extLst>
                  <a:ext uri="{FF2B5EF4-FFF2-40B4-BE49-F238E27FC236}">
                    <a16:creationId xmlns:a16="http://schemas.microsoft.com/office/drawing/2014/main" id="{3CA06BAE-A685-4013-D553-362C3AFA3447}"/>
                  </a:ext>
                </a:extLst>
              </p:cNvPr>
              <p:cNvGraphicFramePr>
                <a:graphicFrameLocks noGrp="1"/>
              </p:cNvGraphicFramePr>
              <p:nvPr>
                <p:extLst>
                  <p:ext uri="{D42A27DB-BD31-4B8C-83A1-F6EECF244321}">
                    <p14:modId xmlns:p14="http://schemas.microsoft.com/office/powerpoint/2010/main" val="1340391086"/>
                  </p:ext>
                </p:extLst>
              </p:nvPr>
            </p:nvGraphicFramePr>
            <p:xfrm>
              <a:off x="1484816" y="3110808"/>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2"/>
                          <a:stretch>
                            <a:fillRect l="-114474" t="-107865" r="-80702" b="-102247"/>
                          </a:stretch>
                        </a:blipFill>
                      </a:tcPr>
                    </a:tc>
                    <a:tc>
                      <a:txBody>
                        <a:bodyPr/>
                        <a:lstStyle/>
                        <a:p>
                          <a:r>
                            <a:rPr kumimoji="1" lang="en-US" altLang="ja-JP" dirty="0"/>
                            <a:t>1</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2"/>
                          <a:stretch>
                            <a:fillRect l="-114474" t="-207865"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3" name="コンテンツ プレースホルダー 2">
            <a:extLst>
              <a:ext uri="{FF2B5EF4-FFF2-40B4-BE49-F238E27FC236}">
                <a16:creationId xmlns:a16="http://schemas.microsoft.com/office/drawing/2014/main" id="{E376CD95-8D62-ED88-2B17-C8106C3318CC}"/>
              </a:ext>
            </a:extLst>
          </p:cNvPr>
          <p:cNvSpPr txBox="1">
            <a:spLocks/>
          </p:cNvSpPr>
          <p:nvPr/>
        </p:nvSpPr>
        <p:spPr bwMode="auto">
          <a:xfrm>
            <a:off x="8635078" y="5932957"/>
            <a:ext cx="144272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2</a:t>
            </a:r>
            <a:r>
              <a:rPr lang="ja-JP" altLang="en-US" kern="0" dirty="0"/>
              <a:t>　</a:t>
            </a:r>
            <a:r>
              <a:rPr lang="en-US" altLang="ja-JP" kern="0" dirty="0"/>
              <a:t>TIA</a:t>
            </a:r>
          </a:p>
        </p:txBody>
      </p:sp>
      <p:pic>
        <p:nvPicPr>
          <p:cNvPr id="5" name="図 4">
            <a:extLst>
              <a:ext uri="{FF2B5EF4-FFF2-40B4-BE49-F238E27FC236}">
                <a16:creationId xmlns:a16="http://schemas.microsoft.com/office/drawing/2014/main" id="{B0665464-FF2A-D5C3-C4EE-7296719E45F3}"/>
              </a:ext>
            </a:extLst>
          </p:cNvPr>
          <p:cNvPicPr>
            <a:picLocks noChangeAspect="1"/>
          </p:cNvPicPr>
          <p:nvPr/>
        </p:nvPicPr>
        <p:blipFill>
          <a:blip r:embed="rId3"/>
          <a:stretch>
            <a:fillRect/>
          </a:stretch>
        </p:blipFill>
        <p:spPr>
          <a:xfrm>
            <a:off x="6715761" y="1107923"/>
            <a:ext cx="5281354" cy="4825034"/>
          </a:xfrm>
          <a:prstGeom prst="rect">
            <a:avLst/>
          </a:prstGeom>
        </p:spPr>
      </p:pic>
    </p:spTree>
    <p:extLst>
      <p:ext uri="{BB962C8B-B14F-4D97-AF65-F5344CB8AC3E}">
        <p14:creationId xmlns:p14="http://schemas.microsoft.com/office/powerpoint/2010/main" val="12851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2D126-4506-52BE-284F-C76AFA348FD8}"/>
              </a:ext>
            </a:extLst>
          </p:cNvPr>
          <p:cNvSpPr>
            <a:spLocks noGrp="1"/>
          </p:cNvSpPr>
          <p:nvPr>
            <p:ph type="title"/>
          </p:nvPr>
        </p:nvSpPr>
        <p:spPr/>
        <p:txBody>
          <a:bodyPr/>
          <a:lstStyle/>
          <a:p>
            <a:r>
              <a:rPr lang="ja-JP" altLang="en-US" dirty="0"/>
              <a:t>光入力から</a:t>
            </a:r>
            <a:r>
              <a:rPr lang="en-US" altLang="ja-JP" dirty="0"/>
              <a:t>TIA</a:t>
            </a:r>
            <a:r>
              <a:rPr lang="ja-JP" altLang="en-US" dirty="0"/>
              <a:t>まで</a:t>
            </a:r>
            <a:endParaRPr kumimoji="1" lang="ja-JP" altLang="en-US" dirty="0"/>
          </a:p>
        </p:txBody>
      </p:sp>
      <p:sp>
        <p:nvSpPr>
          <p:cNvPr id="4" name="正方形/長方形 3">
            <a:extLst>
              <a:ext uri="{FF2B5EF4-FFF2-40B4-BE49-F238E27FC236}">
                <a16:creationId xmlns:a16="http://schemas.microsoft.com/office/drawing/2014/main" id="{A936E6D7-F85D-CB0E-0AA5-2B33C77E34F4}"/>
              </a:ext>
            </a:extLst>
          </p:cNvPr>
          <p:cNvSpPr/>
          <p:nvPr/>
        </p:nvSpPr>
        <p:spPr>
          <a:xfrm>
            <a:off x="6460058" y="2396839"/>
            <a:ext cx="4272040" cy="1976496"/>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FC67F441-5955-2AB7-FF97-5A39AA5FCDB3}"/>
              </a:ext>
            </a:extLst>
          </p:cNvPr>
          <p:cNvCxnSpPr/>
          <p:nvPr/>
        </p:nvCxnSpPr>
        <p:spPr bwMode="auto">
          <a:xfrm>
            <a:off x="8424512" y="3323887"/>
            <a:ext cx="0" cy="124146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矢印コネクタ 5">
            <a:extLst>
              <a:ext uri="{FF2B5EF4-FFF2-40B4-BE49-F238E27FC236}">
                <a16:creationId xmlns:a16="http://schemas.microsoft.com/office/drawing/2014/main" id="{E66FD427-2C19-1548-2E69-95A52D279B01}"/>
              </a:ext>
            </a:extLst>
          </p:cNvPr>
          <p:cNvCxnSpPr>
            <a:cxnSpLocks/>
          </p:cNvCxnSpPr>
          <p:nvPr/>
        </p:nvCxnSpPr>
        <p:spPr bwMode="auto">
          <a:xfrm>
            <a:off x="8419963" y="4484433"/>
            <a:ext cx="21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15182F34-E640-0B6D-37E7-B8BB15108701}"/>
              </a:ext>
            </a:extLst>
          </p:cNvPr>
          <p:cNvSpPr txBox="1"/>
          <p:nvPr/>
        </p:nvSpPr>
        <p:spPr>
          <a:xfrm>
            <a:off x="8996235" y="4414433"/>
            <a:ext cx="1007456" cy="369332"/>
          </a:xfrm>
          <a:prstGeom prst="rect">
            <a:avLst/>
          </a:prstGeom>
          <a:noFill/>
        </p:spPr>
        <p:txBody>
          <a:bodyPr wrap="square" rtlCol="0">
            <a:spAutoFit/>
          </a:bodyPr>
          <a:lstStyle/>
          <a:p>
            <a:r>
              <a:rPr lang="en-US" altLang="ja-JP" dirty="0"/>
              <a:t>600</a:t>
            </a:r>
            <a:r>
              <a:rPr kumimoji="1" lang="en-US" altLang="ja-JP" dirty="0"/>
              <a:t> µm</a:t>
            </a:r>
            <a:endParaRPr kumimoji="1" lang="ja-JP" altLang="en-US" dirty="0"/>
          </a:p>
        </p:txBody>
      </p:sp>
      <p:cxnSp>
        <p:nvCxnSpPr>
          <p:cNvPr id="8" name="直線コネクタ 7">
            <a:extLst>
              <a:ext uri="{FF2B5EF4-FFF2-40B4-BE49-F238E27FC236}">
                <a16:creationId xmlns:a16="http://schemas.microsoft.com/office/drawing/2014/main" id="{BDBA82D9-15A3-8D0F-687A-6441D398A7E6}"/>
              </a:ext>
            </a:extLst>
          </p:cNvPr>
          <p:cNvCxnSpPr/>
          <p:nvPr/>
        </p:nvCxnSpPr>
        <p:spPr bwMode="auto">
          <a:xfrm>
            <a:off x="10108974" y="2560537"/>
            <a:ext cx="119864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615ACA93-94B8-222F-0C4F-3F05959556DB}"/>
              </a:ext>
            </a:extLst>
          </p:cNvPr>
          <p:cNvCxnSpPr/>
          <p:nvPr/>
        </p:nvCxnSpPr>
        <p:spPr bwMode="auto">
          <a:xfrm>
            <a:off x="10501241" y="4219306"/>
            <a:ext cx="788416"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a:extLst>
              <a:ext uri="{FF2B5EF4-FFF2-40B4-BE49-F238E27FC236}">
                <a16:creationId xmlns:a16="http://schemas.microsoft.com/office/drawing/2014/main" id="{DC828D35-9A9B-7E6F-F9C8-322363F57E20}"/>
              </a:ext>
            </a:extLst>
          </p:cNvPr>
          <p:cNvCxnSpPr>
            <a:cxnSpLocks/>
          </p:cNvCxnSpPr>
          <p:nvPr/>
        </p:nvCxnSpPr>
        <p:spPr bwMode="auto">
          <a:xfrm>
            <a:off x="10906201" y="2551731"/>
            <a:ext cx="0" cy="165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77E4D3C1-8295-A161-B427-5CBB7200F136}"/>
              </a:ext>
            </a:extLst>
          </p:cNvPr>
          <p:cNvSpPr txBox="1"/>
          <p:nvPr/>
        </p:nvSpPr>
        <p:spPr>
          <a:xfrm>
            <a:off x="10917359" y="3193534"/>
            <a:ext cx="1035169" cy="369332"/>
          </a:xfrm>
          <a:prstGeom prst="rect">
            <a:avLst/>
          </a:prstGeom>
          <a:noFill/>
        </p:spPr>
        <p:txBody>
          <a:bodyPr wrap="square" rtlCol="0">
            <a:spAutoFit/>
          </a:bodyPr>
          <a:lstStyle/>
          <a:p>
            <a:r>
              <a:rPr lang="en-US" altLang="ja-JP" dirty="0"/>
              <a:t>4</a:t>
            </a:r>
            <a:r>
              <a:rPr kumimoji="1" lang="en-US" altLang="ja-JP" dirty="0"/>
              <a:t>60 µm</a:t>
            </a:r>
            <a:endParaRPr kumimoji="1" lang="ja-JP" altLang="en-US" dirty="0"/>
          </a:p>
        </p:txBody>
      </p:sp>
      <p:cxnSp>
        <p:nvCxnSpPr>
          <p:cNvPr id="12" name="直線コネクタ 11">
            <a:extLst>
              <a:ext uri="{FF2B5EF4-FFF2-40B4-BE49-F238E27FC236}">
                <a16:creationId xmlns:a16="http://schemas.microsoft.com/office/drawing/2014/main" id="{311ABC80-4FB1-240E-7C8A-9D889CC08B4B}"/>
              </a:ext>
            </a:extLst>
          </p:cNvPr>
          <p:cNvCxnSpPr/>
          <p:nvPr/>
        </p:nvCxnSpPr>
        <p:spPr bwMode="auto">
          <a:xfrm>
            <a:off x="8905365" y="2288740"/>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07F331AE-EE03-349B-5874-B7FAF4A1A1E1}"/>
              </a:ext>
            </a:extLst>
          </p:cNvPr>
          <p:cNvCxnSpPr/>
          <p:nvPr/>
        </p:nvCxnSpPr>
        <p:spPr bwMode="auto">
          <a:xfrm>
            <a:off x="10108777" y="227740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矢印コネクタ 13">
            <a:extLst>
              <a:ext uri="{FF2B5EF4-FFF2-40B4-BE49-F238E27FC236}">
                <a16:creationId xmlns:a16="http://schemas.microsoft.com/office/drawing/2014/main" id="{BF39AB41-FF0A-611A-5FCA-DE4D926A9879}"/>
              </a:ext>
            </a:extLst>
          </p:cNvPr>
          <p:cNvCxnSpPr>
            <a:cxnSpLocks/>
          </p:cNvCxnSpPr>
          <p:nvPr/>
        </p:nvCxnSpPr>
        <p:spPr bwMode="auto">
          <a:xfrm>
            <a:off x="8905760" y="2464138"/>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7366512E-31A9-C61B-E326-BFEAA8D0A9B3}"/>
              </a:ext>
            </a:extLst>
          </p:cNvPr>
          <p:cNvCxnSpPr>
            <a:cxnSpLocks/>
          </p:cNvCxnSpPr>
          <p:nvPr/>
        </p:nvCxnSpPr>
        <p:spPr bwMode="auto">
          <a:xfrm>
            <a:off x="9637727" y="2452807"/>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91730659-E7D5-1865-7210-161B5CC43DDB}"/>
              </a:ext>
            </a:extLst>
          </p:cNvPr>
          <p:cNvSpPr txBox="1"/>
          <p:nvPr/>
        </p:nvSpPr>
        <p:spPr>
          <a:xfrm>
            <a:off x="9436321" y="1975729"/>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7" name="直線コネクタ 16">
            <a:extLst>
              <a:ext uri="{FF2B5EF4-FFF2-40B4-BE49-F238E27FC236}">
                <a16:creationId xmlns:a16="http://schemas.microsoft.com/office/drawing/2014/main" id="{E7D82A3A-DF9F-B552-7E30-A5CBF0930AE7}"/>
              </a:ext>
            </a:extLst>
          </p:cNvPr>
          <p:cNvCxnSpPr/>
          <p:nvPr/>
        </p:nvCxnSpPr>
        <p:spPr bwMode="auto">
          <a:xfrm>
            <a:off x="9647653" y="227740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0369DBE2-0E36-33E7-6854-CD7025EE8663}"/>
              </a:ext>
            </a:extLst>
          </p:cNvPr>
          <p:cNvSpPr txBox="1"/>
          <p:nvPr/>
        </p:nvSpPr>
        <p:spPr>
          <a:xfrm>
            <a:off x="8657447" y="1977331"/>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9" name="直線コネクタ 18">
            <a:extLst>
              <a:ext uri="{FF2B5EF4-FFF2-40B4-BE49-F238E27FC236}">
                <a16:creationId xmlns:a16="http://schemas.microsoft.com/office/drawing/2014/main" id="{B594B397-B946-17A4-CFB1-85A854044FA7}"/>
              </a:ext>
            </a:extLst>
          </p:cNvPr>
          <p:cNvCxnSpPr/>
          <p:nvPr/>
        </p:nvCxnSpPr>
        <p:spPr bwMode="auto">
          <a:xfrm>
            <a:off x="9187184" y="2282616"/>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D0FE5FE9-581F-F507-F85B-8444212ED5C1}"/>
              </a:ext>
            </a:extLst>
          </p:cNvPr>
          <p:cNvSpPr txBox="1"/>
          <p:nvPr/>
        </p:nvSpPr>
        <p:spPr>
          <a:xfrm>
            <a:off x="8888287" y="3933518"/>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1" name="テキスト ボックス 20">
            <a:extLst>
              <a:ext uri="{FF2B5EF4-FFF2-40B4-BE49-F238E27FC236}">
                <a16:creationId xmlns:a16="http://schemas.microsoft.com/office/drawing/2014/main" id="{6AB10224-F232-C9D9-AE91-FAD8BFA39513}"/>
              </a:ext>
            </a:extLst>
          </p:cNvPr>
          <p:cNvSpPr txBox="1"/>
          <p:nvPr/>
        </p:nvSpPr>
        <p:spPr>
          <a:xfrm>
            <a:off x="9347411" y="3933518"/>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D59678BE-12A8-3322-43B2-A5C3B5515CB6}"/>
              </a:ext>
            </a:extLst>
          </p:cNvPr>
          <p:cNvSpPr txBox="1"/>
          <p:nvPr/>
        </p:nvSpPr>
        <p:spPr>
          <a:xfrm>
            <a:off x="8424512" y="3931306"/>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id="{CAAC2024-511B-FF7C-A617-CDB3A0044644}"/>
              </a:ext>
            </a:extLst>
          </p:cNvPr>
          <p:cNvSpPr txBox="1"/>
          <p:nvPr/>
        </p:nvSpPr>
        <p:spPr>
          <a:xfrm>
            <a:off x="9803519" y="3933518"/>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4" name="テキスト ボックス 23">
            <a:extLst>
              <a:ext uri="{FF2B5EF4-FFF2-40B4-BE49-F238E27FC236}">
                <a16:creationId xmlns:a16="http://schemas.microsoft.com/office/drawing/2014/main" id="{23779919-D1FF-3172-1920-3471799FB755}"/>
              </a:ext>
            </a:extLst>
          </p:cNvPr>
          <p:cNvSpPr txBox="1"/>
          <p:nvPr/>
        </p:nvSpPr>
        <p:spPr>
          <a:xfrm>
            <a:off x="10262643" y="3933518"/>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5" name="テキスト ボックス 24">
            <a:extLst>
              <a:ext uri="{FF2B5EF4-FFF2-40B4-BE49-F238E27FC236}">
                <a16:creationId xmlns:a16="http://schemas.microsoft.com/office/drawing/2014/main" id="{76351093-503F-FB00-C1B2-F4E67536764C}"/>
              </a:ext>
            </a:extLst>
          </p:cNvPr>
          <p:cNvSpPr txBox="1"/>
          <p:nvPr/>
        </p:nvSpPr>
        <p:spPr>
          <a:xfrm>
            <a:off x="9361850"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6" name="テキスト ボックス 25">
            <a:extLst>
              <a:ext uri="{FF2B5EF4-FFF2-40B4-BE49-F238E27FC236}">
                <a16:creationId xmlns:a16="http://schemas.microsoft.com/office/drawing/2014/main" id="{8A1AC281-C3B7-0AE9-F21A-2D7693CC3D94}"/>
              </a:ext>
            </a:extLst>
          </p:cNvPr>
          <p:cNvSpPr txBox="1"/>
          <p:nvPr/>
        </p:nvSpPr>
        <p:spPr>
          <a:xfrm>
            <a:off x="9820974"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FD39637D-CC41-4B40-A25D-793B58C25683}"/>
              </a:ext>
            </a:extLst>
          </p:cNvPr>
          <p:cNvSpPr txBox="1"/>
          <p:nvPr/>
        </p:nvSpPr>
        <p:spPr>
          <a:xfrm>
            <a:off x="8898075" y="25583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コネクタ 27">
            <a:extLst>
              <a:ext uri="{FF2B5EF4-FFF2-40B4-BE49-F238E27FC236}">
                <a16:creationId xmlns:a16="http://schemas.microsoft.com/office/drawing/2014/main" id="{78CE591F-7557-6FDB-F7EA-CF5FE4070508}"/>
              </a:ext>
            </a:extLst>
          </p:cNvPr>
          <p:cNvCxnSpPr/>
          <p:nvPr/>
        </p:nvCxnSpPr>
        <p:spPr bwMode="auto">
          <a:xfrm>
            <a:off x="10558910" y="4159890"/>
            <a:ext cx="0" cy="81001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テキスト ボックス 28">
            <a:extLst>
              <a:ext uri="{FF2B5EF4-FFF2-40B4-BE49-F238E27FC236}">
                <a16:creationId xmlns:a16="http://schemas.microsoft.com/office/drawing/2014/main" id="{921CDCD0-CF34-C816-B981-5ED62924B49C}"/>
              </a:ext>
            </a:extLst>
          </p:cNvPr>
          <p:cNvSpPr txBox="1"/>
          <p:nvPr/>
        </p:nvSpPr>
        <p:spPr>
          <a:xfrm>
            <a:off x="6665806" y="3108200"/>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39B9A7D4-02E1-5864-2202-632F683A5029}"/>
              </a:ext>
            </a:extLst>
          </p:cNvPr>
          <p:cNvSpPr txBox="1"/>
          <p:nvPr/>
        </p:nvSpPr>
        <p:spPr>
          <a:xfrm>
            <a:off x="7928880" y="3351200"/>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1" name="正方形/長方形 30">
            <a:extLst>
              <a:ext uri="{FF2B5EF4-FFF2-40B4-BE49-F238E27FC236}">
                <a16:creationId xmlns:a16="http://schemas.microsoft.com/office/drawing/2014/main" id="{C75D7881-C806-111B-5EA9-F67902A228BF}"/>
              </a:ext>
            </a:extLst>
          </p:cNvPr>
          <p:cNvSpPr/>
          <p:nvPr/>
        </p:nvSpPr>
        <p:spPr bwMode="auto">
          <a:xfrm>
            <a:off x="9447763" y="3323887"/>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33" name="直線矢印コネクタ 32">
            <a:extLst>
              <a:ext uri="{FF2B5EF4-FFF2-40B4-BE49-F238E27FC236}">
                <a16:creationId xmlns:a16="http://schemas.microsoft.com/office/drawing/2014/main" id="{F9A2BA90-0F46-609C-8B79-7B20A1C09C1B}"/>
              </a:ext>
            </a:extLst>
          </p:cNvPr>
          <p:cNvCxnSpPr>
            <a:cxnSpLocks/>
          </p:cNvCxnSpPr>
          <p:nvPr/>
        </p:nvCxnSpPr>
        <p:spPr bwMode="auto">
          <a:xfrm>
            <a:off x="8044812" y="3378200"/>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3FE51182-05C8-EBA3-EDFE-D0D70FEA6897}"/>
              </a:ext>
            </a:extLst>
          </p:cNvPr>
          <p:cNvCxnSpPr>
            <a:cxnSpLocks/>
          </p:cNvCxnSpPr>
          <p:nvPr/>
        </p:nvCxnSpPr>
        <p:spPr bwMode="auto">
          <a:xfrm>
            <a:off x="7208880" y="3378200"/>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257048C1-D3E8-AFF0-847B-7E6E61A46B3F}"/>
              </a:ext>
            </a:extLst>
          </p:cNvPr>
          <p:cNvSpPr txBox="1"/>
          <p:nvPr/>
        </p:nvSpPr>
        <p:spPr>
          <a:xfrm>
            <a:off x="8013336" y="2939657"/>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42" name="テキスト ボックス 41">
            <a:extLst>
              <a:ext uri="{FF2B5EF4-FFF2-40B4-BE49-F238E27FC236}">
                <a16:creationId xmlns:a16="http://schemas.microsoft.com/office/drawing/2014/main" id="{64779FFF-C1C3-7D91-7D2D-F33AFA5E0130}"/>
              </a:ext>
            </a:extLst>
          </p:cNvPr>
          <p:cNvSpPr txBox="1"/>
          <p:nvPr/>
        </p:nvSpPr>
        <p:spPr>
          <a:xfrm>
            <a:off x="7162402" y="2938466"/>
            <a:ext cx="899029"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45" name="直線コネクタ 44">
            <a:extLst>
              <a:ext uri="{FF2B5EF4-FFF2-40B4-BE49-F238E27FC236}">
                <a16:creationId xmlns:a16="http://schemas.microsoft.com/office/drawing/2014/main" id="{C2FE73AB-0828-7B1A-D7B3-F490ECBED74D}"/>
              </a:ext>
            </a:extLst>
          </p:cNvPr>
          <p:cNvCxnSpPr/>
          <p:nvPr/>
        </p:nvCxnSpPr>
        <p:spPr bwMode="auto">
          <a:xfrm>
            <a:off x="6659471" y="3648200"/>
            <a:ext cx="0" cy="137157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a:extLst>
              <a:ext uri="{FF2B5EF4-FFF2-40B4-BE49-F238E27FC236}">
                <a16:creationId xmlns:a16="http://schemas.microsoft.com/office/drawing/2014/main" id="{81407153-6489-81B6-3437-CDC069FE67A2}"/>
              </a:ext>
            </a:extLst>
          </p:cNvPr>
          <p:cNvCxnSpPr>
            <a:cxnSpLocks/>
          </p:cNvCxnSpPr>
          <p:nvPr/>
        </p:nvCxnSpPr>
        <p:spPr bwMode="auto">
          <a:xfrm>
            <a:off x="6667310" y="4847422"/>
            <a:ext cx="3891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69E55CE-061D-F913-B2BF-AF12BB41A71B}"/>
              </a:ext>
            </a:extLst>
          </p:cNvPr>
          <p:cNvSpPr txBox="1"/>
          <p:nvPr/>
        </p:nvSpPr>
        <p:spPr>
          <a:xfrm>
            <a:off x="8153719" y="4847164"/>
            <a:ext cx="1007456" cy="369332"/>
          </a:xfrm>
          <a:prstGeom prst="rect">
            <a:avLst/>
          </a:prstGeom>
          <a:noFill/>
        </p:spPr>
        <p:txBody>
          <a:bodyPr wrap="square" rtlCol="0">
            <a:spAutoFit/>
          </a:bodyPr>
          <a:lstStyle/>
          <a:p>
            <a:r>
              <a:rPr lang="en-US" altLang="ja-JP" dirty="0"/>
              <a:t>1081</a:t>
            </a:r>
            <a:r>
              <a:rPr kumimoji="1" lang="en-US" altLang="ja-JP" dirty="0"/>
              <a:t> µm</a:t>
            </a:r>
            <a:endParaRPr kumimoji="1" lang="ja-JP" altLang="en-US" dirty="0"/>
          </a:p>
        </p:txBody>
      </p:sp>
      <p:sp>
        <p:nvSpPr>
          <p:cNvPr id="3" name="コンテンツ プレースホルダー 2">
            <a:extLst>
              <a:ext uri="{FF2B5EF4-FFF2-40B4-BE49-F238E27FC236}">
                <a16:creationId xmlns:a16="http://schemas.microsoft.com/office/drawing/2014/main" id="{F8F83C2B-EEEC-A5A5-AB63-2E23E497152A}"/>
              </a:ext>
            </a:extLst>
          </p:cNvPr>
          <p:cNvSpPr txBox="1">
            <a:spLocks/>
          </p:cNvSpPr>
          <p:nvPr/>
        </p:nvSpPr>
        <p:spPr bwMode="auto">
          <a:xfrm>
            <a:off x="1229409" y="2893781"/>
            <a:ext cx="2075108"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photo diode</a:t>
            </a:r>
          </a:p>
          <a:p>
            <a:r>
              <a:rPr lang="en-US" altLang="ja-JP" kern="0" dirty="0"/>
              <a:t>grating coupler</a:t>
            </a:r>
          </a:p>
          <a:p>
            <a:r>
              <a:rPr lang="en-US" altLang="ja-JP" kern="0" dirty="0"/>
              <a:t>TIA</a:t>
            </a:r>
            <a:r>
              <a:rPr lang="ja-JP" altLang="en-US" kern="0" dirty="0"/>
              <a:t>単体</a:t>
            </a:r>
          </a:p>
        </p:txBody>
      </p:sp>
      <p:sp>
        <p:nvSpPr>
          <p:cNvPr id="32" name="テキスト ボックス 31">
            <a:extLst>
              <a:ext uri="{FF2B5EF4-FFF2-40B4-BE49-F238E27FC236}">
                <a16:creationId xmlns:a16="http://schemas.microsoft.com/office/drawing/2014/main" id="{2FD91755-0EE2-39D7-3210-9697FD11EC15}"/>
              </a:ext>
            </a:extLst>
          </p:cNvPr>
          <p:cNvSpPr txBox="1"/>
          <p:nvPr/>
        </p:nvSpPr>
        <p:spPr>
          <a:xfrm>
            <a:off x="3414739" y="3292866"/>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4" name="正方形/長方形 33">
            <a:extLst>
              <a:ext uri="{FF2B5EF4-FFF2-40B4-BE49-F238E27FC236}">
                <a16:creationId xmlns:a16="http://schemas.microsoft.com/office/drawing/2014/main" id="{175388DD-5F37-C83B-A99B-33E18F6951E9}"/>
              </a:ext>
            </a:extLst>
          </p:cNvPr>
          <p:cNvSpPr/>
          <p:nvPr/>
        </p:nvSpPr>
        <p:spPr bwMode="auto">
          <a:xfrm>
            <a:off x="3632539" y="4037490"/>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6" name="テキスト ボックス 35">
            <a:extLst>
              <a:ext uri="{FF2B5EF4-FFF2-40B4-BE49-F238E27FC236}">
                <a16:creationId xmlns:a16="http://schemas.microsoft.com/office/drawing/2014/main" id="{D6D13AB9-02EB-6CBC-ABEA-356DBC1E1525}"/>
              </a:ext>
            </a:extLst>
          </p:cNvPr>
          <p:cNvSpPr txBox="1"/>
          <p:nvPr/>
        </p:nvSpPr>
        <p:spPr>
          <a:xfrm>
            <a:off x="3635973" y="3069132"/>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7" name="コンテンツ プレースホルダー 2">
            <a:extLst>
              <a:ext uri="{FF2B5EF4-FFF2-40B4-BE49-F238E27FC236}">
                <a16:creationId xmlns:a16="http://schemas.microsoft.com/office/drawing/2014/main" id="{6CD088EC-428A-9857-3F42-5F708F91C0DB}"/>
              </a:ext>
            </a:extLst>
          </p:cNvPr>
          <p:cNvSpPr txBox="1">
            <a:spLocks/>
          </p:cNvSpPr>
          <p:nvPr/>
        </p:nvSpPr>
        <p:spPr bwMode="auto">
          <a:xfrm>
            <a:off x="6707645" y="5240696"/>
            <a:ext cx="4409439"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3</a:t>
            </a:r>
            <a:r>
              <a:rPr lang="ja-JP" altLang="en-US" kern="0" dirty="0"/>
              <a:t>　光入力部から</a:t>
            </a:r>
            <a:r>
              <a:rPr lang="en-US" altLang="ja-JP" kern="0" dirty="0"/>
              <a:t>TIA</a:t>
            </a:r>
            <a:r>
              <a:rPr lang="ja-JP" altLang="en-US" kern="0" dirty="0"/>
              <a:t>までの系</a:t>
            </a:r>
            <a:endParaRPr lang="en-US" altLang="ja-JP" kern="0" dirty="0"/>
          </a:p>
        </p:txBody>
      </p:sp>
    </p:spTree>
    <p:extLst>
      <p:ext uri="{BB962C8B-B14F-4D97-AF65-F5344CB8AC3E}">
        <p14:creationId xmlns:p14="http://schemas.microsoft.com/office/powerpoint/2010/main" val="1625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r>
              <a:rPr lang="ja-JP" altLang="en-US" dirty="0"/>
              <a:t>以下の系について面積の検討を行う。</a:t>
            </a:r>
            <a:endParaRPr lang="en-US" altLang="ja-JP" dirty="0"/>
          </a:p>
          <a:p>
            <a:endParaRPr lang="en-US" altLang="ja-JP" dirty="0"/>
          </a:p>
          <a:p>
            <a:r>
              <a:rPr lang="ja-JP" altLang="en-US" dirty="0"/>
              <a:t>光リザバを通さずに</a:t>
            </a:r>
            <a:r>
              <a:rPr lang="en-US" altLang="ja-JP" dirty="0"/>
              <a:t>PD</a:t>
            </a:r>
            <a:r>
              <a:rPr lang="ja-JP" altLang="en-US" dirty="0"/>
              <a:t>に光を入れる場合を考える。</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dirty="0"/>
              <a:t>光入力から</a:t>
            </a:r>
            <a:r>
              <a:rPr kumimoji="1" lang="en-US" altLang="ja-JP" dirty="0"/>
              <a:t>2</a:t>
            </a:r>
            <a:r>
              <a:rPr kumimoji="1" lang="ja-JP" altLang="en-US" dirty="0"/>
              <a:t>入力積和演算回路まで（リザバなし）</a:t>
            </a:r>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1930400" y="3002280"/>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1922355" y="3355646"/>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4094480" y="3586479"/>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4897120" y="3002279"/>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5191760" y="3362957"/>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7061200" y="3586479"/>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7863840" y="3002278"/>
            <a:ext cx="299720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7969250" y="3362957"/>
            <a:ext cx="2786380" cy="461665"/>
          </a:xfrm>
          <a:prstGeom prst="rect">
            <a:avLst/>
          </a:prstGeom>
          <a:noFill/>
        </p:spPr>
        <p:txBody>
          <a:bodyPr wrap="square" rtlCol="0">
            <a:spAutoFit/>
          </a:bodyPr>
          <a:lstStyle/>
          <a:p>
            <a:r>
              <a:rPr lang="en-US" altLang="ja-JP" sz="2400" dirty="0"/>
              <a:t>2</a:t>
            </a:r>
            <a:r>
              <a:rPr lang="ja-JP" altLang="en-US" sz="2400" dirty="0"/>
              <a:t>入力積和演算回路</a:t>
            </a:r>
            <a:endParaRPr kumimoji="1" lang="ja-JP" altLang="en-US" sz="2400" dirty="0"/>
          </a:p>
        </p:txBody>
      </p:sp>
      <p:sp>
        <p:nvSpPr>
          <p:cNvPr id="4" name="コンテンツ プレースホルダー 2">
            <a:extLst>
              <a:ext uri="{FF2B5EF4-FFF2-40B4-BE49-F238E27FC236}">
                <a16:creationId xmlns:a16="http://schemas.microsoft.com/office/drawing/2014/main" id="{E531BF7D-7DCE-8A6F-C6A1-5978640CB2BB}"/>
              </a:ext>
            </a:extLst>
          </p:cNvPr>
          <p:cNvSpPr txBox="1">
            <a:spLocks/>
          </p:cNvSpPr>
          <p:nvPr/>
        </p:nvSpPr>
        <p:spPr bwMode="auto">
          <a:xfrm>
            <a:off x="2910840" y="4282594"/>
            <a:ext cx="637032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4</a:t>
            </a:r>
            <a:r>
              <a:rPr lang="ja-JP" altLang="en-US" kern="0" dirty="0"/>
              <a:t>　光入力部から</a:t>
            </a:r>
            <a:r>
              <a:rPr lang="en-US" altLang="ja-JP" kern="0" dirty="0"/>
              <a:t>2</a:t>
            </a:r>
            <a:r>
              <a:rPr lang="ja-JP" altLang="en-US" kern="0" dirty="0"/>
              <a:t>入力積和演算回路までの系</a:t>
            </a:r>
            <a:endParaRPr lang="en-US" altLang="ja-JP" kern="0" dirty="0"/>
          </a:p>
        </p:txBody>
      </p:sp>
    </p:spTree>
    <p:extLst>
      <p:ext uri="{BB962C8B-B14F-4D97-AF65-F5344CB8AC3E}">
        <p14:creationId xmlns:p14="http://schemas.microsoft.com/office/powerpoint/2010/main" val="59510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dirty="0"/>
              <a:t>光入力から</a:t>
            </a:r>
            <a:r>
              <a:rPr kumimoji="1" lang="en-US" altLang="ja-JP" dirty="0"/>
              <a:t>2</a:t>
            </a:r>
            <a:r>
              <a:rPr kumimoji="1" lang="ja-JP" altLang="en-US" dirty="0"/>
              <a:t>入力積和演算回路まで（リザバなし）</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nvGraphicFramePr>
            <p:xfrm>
              <a:off x="104239" y="3279526"/>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3728661045"/>
                  </p:ext>
                </p:extLst>
              </p:nvPr>
            </p:nvGraphicFramePr>
            <p:xfrm>
              <a:off x="104239" y="3279526"/>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77" t="-126966" r="-18152" b="-137079"/>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77" t="-185321" r="-18152"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3" name="図 2">
            <a:extLst>
              <a:ext uri="{FF2B5EF4-FFF2-40B4-BE49-F238E27FC236}">
                <a16:creationId xmlns:a16="http://schemas.microsoft.com/office/drawing/2014/main" id="{E9ECEC85-A2BD-5C03-7434-36C0188DD1CA}"/>
              </a:ext>
            </a:extLst>
          </p:cNvPr>
          <p:cNvPicPr>
            <a:picLocks noChangeAspect="1"/>
          </p:cNvPicPr>
          <p:nvPr/>
        </p:nvPicPr>
        <p:blipFill>
          <a:blip r:embed="rId3"/>
          <a:stretch>
            <a:fillRect/>
          </a:stretch>
        </p:blipFill>
        <p:spPr>
          <a:xfrm>
            <a:off x="5502653" y="1565892"/>
            <a:ext cx="6585108" cy="3996784"/>
          </a:xfrm>
          <a:prstGeom prst="rect">
            <a:avLst/>
          </a:prstGeom>
        </p:spPr>
      </p:pic>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570226" y="2786767"/>
            <a:ext cx="4358639" cy="492759"/>
          </a:xfrm>
        </p:spPr>
        <p:txBody>
          <a:bodyPr/>
          <a:lstStyle/>
          <a:p>
            <a:r>
              <a:rPr lang="ja-JP" altLang="en-US" dirty="0"/>
              <a:t>表</a:t>
            </a:r>
            <a:r>
              <a:rPr lang="en-US" altLang="ja-JP" dirty="0"/>
              <a:t>3</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7040930" y="5562676"/>
            <a:ext cx="3508553"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5</a:t>
            </a:r>
            <a:r>
              <a:rPr lang="ja-JP" altLang="en-US" kern="0" dirty="0"/>
              <a:t>　</a:t>
            </a:r>
            <a:r>
              <a:rPr lang="en-US" altLang="ja-JP" dirty="0"/>
              <a:t> 2</a:t>
            </a:r>
            <a:r>
              <a:rPr lang="ja-JP" altLang="en-US" dirty="0"/>
              <a:t>入力積和演算回路</a:t>
            </a:r>
            <a:endParaRPr lang="en-US" altLang="ja-JP" kern="0" dirty="0"/>
          </a:p>
        </p:txBody>
      </p:sp>
    </p:spTree>
    <p:extLst>
      <p:ext uri="{BB962C8B-B14F-4D97-AF65-F5344CB8AC3E}">
        <p14:creationId xmlns:p14="http://schemas.microsoft.com/office/powerpoint/2010/main" val="53772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0F0FDB0-A11A-6B55-6EBF-3959C5D0D66E}"/>
              </a:ext>
            </a:extLst>
          </p:cNvPr>
          <p:cNvSpPr/>
          <p:nvPr/>
        </p:nvSpPr>
        <p:spPr bwMode="auto">
          <a:xfrm>
            <a:off x="5153437" y="18870"/>
            <a:ext cx="7023213"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9EC58BB3-7181-5706-D61B-0DEDDFDD8AD3}"/>
              </a:ext>
            </a:extLst>
          </p:cNvPr>
          <p:cNvSpPr>
            <a:spLocks noGrp="1"/>
          </p:cNvSpPr>
          <p:nvPr>
            <p:ph type="title"/>
          </p:nvPr>
        </p:nvSpPr>
        <p:spPr/>
        <p:txBody>
          <a:bodyPr/>
          <a:lstStyle/>
          <a:p>
            <a:r>
              <a:rPr kumimoji="1" lang="ja-JP" altLang="en-US" dirty="0"/>
              <a:t>光入力から</a:t>
            </a:r>
            <a:r>
              <a:rPr kumimoji="1" lang="en-US" altLang="ja-JP" dirty="0"/>
              <a:t>2</a:t>
            </a:r>
            <a:r>
              <a:rPr kumimoji="1" lang="ja-JP" altLang="en-US" dirty="0"/>
              <a:t>入力積和演算回路まで（リザバなし）</a:t>
            </a:r>
          </a:p>
        </p:txBody>
      </p:sp>
      <p:sp>
        <p:nvSpPr>
          <p:cNvPr id="7" name="テキスト ボックス 6">
            <a:extLst>
              <a:ext uri="{FF2B5EF4-FFF2-40B4-BE49-F238E27FC236}">
                <a16:creationId xmlns:a16="http://schemas.microsoft.com/office/drawing/2014/main" id="{84CBD7DD-F718-7DF0-C7BD-3E585C42EBC0}"/>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38" name="直線矢印コネクタ 37">
            <a:extLst>
              <a:ext uri="{FF2B5EF4-FFF2-40B4-BE49-F238E27FC236}">
                <a16:creationId xmlns:a16="http://schemas.microsoft.com/office/drawing/2014/main" id="{D920A9AA-A710-E16A-8750-F0FEC45B5D95}"/>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BE48B08D-3EBB-3455-0128-59DEFC080F61}"/>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41" name="直線コネクタ 40">
            <a:extLst>
              <a:ext uri="{FF2B5EF4-FFF2-40B4-BE49-F238E27FC236}">
                <a16:creationId xmlns:a16="http://schemas.microsoft.com/office/drawing/2014/main" id="{C7245760-E145-96AA-FD3B-F0B250043389}"/>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C214059D-9B4D-1622-B7ED-FC4F6D7703E7}"/>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5331759-E8BA-421E-3EA8-99454C2B88F7}"/>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66" name="直線コネクタ 65">
            <a:extLst>
              <a:ext uri="{FF2B5EF4-FFF2-40B4-BE49-F238E27FC236}">
                <a16:creationId xmlns:a16="http://schemas.microsoft.com/office/drawing/2014/main" id="{DB2601FF-E8E9-99C8-35B4-E1AF66870A68}"/>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コネクタ 67">
            <a:extLst>
              <a:ext uri="{FF2B5EF4-FFF2-40B4-BE49-F238E27FC236}">
                <a16:creationId xmlns:a16="http://schemas.microsoft.com/office/drawing/2014/main" id="{A0D6B435-4B69-52BA-927A-39EB66F167C1}"/>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矢印コネクタ 68">
            <a:extLst>
              <a:ext uri="{FF2B5EF4-FFF2-40B4-BE49-F238E27FC236}">
                <a16:creationId xmlns:a16="http://schemas.microsoft.com/office/drawing/2014/main" id="{75C92E8F-AE4E-2CAD-C8B0-A6BDAEB861B9}"/>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40701EE4-B705-A557-43B9-BAE5CE91CE3C}"/>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37B34995-87E2-BD26-1816-76599803AE37}"/>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72" name="直線コネクタ 71">
            <a:extLst>
              <a:ext uri="{FF2B5EF4-FFF2-40B4-BE49-F238E27FC236}">
                <a16:creationId xmlns:a16="http://schemas.microsoft.com/office/drawing/2014/main" id="{7B9750D9-D425-BDE8-BE3E-7B9C0AC21AF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a:extLst>
              <a:ext uri="{FF2B5EF4-FFF2-40B4-BE49-F238E27FC236}">
                <a16:creationId xmlns:a16="http://schemas.microsoft.com/office/drawing/2014/main" id="{96804281-7786-67D5-8DAB-49B89982D6B0}"/>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08" name="直線矢印コネクタ 107">
            <a:extLst>
              <a:ext uri="{FF2B5EF4-FFF2-40B4-BE49-F238E27FC236}">
                <a16:creationId xmlns:a16="http://schemas.microsoft.com/office/drawing/2014/main" id="{65BFB796-23AD-E954-8E9E-B3E3DF0CA76E}"/>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662FC189-0BBB-58E9-5898-1233D31DBF03}"/>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テキスト ボックス 113">
            <a:extLst>
              <a:ext uri="{FF2B5EF4-FFF2-40B4-BE49-F238E27FC236}">
                <a16:creationId xmlns:a16="http://schemas.microsoft.com/office/drawing/2014/main" id="{7286B640-8639-DCB8-FA0C-3610BA29B8C1}"/>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17" name="直線矢印コネクタ 116">
            <a:extLst>
              <a:ext uri="{FF2B5EF4-FFF2-40B4-BE49-F238E27FC236}">
                <a16:creationId xmlns:a16="http://schemas.microsoft.com/office/drawing/2014/main" id="{07E87D73-2FA6-CEC4-CEE5-DC12258626D2}"/>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直線コネクタ 118">
            <a:extLst>
              <a:ext uri="{FF2B5EF4-FFF2-40B4-BE49-F238E27FC236}">
                <a16:creationId xmlns:a16="http://schemas.microsoft.com/office/drawing/2014/main" id="{B4BBC565-6CF0-BA17-5841-5B5278B7F61D}"/>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矢印コネクタ 119">
            <a:extLst>
              <a:ext uri="{FF2B5EF4-FFF2-40B4-BE49-F238E27FC236}">
                <a16:creationId xmlns:a16="http://schemas.microsoft.com/office/drawing/2014/main" id="{773C4172-4774-1DB8-6030-78ACD57A29A1}"/>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825F1DBF-B456-3DCC-7106-CF780DC8EE4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125" name="直線コネクタ 124">
            <a:extLst>
              <a:ext uri="{FF2B5EF4-FFF2-40B4-BE49-F238E27FC236}">
                <a16:creationId xmlns:a16="http://schemas.microsoft.com/office/drawing/2014/main" id="{3376008C-7CB2-3ECB-F0F2-9B00EA3D1E45}"/>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コネクタ 125">
            <a:extLst>
              <a:ext uri="{FF2B5EF4-FFF2-40B4-BE49-F238E27FC236}">
                <a16:creationId xmlns:a16="http://schemas.microsoft.com/office/drawing/2014/main" id="{6C6E83E2-DA58-9056-9801-27B1092C3CB1}"/>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コネクタ 130">
            <a:extLst>
              <a:ext uri="{FF2B5EF4-FFF2-40B4-BE49-F238E27FC236}">
                <a16:creationId xmlns:a16="http://schemas.microsoft.com/office/drawing/2014/main" id="{11267417-3CA1-D2BC-932F-84508B8089C4}"/>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矢印コネクタ 131">
            <a:extLst>
              <a:ext uri="{FF2B5EF4-FFF2-40B4-BE49-F238E27FC236}">
                <a16:creationId xmlns:a16="http://schemas.microsoft.com/office/drawing/2014/main" id="{42A6CB5D-7D18-88B9-9A62-CA3FB220B698}"/>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4" name="テキスト ボックス 133">
            <a:extLst>
              <a:ext uri="{FF2B5EF4-FFF2-40B4-BE49-F238E27FC236}">
                <a16:creationId xmlns:a16="http://schemas.microsoft.com/office/drawing/2014/main" id="{BECB5B2F-E160-7847-8559-B9F7152F9B5A}"/>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EE1C5D03-5859-9506-38F9-DB29E33325B1}"/>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94D0F05F-7A7A-0DAF-95B5-A3A60C286973}"/>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879F3980-C437-1DD5-58CF-088363D1D3AF}"/>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コネクタ 29">
            <a:extLst>
              <a:ext uri="{FF2B5EF4-FFF2-40B4-BE49-F238E27FC236}">
                <a16:creationId xmlns:a16="http://schemas.microsoft.com/office/drawing/2014/main" id="{B2863B77-CFCC-130B-F69F-CD4575FFA5B2}"/>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a:extLst>
              <a:ext uri="{FF2B5EF4-FFF2-40B4-BE49-F238E27FC236}">
                <a16:creationId xmlns:a16="http://schemas.microsoft.com/office/drawing/2014/main" id="{34255525-427E-A27C-981A-C07EF50698D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9" name="テキスト ボックス 48">
            <a:extLst>
              <a:ext uri="{FF2B5EF4-FFF2-40B4-BE49-F238E27FC236}">
                <a16:creationId xmlns:a16="http://schemas.microsoft.com/office/drawing/2014/main" id="{F9B4951A-CA37-9933-1D9E-D2C413924718}"/>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8E63C8D2-70C6-0FD5-A513-9EDF61134EAF}"/>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1" name="テキスト ボックス 50">
            <a:extLst>
              <a:ext uri="{FF2B5EF4-FFF2-40B4-BE49-F238E27FC236}">
                <a16:creationId xmlns:a16="http://schemas.microsoft.com/office/drawing/2014/main" id="{DA3F337C-E766-60C1-FDE4-4E82B639C5BB}"/>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id="{C46EE4E2-710C-9DDB-6798-C2C09688BBF1}"/>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4" name="テキスト ボックス 53">
            <a:extLst>
              <a:ext uri="{FF2B5EF4-FFF2-40B4-BE49-F238E27FC236}">
                <a16:creationId xmlns:a16="http://schemas.microsoft.com/office/drawing/2014/main" id="{82FBBB49-664E-68D1-14EA-C6E73084DC42}"/>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6" name="テキスト ボックス 55">
            <a:extLst>
              <a:ext uri="{FF2B5EF4-FFF2-40B4-BE49-F238E27FC236}">
                <a16:creationId xmlns:a16="http://schemas.microsoft.com/office/drawing/2014/main" id="{97C5C3D4-8C49-E564-D989-9228E2992C5E}"/>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7" name="テキスト ボックス 56">
            <a:extLst>
              <a:ext uri="{FF2B5EF4-FFF2-40B4-BE49-F238E27FC236}">
                <a16:creationId xmlns:a16="http://schemas.microsoft.com/office/drawing/2014/main" id="{24F4EF99-1E4E-D8AC-B902-3D8A20D46EEE}"/>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8" name="テキスト ボックス 57">
            <a:extLst>
              <a:ext uri="{FF2B5EF4-FFF2-40B4-BE49-F238E27FC236}">
                <a16:creationId xmlns:a16="http://schemas.microsoft.com/office/drawing/2014/main" id="{21744146-A99B-EB83-2F58-2C8385B8BE25}"/>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9" name="テキスト ボックス 58">
            <a:extLst>
              <a:ext uri="{FF2B5EF4-FFF2-40B4-BE49-F238E27FC236}">
                <a16:creationId xmlns:a16="http://schemas.microsoft.com/office/drawing/2014/main" id="{1D649C05-B856-8D20-044B-97FB112C148E}"/>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0" name="テキスト ボックス 59">
            <a:extLst>
              <a:ext uri="{FF2B5EF4-FFF2-40B4-BE49-F238E27FC236}">
                <a16:creationId xmlns:a16="http://schemas.microsoft.com/office/drawing/2014/main" id="{4997F37A-5C3C-3AD4-6D29-7530130CDBAF}"/>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6A3AD5C0-2F67-E169-84DA-D3EAB0FAB49B}"/>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2" name="テキスト ボックス 61">
            <a:extLst>
              <a:ext uri="{FF2B5EF4-FFF2-40B4-BE49-F238E27FC236}">
                <a16:creationId xmlns:a16="http://schemas.microsoft.com/office/drawing/2014/main" id="{C94B3A10-287B-0707-8D40-8A3705ED70B7}"/>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04EAF676-4C0E-F304-6132-D0D82F89A907}"/>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37349519-9FC4-6763-7DF9-4BDE38EDF54E}"/>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88" name="直線コネクタ 87">
            <a:extLst>
              <a:ext uri="{FF2B5EF4-FFF2-40B4-BE49-F238E27FC236}">
                <a16:creationId xmlns:a16="http://schemas.microsoft.com/office/drawing/2014/main" id="{947A3D54-4323-A89D-DF95-D7661AB30562}"/>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コネクタ 100">
            <a:extLst>
              <a:ext uri="{FF2B5EF4-FFF2-40B4-BE49-F238E27FC236}">
                <a16:creationId xmlns:a16="http://schemas.microsoft.com/office/drawing/2014/main" id="{F0383536-C0AE-A979-814B-BF5DAA946ECA}"/>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コネクタ 102">
            <a:extLst>
              <a:ext uri="{FF2B5EF4-FFF2-40B4-BE49-F238E27FC236}">
                <a16:creationId xmlns:a16="http://schemas.microsoft.com/office/drawing/2014/main" id="{4CD36F3C-05D5-C11F-891A-4B7689416F04}"/>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正方形/長方形 141">
            <a:extLst>
              <a:ext uri="{FF2B5EF4-FFF2-40B4-BE49-F238E27FC236}">
                <a16:creationId xmlns:a16="http://schemas.microsoft.com/office/drawing/2014/main" id="{C10F03BF-BD2D-9A4E-CF9A-11E87042DD57}"/>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48A2EBB9-C933-7478-FC44-D633DB3FAD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69DD1F0F-4A01-7FFF-AB90-9478C719A45B}"/>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C9256C3D-4EE0-22F1-5D4C-6E58DC649309}"/>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正方形/長方形 12">
            <a:extLst>
              <a:ext uri="{FF2B5EF4-FFF2-40B4-BE49-F238E27FC236}">
                <a16:creationId xmlns:a16="http://schemas.microsoft.com/office/drawing/2014/main" id="{3FDE1A80-D23C-5DCE-E270-C2F02D1EBA71}"/>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正方形/長方形 14">
            <a:extLst>
              <a:ext uri="{FF2B5EF4-FFF2-40B4-BE49-F238E27FC236}">
                <a16:creationId xmlns:a16="http://schemas.microsoft.com/office/drawing/2014/main" id="{69B7D616-8F3E-927D-B017-30EA3D2C90F0}"/>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正方形/長方形 15">
            <a:extLst>
              <a:ext uri="{FF2B5EF4-FFF2-40B4-BE49-F238E27FC236}">
                <a16:creationId xmlns:a16="http://schemas.microsoft.com/office/drawing/2014/main" id="{70F95D18-F91E-A102-DFD7-BD738D6BBEB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7" name="正方形/長方形 16">
            <a:extLst>
              <a:ext uri="{FF2B5EF4-FFF2-40B4-BE49-F238E27FC236}">
                <a16:creationId xmlns:a16="http://schemas.microsoft.com/office/drawing/2014/main" id="{DCA0CB01-F685-B127-B819-92516EC8D39E}"/>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BED775F9-2B2F-DBAD-A1E0-15EEF4019C38}"/>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0" name="コンテンツ プレースホルダー 2">
            <a:extLst>
              <a:ext uri="{FF2B5EF4-FFF2-40B4-BE49-F238E27FC236}">
                <a16:creationId xmlns:a16="http://schemas.microsoft.com/office/drawing/2014/main" id="{077F3F17-069C-023B-27F7-2FF8806D1635}"/>
              </a:ext>
            </a:extLst>
          </p:cNvPr>
          <p:cNvSpPr txBox="1">
            <a:spLocks/>
          </p:cNvSpPr>
          <p:nvPr/>
        </p:nvSpPr>
        <p:spPr bwMode="auto">
          <a:xfrm>
            <a:off x="481481" y="3061790"/>
            <a:ext cx="2878207" cy="1815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endParaRPr lang="en-US" altLang="ja-JP" kern="0" dirty="0"/>
          </a:p>
          <a:p>
            <a:r>
              <a:rPr lang="en-US" altLang="ja-JP" kern="0" dirty="0"/>
              <a:t>photo diode</a:t>
            </a:r>
          </a:p>
        </p:txBody>
      </p:sp>
      <p:sp>
        <p:nvSpPr>
          <p:cNvPr id="21" name="正方形/長方形 20">
            <a:extLst>
              <a:ext uri="{FF2B5EF4-FFF2-40B4-BE49-F238E27FC236}">
                <a16:creationId xmlns:a16="http://schemas.microsoft.com/office/drawing/2014/main" id="{3CDECA4B-1400-C1FD-1B0E-BA2A8ADBE02D}"/>
              </a:ext>
            </a:extLst>
          </p:cNvPr>
          <p:cNvSpPr/>
          <p:nvPr/>
        </p:nvSpPr>
        <p:spPr bwMode="auto">
          <a:xfrm>
            <a:off x="3668361" y="357048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2" name="正方形/長方形 21">
            <a:extLst>
              <a:ext uri="{FF2B5EF4-FFF2-40B4-BE49-F238E27FC236}">
                <a16:creationId xmlns:a16="http://schemas.microsoft.com/office/drawing/2014/main" id="{3999629A-C9DD-47CF-FC86-610D94F7F84E}"/>
              </a:ext>
            </a:extLst>
          </p:cNvPr>
          <p:cNvSpPr/>
          <p:nvPr/>
        </p:nvSpPr>
        <p:spPr bwMode="auto">
          <a:xfrm>
            <a:off x="3583761" y="398377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3" name="正方形/長方形 22">
            <a:extLst>
              <a:ext uri="{FF2B5EF4-FFF2-40B4-BE49-F238E27FC236}">
                <a16:creationId xmlns:a16="http://schemas.microsoft.com/office/drawing/2014/main" id="{47C349A7-F620-5BBE-A468-E3E10EC40D40}"/>
              </a:ext>
            </a:extLst>
          </p:cNvPr>
          <p:cNvSpPr/>
          <p:nvPr/>
        </p:nvSpPr>
        <p:spPr bwMode="auto">
          <a:xfrm>
            <a:off x="3650950" y="448100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コンテンツ プレースホルダー 2">
            <a:extLst>
              <a:ext uri="{FF2B5EF4-FFF2-40B4-BE49-F238E27FC236}">
                <a16:creationId xmlns:a16="http://schemas.microsoft.com/office/drawing/2014/main" id="{BB8A934F-912E-9B45-4A95-161EEF54E6E0}"/>
              </a:ext>
            </a:extLst>
          </p:cNvPr>
          <p:cNvSpPr txBox="1">
            <a:spLocks/>
          </p:cNvSpPr>
          <p:nvPr/>
        </p:nvSpPr>
        <p:spPr bwMode="auto">
          <a:xfrm>
            <a:off x="5153437" y="6048235"/>
            <a:ext cx="6447051"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6</a:t>
            </a:r>
            <a:r>
              <a:rPr lang="ja-JP" altLang="en-US" kern="0" dirty="0"/>
              <a:t>　光入力部と</a:t>
            </a:r>
            <a:r>
              <a:rPr lang="en-US" altLang="ja-JP" kern="0" dirty="0"/>
              <a:t>2</a:t>
            </a:r>
            <a:r>
              <a:rPr lang="ja-JP" altLang="en-US" kern="0" dirty="0"/>
              <a:t>入力積和演算回路の</a:t>
            </a:r>
            <a:r>
              <a:rPr lang="en-US" altLang="ja-JP" kern="0" dirty="0"/>
              <a:t>PAD</a:t>
            </a:r>
            <a:r>
              <a:rPr lang="ja-JP" altLang="en-US" kern="0" dirty="0"/>
              <a:t>配置</a:t>
            </a:r>
          </a:p>
        </p:txBody>
      </p:sp>
      <p:sp>
        <p:nvSpPr>
          <p:cNvPr id="26" name="テキスト ボックス 25">
            <a:extLst>
              <a:ext uri="{FF2B5EF4-FFF2-40B4-BE49-F238E27FC236}">
                <a16:creationId xmlns:a16="http://schemas.microsoft.com/office/drawing/2014/main" id="{315E4E10-3DAA-C5B9-7842-B4D54489D0FA}"/>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矢印コネクタ 27">
            <a:extLst>
              <a:ext uri="{FF2B5EF4-FFF2-40B4-BE49-F238E27FC236}">
                <a16:creationId xmlns:a16="http://schemas.microsoft.com/office/drawing/2014/main" id="{007F7A65-5C27-ED63-59E0-13F823870DE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266FDB92-9659-B062-7D04-CFA814C10443}"/>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34" name="テキスト ボックス 33">
            <a:extLst>
              <a:ext uri="{FF2B5EF4-FFF2-40B4-BE49-F238E27FC236}">
                <a16:creationId xmlns:a16="http://schemas.microsoft.com/office/drawing/2014/main" id="{2B6D3BC1-DADB-4E36-AFC8-C0B6F6804A7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35" name="テキスト ボックス 34">
            <a:extLst>
              <a:ext uri="{FF2B5EF4-FFF2-40B4-BE49-F238E27FC236}">
                <a16:creationId xmlns:a16="http://schemas.microsoft.com/office/drawing/2014/main" id="{9172D586-6AAD-230D-0E16-8077DFD6EC9B}"/>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36" name="直線矢印コネクタ 35">
            <a:extLst>
              <a:ext uri="{FF2B5EF4-FFF2-40B4-BE49-F238E27FC236}">
                <a16:creationId xmlns:a16="http://schemas.microsoft.com/office/drawing/2014/main" id="{E3A9B5E0-F270-5311-0BE3-C4D6CDC0F4B8}"/>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563F6ED6-F596-67CC-11DB-6638991B3B68}"/>
              </a:ext>
            </a:extLst>
          </p:cNvPr>
          <p:cNvSpPr txBox="1"/>
          <p:nvPr/>
        </p:nvSpPr>
        <p:spPr>
          <a:xfrm>
            <a:off x="3652215" y="4975743"/>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120508674"/>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関根研テーマ</Template>
  <TotalTime>2848</TotalTime>
  <Words>956</Words>
  <Application>Microsoft Office PowerPoint</Application>
  <PresentationFormat>ワイド画面</PresentationFormat>
  <Paragraphs>229</Paragraphs>
  <Slides>15</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Arial</vt:lpstr>
      <vt:lpstr>Cambria Math</vt:lpstr>
      <vt:lpstr>Times New Roman</vt:lpstr>
      <vt:lpstr>関根研テーマ</vt:lpstr>
      <vt:lpstr>PAD配置による面積の検討</vt:lpstr>
      <vt:lpstr>本日お話しすること</vt:lpstr>
      <vt:lpstr>仮レイアウト時のサイズ</vt:lpstr>
      <vt:lpstr>光入力からTIAまで</vt:lpstr>
      <vt:lpstr>光入力からTIAまで</vt:lpstr>
      <vt:lpstr>光入力からTIAまで</vt:lpstr>
      <vt:lpstr>光入力から2入力積和演算回路まで（リザバなし）</vt:lpstr>
      <vt:lpstr>光入力から2入力積和演算回路まで（リザバなし）</vt:lpstr>
      <vt:lpstr>光入力から2入力積和演算回路まで（リザバなし）</vt:lpstr>
      <vt:lpstr>2入力積和演算回路のみ</vt:lpstr>
      <vt:lpstr>基板実装</vt:lpstr>
      <vt:lpstr>回路作成候補</vt:lpstr>
      <vt:lpstr>光の入力について</vt:lpstr>
      <vt:lpstr>TIAの伝達インピーダンス</vt:lpstr>
      <vt:lpstr>TIAの伝達インピーダンス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OGATAATSUHIRO</dc:creator>
  <cp:lastModifiedBy>OGATAATSUHIRO</cp:lastModifiedBy>
  <cp:revision>27</cp:revision>
  <dcterms:created xsi:type="dcterms:W3CDTF">2024-07-11T07:06:18Z</dcterms:created>
  <dcterms:modified xsi:type="dcterms:W3CDTF">2024-07-31T00:57:26Z</dcterms:modified>
</cp:coreProperties>
</file>