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7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er Roman" panose="00000500000000000000" pitchFamily="50" charset="0"/>
              </a:defRPr>
            </a:lvl1pPr>
          </a:lstStyle>
          <a:p>
            <a:fld id="{203C9804-C8AB-4143-9EFE-FE2E71D25AB2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484FB3D3-4FE7-40EB-A4E0-08D3132B391A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D34CE5D1-668A-46FE-A6B7-F240F1B3C238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1DEED3BA-7097-4B2C-A318-F8E87588725C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27D81AAE-D92A-488B-AD5F-6CC189CD4228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8B32ACDB-5313-47D2-9A94-49127979F1F5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3BF0DF59-A2C4-4C46-9566-FF3884DFAE48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E2F04EE6-E3D0-4480-949E-059427D7388D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1630D038-A7C2-4BB4-AF18-03C61B566ED7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CB761051-C772-4AE1-9E2D-2FBBB6DE4A0A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2D85CCDF-4DC2-42FD-B84F-EDCF403FB68C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099A877-5B70-42E8-A5E2-D456EE8839B7}" type="datetime1">
              <a:rPr lang="ja-JP" altLang="en-US" smtClean="0"/>
              <a:t>2024/7/22</a:t>
            </a:fld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879ACB-45F2-FDBB-1C0A-681DD5A9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4EE6-E3D0-4480-949E-059427D7388D}" type="datetime1">
              <a:rPr lang="ja-JP" altLang="en-US" smtClean="0"/>
              <a:pPr/>
              <a:t>2024/7/22</a:t>
            </a:fld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D8988F-39EF-23E7-B40F-9248A3D2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3531F8CC-800F-F73C-E819-CFF7CA23F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" y="1270010"/>
            <a:ext cx="3636873" cy="5121825"/>
          </a:xfrm>
          <a:prstGeom prst="rect">
            <a:avLst/>
          </a:prstGeom>
        </p:spPr>
      </p:pic>
      <p:pic>
        <p:nvPicPr>
          <p:cNvPr id="9" name="図 8" descr="背景パターン&#10;&#10;自動的に生成された説明">
            <a:extLst>
              <a:ext uri="{FF2B5EF4-FFF2-40B4-BE49-F238E27FC236}">
                <a16:creationId xmlns:a16="http://schemas.microsoft.com/office/drawing/2014/main" id="{DE142503-71B8-A3B9-76B7-AEC7DCFBD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674" y="1270010"/>
            <a:ext cx="7356338" cy="36475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535190-092D-A281-13BD-4C6C4E18D139}"/>
              </a:ext>
            </a:extLst>
          </p:cNvPr>
          <p:cNvSpPr txBox="1"/>
          <p:nvPr/>
        </p:nvSpPr>
        <p:spPr>
          <a:xfrm>
            <a:off x="4416552" y="4926887"/>
            <a:ext cx="756029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Times Newer Roman" panose="00000500000000000000" pitchFamily="50" charset="0"/>
              </a:rPr>
              <a:t>Question:</a:t>
            </a:r>
          </a:p>
          <a:p>
            <a:pPr algn="l"/>
            <a:r>
              <a:rPr kumimoji="1" lang="en-US" altLang="ja-JP" sz="1600" dirty="0">
                <a:latin typeface="Times Newer Roman" panose="00000500000000000000" pitchFamily="50" charset="0"/>
              </a:rPr>
              <a:t>Please tell me the layout method for connecting the photodiode (net1) and the optical waveguide.</a:t>
            </a:r>
          </a:p>
          <a:p>
            <a:pPr algn="l"/>
            <a:r>
              <a:rPr kumimoji="1" lang="en-US" altLang="ja-JP" sz="1600" dirty="0">
                <a:latin typeface="Times Newer Roman" panose="00000500000000000000" pitchFamily="50" charset="0"/>
              </a:rPr>
              <a:t>*Please refer to page 3.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8EB74D-4C34-CC97-D461-83E3CFE11A70}"/>
              </a:ext>
            </a:extLst>
          </p:cNvPr>
          <p:cNvSpPr txBox="1"/>
          <p:nvPr/>
        </p:nvSpPr>
        <p:spPr>
          <a:xfrm>
            <a:off x="4416552" y="6021119"/>
            <a:ext cx="756639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Times Newer Roman" panose="00000500000000000000" pitchFamily="50" charset="0"/>
              </a:rPr>
              <a:t>質問：</a:t>
            </a:r>
            <a:endParaRPr kumimoji="1" lang="en-US" altLang="ja-JP" sz="16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1600" dirty="0">
                <a:latin typeface="Times Newer Roman" panose="00000500000000000000" pitchFamily="50" charset="0"/>
              </a:rPr>
              <a:t>フォトダイオード</a:t>
            </a:r>
            <a:r>
              <a:rPr kumimoji="1" lang="en-US" altLang="ja-JP" sz="1600" dirty="0">
                <a:latin typeface="Times Newer Roman" panose="00000500000000000000" pitchFamily="50" charset="0"/>
              </a:rPr>
              <a:t>(net1)</a:t>
            </a:r>
            <a:r>
              <a:rPr kumimoji="1" lang="ja-JP" altLang="en-US" sz="1600" dirty="0">
                <a:latin typeface="Times Newer Roman" panose="00000500000000000000" pitchFamily="50" charset="0"/>
              </a:rPr>
              <a:t>と光導波路</a:t>
            </a:r>
            <a:r>
              <a:rPr lang="ja-JP" altLang="en-US" sz="1600" dirty="0">
                <a:latin typeface="Times Newer Roman" panose="00000500000000000000" pitchFamily="50" charset="0"/>
              </a:rPr>
              <a:t>を接続するレイアウト方法を教えてください。</a:t>
            </a:r>
            <a:endParaRPr kumimoji="1" lang="ja-JP" altLang="en-US" sz="1600" dirty="0">
              <a:latin typeface="Times Newer Roman" panose="00000500000000000000" pitchFamily="50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552049-4D87-108A-1209-73E66CC4BA57}"/>
              </a:ext>
            </a:extLst>
          </p:cNvPr>
          <p:cNvSpPr txBox="1"/>
          <p:nvPr/>
        </p:nvSpPr>
        <p:spPr>
          <a:xfrm>
            <a:off x="376520" y="345782"/>
            <a:ext cx="2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PDK: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SG25H5_EPIC</a:t>
            </a:r>
          </a:p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Photodiode Questions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　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8E0CA5-8B70-41FD-DD9A-86538ED3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D038-A7C2-4BB4-AF18-03C61B566ED7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D94F90-7C29-A3F1-AC17-86E22CC3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68E46D9B-CB19-D57B-4191-9B48BF38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" y="1465411"/>
            <a:ext cx="5468113" cy="457263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33CC43-3515-13DA-F5B5-CB518110B141}"/>
              </a:ext>
            </a:extLst>
          </p:cNvPr>
          <p:cNvSpPr txBox="1"/>
          <p:nvPr/>
        </p:nvSpPr>
        <p:spPr>
          <a:xfrm>
            <a:off x="6544977" y="3390638"/>
            <a:ext cx="5019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例：</a:t>
            </a:r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光導波路</a:t>
            </a:r>
            <a:r>
              <a:rPr lang="ja-JP" altLang="en-US" dirty="0">
                <a:latin typeface="Times Newer Roman" panose="00000500000000000000" pitchFamily="50" charset="0"/>
              </a:rPr>
              <a:t>とフォトダイオードを接続した回路図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C4AE15-A830-5275-BF51-63038DC5BEF9}"/>
              </a:ext>
            </a:extLst>
          </p:cNvPr>
          <p:cNvSpPr txBox="1"/>
          <p:nvPr/>
        </p:nvSpPr>
        <p:spPr>
          <a:xfrm>
            <a:off x="6551073" y="2317742"/>
            <a:ext cx="5019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Times Newer Roman" panose="00000500000000000000" pitchFamily="50" charset="0"/>
              </a:rPr>
              <a:t>Example:</a:t>
            </a:r>
          </a:p>
          <a:p>
            <a:pPr algn="l"/>
            <a:r>
              <a:rPr kumimoji="1" lang="en-US" altLang="ja-JP" dirty="0">
                <a:latin typeface="Times Newer Roman" panose="00000500000000000000" pitchFamily="50" charset="0"/>
              </a:rPr>
              <a:t>Circuit diagram connecting optical waveguide and photodiode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62B484-F5A3-0948-824D-AC282C5642A3}"/>
              </a:ext>
            </a:extLst>
          </p:cNvPr>
          <p:cNvSpPr txBox="1"/>
          <p:nvPr/>
        </p:nvSpPr>
        <p:spPr>
          <a:xfrm>
            <a:off x="376520" y="345782"/>
            <a:ext cx="2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PDK: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SG25H5_EPIC</a:t>
            </a:r>
          </a:p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Photodiode Questions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　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5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362A4F-0B11-83AB-0B83-82D3DCCA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D038-A7C2-4BB4-AF18-03C61B566ED7}" type="datetime1">
              <a:rPr lang="ja-JP" altLang="en-US" smtClean="0"/>
              <a:pPr/>
              <a:t>2024/7/22</a:t>
            </a:fld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77AA51-7976-6DEF-A716-5CBA7B2A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8" name="図 7" descr="グラフィカル ユーザー インターフェイス, 背景パターン&#10;&#10;自動的に生成された説明">
            <a:extLst>
              <a:ext uri="{FF2B5EF4-FFF2-40B4-BE49-F238E27FC236}">
                <a16:creationId xmlns:a16="http://schemas.microsoft.com/office/drawing/2014/main" id="{F884A480-6C55-DDAF-EE68-570C0B07B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8" t="11489" r="13015" b="19067"/>
          <a:stretch/>
        </p:blipFill>
        <p:spPr>
          <a:xfrm>
            <a:off x="358588" y="1609745"/>
            <a:ext cx="7207623" cy="395465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E3C17F-1220-0FD9-B8C8-27DDDD7EF687}"/>
              </a:ext>
            </a:extLst>
          </p:cNvPr>
          <p:cNvSpPr txBox="1"/>
          <p:nvPr/>
        </p:nvSpPr>
        <p:spPr>
          <a:xfrm>
            <a:off x="7785845" y="3932173"/>
            <a:ext cx="415962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Times Newer Roman" panose="00000500000000000000" pitchFamily="50" charset="0"/>
              </a:rPr>
              <a:t>フォトダイオード</a:t>
            </a:r>
            <a:r>
              <a:rPr kumimoji="1" lang="en-US" altLang="ja-JP" sz="1600" dirty="0">
                <a:latin typeface="Times Newer Roman" panose="00000500000000000000" pitchFamily="50" charset="0"/>
              </a:rPr>
              <a:t>(net1)</a:t>
            </a:r>
            <a:r>
              <a:rPr kumimoji="1" lang="ja-JP" altLang="en-US" sz="1600" dirty="0">
                <a:latin typeface="Times Newer Roman" panose="00000500000000000000" pitchFamily="50" charset="0"/>
              </a:rPr>
              <a:t>と光導波路を接続するレイアウト方法は、</a:t>
            </a:r>
          </a:p>
          <a:p>
            <a:pPr algn="l"/>
            <a:r>
              <a:rPr kumimoji="1" lang="ja-JP" altLang="en-US" sz="1600" dirty="0">
                <a:latin typeface="Times Newer Roman" panose="00000500000000000000" pitchFamily="50" charset="0"/>
              </a:rPr>
              <a:t>赤丸内部の白点線の□を重ねれば良いですか。</a:t>
            </a:r>
            <a:endParaRPr kumimoji="1" lang="en-US" altLang="ja-JP" sz="1600" dirty="0">
              <a:latin typeface="Times Newer Roman" panose="00000500000000000000" pitchFamily="50" charset="0"/>
            </a:endParaRPr>
          </a:p>
          <a:p>
            <a:pPr algn="l"/>
            <a:endParaRPr lang="en-US" altLang="ja-JP" sz="1600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sz="1600" dirty="0">
                <a:latin typeface="Times Newer Roman" panose="00000500000000000000" pitchFamily="50" charset="0"/>
              </a:rPr>
              <a:t>□は</a:t>
            </a:r>
            <a:r>
              <a:rPr kumimoji="1" lang="en-US" altLang="ja-JP" sz="1600" dirty="0">
                <a:latin typeface="Times Newer Roman" panose="00000500000000000000" pitchFamily="50" charset="0"/>
              </a:rPr>
              <a:t>LI</a:t>
            </a:r>
            <a:r>
              <a:rPr kumimoji="1" lang="ja-JP" altLang="en-US" sz="1600" dirty="0">
                <a:latin typeface="Times Newer Roman" panose="00000500000000000000" pitchFamily="50" charset="0"/>
              </a:rPr>
              <a:t>というレイヤー</a:t>
            </a:r>
            <a:endParaRPr kumimoji="1" lang="en-US" altLang="ja-JP" sz="1600" dirty="0">
              <a:latin typeface="Times Newer Roman" panose="00000500000000000000" pitchFamily="50" charset="0"/>
            </a:endParaRPr>
          </a:p>
          <a:p>
            <a:pPr algn="l"/>
            <a:endParaRPr lang="en-US" altLang="ja-JP" sz="1600" dirty="0">
              <a:latin typeface="Times Newer Roman" panose="00000500000000000000" pitchFamily="50" charset="0"/>
            </a:endParaRPr>
          </a:p>
          <a:p>
            <a:pPr algn="l"/>
            <a:r>
              <a:rPr lang="en-US" altLang="ja-JP" sz="1600" dirty="0">
                <a:latin typeface="Times Newer Roman" panose="00000500000000000000" pitchFamily="50" charset="0"/>
              </a:rPr>
              <a:t>※</a:t>
            </a:r>
            <a:r>
              <a:rPr lang="ja-JP" altLang="en-US" sz="1600" dirty="0">
                <a:latin typeface="Times Newer Roman" panose="00000500000000000000" pitchFamily="50" charset="0"/>
              </a:rPr>
              <a:t>私は、フォトダイオードのレイアウトデータには、光導波路まで含まれていると理解しています。</a:t>
            </a:r>
            <a:endParaRPr lang="en-US" altLang="ja-JP" sz="1600" dirty="0">
              <a:latin typeface="Times Newer Roman" panose="00000500000000000000" pitchFamily="50" charset="0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275C667-9360-CFD1-6025-DE6D4A3925F3}"/>
              </a:ext>
            </a:extLst>
          </p:cNvPr>
          <p:cNvSpPr/>
          <p:nvPr/>
        </p:nvSpPr>
        <p:spPr>
          <a:xfrm>
            <a:off x="1676400" y="3200400"/>
            <a:ext cx="1290918" cy="76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5AE572D-C460-D1EC-3CFE-58238C315061}"/>
              </a:ext>
            </a:extLst>
          </p:cNvPr>
          <p:cNvSpPr txBox="1"/>
          <p:nvPr/>
        </p:nvSpPr>
        <p:spPr>
          <a:xfrm>
            <a:off x="7784565" y="1424217"/>
            <a:ext cx="4159625" cy="206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latin typeface="Times Newer Roman" panose="00000500000000000000" pitchFamily="50" charset="0"/>
              </a:rPr>
              <a:t>To connect the photodiode (net1) and the optical waveguide, is it okay to overlap the white dotted square inside the red circle?</a:t>
            </a:r>
          </a:p>
          <a:p>
            <a:pPr algn="l"/>
            <a:endParaRPr kumimoji="1" lang="en-US" altLang="ja-JP" sz="16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1600" dirty="0">
                <a:latin typeface="Times Newer Roman" panose="00000500000000000000" pitchFamily="50" charset="0"/>
              </a:rPr>
              <a:t>The square is the layer called LI.</a:t>
            </a:r>
          </a:p>
          <a:p>
            <a:pPr algn="l"/>
            <a:endParaRPr kumimoji="1" lang="en-US" altLang="ja-JP" sz="1600" dirty="0">
              <a:latin typeface="Times Newer Roman" panose="00000500000000000000" pitchFamily="50" charset="0"/>
            </a:endParaRPr>
          </a:p>
          <a:p>
            <a:pPr algn="l"/>
            <a:r>
              <a:rPr kumimoji="1" lang="en-US" altLang="ja-JP" sz="1600" dirty="0">
                <a:latin typeface="Times Newer Roman" panose="00000500000000000000" pitchFamily="50" charset="0"/>
              </a:rPr>
              <a:t>*As I understand it, the layout data for the photodiode includes the optical waveguide.</a:t>
            </a:r>
            <a:endParaRPr lang="en-US" altLang="ja-JP" sz="1600" dirty="0">
              <a:latin typeface="Times Newer Roman" panose="00000500000000000000" pitchFamily="50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B8FE41F-B190-49DC-53A0-1A5221092DD5}"/>
              </a:ext>
            </a:extLst>
          </p:cNvPr>
          <p:cNvCxnSpPr/>
          <p:nvPr/>
        </p:nvCxnSpPr>
        <p:spPr>
          <a:xfrm flipH="1">
            <a:off x="3858768" y="2871216"/>
            <a:ext cx="393192" cy="615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67D253-BF91-1051-4568-3E0737312EB3}"/>
              </a:ext>
            </a:extLst>
          </p:cNvPr>
          <p:cNvSpPr txBox="1"/>
          <p:nvPr/>
        </p:nvSpPr>
        <p:spPr>
          <a:xfrm>
            <a:off x="2967318" y="2455268"/>
            <a:ext cx="30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>
                <a:solidFill>
                  <a:srgbClr val="FF0000"/>
                </a:solidFill>
                <a:latin typeface="Times Newer Roman" panose="00000500000000000000" pitchFamily="50" charset="0"/>
              </a:rPr>
              <a:t>optical waveguide(</a:t>
            </a:r>
            <a:r>
              <a:rPr kumimoji="1" lang="ja-JP" altLang="en-US" sz="1800" dirty="0">
                <a:solidFill>
                  <a:srgbClr val="FF0000"/>
                </a:solidFill>
                <a:latin typeface="Times Newer Roman" panose="00000500000000000000" pitchFamily="50" charset="0"/>
              </a:rPr>
              <a:t>光導波路</a:t>
            </a:r>
            <a:r>
              <a:rPr kumimoji="1" lang="en-US" altLang="ja-JP" sz="1800" dirty="0">
                <a:solidFill>
                  <a:srgbClr val="FF0000"/>
                </a:solidFill>
                <a:latin typeface="Times Newer Roman" panose="00000500000000000000" pitchFamily="50" charset="0"/>
              </a:rPr>
              <a:t>)</a:t>
            </a:r>
            <a:endParaRPr kumimoji="1" lang="ja-JP" altLang="en-US" dirty="0">
              <a:solidFill>
                <a:srgbClr val="FF0000"/>
              </a:solidFill>
              <a:latin typeface="Times Newer Roman" panose="00000500000000000000" pitchFamily="50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B25EDD-EE4A-D199-895B-E8EFEDCC3CE0}"/>
              </a:ext>
            </a:extLst>
          </p:cNvPr>
          <p:cNvSpPr txBox="1"/>
          <p:nvPr/>
        </p:nvSpPr>
        <p:spPr>
          <a:xfrm>
            <a:off x="376520" y="345782"/>
            <a:ext cx="28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PDK: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SG25H5_EPIC</a:t>
            </a:r>
          </a:p>
          <a:p>
            <a:r>
              <a:rPr lang="en-US" altLang="ja-JP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Photodiode Questions</a:t>
            </a:r>
            <a:r>
              <a:rPr lang="ja-JP" alt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　</a:t>
            </a:r>
            <a:endParaRPr kumimoji="1" lang="ja-JP" altLang="en-US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0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1976FF8-7B20-41FB-A137-5FD953B6C213}" vid="{29B7C9D9-86A3-4151-BF49-34033946FAB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142</TotalTime>
  <Words>206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Times Newer Roman</vt:lpstr>
      <vt:lpstr>游ゴシック</vt:lpstr>
      <vt:lpstr>游ゴシック Medium</vt:lpstr>
      <vt:lpstr>Arial</vt:lpstr>
      <vt:lpstr>Calibri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KOJIMAHIKARU</dc:creator>
  <cp:lastModifiedBy>遠藤 政勝</cp:lastModifiedBy>
  <cp:revision>6</cp:revision>
  <dcterms:created xsi:type="dcterms:W3CDTF">2024-07-19T10:54:35Z</dcterms:created>
  <dcterms:modified xsi:type="dcterms:W3CDTF">2024-07-22T09:17:24Z</dcterms:modified>
</cp:coreProperties>
</file>