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jima Hikaru" userId="46d0e59221d47790" providerId="LiveId" clId="{6F7E86D5-1DB5-4E6A-9CA3-2FB214EF69E4}"/>
    <pc:docChg chg="undo custSel addSld delSld modSld sldOrd">
      <pc:chgData name="Kojima Hikaru" userId="46d0e59221d47790" providerId="LiveId" clId="{6F7E86D5-1DB5-4E6A-9CA3-2FB214EF69E4}" dt="2023-07-08T08:56:21.542" v="757" actId="20577"/>
      <pc:docMkLst>
        <pc:docMk/>
      </pc:docMkLst>
      <pc:sldChg chg="modSp mod">
        <pc:chgData name="Kojima Hikaru" userId="46d0e59221d47790" providerId="LiveId" clId="{6F7E86D5-1DB5-4E6A-9CA3-2FB214EF69E4}" dt="2023-07-08T05:39:21.822" v="54" actId="20577"/>
        <pc:sldMkLst>
          <pc:docMk/>
          <pc:sldMk cId="1850803420" sldId="266"/>
        </pc:sldMkLst>
        <pc:spChg chg="mod">
          <ac:chgData name="Kojima Hikaru" userId="46d0e59221d47790" providerId="LiveId" clId="{6F7E86D5-1DB5-4E6A-9CA3-2FB214EF69E4}" dt="2023-07-08T05:39:21.822" v="54" actId="20577"/>
          <ac:spMkLst>
            <pc:docMk/>
            <pc:sldMk cId="1850803420" sldId="266"/>
            <ac:spMk id="4" creationId="{C66FD6F8-9ED7-9C67-D252-2EFFBB4BFD34}"/>
          </ac:spMkLst>
        </pc:spChg>
      </pc:sldChg>
      <pc:sldChg chg="modSp mod">
        <pc:chgData name="Kojima Hikaru" userId="46d0e59221d47790" providerId="LiveId" clId="{6F7E86D5-1DB5-4E6A-9CA3-2FB214EF69E4}" dt="2023-07-08T05:46:01.481" v="242" actId="6549"/>
        <pc:sldMkLst>
          <pc:docMk/>
          <pc:sldMk cId="2183987173" sldId="267"/>
        </pc:sldMkLst>
        <pc:spChg chg="mod">
          <ac:chgData name="Kojima Hikaru" userId="46d0e59221d47790" providerId="LiveId" clId="{6F7E86D5-1DB5-4E6A-9CA3-2FB214EF69E4}" dt="2023-07-08T05:46:01.481" v="242" actId="6549"/>
          <ac:spMkLst>
            <pc:docMk/>
            <pc:sldMk cId="2183987173" sldId="267"/>
            <ac:spMk id="7" creationId="{68DA3A58-435B-5A76-7F41-79EE4BCBE7C0}"/>
          </ac:spMkLst>
        </pc:spChg>
      </pc:sldChg>
      <pc:sldChg chg="del">
        <pc:chgData name="Kojima Hikaru" userId="46d0e59221d47790" providerId="LiveId" clId="{6F7E86D5-1DB5-4E6A-9CA3-2FB214EF69E4}" dt="2023-07-08T05:45:31.418" v="221" actId="47"/>
        <pc:sldMkLst>
          <pc:docMk/>
          <pc:sldMk cId="1412201879" sldId="268"/>
        </pc:sldMkLst>
      </pc:sldChg>
      <pc:sldChg chg="addSp modSp new mod">
        <pc:chgData name="Kojima Hikaru" userId="46d0e59221d47790" providerId="LiveId" clId="{6F7E86D5-1DB5-4E6A-9CA3-2FB214EF69E4}" dt="2023-07-08T08:51:20.148" v="599" actId="20577"/>
        <pc:sldMkLst>
          <pc:docMk/>
          <pc:sldMk cId="2573171051" sldId="268"/>
        </pc:sldMkLst>
        <pc:spChg chg="mod">
          <ac:chgData name="Kojima Hikaru" userId="46d0e59221d47790" providerId="LiveId" clId="{6F7E86D5-1DB5-4E6A-9CA3-2FB214EF69E4}" dt="2023-07-08T05:46:08.856" v="244"/>
          <ac:spMkLst>
            <pc:docMk/>
            <pc:sldMk cId="2573171051" sldId="268"/>
            <ac:spMk id="2" creationId="{F3349B44-418D-D547-CE4C-744E596B1C56}"/>
          </ac:spMkLst>
        </pc:spChg>
        <pc:spChg chg="add mod">
          <ac:chgData name="Kojima Hikaru" userId="46d0e59221d47790" providerId="LiveId" clId="{6F7E86D5-1DB5-4E6A-9CA3-2FB214EF69E4}" dt="2023-07-08T08:51:20.148" v="599" actId="20577"/>
          <ac:spMkLst>
            <pc:docMk/>
            <pc:sldMk cId="2573171051" sldId="268"/>
            <ac:spMk id="4" creationId="{4CE32AC0-F6F1-E84E-766D-98F823DA4EC7}"/>
          </ac:spMkLst>
        </pc:spChg>
      </pc:sldChg>
      <pc:sldChg chg="addSp modSp new mod ord">
        <pc:chgData name="Kojima Hikaru" userId="46d0e59221d47790" providerId="LiveId" clId="{6F7E86D5-1DB5-4E6A-9CA3-2FB214EF69E4}" dt="2023-07-08T08:56:21.542" v="757" actId="20577"/>
        <pc:sldMkLst>
          <pc:docMk/>
          <pc:sldMk cId="1321819312" sldId="269"/>
        </pc:sldMkLst>
        <pc:spChg chg="mod">
          <ac:chgData name="Kojima Hikaru" userId="46d0e59221d47790" providerId="LiveId" clId="{6F7E86D5-1DB5-4E6A-9CA3-2FB214EF69E4}" dt="2023-07-08T08:53:01.987" v="604"/>
          <ac:spMkLst>
            <pc:docMk/>
            <pc:sldMk cId="1321819312" sldId="269"/>
            <ac:spMk id="2" creationId="{9BB4DC05-CE74-F78E-F6FD-C7E8A097232D}"/>
          </ac:spMkLst>
        </pc:spChg>
        <pc:spChg chg="add mod">
          <ac:chgData name="Kojima Hikaru" userId="46d0e59221d47790" providerId="LiveId" clId="{6F7E86D5-1DB5-4E6A-9CA3-2FB214EF69E4}" dt="2023-07-08T08:55:19.885" v="718" actId="1076"/>
          <ac:spMkLst>
            <pc:docMk/>
            <pc:sldMk cId="1321819312" sldId="269"/>
            <ac:spMk id="5" creationId="{98E45E4A-F4BE-1427-35BA-896666405663}"/>
          </ac:spMkLst>
        </pc:spChg>
        <pc:spChg chg="add mod">
          <ac:chgData name="Kojima Hikaru" userId="46d0e59221d47790" providerId="LiveId" clId="{6F7E86D5-1DB5-4E6A-9CA3-2FB214EF69E4}" dt="2023-07-08T08:56:21.542" v="757" actId="20577"/>
          <ac:spMkLst>
            <pc:docMk/>
            <pc:sldMk cId="1321819312" sldId="269"/>
            <ac:spMk id="6" creationId="{BAAE6A6F-8F78-9D45-80D6-3DBB389EB54A}"/>
          </ac:spMkLst>
        </pc:spChg>
        <pc:picChg chg="add mod">
          <ac:chgData name="Kojima Hikaru" userId="46d0e59221d47790" providerId="LiveId" clId="{6F7E86D5-1DB5-4E6A-9CA3-2FB214EF69E4}" dt="2023-07-08T08:53:05.332" v="605" actId="1076"/>
          <ac:picMkLst>
            <pc:docMk/>
            <pc:sldMk cId="1321819312" sldId="269"/>
            <ac:picMk id="4" creationId="{587F5D93-95C6-80BD-E7DB-2F9DE100B1C5}"/>
          </ac:picMkLst>
        </pc:picChg>
      </pc:sldChg>
      <pc:sldChg chg="del">
        <pc:chgData name="Kojima Hikaru" userId="46d0e59221d47790" providerId="LiveId" clId="{6F7E86D5-1DB5-4E6A-9CA3-2FB214EF69E4}" dt="2023-07-08T05:45:32.808" v="222" actId="47"/>
        <pc:sldMkLst>
          <pc:docMk/>
          <pc:sldMk cId="3035650332" sldId="2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18E8B-30D4-4256-84DB-882D5A2C9CEC}" type="datetimeFigureOut">
              <a:rPr kumimoji="1" lang="ja-JP" altLang="en-US" smtClean="0"/>
              <a:t>2023/7/11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D8922-CFF3-4FE7-B386-4B0D32048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3053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10F590-F618-ADEA-1FBD-8EB01D301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EFD56F7-B514-CC9D-34B1-34088AE17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315133-DD8F-7039-9A4B-28D5ACD2C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861AB-AFC6-4ECB-A557-58404CB5BE66}" type="datetime1">
              <a:rPr kumimoji="1" lang="ja-JP" altLang="en-US" smtClean="0"/>
              <a:t>2023/7/11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3CEB33-FCFA-E1AA-66A9-16E03CCC3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87461F-DF47-8C77-DEE0-08667BB9B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483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5778EC-C399-088A-1814-ACBE506C0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62F602F-8E99-EDE9-9B89-A29CE3298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787680-F031-55C5-6039-9653EC16A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F89E2-2099-478D-B96B-E032456A6B04}" type="datetime1">
              <a:rPr kumimoji="1" lang="ja-JP" altLang="en-US" smtClean="0"/>
              <a:t>2023/7/11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EFB488-DC0C-2948-42CF-6DD5D13A4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2B8BF7-244F-0DB5-7A94-74BB73D44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1076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92020DF-2B9D-5EF6-C6FF-44E5D03332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6646A78-5B96-2A83-9FC4-61F73431A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457019-C1EE-F014-BF9A-FBF8E9EB8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A495E-CE7B-48CB-9DBB-F72DC6E328F8}" type="datetime1">
              <a:rPr kumimoji="1" lang="ja-JP" altLang="en-US" smtClean="0"/>
              <a:t>2023/7/11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DC5C53-DB76-ADB2-F10A-29A6565F6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1B7A76-65EC-4E77-96F3-8046F80B5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1912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C300A7-883F-1C87-BFE8-1A1B2B248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A9C1B0-E2BF-1546-D8F7-506F7A4E6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755090-7A3C-386C-F87F-130C5471E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A3FE-D7E3-41DF-912F-49AFEF78A4E5}" type="datetime1">
              <a:rPr kumimoji="1" lang="ja-JP" altLang="en-US" smtClean="0"/>
              <a:t>2023/7/11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AF7D43-674D-DE48-9B98-9A3F1372E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05BAAB-4BE7-AA51-CAA9-D88AD7E8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7339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6E2078-2E55-04FB-A200-3C9A47CD6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3CB360A-8852-288E-877F-608BAA627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BEFEF5-E1DE-B371-671E-0921C5E4A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86DB5-A94C-49EE-B263-CCDAFC098C82}" type="datetime1">
              <a:rPr kumimoji="1" lang="ja-JP" altLang="en-US" smtClean="0"/>
              <a:t>2023/7/11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04D1AD-8D3A-0957-FE39-50B6DEBA7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F595F1-8B68-2884-8863-8C100F154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2907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53D7A9-4F41-29B1-4316-BCBCE464C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2D591E-554F-1B5F-1D52-232B2199D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36D6B78-90F0-D12D-1CFD-43DBD87BD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69AEF91-7F76-F0B9-431C-24FA9727F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B56C-05C2-4308-B924-E975157BB2D8}" type="datetime1">
              <a:rPr kumimoji="1" lang="ja-JP" altLang="en-US" smtClean="0"/>
              <a:t>2023/7/11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D6AD1F1-DA80-26F3-2627-8BA2A692B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FBADCF9-8E8A-BF2D-6169-5F6B585BE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781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6D1233-F25E-1D9C-C4D6-DB86AAF14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E43095A-D4BC-0840-CF4E-1A9F6CEDA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241666A-2EEC-A9A4-1E5A-9D9569488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B2B1FA1-3F93-9802-1799-34FA7A943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768B857-5B6F-B01B-8607-5F3A425F3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CDC42A1-32CD-2655-9EEB-59B75B408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70839-13A3-41A5-B553-8AA1A0D950E5}" type="datetime1">
              <a:rPr kumimoji="1" lang="ja-JP" altLang="en-US" smtClean="0"/>
              <a:t>2023/7/11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756F1E0-C412-2593-2261-75738B466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D6BF33C-4B55-5634-EAE7-C9DA92C1A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3615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C64ADA-3CC1-7F37-4DE6-7DF49B730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46F1167-0A8D-359B-96AF-AC8D5627A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A77DF-92B2-40E8-AD73-804BBE4C145F}" type="datetime1">
              <a:rPr kumimoji="1" lang="ja-JP" altLang="en-US" smtClean="0"/>
              <a:t>2023/7/11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D104ADA-E8BA-A1D5-3D01-74FD31F20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30B789B-B42F-EAB9-9234-6467AC6F2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0089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7BF4CFC-0974-CCF1-2D78-671FB6C18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8645-811C-431B-BC50-D0D5773CD747}" type="datetime1">
              <a:rPr kumimoji="1" lang="ja-JP" altLang="en-US" smtClean="0"/>
              <a:t>2023/7/11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523BC4D-2894-E08C-18AE-A3B6220E3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F057D91-8906-E93E-85F4-F9C218B8F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1520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D0FF06-2143-4049-E5C9-C2F90F2C9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ED8A31-0371-3207-BB6A-3BD4A055D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EDD9CD4-3A3F-E327-571A-6C0E628415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DA87F24-21D0-5765-0937-D3FA0EE34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6AA4-8E2A-4AB3-BD72-43A2D06084F2}" type="datetime1">
              <a:rPr kumimoji="1" lang="ja-JP" altLang="en-US" smtClean="0"/>
              <a:t>2023/7/11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178335A-D28E-1C81-7EA4-6DE7BD750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68674EF-BACC-33E8-920B-30E378E3D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928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F01C27-DAF1-4872-AD04-86D54AB7D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CD1E32F-802B-B275-99C1-E96FBA1E84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363F007-6E86-485A-7CB7-5F9410C44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EAEBAC-C022-0B4C-4BBE-270860E3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176E2-80FC-4587-8A86-67AA5E628781}" type="datetime1">
              <a:rPr kumimoji="1" lang="ja-JP" altLang="en-US" smtClean="0"/>
              <a:t>2023/7/11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DF255F-C680-5122-BA42-07E752307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5C109B7-DED2-2395-BD8D-6386C9F49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5421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4D5FA33-998E-8C21-872A-49FD43937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0BA2882-866E-336C-D1C2-BE2FE8BBD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98BC05-EE9A-FDE4-033B-74A539E79B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B423D-905D-4F5D-ACAA-573BDD30C9EB}" type="datetime1">
              <a:rPr kumimoji="1" lang="ja-JP" altLang="en-US" smtClean="0"/>
              <a:t>2023/7/11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173DE4-A493-D9EB-60FC-8E3E0456E0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C9D8A5-7507-C488-37D3-4FF244083B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2575F-3C2A-495A-A52F-17634B579F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1259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60A2DA-856D-502D-5825-184A323E1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6340" y="1676076"/>
            <a:ext cx="9919317" cy="238760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進捗報告</a:t>
            </a:r>
            <a:br>
              <a:rPr kumimoji="1" lang="en-US" altLang="ja-JP" dirty="0"/>
            </a:br>
            <a:r>
              <a:rPr kumimoji="1" lang="ja-JP" altLang="en-US" dirty="0"/>
              <a:t>折り返し型ギルバート乗算回路の設計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7307C4E-9159-294A-165A-3C3A9DB8F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214598"/>
            <a:ext cx="9144000" cy="1655762"/>
          </a:xfrm>
        </p:spPr>
        <p:txBody>
          <a:bodyPr/>
          <a:lstStyle/>
          <a:p>
            <a:r>
              <a:rPr kumimoji="1" lang="en-US" altLang="ja-JP" dirty="0"/>
              <a:t>2023/7/10</a:t>
            </a:r>
            <a:r>
              <a:rPr kumimoji="1" lang="ja-JP" altLang="en-US" dirty="0"/>
              <a:t>　</a:t>
            </a:r>
            <a:r>
              <a:rPr kumimoji="1" lang="en-US" altLang="ja-JP" dirty="0"/>
              <a:t>B4</a:t>
            </a:r>
            <a:r>
              <a:rPr kumimoji="1" lang="ja-JP" altLang="en-US" dirty="0"/>
              <a:t>　小島 光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CA57C41-6EC0-CCF6-6D01-980E38046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2391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1DBB35-E29A-52A8-35A7-35F7B7FCF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折り返し型乗算回路の利得計算</a:t>
            </a:r>
            <a:br>
              <a:rPr kumimoji="1" lang="en-US" altLang="ja-JP" dirty="0"/>
            </a:br>
            <a:r>
              <a:rPr kumimoji="1" lang="ja-JP" altLang="en-US" dirty="0"/>
              <a:t>各部の電流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BB693D4-ADA0-5180-725F-977CAC2D2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10</a:t>
            </a:fld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81678A1-3186-E0AB-53F1-CBF6A7BDE1A5}"/>
                  </a:ext>
                </a:extLst>
              </p:cNvPr>
              <p:cNvSpPr txBox="1"/>
              <p:nvPr/>
            </p:nvSpPr>
            <p:spPr>
              <a:xfrm>
                <a:off x="686909" y="1416446"/>
                <a:ext cx="10818181" cy="5441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ja-JP" sz="20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ja-JP" sz="20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ja-JP" sz="20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⋅</m:t>
                    </m:r>
                    <m:rad>
                      <m:radPr>
                        <m:degHide m:val="on"/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altLang="ja-JP" sz="2000" i="1" dirty="0"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ja-JP" sz="20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0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altLang="ja-JP" sz="20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ja-JP" sz="20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⋅</m:t>
                    </m:r>
                    <m:rad>
                      <m:radPr>
                        <m:degHide m:val="on"/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altLang="ja-JP" sz="2000" i="1" dirty="0"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en-US" altLang="ja-JP" sz="20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式</a:t>
                </a:r>
                <a:r>
                  <a:rPr lang="ja-JP" altLang="en-US" sz="2400" dirty="0"/>
                  <a:t>、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ja-JP" altLang="en-US" sz="2400" dirty="0"/>
                  <a:t>式より</a:t>
                </a:r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kumimoji="1" lang="en-US" altLang="ja-JP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kumimoji="1" lang="en-US" altLang="ja-JP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𝐶𝑇𝑅𝐿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</m:sub>
                          </m:s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latin typeface="Cambria Math" panose="02040503050406030204" pitchFamily="18" charset="0"/>
                            </a:rPr>
                            <m:t>CTRL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𝑏𝑖𝑎𝑠</m:t>
                                  </m:r>
                                </m:sub>
                              </m:s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rad>
                    </m:oMath>
                  </m:oMathPara>
                </a14:m>
                <a:endParaRPr kumimoji="1" lang="en-US" altLang="ja-JP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𝑏𝑖𝑎𝑠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</m:sub>
                          </m:s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latin typeface="Cambria Math" panose="02040503050406030204" pitchFamily="18" charset="0"/>
                            </a:rPr>
                            <m:t>CTRL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𝑏𝑖𝑎𝑠</m:t>
                                  </m:r>
                                </m:sub>
                              </m:s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rad>
                    </m:oMath>
                  </m:oMathPara>
                </a14:m>
                <a:endParaRPr lang="en-US" altLang="ja-JP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𝑏𝑖𝑎𝑠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</m:sub>
                          </m:s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latin typeface="Cambria Math" panose="02040503050406030204" pitchFamily="18" charset="0"/>
                            </a:rPr>
                            <m:t>CTRL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𝑏𝑖𝑎𝑠</m:t>
                                  </m:r>
                                </m:sub>
                              </m:s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rad>
                    </m:oMath>
                  </m:oMathPara>
                </a14:m>
                <a:endParaRPr kumimoji="1" lang="en-US" altLang="ja-JP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𝐶𝑇𝑅𝐿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</m:sub>
                          </m:s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latin typeface="Cambria Math" panose="02040503050406030204" pitchFamily="18" charset="0"/>
                            </a:rPr>
                            <m:t>CTRL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𝑏𝑖𝑎𝑠</m:t>
                                  </m:r>
                                </m:sub>
                              </m:s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rad>
                    </m:oMath>
                  </m:oMathPara>
                </a14:m>
                <a:endParaRPr kumimoji="1" lang="en-US" altLang="ja-JP" sz="2400" dirty="0"/>
              </a:p>
              <a:p>
                <a:pPr algn="l"/>
                <a:r>
                  <a:rPr kumimoji="1" lang="ja-JP" altLang="en-US" sz="2400" dirty="0"/>
                  <a:t>ただし、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𝑜𝑥</m:t>
                            </m:r>
                          </m:sub>
                        </m:sSub>
                      </m:num>
                      <m:den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kumimoji="1" lang="ja-JP" altLang="en-US" sz="2000" dirty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ja-JP" sz="20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kumimoji="1" lang="en-US" altLang="ja-JP" sz="2000" b="0" i="1" dirty="0" smtClean="0"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kumimoji="1" lang="en-US" altLang="ja-JP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ja-JP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dirty="0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kumimoji="1" lang="en-US" altLang="ja-JP" sz="20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sz="2000" b="0" i="1" dirty="0" smtClean="0">
                                <a:latin typeface="Cambria Math" panose="02040503050406030204" pitchFamily="18" charset="0"/>
                              </a:rPr>
                              <m:t>𝑜𝑥</m:t>
                            </m:r>
                          </m:sub>
                        </m:sSub>
                      </m:num>
                      <m:den>
                        <m:r>
                          <a:rPr kumimoji="1" lang="en-US" altLang="ja-JP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ja-JP" sz="2000" b="0" i="1" dirty="0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kumimoji="1" lang="en-US" altLang="ja-JP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000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kumimoji="1" lang="en-US" altLang="ja-JP" sz="2000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kumimoji="1" lang="ja-JP" altLang="en-US" sz="2400" dirty="0"/>
                  <a:t>である。</a:t>
                </a:r>
                <a:endParaRPr kumimoji="1" lang="en-US" altLang="ja-JP" sz="2400" dirty="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81678A1-3186-E0AB-53F1-CBF6A7BDE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09" y="1416446"/>
                <a:ext cx="10818181" cy="5441554"/>
              </a:xfrm>
              <a:prstGeom prst="rect">
                <a:avLst/>
              </a:prstGeom>
              <a:blipFill>
                <a:blip r:embed="rId2"/>
                <a:stretch>
                  <a:fillRect l="-902" b="-7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7943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E893DA-501B-B159-A64D-61F23687F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折り返し型乗算回路の利得計算</a:t>
            </a:r>
            <a:br>
              <a:rPr kumimoji="1" lang="en-US" altLang="ja-JP" dirty="0"/>
            </a:br>
            <a:r>
              <a:rPr kumimoji="1" lang="ja-JP" altLang="en-US" dirty="0"/>
              <a:t>各部の電流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562C165-BD74-F806-1F32-A6C8DD387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11</a:t>
            </a:fld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66FD6F8-9ED7-9C67-D252-2EFFBB4BFD34}"/>
                  </a:ext>
                </a:extLst>
              </p:cNvPr>
              <p:cNvSpPr txBox="1"/>
              <p:nvPr/>
            </p:nvSpPr>
            <p:spPr>
              <a:xfrm>
                <a:off x="495300" y="1690688"/>
                <a:ext cx="11201400" cy="3680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(−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𝑏𝑖𝑎𝑠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ra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kumimoji="1" lang="en-US" altLang="ja-JP" sz="2000" dirty="0"/>
              </a:p>
              <a:p>
                <a:r>
                  <a:rPr lang="ja-JP" altLang="en-US" sz="2400" dirty="0"/>
                  <a:t>ここで、</a:t>
                </a:r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ra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</m:sub>
                          </m:s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rad>
                            <m:radPr>
                              <m:degHide m:val="on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e>
                          </m:rad>
                        </m:e>
                      </m:rad>
                    </m:oMath>
                  </m:oMathPara>
                </a14:m>
                <a:endParaRPr kumimoji="1" lang="en-US" altLang="ja-JP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𝑏𝑖𝑎𝑠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ra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sub>
                                      </m:sSub>
                                    </m:e>
                                  </m:rad>
                                </m:num>
                                <m:den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𝑏𝑖𝑎𝑠</m:t>
                                      </m:r>
                                    </m:sub>
                                  </m:s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kumimoji="1" lang="en-US" altLang="ja-JP" sz="2400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66FD6F8-9ED7-9C67-D252-2EFFBB4BF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1690688"/>
                <a:ext cx="11201400" cy="3680879"/>
              </a:xfrm>
              <a:prstGeom prst="rect">
                <a:avLst/>
              </a:prstGeom>
              <a:blipFill>
                <a:blip r:embed="rId2"/>
                <a:stretch>
                  <a:fillRect l="-8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0803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DB9101-ECA5-295E-DE95-139526432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折り返し型乗算回路の利得計算</a:t>
            </a:r>
            <a:br>
              <a:rPr kumimoji="1" lang="en-US" altLang="ja-JP" dirty="0"/>
            </a:br>
            <a:r>
              <a:rPr kumimoji="1" lang="ja-JP" altLang="en-US" dirty="0"/>
              <a:t>各部の電流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6DC2FA8-589D-9AE8-8A93-141F57E05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12</a:t>
            </a:fld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8DA3A58-435B-5A76-7F41-79EE4BCBE7C0}"/>
                  </a:ext>
                </a:extLst>
              </p:cNvPr>
              <p:cNvSpPr txBox="1"/>
              <p:nvPr/>
            </p:nvSpPr>
            <p:spPr>
              <a:xfrm>
                <a:off x="157317" y="2034817"/>
                <a:ext cx="11877366" cy="3615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≈0</m:t>
                    </m:r>
                  </m:oMath>
                </a14:m>
                <a:r>
                  <a:rPr kumimoji="1" lang="ja-JP" altLang="en-US" sz="2400" dirty="0"/>
                  <a:t>としてマクローリン展開を行うと</a:t>
                </a:r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ra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rad>
                        <m:radPr>
                          <m:degHide m:val="on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𝑏𝑖𝑎𝑠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ra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e>
                              </m:rad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𝑏𝑖𝑎𝑠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sz="2400" dirty="0"/>
              </a:p>
              <a:p>
                <a:r>
                  <a:rPr kumimoji="1" lang="ja-JP" altLang="en-US" sz="2400" dirty="0"/>
                  <a:t>従って</a:t>
                </a:r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e>
                          </m:rad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(2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e>
                              </m:rad>
                            </m:num>
                            <m:den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𝑏𝑖𝑎𝑠</m:t>
                                  </m:r>
                                </m:sub>
                              </m:s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den>
                          </m:f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sz="2400" dirty="0"/>
              </a:p>
              <a:p>
                <a:r>
                  <a:rPr lang="ja-JP" altLang="en-US" sz="2400" dirty="0"/>
                  <a:t>これを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,−</m:t>
                        </m:r>
                        <m:sSub>
                          <m:sSub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𝐶𝑇𝑅𝐿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ja-JP" altLang="en-US" sz="2400" dirty="0"/>
                  <a:t>とおき、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≈0</m:t>
                    </m:r>
                  </m:oMath>
                </a14:m>
                <a:r>
                  <a:rPr kumimoji="1" lang="ja-JP" altLang="en-US" sz="2400" dirty="0"/>
                  <a:t>でマクローリン展開を行う。</a:t>
                </a:r>
                <a:endParaRPr kumimoji="1" lang="en-US" altLang="ja-JP" sz="2400" dirty="0"/>
              </a:p>
              <a:p>
                <a:endParaRPr lang="en-US" altLang="ja-JP" sz="2400" dirty="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8DA3A58-435B-5A76-7F41-79EE4BCBE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17" y="2034817"/>
                <a:ext cx="11877366" cy="3615413"/>
              </a:xfrm>
              <a:prstGeom prst="rect">
                <a:avLst/>
              </a:prstGeom>
              <a:blipFill>
                <a:blip r:embed="rId2"/>
                <a:stretch>
                  <a:fillRect l="-821" t="-13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3987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349B44-418D-D547-CE4C-744E596B1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折り返し型乗算回路の利得計算</a:t>
            </a:r>
            <a:br>
              <a:rPr kumimoji="1" lang="en-US" altLang="ja-JP" dirty="0"/>
            </a:br>
            <a:r>
              <a:rPr kumimoji="1" lang="ja-JP" altLang="en-US" dirty="0"/>
              <a:t>各部の電流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50EA9F9-E535-EC13-CB9E-1E26B4E2F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13</a:t>
            </a:fld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CE32AC0-F6F1-E84E-766D-98F823DA4EC7}"/>
                  </a:ext>
                </a:extLst>
              </p:cNvPr>
              <p:cNvSpPr txBox="1"/>
              <p:nvPr/>
            </p:nvSpPr>
            <p:spPr>
              <a:xfrm>
                <a:off x="0" y="1700521"/>
                <a:ext cx="12191999" cy="4857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(2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kumimoji="1" lang="en-US" altLang="ja-JP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𝑑h</m:t>
                          </m:r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e>
                          </m:rad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𝑏𝑖𝑎𝑠</m:t>
                                  </m:r>
                                </m:sub>
                              </m:s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ja-JP" alt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</m:rad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𝑏𝑖𝑎𝑠</m:t>
                                      </m:r>
                                    </m:sub>
                                  </m:s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𝐶𝑇𝑅𝐿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𝐶𝑇𝑅𝐿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0,−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𝐶𝑇𝑅𝐿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0,−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𝐶𝑇𝑅𝐿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ja-JP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</m:rad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𝑏𝑖𝑎𝑠</m:t>
                                      </m:r>
                                    </m:sub>
                                  </m:s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𝐶𝑇𝑅𝐿</m:t>
                              </m:r>
                            </m:sub>
                          </m:sSub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(2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CE32AC0-F6F1-E84E-766D-98F823DA4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00521"/>
                <a:ext cx="12191999" cy="48578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3171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B4DC05-CE74-F78E-F6FD-C7E8A0972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折り返し型乗算回路の利得計算</a:t>
            </a:r>
            <a:br>
              <a:rPr kumimoji="1" lang="en-US" altLang="ja-JP" dirty="0"/>
            </a:br>
            <a:r>
              <a:rPr kumimoji="1" lang="ja-JP" altLang="en-US" dirty="0"/>
              <a:t>各部の電流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7DBFECB-C323-7F36-6328-831AB198B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14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8E45E4A-F4BE-1427-35BA-896666405663}"/>
                  </a:ext>
                </a:extLst>
              </p:cNvPr>
              <p:cNvSpPr txBox="1"/>
              <p:nvPr/>
            </p:nvSpPr>
            <p:spPr>
              <a:xfrm>
                <a:off x="6833419" y="1268361"/>
                <a:ext cx="522092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sz="2400" b="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2400" dirty="0"/>
              </a:p>
              <a:p>
                <a:pPr algn="l"/>
                <a:endParaRPr lang="en-US" altLang="ja-JP" sz="24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2400" b="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8E45E4A-F4BE-1427-35BA-896666405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3419" y="1268361"/>
                <a:ext cx="5220929" cy="1569660"/>
              </a:xfrm>
              <a:prstGeom prst="rect">
                <a:avLst/>
              </a:prstGeom>
              <a:blipFill>
                <a:blip r:embed="rId3"/>
                <a:stretch>
                  <a:fillRect b="-38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AAE6A6F-8F78-9D45-80D6-3DBB389EB54A}"/>
                  </a:ext>
                </a:extLst>
              </p:cNvPr>
              <p:cNvSpPr txBox="1"/>
              <p:nvPr/>
            </p:nvSpPr>
            <p:spPr>
              <a:xfrm>
                <a:off x="8084719" y="4548915"/>
                <a:ext cx="3485535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,−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2400" b="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,+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sz="24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,+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2400" b="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,−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2400" b="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AAE6A6F-8F78-9D45-80D6-3DBB389EB5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719" y="4548915"/>
                <a:ext cx="3485535" cy="1569660"/>
              </a:xfrm>
              <a:prstGeom prst="rect">
                <a:avLst/>
              </a:prstGeom>
              <a:blipFill>
                <a:blip r:embed="rId4"/>
                <a:stretch>
                  <a:fillRect b="-38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図 7" descr="背景パターン が含まれている画像&#10;&#10;自動的に生成された説明">
            <a:extLst>
              <a:ext uri="{FF2B5EF4-FFF2-40B4-BE49-F238E27FC236}">
                <a16:creationId xmlns:a16="http://schemas.microsoft.com/office/drawing/2014/main" id="{92ADC93F-E123-70B6-56C0-945B22CE37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4311" y="1690688"/>
            <a:ext cx="9841871" cy="495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819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817C77-BBC9-4198-BCBC-E56CFC5A2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折り返し型乗算回路の利得計算</a:t>
            </a:r>
            <a:br>
              <a:rPr kumimoji="1" lang="en-US" altLang="ja-JP" dirty="0"/>
            </a:br>
            <a:r>
              <a:rPr kumimoji="1" lang="ja-JP" altLang="en-US" dirty="0"/>
              <a:t>各部の電流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D5951E8-16B6-4354-7F2C-532C276E3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15</a:t>
            </a:fld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8925E0E-ABEF-CC43-84FF-2F683791FDE8}"/>
                  </a:ext>
                </a:extLst>
              </p:cNvPr>
              <p:cNvSpPr txBox="1"/>
              <p:nvPr/>
            </p:nvSpPr>
            <p:spPr>
              <a:xfrm>
                <a:off x="0" y="1789300"/>
                <a:ext cx="12192000" cy="4112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,−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𝐶𝑇𝑅𝐿</m:t>
                              </m:r>
                            </m:sub>
                          </m:sSub>
                        </m:e>
                      </m:d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000"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</m:rad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𝑏𝑖𝑎𝑠</m:t>
                                      </m:r>
                                    </m:sub>
                                  </m:s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𝐶𝑇𝑅𝐿</m:t>
                              </m:r>
                            </m:sub>
                          </m:sSub>
                        </m:e>
                      </m:d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</m:sub>
                          </m:s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(2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</m:sub>
                          </m:s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kumimoji="1" lang="en-US" altLang="ja-JP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ja-JP" altLang="en-US" sz="2400" dirty="0"/>
                  <a:t>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ja-JP" altLang="en-US" sz="2400" dirty="0"/>
                  <a:t>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𝐶𝑇𝐿𝑅</m:t>
                        </m:r>
                      </m:sub>
                    </m:sSub>
                  </m:oMath>
                </a14:m>
                <a:r>
                  <a:rPr lang="ja-JP" altLang="en-US" sz="2400" dirty="0"/>
                  <a:t>の符号が変わるだけなので簡便のため</a:t>
                </a:r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</m:rad>
                      <m:r>
                        <a:rPr lang="en-US" altLang="ja-JP" sz="24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𝑏𝑖𝑎𝑠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(2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kumimoji="1" lang="en-US" altLang="ja-JP" sz="2400" dirty="0"/>
              </a:p>
              <a:p>
                <a:r>
                  <a:rPr lang="ja-JP" altLang="en-US" sz="2400" dirty="0"/>
                  <a:t>と置けば</a:t>
                </a:r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,−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𝐶𝑇𝑅𝐿</m:t>
                              </m:r>
                            </m:sub>
                          </m:sSub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𝐶𝑇𝑅𝐿</m:t>
                              </m:r>
                            </m:sub>
                          </m:sSub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</m:oMath>
                  </m:oMathPara>
                </a14:m>
                <a:endParaRPr kumimoji="1" lang="en-US" altLang="ja-JP" sz="2400" dirty="0"/>
              </a:p>
              <a:p>
                <a:r>
                  <a:rPr lang="ja-JP" altLang="en-US" sz="2400" dirty="0"/>
                  <a:t>と表せる。</a:t>
                </a:r>
                <a:endParaRPr kumimoji="1" lang="ja-JP" altLang="en-US" sz="2400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8925E0E-ABEF-CC43-84FF-2F683791F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89300"/>
                <a:ext cx="12192000" cy="4112216"/>
              </a:xfrm>
              <a:prstGeom prst="rect">
                <a:avLst/>
              </a:prstGeom>
              <a:blipFill>
                <a:blip r:embed="rId2"/>
                <a:stretch>
                  <a:fillRect l="-750" b="-2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9479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A03796-1BBB-9352-F5FB-D88293316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折り返し型乗算回路の利得計算</a:t>
            </a:r>
            <a:br>
              <a:rPr kumimoji="1" lang="en-US" altLang="ja-JP" dirty="0"/>
            </a:br>
            <a:r>
              <a:rPr kumimoji="1" lang="ja-JP" altLang="en-US" dirty="0"/>
              <a:t>各部の電流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756CABB-C855-DE10-7786-15A27BD4A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16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F874216-8402-436B-2DC4-7D09DBDB51F1}"/>
                  </a:ext>
                </a:extLst>
              </p:cNvPr>
              <p:cNvSpPr txBox="1"/>
              <p:nvPr/>
            </p:nvSpPr>
            <p:spPr>
              <a:xfrm>
                <a:off x="1613647" y="1690688"/>
                <a:ext cx="8964705" cy="4765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,−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𝐶𝑇𝑅𝐿</m:t>
                              </m:r>
                            </m:sub>
                          </m:sSub>
                        </m:e>
                      </m:d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𝐶𝑇𝑅𝐿</m:t>
                              </m:r>
                            </m:sub>
                          </m:sSub>
                        </m:e>
                      </m:d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𝐶𝑇𝑅𝐿</m:t>
                              </m:r>
                            </m:sub>
                          </m:sSub>
                        </m:e>
                      </m:d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𝐶𝑇𝑅𝐿</m:t>
                              </m:r>
                            </m:sub>
                          </m:sSub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</m:oMath>
                  </m:oMathPara>
                </a14:m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𝐶𝑇𝑅𝐿</m:t>
                              </m:r>
                            </m:sub>
                          </m:sSub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</m:oMath>
                  </m:oMathPara>
                </a14:m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𝐶𝑇𝑅𝐿</m:t>
                              </m:r>
                            </m:sub>
                          </m:sSub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</m:oMath>
                  </m:oMathPara>
                </a14:m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𝐶𝑇𝑅𝐿</m:t>
                              </m:r>
                            </m:sub>
                          </m:sSub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</m:oMath>
                  </m:oMathPara>
                </a14:m>
                <a:endParaRPr kumimoji="1" lang="en-US" altLang="ja-JP" sz="2000" dirty="0"/>
              </a:p>
              <a:p>
                <a:r>
                  <a:rPr lang="ja-JP" altLang="en-US" sz="2000" dirty="0"/>
                  <a:t>整理すると</a:t>
                </a:r>
                <a:endParaRPr lang="en-US" altLang="ja-JP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F874216-8402-436B-2DC4-7D09DBDB5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647" y="1690688"/>
                <a:ext cx="8964705" cy="4765920"/>
              </a:xfrm>
              <a:prstGeom prst="rect">
                <a:avLst/>
              </a:prstGeom>
              <a:blipFill>
                <a:blip r:embed="rId2"/>
                <a:stretch>
                  <a:fillRect l="-7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4549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5B7040-6CC8-2705-C7EC-DB1FCE31A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折り返し型乗算回路の利得計算</a:t>
            </a:r>
            <a:br>
              <a:rPr kumimoji="1" lang="en-US" altLang="ja-JP" dirty="0"/>
            </a:br>
            <a:r>
              <a:rPr kumimoji="1" lang="ja-JP" altLang="en-US" dirty="0"/>
              <a:t>各部の電流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84031F8-7457-6685-9A23-73855DA85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17</a:t>
            </a:fld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3750A2A-1F70-D21E-F9CD-0D8901F2D9C3}"/>
                  </a:ext>
                </a:extLst>
              </p:cNvPr>
              <p:cNvSpPr txBox="1"/>
              <p:nvPr/>
            </p:nvSpPr>
            <p:spPr>
              <a:xfrm>
                <a:off x="1371600" y="1871820"/>
                <a:ext cx="9448800" cy="4134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400">
                        <a:latin typeface="Cambria Math" panose="020405030504060302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e>
                    </m:rad>
                    <m:r>
                      <a:rPr lang="en-US" altLang="ja-JP" sz="24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𝑏𝑖𝑎𝑠</m:t>
                                </m:r>
                              </m:sub>
                            </m:s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r>
                  <a:rPr lang="ja-JP" altLang="en-US" sz="2400" dirty="0">
                    <a:latin typeface="Cambria Math" panose="02040503050406030204" pitchFamily="18" charset="0"/>
                  </a:rPr>
                  <a:t>より</a:t>
                </a:r>
                <a:endParaRPr lang="en-US" altLang="ja-JP" sz="2400" dirty="0"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kumimoji="1" lang="en-US" altLang="ja-JP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=−4</m:t>
                      </m:r>
                      <m:rad>
                        <m:radPr>
                          <m:deg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𝑏𝑖𝑎𝑠</m:t>
                                  </m:r>
                                </m:sub>
                              </m:s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kumimoji="1" lang="en-US" altLang="ja-JP" sz="2400" dirty="0"/>
              </a:p>
              <a:p>
                <a:pPr algn="l"/>
                <a:r>
                  <a:rPr kumimoji="1" lang="ja-JP" altLang="en-US" sz="2400" dirty="0"/>
                  <a:t>したがって、全体の利得は</a:t>
                </a:r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=−4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𝑏𝑖𝑎𝑠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kumimoji="1" lang="en-US" altLang="ja-JP" sz="2400" dirty="0"/>
              </a:p>
              <a:p>
                <a:r>
                  <a:rPr lang="ja-JP" altLang="en-US" sz="2400" dirty="0"/>
                  <a:t>と、求めることができた。</a:t>
                </a:r>
                <a:endParaRPr kumimoji="1" lang="ja-JP" altLang="en-US" sz="2400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3750A2A-1F70-D21E-F9CD-0D8901F2D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871820"/>
                <a:ext cx="9448800" cy="4134273"/>
              </a:xfrm>
              <a:prstGeom prst="rect">
                <a:avLst/>
              </a:prstGeom>
              <a:blipFill>
                <a:blip r:embed="rId2"/>
                <a:stretch>
                  <a:fillRect l="-968" b="-25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221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82F602-B96E-34DD-3091-3C5708D25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038BC6E-0757-AA27-56FC-559280359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1A45DAA-38EE-D90E-628F-222DBFEB4947}"/>
              </a:ext>
            </a:extLst>
          </p:cNvPr>
          <p:cNvSpPr txBox="1"/>
          <p:nvPr/>
        </p:nvSpPr>
        <p:spPr>
          <a:xfrm>
            <a:off x="2098089" y="2938509"/>
            <a:ext cx="86646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折り返し型の利得が求められた。</a:t>
            </a:r>
            <a:endParaRPr kumimoji="1" lang="en-US" altLang="ja-JP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ja-JP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kumimoji="1" lang="en-US" altLang="ja-JP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次週すべてが飽和領域で動作するよう設計・シミュレーションをする</a:t>
            </a:r>
          </a:p>
        </p:txBody>
      </p:sp>
    </p:spTree>
    <p:extLst>
      <p:ext uri="{BB962C8B-B14F-4D97-AF65-F5344CB8AC3E}">
        <p14:creationId xmlns:p14="http://schemas.microsoft.com/office/powerpoint/2010/main" val="1261213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7C8D60-475B-FBC3-B965-80C854FD6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目的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3643C59-50EC-B7E0-9B67-720265E3FB90}"/>
              </a:ext>
            </a:extLst>
          </p:cNvPr>
          <p:cNvSpPr txBox="1"/>
          <p:nvPr/>
        </p:nvSpPr>
        <p:spPr>
          <a:xfrm>
            <a:off x="2308194" y="2951946"/>
            <a:ext cx="85758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折り返し型のギルバート乗算回路を設計し、出力範囲の拡大を目指す。</a:t>
            </a:r>
            <a:endParaRPr lang="en-US" altLang="ja-JP" sz="2800" dirty="0"/>
          </a:p>
          <a:p>
            <a:r>
              <a:rPr lang="ja-JP" altLang="en-US" sz="2800" dirty="0"/>
              <a:t>設計の初期段階として、利得を求める。</a:t>
            </a:r>
            <a:endParaRPr lang="en-US" altLang="ja-JP" sz="2800" dirty="0"/>
          </a:p>
          <a:p>
            <a:endParaRPr lang="en-US" altLang="ja-JP" sz="2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A84F658-E273-669A-1D67-83854159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7869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C8558C-5412-0E91-3516-264168474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折り返し型乗算回路の構成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DF63FDF-4C93-5EA6-A0FB-7CF54BEF4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EA82DF6-933A-BDA6-6B1E-CC87C4A4604E}"/>
              </a:ext>
            </a:extLst>
          </p:cNvPr>
          <p:cNvSpPr txBox="1"/>
          <p:nvPr/>
        </p:nvSpPr>
        <p:spPr>
          <a:xfrm>
            <a:off x="8277225" y="3940168"/>
            <a:ext cx="37552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err="1"/>
              <a:t>mos</a:t>
            </a:r>
            <a:r>
              <a:rPr kumimoji="1" lang="ja-JP" altLang="en-US" sz="2800" dirty="0"/>
              <a:t>トランジスタ</a:t>
            </a:r>
            <a:r>
              <a:rPr kumimoji="1" lang="en-US" altLang="ja-JP" sz="2800" dirty="0"/>
              <a:t>2</a:t>
            </a:r>
            <a:r>
              <a:rPr lang="ja-JP" altLang="en-US" sz="2800" dirty="0"/>
              <a:t>段と負荷抵抗で電源電圧を使う。</a:t>
            </a:r>
            <a:endParaRPr lang="en-US" altLang="ja-JP" sz="2800" dirty="0"/>
          </a:p>
          <a:p>
            <a:r>
              <a:rPr kumimoji="1" lang="ja-JP" altLang="en-US" sz="2800" dirty="0"/>
              <a:t>⇒出力範囲の拡大が見込める。</a:t>
            </a:r>
          </a:p>
        </p:txBody>
      </p:sp>
      <p:pic>
        <p:nvPicPr>
          <p:cNvPr id="5" name="図 4" descr="背景パターン が含まれている画像&#10;&#10;自動的に生成された説明">
            <a:extLst>
              <a:ext uri="{FF2B5EF4-FFF2-40B4-BE49-F238E27FC236}">
                <a16:creationId xmlns:a16="http://schemas.microsoft.com/office/drawing/2014/main" id="{AEB1663B-4180-5F66-6CAA-D74C1E2EB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3958" y="1537447"/>
            <a:ext cx="9841871" cy="495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418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6E9049-50DE-CD11-139F-9C149C17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折り返し型乗算回路の利得計算</a:t>
            </a:r>
            <a:br>
              <a:rPr kumimoji="1" lang="en-US" altLang="ja-JP" dirty="0"/>
            </a:br>
            <a:r>
              <a:rPr kumimoji="1" lang="en-US" altLang="ja-JP" dirty="0" err="1"/>
              <a:t>nmos</a:t>
            </a:r>
            <a:r>
              <a:rPr kumimoji="1" lang="ja-JP" altLang="en-US" dirty="0"/>
              <a:t>差動対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A18AEF2-22E5-679E-65B9-B04B39079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F873DEAD-74AB-E506-30FD-4D5F3126A7DA}"/>
                  </a:ext>
                </a:extLst>
              </p:cNvPr>
              <p:cNvSpPr txBox="1"/>
              <p:nvPr/>
            </p:nvSpPr>
            <p:spPr>
              <a:xfrm>
                <a:off x="5646199" y="1576893"/>
                <a:ext cx="6205490" cy="3173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sSub>
                          <m:sSub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𝑜𝑥</m:t>
                            </m:r>
                          </m:sub>
                        </m:sSub>
                      </m:num>
                      <m:den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kumimoji="1" lang="ja-JP" altLang="en-US" sz="2800" dirty="0"/>
                  <a:t>とすると</a:t>
                </a:r>
                <a:endParaRPr kumimoji="1" lang="en-US" altLang="ja-JP" sz="2800" dirty="0"/>
              </a:p>
              <a:p>
                <a:pPr algn="l"/>
                <a:r>
                  <a:rPr kumimoji="1" lang="en-US" altLang="ja-JP" sz="2800" dirty="0" err="1"/>
                  <a:t>nmos</a:t>
                </a:r>
                <a:r>
                  <a:rPr kumimoji="1" lang="ja-JP" altLang="en-US" sz="2800" dirty="0"/>
                  <a:t>のドレイン電流は二乗則より</a:t>
                </a:r>
                <a:endParaRPr kumimoji="1" lang="en-US" altLang="ja-JP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"/>
                              <m:endChr m:val="}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sub>
                                      </m:sSub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ja-JP" sz="2800" b="0" i="0" smtClean="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𝑡h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"/>
                              <m:endChr m:val="}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sub>
                                      </m:sSub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ja-JP" sz="2800" b="0" i="0" smtClean="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𝑡h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sz="2800" dirty="0"/>
              </a:p>
              <a:p>
                <a:pPr algn="l"/>
                <a:r>
                  <a:rPr kumimoji="1" lang="ja-JP" altLang="en-US" sz="2800" dirty="0"/>
                  <a:t>両辺の平方根を取り、差をとると</a:t>
                </a:r>
                <a:endParaRPr kumimoji="1" lang="en-US" altLang="ja-JP" sz="28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F873DEAD-74AB-E506-30FD-4D5F3126A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199" y="1576893"/>
                <a:ext cx="6205490" cy="3173689"/>
              </a:xfrm>
              <a:prstGeom prst="rect">
                <a:avLst/>
              </a:prstGeom>
              <a:blipFill>
                <a:blip r:embed="rId2"/>
                <a:stretch>
                  <a:fillRect l="-1965" b="-46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EA3986F-1B6C-6E01-1657-97CB3877E0D6}"/>
                  </a:ext>
                </a:extLst>
              </p:cNvPr>
              <p:cNvSpPr txBox="1"/>
              <p:nvPr/>
            </p:nvSpPr>
            <p:spPr>
              <a:xfrm>
                <a:off x="4412202" y="4864963"/>
                <a:ext cx="7439487" cy="1365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ja-JP" sz="28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ra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ja-JP" sz="28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ra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ra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⋅2</m:t>
                      </m:r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EA3986F-1B6C-6E01-1657-97CB3877E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202" y="4864963"/>
                <a:ext cx="7439487" cy="13653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図 10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646A7148-9E0A-CE17-C373-A38BD78702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7389" y="2497198"/>
            <a:ext cx="6085030" cy="385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979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EBE4B6-6497-CA50-BCAD-82D58A3AC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折り返し型乗算回路の利得計算</a:t>
            </a:r>
            <a:br>
              <a:rPr kumimoji="1" lang="en-US" altLang="ja-JP" dirty="0"/>
            </a:br>
            <a:r>
              <a:rPr kumimoji="1" lang="en-US" altLang="ja-JP" dirty="0" err="1"/>
              <a:t>nmos</a:t>
            </a:r>
            <a:r>
              <a:rPr kumimoji="1" lang="ja-JP" altLang="en-US" dirty="0"/>
              <a:t>差動対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DCD8AAE-35FF-64D5-33B4-6A6470AE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F201845-7439-B96E-C7F9-CF97CEAE427A}"/>
                  </a:ext>
                </a:extLst>
              </p:cNvPr>
              <p:cNvSpPr txBox="1"/>
              <p:nvPr/>
            </p:nvSpPr>
            <p:spPr>
              <a:xfrm>
                <a:off x="454240" y="1894349"/>
                <a:ext cx="11283519" cy="4712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800" b="0" dirty="0">
                    <a:latin typeface="Cambria Math" panose="02040503050406030204" pitchFamily="18" charset="0"/>
                  </a:rPr>
                  <a:t>辺々を二乗すると</a:t>
                </a:r>
                <a:endParaRPr kumimoji="1" lang="en-US" altLang="ja-JP" sz="28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ja-JP" sz="24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rad>
                        <m:radPr>
                          <m:degHide m:val="on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400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ja-JP" sz="24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𝐾</m:t>
                      </m:r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24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400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𝐾</m:t>
                      </m:r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sz="2400" b="0" dirty="0">
                  <a:latin typeface="Cambria Math" panose="02040503050406030204" pitchFamily="18" charset="0"/>
                </a:endParaRPr>
              </a:p>
              <a:p>
                <a:r>
                  <a:rPr kumimoji="1" lang="ja-JP" altLang="en-US" sz="2800" b="0" dirty="0">
                    <a:latin typeface="Cambria Math" panose="02040503050406030204" pitchFamily="18" charset="0"/>
                  </a:rPr>
                  <a:t>さらに辺々を二乗し、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ja-JP" altLang="en-US" sz="2800" b="0" dirty="0">
                    <a:latin typeface="Cambria Math" panose="02040503050406030204" pitchFamily="18" charset="0"/>
                  </a:rPr>
                  <a:t>について解くと</a:t>
                </a:r>
                <a:endParaRPr kumimoji="1" lang="en-US" altLang="ja-JP" sz="28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sz="24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d>
                                    <m:d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  <m:sSup>
                                        <m:sSup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ja-JP" sz="2400">
                                              <a:latin typeface="Cambria Math" panose="02040503050406030204" pitchFamily="18" charset="0"/>
                                            </a:rPr>
                                            <m:t>Δ</m:t>
                                          </m:r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kumimoji="1" lang="en-US" altLang="ja-JP" sz="24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f>
                                        <m:fPr>
                                          <m:ctrlP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kumimoji="1" lang="en-US" altLang="ja-JP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ja-JP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𝐼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ja-JP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40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sSup>
                                        <m:sSup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kumimoji="1" lang="en-US" altLang="ja-JP" sz="2400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F201845-7439-B96E-C7F9-CF97CEAE42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240" y="1894349"/>
                <a:ext cx="11283519" cy="4712572"/>
              </a:xfrm>
              <a:prstGeom prst="rect">
                <a:avLst/>
              </a:prstGeom>
              <a:blipFill>
                <a:blip r:embed="rId2"/>
                <a:stretch>
                  <a:fillRect l="-1135" t="-12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7244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80B990-6C72-C944-56F7-203D9726F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折り返し型乗算回路の利得計算</a:t>
            </a:r>
            <a:br>
              <a:rPr kumimoji="1" lang="en-US" altLang="ja-JP" dirty="0"/>
            </a:br>
            <a:r>
              <a:rPr kumimoji="1" lang="en-US" altLang="ja-JP" dirty="0" err="1"/>
              <a:t>nmos</a:t>
            </a:r>
            <a:r>
              <a:rPr kumimoji="1" lang="ja-JP" altLang="en-US" dirty="0"/>
              <a:t>差動対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291EFA4-6B21-F3FF-63C9-1838E6B90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6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656CAF4-F317-C104-45CE-E4916BFB2D44}"/>
                  </a:ext>
                </a:extLst>
              </p:cNvPr>
              <p:cNvSpPr txBox="1"/>
              <p:nvPr/>
            </p:nvSpPr>
            <p:spPr>
              <a:xfrm>
                <a:off x="735737" y="2308113"/>
                <a:ext cx="10720526" cy="3430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≈0</m:t>
                    </m:r>
                  </m:oMath>
                </a14:m>
                <a:r>
                  <a:rPr kumimoji="1" lang="ja-JP" altLang="en-US" sz="2800" dirty="0"/>
                  <a:t>としてマクローリン展開を行うと</a:t>
                </a:r>
                <a:endParaRPr kumimoji="1" lang="en-US" altLang="ja-JP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ra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altLang="ja-JP" sz="240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en-US" altLang="ja-JP" sz="2400" dirty="0"/>
              </a:p>
              <a:p>
                <a:r>
                  <a:rPr lang="ja-JP" altLang="en-US" sz="2400" dirty="0"/>
                  <a:t>微小量の二乗を無視すると</a:t>
                </a:r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kumimoji="1" lang="en-US" altLang="ja-JP" sz="2400" dirty="0"/>
              </a:p>
              <a:p>
                <a:r>
                  <a:rPr kumimoji="1" lang="ja-JP" altLang="en-US" sz="2400" dirty="0"/>
                  <a:t>従って、</a:t>
                </a:r>
                <a:r>
                  <a:rPr kumimoji="1" lang="en-US" altLang="ja-JP" sz="2400" dirty="0" err="1"/>
                  <a:t>nmos</a:t>
                </a:r>
                <a:r>
                  <a:rPr kumimoji="1" lang="ja-JP" altLang="en-US" sz="2400" dirty="0"/>
                  <a:t>のドレイン電流は</a:t>
                </a:r>
                <a:endParaRPr kumimoji="1" lang="en-US" altLang="ja-JP" sz="2400" dirty="0"/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ja-JP" sz="2400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ja-JP" sz="24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ja-JP" sz="24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⋅</m:t>
                    </m:r>
                    <m:rad>
                      <m:radPr>
                        <m:degHide m:val="on"/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ra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sz="2400" dirty="0"/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en-US" altLang="ja-JP" sz="2400" dirty="0"/>
                  <a:t>	</a:t>
                </a:r>
              </a:p>
              <a:p>
                <a:r>
                  <a:rPr lang="ja-JP" altLang="en-US" sz="2400" dirty="0"/>
                  <a:t>と表せる。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656CAF4-F317-C104-45CE-E4916BFB2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37" y="2308113"/>
                <a:ext cx="10720526" cy="3430811"/>
              </a:xfrm>
              <a:prstGeom prst="rect">
                <a:avLst/>
              </a:prstGeom>
              <a:blipFill>
                <a:blip r:embed="rId2"/>
                <a:stretch>
                  <a:fillRect l="-910" t="-1779" b="-32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4235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62EF3F-8F0C-F8B7-A51E-AFB7AF87F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折り返し型乗算回路の利得計算</a:t>
            </a:r>
            <a:br>
              <a:rPr kumimoji="1" lang="en-US" altLang="ja-JP" dirty="0"/>
            </a:br>
            <a:r>
              <a:rPr lang="en-US" altLang="ja-JP" dirty="0" err="1"/>
              <a:t>p</a:t>
            </a:r>
            <a:r>
              <a:rPr kumimoji="1" lang="en-US" altLang="ja-JP" dirty="0" err="1"/>
              <a:t>mos</a:t>
            </a:r>
            <a:r>
              <a:rPr kumimoji="1" lang="ja-JP" altLang="en-US" dirty="0"/>
              <a:t>差動対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06DD6CC-FA04-D300-F3BA-9DC6340CA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F008A217-EC49-D6D3-BB3F-7B63F00F3B6D}"/>
                  </a:ext>
                </a:extLst>
              </p:cNvPr>
              <p:cNvSpPr txBox="1"/>
              <p:nvPr/>
            </p:nvSpPr>
            <p:spPr>
              <a:xfrm>
                <a:off x="5830776" y="2071685"/>
                <a:ext cx="5939161" cy="3605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en-US" altLang="ja-JP" sz="2800" dirty="0" err="1"/>
                  <a:t>nmos</a:t>
                </a:r>
                <a:r>
                  <a:rPr kumimoji="1" lang="ja-JP" altLang="en-US" sz="2800" dirty="0"/>
                  <a:t>のドレイン電流は二乗則より</a:t>
                </a:r>
                <a:endParaRPr kumimoji="1" lang="en-US" altLang="ja-JP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sub>
                                      </m:s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ja-JP" sz="2400" b="0" i="0" smtClean="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𝑡h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sub>
                                      </m:sSub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40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𝑡h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sz="2800" dirty="0"/>
              </a:p>
              <a:p>
                <a:pPr algn="l"/>
                <a:r>
                  <a:rPr kumimoji="1" lang="ja-JP" altLang="en-US" sz="2800" dirty="0"/>
                  <a:t>両辺の平方根を取り、差をとると</a:t>
                </a:r>
                <a:endParaRPr kumimoji="1" lang="en-US" altLang="ja-JP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ja-JP" sz="28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ra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ja-JP" sz="28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ra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ra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⋅2</m:t>
                      </m:r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F008A217-EC49-D6D3-BB3F-7B63F00F3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776" y="2071685"/>
                <a:ext cx="5939161" cy="3605218"/>
              </a:xfrm>
              <a:prstGeom prst="rect">
                <a:avLst/>
              </a:prstGeom>
              <a:blipFill>
                <a:blip r:embed="rId2"/>
                <a:stretch>
                  <a:fillRect l="-2051" t="-1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図 15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207C9826-E6E9-B74B-D199-5A03D26B95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3681" y="1690688"/>
            <a:ext cx="6710594" cy="436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577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EE8CC4-2BE6-4877-9FAA-6DC9E4524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折り返し型乗算回路の利得計算</a:t>
            </a:r>
            <a:br>
              <a:rPr kumimoji="1" lang="en-US" altLang="ja-JP" dirty="0"/>
            </a:br>
            <a:r>
              <a:rPr lang="en-US" altLang="ja-JP" dirty="0" err="1"/>
              <a:t>p</a:t>
            </a:r>
            <a:r>
              <a:rPr kumimoji="1" lang="en-US" altLang="ja-JP" dirty="0" err="1"/>
              <a:t>mos</a:t>
            </a:r>
            <a:r>
              <a:rPr kumimoji="1" lang="ja-JP" altLang="en-US" dirty="0"/>
              <a:t>差動対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1681AA9-D9FE-DB84-0B7E-424746CE5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8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310CE4EC-410F-4031-726A-D74AB0372368}"/>
                  </a:ext>
                </a:extLst>
              </p:cNvPr>
              <p:cNvSpPr txBox="1"/>
              <p:nvPr/>
            </p:nvSpPr>
            <p:spPr>
              <a:xfrm>
                <a:off x="574089" y="1833072"/>
                <a:ext cx="11043821" cy="4705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ja-JP" altLang="en-US" sz="2800" dirty="0"/>
                  <a:t>辺々を二乗すると</a:t>
                </a:r>
                <a:endParaRPr lang="en-US" altLang="ja-JP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ja-JP" sz="28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−2</m:t>
                      </m:r>
                      <m:rad>
                        <m:radPr>
                          <m:degHide m:val="on"/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800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ja-JP" sz="28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m:rPr>
                          <m:sty m:val="p"/>
                        </m:rPr>
                        <a:rPr lang="en-US" altLang="ja-JP" sz="2800" b="0" i="0" smtClean="0">
                          <a:latin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800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2800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ja-JP" sz="2800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8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800" b="0" i="0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m:rPr>
                          <m:sty m:val="p"/>
                        </m:rPr>
                        <a:rPr lang="en-US" altLang="ja-JP" sz="2800" b="0" i="0" smtClean="0">
                          <a:latin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sz="2800" dirty="0"/>
              </a:p>
              <a:p>
                <a:r>
                  <a:rPr kumimoji="1" lang="ja-JP" altLang="en-US" sz="2800" b="0" dirty="0">
                    <a:latin typeface="Cambria Math" panose="02040503050406030204" pitchFamily="18" charset="0"/>
                  </a:rPr>
                  <a:t>さらに辺々を二乗し、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Δi</m:t>
                    </m:r>
                  </m:oMath>
                </a14:m>
                <a:r>
                  <a:rPr kumimoji="1" lang="ja-JP" altLang="en-US" sz="2800" b="0" dirty="0">
                    <a:latin typeface="Cambria Math" panose="02040503050406030204" pitchFamily="18" charset="0"/>
                  </a:rPr>
                  <a:t>について解くと</a:t>
                </a:r>
                <a:endParaRPr kumimoji="1" lang="en-US" altLang="ja-JP" sz="28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"/>
                              <m:endChr m:val="}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f>
                                        <m:fPr>
                                          <m:ctrlPr>
                                            <a:rPr kumimoji="1"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ja-JP" sz="2800" i="1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kumimoji="1" lang="en-US" altLang="ja-JP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ja-JP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𝐼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ja-JP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ja-JP" sz="2800" b="0" i="0" smtClean="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sSup>
                                        <m:sSupPr>
                                          <m:ctrlPr>
                                            <a:rPr kumimoji="1"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310CE4EC-410F-4031-726A-D74AB0372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89" y="1833072"/>
                <a:ext cx="11043821" cy="4705840"/>
              </a:xfrm>
              <a:prstGeom prst="rect">
                <a:avLst/>
              </a:prstGeom>
              <a:blipFill>
                <a:blip r:embed="rId2"/>
                <a:stretch>
                  <a:fillRect l="-1104" t="-12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7724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073105-CB5B-4AA5-3949-F2A8ED7AB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折り返し型乗算回路の利得計算</a:t>
            </a:r>
            <a:br>
              <a:rPr kumimoji="1" lang="en-US" altLang="ja-JP" dirty="0"/>
            </a:br>
            <a:r>
              <a:rPr lang="en-US" altLang="ja-JP" dirty="0" err="1"/>
              <a:t>p</a:t>
            </a:r>
            <a:r>
              <a:rPr kumimoji="1" lang="en-US" altLang="ja-JP" dirty="0" err="1"/>
              <a:t>mos</a:t>
            </a:r>
            <a:r>
              <a:rPr kumimoji="1" lang="ja-JP" altLang="en-US" dirty="0"/>
              <a:t>差動対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02D9AB5-5511-2E07-35E9-49D8E1029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BCB2084-E793-A79B-C1AF-BB5CF602A090}"/>
                  </a:ext>
                </a:extLst>
              </p:cNvPr>
              <p:cNvSpPr txBox="1"/>
              <p:nvPr/>
            </p:nvSpPr>
            <p:spPr>
              <a:xfrm>
                <a:off x="1320553" y="2202394"/>
                <a:ext cx="9550893" cy="3430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≈0</m:t>
                    </m:r>
                  </m:oMath>
                </a14:m>
                <a:r>
                  <a:rPr kumimoji="1" lang="ja-JP" altLang="en-US" sz="2800" dirty="0"/>
                  <a:t>としてマクローリン展開を行うと</a:t>
                </a:r>
                <a:endParaRPr kumimoji="1" lang="en-US" altLang="ja-JP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ra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 panose="02040503050406030204" pitchFamily="18" charset="0"/>
                            </a:rPr>
                            <m:t>Δ</m:t>
                          </m:r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en-US" altLang="ja-JP" sz="2800" b="0" dirty="0"/>
              </a:p>
              <a:p>
                <a:r>
                  <a:rPr lang="ja-JP" altLang="en-US" sz="2800" dirty="0"/>
                  <a:t>微小量の二乗を無視すると</a:t>
                </a:r>
                <a:endParaRPr lang="en-US" altLang="ja-JP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kumimoji="1" lang="en-US" altLang="ja-JP" sz="2400" dirty="0"/>
              </a:p>
              <a:p>
                <a:r>
                  <a:rPr kumimoji="1" lang="ja-JP" altLang="en-US" sz="2400" dirty="0"/>
                  <a:t>従って、</a:t>
                </a:r>
                <a:r>
                  <a:rPr kumimoji="1" lang="en-US" altLang="ja-JP" sz="2400" dirty="0" err="1"/>
                  <a:t>pmos</a:t>
                </a:r>
                <a:r>
                  <a:rPr lang="ja-JP" altLang="en-US" sz="2400" dirty="0"/>
                  <a:t>のドレイン電流は</a:t>
                </a:r>
                <a:endParaRPr lang="en-US" altLang="ja-JP" sz="2400" dirty="0"/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ja-JP" sz="24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ja-JP" sz="24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⋅</m:t>
                    </m:r>
                    <m:rad>
                      <m:radPr>
                        <m:degHide m:val="on"/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ra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sz="2400" dirty="0"/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r>
                  <a:rPr lang="ja-JP" altLang="en-US" sz="2000" dirty="0"/>
                  <a:t>と表せる。</a:t>
                </a:r>
                <a:endParaRPr kumimoji="1" lang="ja-JP" altLang="en-US" sz="20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BCB2084-E793-A79B-C1AF-BB5CF602A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553" y="2202394"/>
                <a:ext cx="9550893" cy="3430811"/>
              </a:xfrm>
              <a:prstGeom prst="rect">
                <a:avLst/>
              </a:prstGeom>
              <a:blipFill>
                <a:blip r:embed="rId2"/>
                <a:stretch>
                  <a:fillRect l="-1341" t="-1599" b="-23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6413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kumimoji="1"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1084</Words>
  <Application>Microsoft Office PowerPoint</Application>
  <PresentationFormat>ワイド画面</PresentationFormat>
  <Paragraphs>134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3" baseType="lpstr">
      <vt:lpstr>游ゴシック</vt:lpstr>
      <vt:lpstr>游ゴシック Light</vt:lpstr>
      <vt:lpstr>Arial</vt:lpstr>
      <vt:lpstr>Cambria Math</vt:lpstr>
      <vt:lpstr>Office テーマ</vt:lpstr>
      <vt:lpstr>進捗報告 折り返し型ギルバート乗算回路の設計</vt:lpstr>
      <vt:lpstr>目的</vt:lpstr>
      <vt:lpstr>折り返し型乗算回路の構成</vt:lpstr>
      <vt:lpstr>折り返し型乗算回路の利得計算 nmos差動対</vt:lpstr>
      <vt:lpstr>折り返し型乗算回路の利得計算 nmos差動対</vt:lpstr>
      <vt:lpstr>折り返し型乗算回路の利得計算 nmos差動対</vt:lpstr>
      <vt:lpstr>折り返し型乗算回路の利得計算 pmos差動対</vt:lpstr>
      <vt:lpstr>折り返し型乗算回路の利得計算 pmos差動対</vt:lpstr>
      <vt:lpstr>折り返し型乗算回路の利得計算 pmos差動対</vt:lpstr>
      <vt:lpstr>折り返し型乗算回路の利得計算 各部の電流</vt:lpstr>
      <vt:lpstr>折り返し型乗算回路の利得計算 各部の電流</vt:lpstr>
      <vt:lpstr>折り返し型乗算回路の利得計算 各部の電流</vt:lpstr>
      <vt:lpstr>折り返し型乗算回路の利得計算 各部の電流</vt:lpstr>
      <vt:lpstr>折り返し型乗算回路の利得計算 各部の電流</vt:lpstr>
      <vt:lpstr>折り返し型乗算回路の利得計算 各部の電流</vt:lpstr>
      <vt:lpstr>折り返し型乗算回路の利得計算 各部の電流</vt:lpstr>
      <vt:lpstr>折り返し型乗算回路の利得計算 各部の電流</vt:lpstr>
      <vt:lpstr>まとめ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進捗報告 折り返し型ギルバート乗算回路の設計</dc:title>
  <dc:creator>Hikaru Kojima</dc:creator>
  <cp:lastModifiedBy>KOJIMAHIKARU</cp:lastModifiedBy>
  <cp:revision>4</cp:revision>
  <dcterms:created xsi:type="dcterms:W3CDTF">2023-07-05T07:21:04Z</dcterms:created>
  <dcterms:modified xsi:type="dcterms:W3CDTF">2023-07-11T13:35:02Z</dcterms:modified>
</cp:coreProperties>
</file>