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0" r:id="rId5"/>
    <p:sldId id="258"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90"/>
      </p:cViewPr>
      <p:guideLst/>
    </p:cSldViewPr>
  </p:slideViewPr>
  <p:notesTextViewPr>
    <p:cViewPr>
      <p:scale>
        <a:sx n="1" d="1"/>
        <a:sy n="1" d="1"/>
      </p:scale>
      <p:origin x="0" y="0"/>
    </p:cViewPr>
  </p:notesTextViewPr>
  <p:sorterViewPr>
    <p:cViewPr>
      <p:scale>
        <a:sx n="100" d="100"/>
        <a:sy n="100" d="100"/>
      </p:scale>
      <p:origin x="0" y="-7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2024/4/28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2024/4/30</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2024/4/30</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2024/4/30</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2024/4/30</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2024/4/30</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2024/4/30</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2024/4/30</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lvl1pPr>
              <a:defRPr>
                <a:latin typeface="Times Newer Roman" panose="00000500000000000000" pitchFamily="50" charset="0"/>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2024/4/30</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2024/4/30</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2024/4/30</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2024/4/30</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0.png"/><Relationship Id="rId7" Type="http://schemas.openxmlformats.org/officeDocument/2006/relationships/image" Target="../media/image23.png"/><Relationship Id="rId12" Type="http://schemas.openxmlformats.org/officeDocument/2006/relationships/image" Target="../media/image270.png"/><Relationship Id="rId2" Type="http://schemas.openxmlformats.org/officeDocument/2006/relationships/image" Target="../media/image180.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8.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kumimoji="1" lang="ja-JP" altLang="en-US" dirty="0"/>
              <a:t>カレントミラーを組み合わせた</a:t>
            </a:r>
            <a:br>
              <a:rPr kumimoji="1" lang="en-US" altLang="ja-JP" dirty="0"/>
            </a:br>
            <a:r>
              <a:rPr kumimoji="1" lang="ja-JP" altLang="en-US" dirty="0"/>
              <a:t>折り返し型アナログ乗算回路</a:t>
            </a:r>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en-US" altLang="ja-JP" dirty="0"/>
              <a:t>2024/04/30</a:t>
            </a:r>
            <a:r>
              <a:rPr kumimoji="1" lang="ja-JP" altLang="en-US" dirty="0"/>
              <a:t>　小島光</a:t>
            </a:r>
            <a:endParaRPr kumimoji="1" lang="en-US" altLang="ja-JP"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BBDC8656-E24A-0530-1D11-6977E360CF15}"/>
              </a:ext>
            </a:extLst>
          </p:cNvPr>
          <p:cNvSpPr>
            <a:spLocks noGrp="1"/>
          </p:cNvSpPr>
          <p:nvPr>
            <p:ph type="dt" sz="half" idx="10"/>
          </p:nvPr>
        </p:nvSpPr>
        <p:spPr/>
        <p:txBody>
          <a:bodyPr/>
          <a:lstStyle/>
          <a:p>
            <a:r>
              <a:rPr kumimoji="1" lang="en-US" altLang="ja-JP"/>
              <a:t>2024/4/30</a:t>
            </a:r>
            <a:endParaRPr kumimoji="1" lang="ja-JP" altLang="en-US"/>
          </a:p>
        </p:txBody>
      </p:sp>
      <p:sp>
        <p:nvSpPr>
          <p:cNvPr id="6" name="スライド番号プレースホルダー 5">
            <a:extLst>
              <a:ext uri="{FF2B5EF4-FFF2-40B4-BE49-F238E27FC236}">
                <a16:creationId xmlns:a16="http://schemas.microsoft.com/office/drawing/2014/main" id="{E7C0EC0D-6438-D0EF-229E-E991B321AE54}"/>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F5AC9-D47C-CB1D-EBF1-7B0FB2453BF5}"/>
              </a:ext>
            </a:extLst>
          </p:cNvPr>
          <p:cNvSpPr>
            <a:spLocks noGrp="1"/>
          </p:cNvSpPr>
          <p:nvPr>
            <p:ph type="title"/>
          </p:nvPr>
        </p:nvSpPr>
        <p:spPr/>
        <p:txBody>
          <a:bodyPr/>
          <a:lstStyle/>
          <a:p>
            <a:r>
              <a:rPr kumimoji="1" lang="en-US" altLang="ja-JP" dirty="0">
                <a:latin typeface="Times Newer Roman" panose="00000500000000000000" pitchFamily="50" charset="0"/>
              </a:rPr>
              <a:t>ROHM 180 nm</a:t>
            </a:r>
            <a:r>
              <a:rPr kumimoji="1" lang="ja-JP" altLang="en-US" dirty="0">
                <a:latin typeface="Times Newer Roman" panose="00000500000000000000" pitchFamily="50" charset="0"/>
              </a:rPr>
              <a:t>でのシミュレーション</a:t>
            </a:r>
            <a:endParaRPr kumimoji="1" lang="ja-JP" altLang="en-US" dirty="0"/>
          </a:p>
        </p:txBody>
      </p:sp>
      <p:sp>
        <p:nvSpPr>
          <p:cNvPr id="3" name="日付プレースホルダー 2">
            <a:extLst>
              <a:ext uri="{FF2B5EF4-FFF2-40B4-BE49-F238E27FC236}">
                <a16:creationId xmlns:a16="http://schemas.microsoft.com/office/drawing/2014/main" id="{0339520F-711C-CB3B-44BC-8AFEAC4C8E86}"/>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D2E87E1F-38B4-CA4F-298A-D44200F09BCD}"/>
              </a:ext>
            </a:extLst>
          </p:cNvPr>
          <p:cNvSpPr>
            <a:spLocks noGrp="1"/>
          </p:cNvSpPr>
          <p:nvPr>
            <p:ph type="sldNum" sz="quarter" idx="12"/>
          </p:nvPr>
        </p:nvSpPr>
        <p:spPr/>
        <p:txBody>
          <a:bodyPr/>
          <a:lstStyle/>
          <a:p>
            <a:fld id="{6294761A-CFE9-4878-87A7-90ECABD59CE5}"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CE7FC2A0-812F-4600-973A-0A51BB79191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aphicFrame>
        <p:nvGraphicFramePr>
          <p:cNvPr id="7" name="オブジェクト 6">
            <a:extLst>
              <a:ext uri="{FF2B5EF4-FFF2-40B4-BE49-F238E27FC236}">
                <a16:creationId xmlns:a16="http://schemas.microsoft.com/office/drawing/2014/main" id="{21408CA8-C62C-3034-B299-33B7D46BE67C}"/>
              </a:ext>
            </a:extLst>
          </p:cNvPr>
          <p:cNvGraphicFramePr>
            <a:graphicFrameLocks noChangeAspect="1"/>
          </p:cNvGraphicFramePr>
          <p:nvPr>
            <p:extLst>
              <p:ext uri="{D42A27DB-BD31-4B8C-83A1-F6EECF244321}">
                <p14:modId xmlns:p14="http://schemas.microsoft.com/office/powerpoint/2010/main" val="403900677"/>
              </p:ext>
            </p:extLst>
          </p:nvPr>
        </p:nvGraphicFramePr>
        <p:xfrm>
          <a:off x="149874" y="1252122"/>
          <a:ext cx="4262308" cy="2986440"/>
        </p:xfrm>
        <a:graphic>
          <a:graphicData uri="http://schemas.openxmlformats.org/presentationml/2006/ole">
            <mc:AlternateContent xmlns:mc="http://schemas.openxmlformats.org/markup-compatibility/2006">
              <mc:Choice xmlns:v="urn:schemas-microsoft-com:vml" Requires="v">
                <p:oleObj name="PDF" r:id="rId2" imgW="0" imgH="360" progId="FoxitReader.Document">
                  <p:embed/>
                </p:oleObj>
              </mc:Choice>
              <mc:Fallback>
                <p:oleObj name="PDF" r:id="rId2" imgW="0" imgH="360" progId="FoxitReader.Document">
                  <p:embed/>
                  <p:pic>
                    <p:nvPicPr>
                      <p:cNvPr id="0" name=""/>
                      <p:cNvPicPr/>
                      <p:nvPr/>
                    </p:nvPicPr>
                    <p:blipFill>
                      <a:blip r:embed="rId3"/>
                      <a:stretch>
                        <a:fillRect/>
                      </a:stretch>
                    </p:blipFill>
                    <p:spPr>
                      <a:xfrm>
                        <a:off x="149874" y="1252122"/>
                        <a:ext cx="4262308" cy="2986440"/>
                      </a:xfrm>
                      <a:prstGeom prst="rect">
                        <a:avLst/>
                      </a:prstGeom>
                    </p:spPr>
                  </p:pic>
                </p:oleObj>
              </mc:Fallback>
            </mc:AlternateContent>
          </a:graphicData>
        </a:graphic>
      </p:graphicFrame>
      <p:graphicFrame>
        <p:nvGraphicFramePr>
          <p:cNvPr id="8" name="オブジェクト 7">
            <a:extLst>
              <a:ext uri="{FF2B5EF4-FFF2-40B4-BE49-F238E27FC236}">
                <a16:creationId xmlns:a16="http://schemas.microsoft.com/office/drawing/2014/main" id="{E3C7AC9D-CF04-FA79-07AE-DA1F21A81509}"/>
              </a:ext>
            </a:extLst>
          </p:cNvPr>
          <p:cNvGraphicFramePr>
            <a:graphicFrameLocks noChangeAspect="1"/>
          </p:cNvGraphicFramePr>
          <p:nvPr>
            <p:extLst>
              <p:ext uri="{D42A27DB-BD31-4B8C-83A1-F6EECF244321}">
                <p14:modId xmlns:p14="http://schemas.microsoft.com/office/powerpoint/2010/main" val="1728658624"/>
              </p:ext>
            </p:extLst>
          </p:nvPr>
        </p:nvGraphicFramePr>
        <p:xfrm>
          <a:off x="4027220" y="1252123"/>
          <a:ext cx="4383822" cy="3071578"/>
        </p:xfrm>
        <a:graphic>
          <a:graphicData uri="http://schemas.openxmlformats.org/presentationml/2006/ole">
            <mc:AlternateContent xmlns:mc="http://schemas.openxmlformats.org/markup-compatibility/2006">
              <mc:Choice xmlns:v="urn:schemas-microsoft-com:vml" Requires="v">
                <p:oleObj name="PDF" r:id="rId4" imgW="0" imgH="360" progId="FoxitReader.Document">
                  <p:embed/>
                </p:oleObj>
              </mc:Choice>
              <mc:Fallback>
                <p:oleObj name="PDF" r:id="rId4" imgW="0" imgH="360" progId="FoxitReader.Document">
                  <p:embed/>
                  <p:pic>
                    <p:nvPicPr>
                      <p:cNvPr id="0" name=""/>
                      <p:cNvPicPr/>
                      <p:nvPr/>
                    </p:nvPicPr>
                    <p:blipFill>
                      <a:blip r:embed="rId5"/>
                      <a:stretch>
                        <a:fillRect/>
                      </a:stretch>
                    </p:blipFill>
                    <p:spPr>
                      <a:xfrm>
                        <a:off x="4027220" y="1252123"/>
                        <a:ext cx="4383822" cy="3071578"/>
                      </a:xfrm>
                      <a:prstGeom prst="rect">
                        <a:avLst/>
                      </a:prstGeom>
                    </p:spPr>
                  </p:pic>
                </p:oleObj>
              </mc:Fallback>
            </mc:AlternateContent>
          </a:graphicData>
        </a:graphic>
      </p:graphicFrame>
      <p:graphicFrame>
        <p:nvGraphicFramePr>
          <p:cNvPr id="6" name="オブジェクト 5">
            <a:extLst>
              <a:ext uri="{FF2B5EF4-FFF2-40B4-BE49-F238E27FC236}">
                <a16:creationId xmlns:a16="http://schemas.microsoft.com/office/drawing/2014/main" id="{866697E0-49A5-D260-1070-5C708E273EE5}"/>
              </a:ext>
            </a:extLst>
          </p:cNvPr>
          <p:cNvGraphicFramePr>
            <a:graphicFrameLocks noChangeAspect="1"/>
          </p:cNvGraphicFramePr>
          <p:nvPr>
            <p:extLst>
              <p:ext uri="{D42A27DB-BD31-4B8C-83A1-F6EECF244321}">
                <p14:modId xmlns:p14="http://schemas.microsoft.com/office/powerpoint/2010/main" val="1299979870"/>
              </p:ext>
            </p:extLst>
          </p:nvPr>
        </p:nvGraphicFramePr>
        <p:xfrm>
          <a:off x="7929689" y="1252122"/>
          <a:ext cx="4262311" cy="2986440"/>
        </p:xfrm>
        <a:graphic>
          <a:graphicData uri="http://schemas.openxmlformats.org/presentationml/2006/ole">
            <mc:AlternateContent xmlns:mc="http://schemas.openxmlformats.org/markup-compatibility/2006">
              <mc:Choice xmlns:v="urn:schemas-microsoft-com:vml" Requires="v">
                <p:oleObj name="PDF" r:id="rId6" imgW="0" imgH="360" progId="FoxitReader.Document">
                  <p:embed/>
                </p:oleObj>
              </mc:Choice>
              <mc:Fallback>
                <p:oleObj name="PDF" r:id="rId6" imgW="0" imgH="360" progId="FoxitReader.Document">
                  <p:embed/>
                  <p:pic>
                    <p:nvPicPr>
                      <p:cNvPr id="0" name=""/>
                      <p:cNvPicPr/>
                      <p:nvPr/>
                    </p:nvPicPr>
                    <p:blipFill>
                      <a:blip r:embed="rId7"/>
                      <a:stretch>
                        <a:fillRect/>
                      </a:stretch>
                    </p:blipFill>
                    <p:spPr>
                      <a:xfrm>
                        <a:off x="7929689" y="1252122"/>
                        <a:ext cx="4262311" cy="2986440"/>
                      </a:xfrm>
                      <a:prstGeom prst="rect">
                        <a:avLst/>
                      </a:prstGeom>
                    </p:spPr>
                  </p:pic>
                </p:oleObj>
              </mc:Fallback>
            </mc:AlternateContent>
          </a:graphicData>
        </a:graphic>
      </p:graphicFrame>
      <p:sp>
        <p:nvSpPr>
          <p:cNvPr id="9" name="テキスト ボックス 8">
            <a:extLst>
              <a:ext uri="{FF2B5EF4-FFF2-40B4-BE49-F238E27FC236}">
                <a16:creationId xmlns:a16="http://schemas.microsoft.com/office/drawing/2014/main" id="{1C9014C9-7D20-8546-62FC-081682C2677F}"/>
              </a:ext>
            </a:extLst>
          </p:cNvPr>
          <p:cNvSpPr txBox="1"/>
          <p:nvPr/>
        </p:nvSpPr>
        <p:spPr>
          <a:xfrm>
            <a:off x="757028" y="4323701"/>
            <a:ext cx="3048000" cy="369332"/>
          </a:xfrm>
          <a:prstGeom prst="rect">
            <a:avLst/>
          </a:prstGeom>
          <a:noFill/>
        </p:spPr>
        <p:txBody>
          <a:bodyPr wrap="square" rtlCol="0">
            <a:spAutoFit/>
          </a:bodyPr>
          <a:lstStyle/>
          <a:p>
            <a:pPr algn="ctr"/>
            <a:r>
              <a:rPr kumimoji="1" lang="ja-JP" altLang="en-US" dirty="0"/>
              <a:t>ギルバート乗算回路</a:t>
            </a:r>
          </a:p>
        </p:txBody>
      </p:sp>
      <p:sp>
        <p:nvSpPr>
          <p:cNvPr id="10" name="テキスト ボックス 9">
            <a:extLst>
              <a:ext uri="{FF2B5EF4-FFF2-40B4-BE49-F238E27FC236}">
                <a16:creationId xmlns:a16="http://schemas.microsoft.com/office/drawing/2014/main" id="{C2D9CD76-3A23-1049-C8A9-B55EF8FF665E}"/>
              </a:ext>
            </a:extLst>
          </p:cNvPr>
          <p:cNvSpPr txBox="1"/>
          <p:nvPr/>
        </p:nvSpPr>
        <p:spPr>
          <a:xfrm>
            <a:off x="8223199" y="4364839"/>
            <a:ext cx="3675289" cy="646331"/>
          </a:xfrm>
          <a:prstGeom prst="rect">
            <a:avLst/>
          </a:prstGeom>
          <a:noFill/>
        </p:spPr>
        <p:txBody>
          <a:bodyPr wrap="square" rtlCol="0">
            <a:spAutoFit/>
          </a:bodyPr>
          <a:lstStyle/>
          <a:p>
            <a:pPr algn="ctr"/>
            <a:r>
              <a:rPr kumimoji="1" lang="ja-JP" altLang="en-US" dirty="0"/>
              <a:t>カレントミラーを組み合わせた</a:t>
            </a:r>
            <a:endParaRPr kumimoji="1" lang="en-US" altLang="ja-JP" dirty="0"/>
          </a:p>
          <a:p>
            <a:pPr algn="ctr"/>
            <a:r>
              <a:rPr lang="ja-JP" altLang="en-US" dirty="0"/>
              <a:t>アナログ</a:t>
            </a:r>
            <a:r>
              <a:rPr kumimoji="1" lang="ja-JP" altLang="en-US" dirty="0"/>
              <a:t>乗算回路</a:t>
            </a:r>
          </a:p>
        </p:txBody>
      </p:sp>
      <p:sp>
        <p:nvSpPr>
          <p:cNvPr id="11" name="テキスト ボックス 10">
            <a:extLst>
              <a:ext uri="{FF2B5EF4-FFF2-40B4-BE49-F238E27FC236}">
                <a16:creationId xmlns:a16="http://schemas.microsoft.com/office/drawing/2014/main" id="{41C2B5FD-05AF-812C-7421-A2F875CCE238}"/>
              </a:ext>
            </a:extLst>
          </p:cNvPr>
          <p:cNvSpPr txBox="1"/>
          <p:nvPr/>
        </p:nvSpPr>
        <p:spPr>
          <a:xfrm>
            <a:off x="4568045" y="4281132"/>
            <a:ext cx="3048000" cy="646331"/>
          </a:xfrm>
          <a:prstGeom prst="rect">
            <a:avLst/>
          </a:prstGeom>
          <a:noFill/>
        </p:spPr>
        <p:txBody>
          <a:bodyPr wrap="square" rtlCol="0">
            <a:spAutoFit/>
          </a:bodyPr>
          <a:lstStyle/>
          <a:p>
            <a:pPr algn="ctr"/>
            <a:r>
              <a:rPr lang="ja-JP" altLang="en-US" dirty="0"/>
              <a:t>折り返し型アナログ</a:t>
            </a:r>
            <a:endParaRPr lang="en-US" altLang="ja-JP" dirty="0"/>
          </a:p>
          <a:p>
            <a:pPr algn="ctr"/>
            <a:r>
              <a:rPr lang="ja-JP" altLang="en-US" dirty="0"/>
              <a:t>乗算回路</a:t>
            </a:r>
            <a:endParaRPr kumimoji="1" lang="ja-JP" altLang="en-US" dirty="0"/>
          </a:p>
        </p:txBody>
      </p:sp>
      <p:sp>
        <p:nvSpPr>
          <p:cNvPr id="12" name="テキスト ボックス 11">
            <a:extLst>
              <a:ext uri="{FF2B5EF4-FFF2-40B4-BE49-F238E27FC236}">
                <a16:creationId xmlns:a16="http://schemas.microsoft.com/office/drawing/2014/main" id="{88FED5EC-5063-1814-AC24-1D3D6FE01036}"/>
              </a:ext>
            </a:extLst>
          </p:cNvPr>
          <p:cNvSpPr txBox="1"/>
          <p:nvPr/>
        </p:nvSpPr>
        <p:spPr>
          <a:xfrm>
            <a:off x="495009" y="5237636"/>
            <a:ext cx="11448243" cy="923330"/>
          </a:xfrm>
          <a:prstGeom prst="rect">
            <a:avLst/>
          </a:prstGeom>
          <a:noFill/>
        </p:spPr>
        <p:txBody>
          <a:bodyPr wrap="square" rtlCol="0">
            <a:spAutoFit/>
          </a:bodyPr>
          <a:lstStyle/>
          <a:p>
            <a:r>
              <a:rPr kumimoji="1" lang="ja-JP" altLang="en-US" dirty="0"/>
              <a:t>折り返し型アナログ乗算回路は</a:t>
            </a:r>
            <a:r>
              <a:rPr kumimoji="1" lang="en-US" altLang="ja-JP" dirty="0"/>
              <a:t>PMOS</a:t>
            </a:r>
            <a:r>
              <a:rPr kumimoji="1" lang="ja-JP" altLang="en-US" dirty="0"/>
              <a:t>を使用したもので、カレントミラーを組み合わせたアナログ乗算回路は</a:t>
            </a:r>
            <a:r>
              <a:rPr kumimoji="1" lang="en-US" altLang="ja-JP" dirty="0"/>
              <a:t>NMOS</a:t>
            </a:r>
            <a:r>
              <a:rPr kumimoji="1" lang="ja-JP" altLang="en-US" dirty="0"/>
              <a:t>のみのもの。</a:t>
            </a:r>
            <a:endParaRPr kumimoji="1" lang="en-US" altLang="ja-JP" dirty="0"/>
          </a:p>
          <a:p>
            <a:r>
              <a:rPr kumimoji="1" lang="ja-JP" altLang="en-US" dirty="0"/>
              <a:t>ギルバート乗算回路に比べ遮断周波数は低くなるが、</a:t>
            </a:r>
            <a:r>
              <a:rPr kumimoji="1" lang="en-US" altLang="ja-JP" dirty="0"/>
              <a:t>PMOS</a:t>
            </a:r>
            <a:r>
              <a:rPr kumimoji="1" lang="ja-JP" altLang="en-US" dirty="0"/>
              <a:t>を使用するよりも遮断周波数が高い。</a:t>
            </a:r>
            <a:endParaRPr kumimoji="1" lang="en-US" altLang="ja-JP" dirty="0"/>
          </a:p>
        </p:txBody>
      </p:sp>
    </p:spTree>
    <p:extLst>
      <p:ext uri="{BB962C8B-B14F-4D97-AF65-F5344CB8AC3E}">
        <p14:creationId xmlns:p14="http://schemas.microsoft.com/office/powerpoint/2010/main" val="166789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ダイアグラム&#10;&#10;自動的に生成された説明">
            <a:extLst>
              <a:ext uri="{FF2B5EF4-FFF2-40B4-BE49-F238E27FC236}">
                <a16:creationId xmlns:a16="http://schemas.microsoft.com/office/drawing/2014/main" id="{5C715161-BC06-4A40-6ED3-4B45668A1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80" y="1748142"/>
            <a:ext cx="6741903" cy="3361716"/>
          </a:xfrm>
          <a:prstGeom prst="rect">
            <a:avLst/>
          </a:prstGeom>
        </p:spPr>
      </p:pic>
      <p:sp>
        <p:nvSpPr>
          <p:cNvPr id="2" name="タイトル 1">
            <a:extLst>
              <a:ext uri="{FF2B5EF4-FFF2-40B4-BE49-F238E27FC236}">
                <a16:creationId xmlns:a16="http://schemas.microsoft.com/office/drawing/2014/main" id="{029B805D-2043-9B80-9FD9-32D877EC6ECF}"/>
              </a:ext>
            </a:extLst>
          </p:cNvPr>
          <p:cNvSpPr>
            <a:spLocks noGrp="1"/>
          </p:cNvSpPr>
          <p:nvPr>
            <p:ph type="title"/>
          </p:nvPr>
        </p:nvSpPr>
        <p:spPr/>
        <p:txBody>
          <a:bodyPr/>
          <a:lstStyle/>
          <a:p>
            <a:r>
              <a:rPr kumimoji="1" lang="en-US" altLang="ja-JP" dirty="0"/>
              <a:t>IHP SG25H</a:t>
            </a:r>
            <a:r>
              <a:rPr lang="ja-JP" altLang="en-US" dirty="0"/>
              <a:t> </a:t>
            </a:r>
            <a:r>
              <a:rPr lang="en-US" altLang="ja-JP" dirty="0"/>
              <a:t>EPIC </a:t>
            </a:r>
            <a:r>
              <a:rPr lang="ja-JP" altLang="en-US" dirty="0"/>
              <a:t>プロセス</a:t>
            </a:r>
            <a:endParaRPr kumimoji="1" lang="ja-JP" altLang="en-US" dirty="0"/>
          </a:p>
        </p:txBody>
      </p:sp>
      <p:sp>
        <p:nvSpPr>
          <p:cNvPr id="3" name="日付プレースホルダー 2">
            <a:extLst>
              <a:ext uri="{FF2B5EF4-FFF2-40B4-BE49-F238E27FC236}">
                <a16:creationId xmlns:a16="http://schemas.microsoft.com/office/drawing/2014/main" id="{5C9B391E-AE41-3E17-5394-9471356D371E}"/>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1A9B446A-62F2-B35F-7E33-854E8A1D23CD}"/>
              </a:ext>
            </a:extLst>
          </p:cNvPr>
          <p:cNvSpPr>
            <a:spLocks noGrp="1"/>
          </p:cNvSpPr>
          <p:nvPr>
            <p:ph type="sldNum" sz="quarter" idx="12"/>
          </p:nvPr>
        </p:nvSpPr>
        <p:spPr/>
        <p:txBody>
          <a:bodyPr/>
          <a:lstStyle/>
          <a:p>
            <a:fld id="{6294761A-CFE9-4878-87A7-90ECABD59CE5}"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59F72581-FC9D-B70B-74D1-86CF761BF61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テキスト ボックス 5">
            <a:extLst>
              <a:ext uri="{FF2B5EF4-FFF2-40B4-BE49-F238E27FC236}">
                <a16:creationId xmlns:a16="http://schemas.microsoft.com/office/drawing/2014/main" id="{35CDAADF-2D3C-F92B-DEE4-F43C899554C8}"/>
              </a:ext>
            </a:extLst>
          </p:cNvPr>
          <p:cNvSpPr txBox="1"/>
          <p:nvPr/>
        </p:nvSpPr>
        <p:spPr>
          <a:xfrm>
            <a:off x="6210298" y="3429000"/>
            <a:ext cx="5766222" cy="1754326"/>
          </a:xfrm>
          <a:prstGeom prst="rect">
            <a:avLst/>
          </a:prstGeom>
          <a:noFill/>
        </p:spPr>
        <p:txBody>
          <a:bodyPr wrap="square" rtlCol="0">
            <a:spAutoFit/>
          </a:bodyPr>
          <a:lstStyle/>
          <a:p>
            <a:r>
              <a:rPr lang="ja-JP" altLang="en-US" dirty="0">
                <a:latin typeface="Times Newer Roman" panose="00000500000000000000" pitchFamily="50" charset="0"/>
              </a:rPr>
              <a:t>フォトダイオード・バイポーラトランジスタ</a:t>
            </a:r>
            <a:endParaRPr lang="en-US" altLang="ja-JP" dirty="0">
              <a:latin typeface="Times Newer Roman" panose="00000500000000000000" pitchFamily="50" charset="0"/>
            </a:endParaRPr>
          </a:p>
          <a:p>
            <a:r>
              <a:rPr lang="en-US" altLang="ja-JP" dirty="0">
                <a:latin typeface="Times Newer Roman" panose="00000500000000000000" pitchFamily="50" charset="0"/>
              </a:rPr>
              <a:t>CMOS</a:t>
            </a:r>
            <a:r>
              <a:rPr lang="ja-JP" altLang="en-US" dirty="0">
                <a:latin typeface="Times Newer Roman" panose="00000500000000000000" pitchFamily="50" charset="0"/>
              </a:rPr>
              <a:t>を</a:t>
            </a:r>
            <a:r>
              <a:rPr lang="en-US" altLang="ja-JP" dirty="0">
                <a:latin typeface="Times Newer Roman" panose="00000500000000000000" pitchFamily="50" charset="0"/>
              </a:rPr>
              <a:t>1</a:t>
            </a:r>
            <a:r>
              <a:rPr lang="ja-JP" altLang="en-US" dirty="0">
                <a:latin typeface="Times Newer Roman" panose="00000500000000000000" pitchFamily="50" charset="0"/>
              </a:rPr>
              <a:t>チップ上に作れるプロセス。</a:t>
            </a:r>
            <a:endParaRPr lang="en-US" altLang="ja-JP" dirty="0">
              <a:latin typeface="Times Newer Roman" panose="00000500000000000000" pitchFamily="50" charset="0"/>
            </a:endParaRPr>
          </a:p>
          <a:p>
            <a:endParaRPr kumimoji="1" lang="en-US" altLang="ja-JP" dirty="0">
              <a:latin typeface="Times Newer Roman" panose="00000500000000000000" pitchFamily="50" charset="0"/>
            </a:endParaRPr>
          </a:p>
          <a:p>
            <a:r>
              <a:rPr lang="en-US" altLang="ja-JP" dirty="0">
                <a:latin typeface="Times Newer Roman" panose="00000500000000000000" pitchFamily="50" charset="0"/>
              </a:rPr>
              <a:t>HBT(Hetero-junction Bipolar Transistor)</a:t>
            </a:r>
            <a:r>
              <a:rPr lang="ja-JP" altLang="en-US" dirty="0">
                <a:latin typeface="Times Newer Roman" panose="00000500000000000000" pitchFamily="50" charset="0"/>
              </a:rPr>
              <a:t>の</a:t>
            </a:r>
            <a:endParaRPr lang="en-US" altLang="ja-JP" dirty="0">
              <a:latin typeface="Times Newer Roman" panose="00000500000000000000" pitchFamily="50" charset="0"/>
            </a:endParaRPr>
          </a:p>
          <a:p>
            <a:r>
              <a:rPr lang="en-US" altLang="ja-JP" dirty="0">
                <a:latin typeface="Times Newer Roman" panose="00000500000000000000" pitchFamily="50" charset="0"/>
              </a:rPr>
              <a:t>transit frequencies</a:t>
            </a:r>
            <a:r>
              <a:rPr lang="ja-JP" altLang="en-US" dirty="0">
                <a:latin typeface="Times Newer Roman" panose="00000500000000000000" pitchFamily="50" charset="0"/>
              </a:rPr>
              <a:t>は</a:t>
            </a:r>
            <a:r>
              <a:rPr lang="en-US" altLang="ja-JP" dirty="0">
                <a:latin typeface="Times Newer Roman" panose="00000500000000000000" pitchFamily="50" charset="0"/>
              </a:rPr>
              <a:t>220 GHz</a:t>
            </a:r>
            <a:r>
              <a:rPr lang="ja-JP" altLang="en-US" dirty="0">
                <a:latin typeface="Times Newer Roman" panose="00000500000000000000" pitchFamily="50" charset="0"/>
              </a:rPr>
              <a:t>。</a:t>
            </a:r>
            <a:endParaRPr lang="en-US" altLang="ja-JP" dirty="0">
              <a:latin typeface="Times Newer Roman" panose="00000500000000000000" pitchFamily="50" charset="0"/>
            </a:endParaRPr>
          </a:p>
          <a:p>
            <a:r>
              <a:rPr lang="ja-JP" altLang="en-US" dirty="0">
                <a:latin typeface="Times Newer Roman" panose="00000500000000000000" pitchFamily="50" charset="0"/>
              </a:rPr>
              <a:t>フォトダイオードと積和演算回路を</a:t>
            </a:r>
            <a:r>
              <a:rPr lang="en-US" altLang="ja-JP" dirty="0">
                <a:latin typeface="Times Newer Roman" panose="00000500000000000000" pitchFamily="50" charset="0"/>
              </a:rPr>
              <a:t>1</a:t>
            </a:r>
            <a:r>
              <a:rPr lang="ja-JP" altLang="en-US" dirty="0">
                <a:latin typeface="Times Newer Roman" panose="00000500000000000000" pitchFamily="50" charset="0"/>
              </a:rPr>
              <a:t>チップで作れる。</a:t>
            </a:r>
            <a:endParaRPr kumimoji="1" lang="ja-JP" altLang="en-US" dirty="0">
              <a:latin typeface="Times Newer Roman" panose="00000500000000000000" pitchFamily="50" charset="0"/>
            </a:endParaRPr>
          </a:p>
        </p:txBody>
      </p:sp>
      <p:sp>
        <p:nvSpPr>
          <p:cNvPr id="8" name="テキスト ボックス 7">
            <a:extLst>
              <a:ext uri="{FF2B5EF4-FFF2-40B4-BE49-F238E27FC236}">
                <a16:creationId xmlns:a16="http://schemas.microsoft.com/office/drawing/2014/main" id="{CB3B7957-22C2-D6BE-6E8E-A1FCFAE45A37}"/>
              </a:ext>
            </a:extLst>
          </p:cNvPr>
          <p:cNvSpPr txBox="1"/>
          <p:nvPr/>
        </p:nvSpPr>
        <p:spPr>
          <a:xfrm>
            <a:off x="2269330" y="6172111"/>
            <a:ext cx="10151269" cy="276999"/>
          </a:xfrm>
          <a:prstGeom prst="rect">
            <a:avLst/>
          </a:prstGeom>
          <a:noFill/>
        </p:spPr>
        <p:txBody>
          <a:bodyPr wrap="square">
            <a:spAutoFit/>
          </a:bodyPr>
          <a:lstStyle/>
          <a:p>
            <a:r>
              <a:rPr lang="ja-JP" altLang="en-US" sz="1200" dirty="0"/>
              <a:t>https://www.ihp-microelectronics.com/services/research-and-prototyping-service/mpw-prototyping-service/sigec-bicmos-technologies</a:t>
            </a:r>
          </a:p>
        </p:txBody>
      </p:sp>
    </p:spTree>
    <p:extLst>
      <p:ext uri="{BB962C8B-B14F-4D97-AF65-F5344CB8AC3E}">
        <p14:creationId xmlns:p14="http://schemas.microsoft.com/office/powerpoint/2010/main" val="136723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6C741-B198-391B-2ED2-2AAEEC71E19A}"/>
              </a:ext>
            </a:extLst>
          </p:cNvPr>
          <p:cNvSpPr>
            <a:spLocks noGrp="1"/>
          </p:cNvSpPr>
          <p:nvPr>
            <p:ph type="title"/>
          </p:nvPr>
        </p:nvSpPr>
        <p:spPr/>
        <p:txBody>
          <a:bodyPr/>
          <a:lstStyle/>
          <a:p>
            <a:r>
              <a:rPr kumimoji="1" lang="en-US" altLang="ja-JP" dirty="0"/>
              <a:t>IHP</a:t>
            </a:r>
            <a:r>
              <a:rPr kumimoji="1" lang="ja-JP" altLang="en-US" dirty="0"/>
              <a:t>での設計</a:t>
            </a:r>
          </a:p>
        </p:txBody>
      </p:sp>
      <p:sp>
        <p:nvSpPr>
          <p:cNvPr id="3" name="日付プレースホルダー 2">
            <a:extLst>
              <a:ext uri="{FF2B5EF4-FFF2-40B4-BE49-F238E27FC236}">
                <a16:creationId xmlns:a16="http://schemas.microsoft.com/office/drawing/2014/main" id="{8065C229-C352-1832-3797-A4BAE8C40AFE}"/>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44197309-3AAD-627A-9209-C5ACEBA28FB3}"/>
              </a:ext>
            </a:extLst>
          </p:cNvPr>
          <p:cNvSpPr>
            <a:spLocks noGrp="1"/>
          </p:cNvSpPr>
          <p:nvPr>
            <p:ph type="sldNum" sz="quarter" idx="12"/>
          </p:nvPr>
        </p:nvSpPr>
        <p:spPr/>
        <p:txBody>
          <a:bodyPr/>
          <a:lstStyle/>
          <a:p>
            <a:fld id="{6294761A-CFE9-4878-87A7-90ECABD59CE5}" type="slidenum">
              <a:rPr kumimoji="1" lang="ja-JP" altLang="en-US" smtClean="0"/>
              <a:t>12</a:t>
            </a:fld>
            <a:endParaRPr kumimoji="1" lang="ja-JP" altLang="en-US"/>
          </a:p>
        </p:txBody>
      </p:sp>
      <p:sp>
        <p:nvSpPr>
          <p:cNvPr id="5" name="フッター プレースホルダー 4">
            <a:extLst>
              <a:ext uri="{FF2B5EF4-FFF2-40B4-BE49-F238E27FC236}">
                <a16:creationId xmlns:a16="http://schemas.microsoft.com/office/drawing/2014/main" id="{5C9FB469-D0A8-60E8-5F94-3CD10EBB9FD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descr="グラフ, ヒストグラム&#10;&#10;自動的に生成された説明">
            <a:extLst>
              <a:ext uri="{FF2B5EF4-FFF2-40B4-BE49-F238E27FC236}">
                <a16:creationId xmlns:a16="http://schemas.microsoft.com/office/drawing/2014/main" id="{8CB9E273-551D-6C09-596E-37A3D1420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673" y="1537166"/>
            <a:ext cx="6419850" cy="4493895"/>
          </a:xfrm>
          <a:prstGeom prst="rect">
            <a:avLst/>
          </a:prstGeom>
        </p:spPr>
      </p:pic>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1AE57E61-DCF1-9EC4-409D-3529543DD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45" y="1151829"/>
            <a:ext cx="3774150" cy="3208027"/>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144470D-2CE8-D502-2276-F4B49924376B}"/>
                  </a:ext>
                </a:extLst>
              </p:cNvPr>
              <p:cNvSpPr txBox="1"/>
              <p:nvPr/>
            </p:nvSpPr>
            <p:spPr>
              <a:xfrm>
                <a:off x="6200598" y="6031061"/>
                <a:ext cx="5395801" cy="369332"/>
              </a:xfrm>
              <a:prstGeom prst="rect">
                <a:avLst/>
              </a:prstGeom>
              <a:noFill/>
            </p:spPr>
            <p:txBody>
              <a:bodyPr wrap="square" rtlCol="0">
                <a:spAutoFit/>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𝐶𝐸</m:t>
                        </m:r>
                      </m:sub>
                    </m:sSub>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0.1</m:t>
                    </m:r>
                  </m:oMath>
                </a14:m>
                <a:r>
                  <a:rPr kumimoji="1" lang="ja-JP" altLang="en-US" dirty="0"/>
                  <a:t> </a:t>
                </a:r>
                <a:r>
                  <a:rPr kumimoji="1" lang="en-US" altLang="ja-JP" dirty="0"/>
                  <a:t>V</a:t>
                </a:r>
                <a:r>
                  <a:rPr kumimoji="1" lang="ja-JP" altLang="en-US" dirty="0"/>
                  <a:t>ずつ変化させたときの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a14:m>
                <a:r>
                  <a:rPr kumimoji="1" lang="en-US" altLang="ja-JP" dirty="0"/>
                  <a:t>-</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𝐵𝐸</m:t>
                        </m:r>
                      </m:sub>
                    </m:sSub>
                  </m:oMath>
                </a14:m>
                <a:r>
                  <a:rPr kumimoji="1" lang="ja-JP" altLang="en-US" dirty="0"/>
                  <a:t>特性。</a:t>
                </a:r>
                <a:endParaRPr kumimoji="1" lang="en-US" altLang="ja-JP" dirty="0"/>
              </a:p>
            </p:txBody>
          </p:sp>
        </mc:Choice>
        <mc:Fallback xmlns="">
          <p:sp>
            <p:nvSpPr>
              <p:cNvPr id="8" name="テキスト ボックス 7">
                <a:extLst>
                  <a:ext uri="{FF2B5EF4-FFF2-40B4-BE49-F238E27FC236}">
                    <a16:creationId xmlns:a16="http://schemas.microsoft.com/office/drawing/2014/main" id="{F144470D-2CE8-D502-2276-F4B49924376B}"/>
                  </a:ext>
                </a:extLst>
              </p:cNvPr>
              <p:cNvSpPr txBox="1">
                <a:spLocks noRot="1" noChangeAspect="1" noMove="1" noResize="1" noEditPoints="1" noAdjustHandles="1" noChangeArrowheads="1" noChangeShapeType="1" noTextEdit="1"/>
              </p:cNvSpPr>
              <p:nvPr/>
            </p:nvSpPr>
            <p:spPr>
              <a:xfrm>
                <a:off x="6200598" y="6031061"/>
                <a:ext cx="5395801" cy="369332"/>
              </a:xfrm>
              <a:prstGeom prst="rect">
                <a:avLst/>
              </a:prstGeom>
              <a:blipFill>
                <a:blip r:embed="rId4"/>
                <a:stretch>
                  <a:fillRect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AD1F3F1-4BFA-A4C2-8919-0947346789F4}"/>
                  </a:ext>
                </a:extLst>
              </p:cNvPr>
              <p:cNvSpPr txBox="1"/>
              <p:nvPr/>
            </p:nvSpPr>
            <p:spPr>
              <a:xfrm>
                <a:off x="879565" y="5059840"/>
                <a:ext cx="4706107" cy="646331"/>
              </a:xfrm>
              <a:prstGeom prst="rect">
                <a:avLst/>
              </a:prstGeom>
              <a:noFill/>
            </p:spPr>
            <p:txBody>
              <a:bodyPr wrap="square" rtlCol="0">
                <a:spAutoFit/>
              </a:bodyPr>
              <a:lstStyle/>
              <a:p>
                <a:r>
                  <a:rPr lang="ja-JP" altLang="en-US" dirty="0"/>
                  <a:t>今回は試験的に</a:t>
                </a:r>
                <a14:m>
                  <m:oMath xmlns:m="http://schemas.openxmlformats.org/officeDocument/2006/math">
                    <m:r>
                      <a:rPr lang="en-US" altLang="ja-JP" b="0" i="1" smtClean="0">
                        <a:latin typeface="Cambria Math" panose="02040503050406030204" pitchFamily="18" charset="0"/>
                      </a:rPr>
                      <m:t>1 </m:t>
                    </m:r>
                    <m:r>
                      <m:rPr>
                        <m:sty m:val="p"/>
                      </m:rPr>
                      <a:rPr lang="en-US" altLang="ja-JP" b="0" i="0" smtClean="0">
                        <a:latin typeface="Cambria Math" panose="02040503050406030204" pitchFamily="18" charset="0"/>
                      </a:rPr>
                      <m:t>mA</m:t>
                    </m:r>
                  </m:oMath>
                </a14:m>
                <a:r>
                  <a:rPr kumimoji="1" lang="ja-JP" altLang="en-US" dirty="0"/>
                  <a:t>程度流すことを考え、</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sub>
                    </m:sSub>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として使用することとした。</a:t>
                </a:r>
              </a:p>
            </p:txBody>
          </p:sp>
        </mc:Choice>
        <mc:Fallback xmlns="">
          <p:sp>
            <p:nvSpPr>
              <p:cNvPr id="9" name="テキスト ボックス 8">
                <a:extLst>
                  <a:ext uri="{FF2B5EF4-FFF2-40B4-BE49-F238E27FC236}">
                    <a16:creationId xmlns:a16="http://schemas.microsoft.com/office/drawing/2014/main" id="{5AD1F3F1-4BFA-A4C2-8919-0947346789F4}"/>
                  </a:ext>
                </a:extLst>
              </p:cNvPr>
              <p:cNvSpPr txBox="1">
                <a:spLocks noRot="1" noChangeAspect="1" noMove="1" noResize="1" noEditPoints="1" noAdjustHandles="1" noChangeArrowheads="1" noChangeShapeType="1" noTextEdit="1"/>
              </p:cNvSpPr>
              <p:nvPr/>
            </p:nvSpPr>
            <p:spPr>
              <a:xfrm>
                <a:off x="879565" y="5059840"/>
                <a:ext cx="4706107" cy="646331"/>
              </a:xfrm>
              <a:prstGeom prst="rect">
                <a:avLst/>
              </a:prstGeom>
              <a:blipFill>
                <a:blip r:embed="rId5"/>
                <a:stretch>
                  <a:fillRect l="-1036" t="-3774"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517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16501-E523-EC7E-CB2C-C0AC8CC740D4}"/>
              </a:ext>
            </a:extLst>
          </p:cNvPr>
          <p:cNvSpPr>
            <a:spLocks noGrp="1"/>
          </p:cNvSpPr>
          <p:nvPr>
            <p:ph type="title"/>
          </p:nvPr>
        </p:nvSpPr>
        <p:spPr/>
        <p:txBody>
          <a:bodyPr/>
          <a:lstStyle/>
          <a:p>
            <a:r>
              <a:rPr kumimoji="1" lang="en-US" altLang="ja-JP" dirty="0"/>
              <a:t>IHP</a:t>
            </a:r>
            <a:r>
              <a:rPr kumimoji="1" lang="ja-JP" altLang="en-US" dirty="0"/>
              <a:t>での設計</a:t>
            </a:r>
          </a:p>
        </p:txBody>
      </p:sp>
      <p:sp>
        <p:nvSpPr>
          <p:cNvPr id="3" name="日付プレースホルダー 2">
            <a:extLst>
              <a:ext uri="{FF2B5EF4-FFF2-40B4-BE49-F238E27FC236}">
                <a16:creationId xmlns:a16="http://schemas.microsoft.com/office/drawing/2014/main" id="{FBADC474-9408-B7CF-B883-10CC80385929}"/>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50C130D3-C646-B95C-CC66-A10C906B419D}"/>
              </a:ext>
            </a:extLst>
          </p:cNvPr>
          <p:cNvSpPr>
            <a:spLocks noGrp="1"/>
          </p:cNvSpPr>
          <p:nvPr>
            <p:ph type="sldNum" sz="quarter" idx="12"/>
          </p:nvPr>
        </p:nvSpPr>
        <p:spPr/>
        <p:txBody>
          <a:bodyPr/>
          <a:lstStyle/>
          <a:p>
            <a:fld id="{6294761A-CFE9-4878-87A7-90ECABD59CE5}" type="slidenum">
              <a:rPr kumimoji="1" lang="ja-JP" altLang="en-US" smtClean="0"/>
              <a:t>13</a:t>
            </a:fld>
            <a:endParaRPr kumimoji="1" lang="ja-JP" altLang="en-US"/>
          </a:p>
        </p:txBody>
      </p:sp>
      <p:sp>
        <p:nvSpPr>
          <p:cNvPr id="5" name="フッター プレースホルダー 4">
            <a:extLst>
              <a:ext uri="{FF2B5EF4-FFF2-40B4-BE49-F238E27FC236}">
                <a16:creationId xmlns:a16="http://schemas.microsoft.com/office/drawing/2014/main" id="{78D981E8-3B83-2300-F1C5-E0B6E4605E4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descr="グラフィカル ユーザー インターフェイス, アプリケーション, Teams&#10;&#10;自動的に生成された説明">
            <a:extLst>
              <a:ext uri="{FF2B5EF4-FFF2-40B4-BE49-F238E27FC236}">
                <a16:creationId xmlns:a16="http://schemas.microsoft.com/office/drawing/2014/main" id="{754561DD-2F2B-961B-03F6-E0B49F596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45" y="1151829"/>
            <a:ext cx="3774150" cy="3208027"/>
          </a:xfrm>
          <a:prstGeom prst="rect">
            <a:avLst/>
          </a:prstGeom>
        </p:spPr>
      </p:pic>
      <p:pic>
        <p:nvPicPr>
          <p:cNvPr id="7" name="図 6" descr="グラフ&#10;&#10;自動的に生成された説明">
            <a:extLst>
              <a:ext uri="{FF2B5EF4-FFF2-40B4-BE49-F238E27FC236}">
                <a16:creationId xmlns:a16="http://schemas.microsoft.com/office/drawing/2014/main" id="{7465B9ED-F4C4-2C9D-DF52-3BA53A30BBCA}"/>
              </a:ext>
            </a:extLst>
          </p:cNvPr>
          <p:cNvPicPr>
            <a:picLocks noChangeAspect="1"/>
          </p:cNvPicPr>
          <p:nvPr/>
        </p:nvPicPr>
        <p:blipFill rotWithShape="1">
          <a:blip r:embed="rId3">
            <a:extLst>
              <a:ext uri="{28A0092B-C50C-407E-A947-70E740481C1C}">
                <a14:useLocalDpi xmlns:a14="http://schemas.microsoft.com/office/drawing/2010/main" val="0"/>
              </a:ext>
            </a:extLst>
          </a:blip>
          <a:srcRect r="12499"/>
          <a:stretch/>
        </p:blipFill>
        <p:spPr>
          <a:xfrm>
            <a:off x="5823284" y="1604605"/>
            <a:ext cx="6014788" cy="4811797"/>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43FBC2D-0694-B888-2E01-DF3D79411B04}"/>
                  </a:ext>
                </a:extLst>
              </p:cNvPr>
              <p:cNvSpPr txBox="1"/>
              <p:nvPr/>
            </p:nvSpPr>
            <p:spPr>
              <a:xfrm>
                <a:off x="353928" y="4819994"/>
                <a:ext cx="5469356" cy="1406732"/>
              </a:xfrm>
              <a:prstGeom prst="rect">
                <a:avLst/>
              </a:prstGeom>
              <a:noFill/>
            </p:spPr>
            <p:txBody>
              <a:bodyPr wrap="square" rtlCol="0">
                <a:spAutoFit/>
              </a:bodyPr>
              <a:lstStyle/>
              <a:p>
                <a:r>
                  <a:rPr kumimoji="1" lang="ja-JP" altLang="en-US" dirty="0"/>
                  <a:t>上の回路で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sub>
                    </m:sSub>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としたときの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𝐶𝐸</m:t>
                        </m:r>
                      </m:sub>
                    </m:sSub>
                  </m:oMath>
                </a14:m>
                <a:r>
                  <a:rPr kumimoji="1" lang="ja-JP" altLang="en-US" dirty="0"/>
                  <a:t>特性。</a:t>
                </a:r>
                <a:endParaRPr kumimoji="1" lang="en-US" altLang="ja-JP" dirty="0"/>
              </a:p>
              <a:p>
                <a14:m>
                  <m:oMath xmlns:m="http://schemas.openxmlformats.org/officeDocument/2006/math">
                    <m:r>
                      <a:rPr kumimoji="1" lang="en-US" altLang="ja-JP" b="0" i="1" smtClean="0">
                        <a:latin typeface="Cambria Math" panose="02040503050406030204" pitchFamily="18" charset="0"/>
                      </a:rPr>
                      <m:t>0.2 </m:t>
                    </m:r>
                    <m:r>
                      <m:rPr>
                        <m:sty m:val="p"/>
                      </m:rPr>
                      <a:rPr kumimoji="1" lang="en-US" altLang="ja-JP" b="0" i="0" smtClean="0">
                        <a:latin typeface="Cambria Math" panose="02040503050406030204" pitchFamily="18" charset="0"/>
                      </a:rPr>
                      <m:t>V</m:t>
                    </m:r>
                  </m:oMath>
                </a14:m>
                <a:r>
                  <a:rPr kumimoji="1" lang="ja-JP" altLang="en-US" dirty="0"/>
                  <a:t>程度から</a:t>
                </a:r>
                <a14:m>
                  <m:oMath xmlns:m="http://schemas.openxmlformats.org/officeDocument/2006/math">
                    <m:f>
                      <m:fPr>
                        <m:ctrlPr>
                          <a:rPr lang="en-US" altLang="ja-JP" i="1">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𝐶</m:t>
                            </m:r>
                          </m:sub>
                        </m:sSub>
                      </m:num>
                      <m:den>
                        <m:r>
                          <a:rPr lang="en-US" altLang="ja-JP" i="1">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𝑉</m:t>
                            </m:r>
                          </m:e>
                          <m:sub>
                            <m:r>
                              <a:rPr lang="en-US" altLang="ja-JP" i="1">
                                <a:latin typeface="Cambria Math" panose="02040503050406030204" pitchFamily="18" charset="0"/>
                              </a:rPr>
                              <m:t>𝐶𝐸</m:t>
                            </m:r>
                          </m:sub>
                          <m:sup>
                            <m:r>
                              <a:rPr lang="en-US" altLang="ja-JP" b="0" i="1" smtClean="0">
                                <a:latin typeface="Cambria Math" panose="02040503050406030204" pitchFamily="18" charset="0"/>
                              </a:rPr>
                              <m:t>2</m:t>
                            </m:r>
                          </m:sup>
                        </m:sSubSup>
                      </m:den>
                    </m:f>
                  </m:oMath>
                </a14:m>
                <a:r>
                  <a:rPr lang="ja-JP" altLang="en-US" dirty="0"/>
                  <a:t>が小さくなるので、</a:t>
                </a:r>
                <a14:m>
                  <m:oMath xmlns:m="http://schemas.openxmlformats.org/officeDocument/2006/math">
                    <m:r>
                      <a:rPr lang="en-US" altLang="ja-JP" b="0" i="1" smtClean="0">
                        <a:latin typeface="Cambria Math" panose="02040503050406030204" pitchFamily="18" charset="0"/>
                      </a:rPr>
                      <m:t>0.1 </m:t>
                    </m:r>
                    <m:r>
                      <m:rPr>
                        <m:sty m:val="p"/>
                      </m:rPr>
                      <a:rPr lang="en-US" altLang="ja-JP" b="0" i="0" smtClean="0">
                        <a:latin typeface="Cambria Math" panose="02040503050406030204" pitchFamily="18" charset="0"/>
                      </a:rPr>
                      <m:t>V</m:t>
                    </m:r>
                  </m:oMath>
                </a14:m>
                <a:r>
                  <a:rPr kumimoji="1" lang="ja-JP" altLang="en-US" dirty="0"/>
                  <a:t>余裕を持たせトランジスタのコレクタエミッタ間電圧は</a:t>
                </a:r>
                <a14:m>
                  <m:oMath xmlns:m="http://schemas.openxmlformats.org/officeDocument/2006/math">
                    <m:r>
                      <a:rPr kumimoji="1" lang="en-US" altLang="ja-JP" b="0" i="1" smtClean="0">
                        <a:latin typeface="Cambria Math" panose="02040503050406030204" pitchFamily="18" charset="0"/>
                      </a:rPr>
                      <m:t>0.3 </m:t>
                    </m:r>
                    <m:r>
                      <m:rPr>
                        <m:sty m:val="p"/>
                      </m:rPr>
                      <a:rPr kumimoji="1" lang="en-US" altLang="ja-JP" b="0" i="0" smtClean="0">
                        <a:latin typeface="Cambria Math" panose="02040503050406030204" pitchFamily="18" charset="0"/>
                      </a:rPr>
                      <m:t>V</m:t>
                    </m:r>
                  </m:oMath>
                </a14:m>
                <a:r>
                  <a:rPr kumimoji="1" lang="ja-JP" altLang="en-US" dirty="0"/>
                  <a:t>で設計した。</a:t>
                </a:r>
              </a:p>
            </p:txBody>
          </p:sp>
        </mc:Choice>
        <mc:Fallback xmlns="">
          <p:sp>
            <p:nvSpPr>
              <p:cNvPr id="8" name="テキスト ボックス 7">
                <a:extLst>
                  <a:ext uri="{FF2B5EF4-FFF2-40B4-BE49-F238E27FC236}">
                    <a16:creationId xmlns:a16="http://schemas.microsoft.com/office/drawing/2014/main" id="{243FBC2D-0694-B888-2E01-DF3D79411B04}"/>
                  </a:ext>
                </a:extLst>
              </p:cNvPr>
              <p:cNvSpPr txBox="1">
                <a:spLocks noRot="1" noChangeAspect="1" noMove="1" noResize="1" noEditPoints="1" noAdjustHandles="1" noChangeArrowheads="1" noChangeShapeType="1" noTextEdit="1"/>
              </p:cNvSpPr>
              <p:nvPr/>
            </p:nvSpPr>
            <p:spPr>
              <a:xfrm>
                <a:off x="353928" y="4819994"/>
                <a:ext cx="5469356" cy="1406732"/>
              </a:xfrm>
              <a:prstGeom prst="rect">
                <a:avLst/>
              </a:prstGeom>
              <a:blipFill>
                <a:blip r:embed="rId4"/>
                <a:stretch>
                  <a:fillRect l="-892" t="-2174" r="-557" b="-6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9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B1D48-BAED-91EB-9A9F-B57B5DCE837E}"/>
              </a:ext>
            </a:extLst>
          </p:cNvPr>
          <p:cNvSpPr>
            <a:spLocks noGrp="1"/>
          </p:cNvSpPr>
          <p:nvPr>
            <p:ph type="title"/>
          </p:nvPr>
        </p:nvSpPr>
        <p:spPr/>
        <p:txBody>
          <a:bodyPr/>
          <a:lstStyle/>
          <a:p>
            <a:r>
              <a:rPr kumimoji="1" lang="en-US" altLang="ja-JP" dirty="0"/>
              <a:t>IHP</a:t>
            </a:r>
            <a:r>
              <a:rPr kumimoji="1" lang="ja-JP" altLang="en-US" dirty="0"/>
              <a:t>での設計</a:t>
            </a:r>
          </a:p>
        </p:txBody>
      </p:sp>
      <p:sp>
        <p:nvSpPr>
          <p:cNvPr id="3" name="日付プレースホルダー 2">
            <a:extLst>
              <a:ext uri="{FF2B5EF4-FFF2-40B4-BE49-F238E27FC236}">
                <a16:creationId xmlns:a16="http://schemas.microsoft.com/office/drawing/2014/main" id="{D71019EC-C511-8FF5-8CC7-149E09933F9D}"/>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A1452810-044C-9147-59AB-B37D27413236}"/>
              </a:ext>
            </a:extLst>
          </p:cNvPr>
          <p:cNvSpPr>
            <a:spLocks noGrp="1"/>
          </p:cNvSpPr>
          <p:nvPr>
            <p:ph type="sldNum" sz="quarter" idx="12"/>
          </p:nvPr>
        </p:nvSpPr>
        <p:spPr/>
        <p:txBody>
          <a:bodyPr/>
          <a:lstStyle/>
          <a:p>
            <a:fld id="{6294761A-CFE9-4878-87A7-90ECABD59CE5}" type="slidenum">
              <a:rPr kumimoji="1" lang="ja-JP" altLang="en-US" smtClean="0"/>
              <a:t>14</a:t>
            </a:fld>
            <a:endParaRPr kumimoji="1" lang="ja-JP" altLang="en-US"/>
          </a:p>
        </p:txBody>
      </p:sp>
      <p:sp>
        <p:nvSpPr>
          <p:cNvPr id="5" name="フッター プレースホルダー 4">
            <a:extLst>
              <a:ext uri="{FF2B5EF4-FFF2-40B4-BE49-F238E27FC236}">
                <a16:creationId xmlns:a16="http://schemas.microsoft.com/office/drawing/2014/main" id="{7D3FCA48-63E2-D94F-7177-0FBD59635AD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C8DD6F9C-9526-C6F2-F752-8C08C16F1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53" y="1310658"/>
            <a:ext cx="9610363" cy="4946914"/>
          </a:xfrm>
          <a:prstGeom prst="rect">
            <a:avLst/>
          </a:prstGeom>
        </p:spPr>
      </p:pic>
      <p:sp>
        <p:nvSpPr>
          <p:cNvPr id="8" name="テキスト ボックス 7">
            <a:extLst>
              <a:ext uri="{FF2B5EF4-FFF2-40B4-BE49-F238E27FC236}">
                <a16:creationId xmlns:a16="http://schemas.microsoft.com/office/drawing/2014/main" id="{5E034599-1B47-B03B-0CF1-4C4B176F43C1}"/>
              </a:ext>
            </a:extLst>
          </p:cNvPr>
          <p:cNvSpPr txBox="1"/>
          <p:nvPr/>
        </p:nvSpPr>
        <p:spPr>
          <a:xfrm>
            <a:off x="8799274" y="4441114"/>
            <a:ext cx="3183721" cy="1477328"/>
          </a:xfrm>
          <a:prstGeom prst="rect">
            <a:avLst/>
          </a:prstGeom>
          <a:noFill/>
        </p:spPr>
        <p:txBody>
          <a:bodyPr wrap="square" rtlCol="0">
            <a:spAutoFit/>
          </a:bodyPr>
          <a:lstStyle/>
          <a:p>
            <a:r>
              <a:rPr kumimoji="1" lang="en-US" altLang="ja-JP" dirty="0"/>
              <a:t>IHP</a:t>
            </a:r>
            <a:r>
              <a:rPr lang="ja-JP" altLang="en-US" dirty="0"/>
              <a:t>で試作する予定の構成。</a:t>
            </a:r>
            <a:endParaRPr lang="en-US" altLang="ja-JP" dirty="0"/>
          </a:p>
          <a:p>
            <a:r>
              <a:rPr kumimoji="1" lang="ja-JP" altLang="en-US" dirty="0"/>
              <a:t>バイポーラは形状が固定で</a:t>
            </a:r>
            <a:endParaRPr kumimoji="1" lang="en-US" altLang="ja-JP" dirty="0"/>
          </a:p>
          <a:p>
            <a:r>
              <a:rPr lang="en-US" altLang="ja-JP" dirty="0" err="1"/>
              <a:t>pnp</a:t>
            </a:r>
            <a:r>
              <a:rPr lang="ja-JP" altLang="en-US" dirty="0"/>
              <a:t>が使用できないため、</a:t>
            </a:r>
            <a:endParaRPr lang="en-US" altLang="ja-JP" dirty="0"/>
          </a:p>
          <a:p>
            <a:r>
              <a:rPr lang="ja-JP" altLang="en-US" dirty="0"/>
              <a:t>上側の電流源として</a:t>
            </a:r>
            <a:r>
              <a:rPr lang="en-US" altLang="ja-JP" dirty="0"/>
              <a:t>PMOS</a:t>
            </a:r>
            <a:r>
              <a:rPr lang="ja-JP" altLang="en-US" dirty="0"/>
              <a:t>を使用する。</a:t>
            </a:r>
            <a:endParaRPr kumimoji="1" lang="ja-JP" altLang="en-US" dirty="0"/>
          </a:p>
        </p:txBody>
      </p:sp>
    </p:spTree>
    <p:extLst>
      <p:ext uri="{BB962C8B-B14F-4D97-AF65-F5344CB8AC3E}">
        <p14:creationId xmlns:p14="http://schemas.microsoft.com/office/powerpoint/2010/main" val="365135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4F40E-6F36-30B1-1578-5DB5ECEDD5E0}"/>
              </a:ext>
            </a:extLst>
          </p:cNvPr>
          <p:cNvSpPr>
            <a:spLocks noGrp="1"/>
          </p:cNvSpPr>
          <p:nvPr>
            <p:ph type="title"/>
          </p:nvPr>
        </p:nvSpPr>
        <p:spPr/>
        <p:txBody>
          <a:bodyPr/>
          <a:lstStyle/>
          <a:p>
            <a:r>
              <a:rPr lang="ja-JP" altLang="en-US" dirty="0"/>
              <a:t>直流設計</a:t>
            </a:r>
            <a:r>
              <a:rPr lang="en-US" altLang="ja-JP" dirty="0"/>
              <a:t>-</a:t>
            </a:r>
            <a:r>
              <a:rPr lang="ja-JP" altLang="en-US" dirty="0"/>
              <a:t>入力差動対</a:t>
            </a:r>
            <a:endParaRPr kumimoji="1" lang="ja-JP" altLang="en-US" dirty="0"/>
          </a:p>
        </p:txBody>
      </p:sp>
      <p:sp>
        <p:nvSpPr>
          <p:cNvPr id="3" name="日付プレースホルダー 2">
            <a:extLst>
              <a:ext uri="{FF2B5EF4-FFF2-40B4-BE49-F238E27FC236}">
                <a16:creationId xmlns:a16="http://schemas.microsoft.com/office/drawing/2014/main" id="{0EFFBA27-68C3-ADBF-85B9-5D47BAF54DE6}"/>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D9673189-8F8A-B74B-FF75-191903666B9A}"/>
              </a:ext>
            </a:extLst>
          </p:cNvPr>
          <p:cNvSpPr>
            <a:spLocks noGrp="1"/>
          </p:cNvSpPr>
          <p:nvPr>
            <p:ph type="sldNum" sz="quarter" idx="12"/>
          </p:nvPr>
        </p:nvSpPr>
        <p:spPr/>
        <p:txBody>
          <a:bodyPr/>
          <a:lstStyle/>
          <a:p>
            <a:fld id="{6294761A-CFE9-4878-87A7-90ECABD59CE5}" type="slidenum">
              <a:rPr kumimoji="1" lang="ja-JP" altLang="en-US" smtClean="0"/>
              <a:t>15</a:t>
            </a:fld>
            <a:endParaRPr kumimoji="1" lang="ja-JP" altLang="en-US"/>
          </a:p>
        </p:txBody>
      </p:sp>
      <p:sp>
        <p:nvSpPr>
          <p:cNvPr id="5" name="フッター プレースホルダー 4">
            <a:extLst>
              <a:ext uri="{FF2B5EF4-FFF2-40B4-BE49-F238E27FC236}">
                <a16:creationId xmlns:a16="http://schemas.microsoft.com/office/drawing/2014/main" id="{C7EAA96F-2F12-DC03-2B4F-B2C0FBA62E28}"/>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040389D-70D4-C5D2-D45E-1CE32820A982}"/>
                  </a:ext>
                </a:extLst>
              </p:cNvPr>
              <p:cNvSpPr txBox="1"/>
              <p:nvPr/>
            </p:nvSpPr>
            <p:spPr>
              <a:xfrm>
                <a:off x="6146232" y="2385902"/>
                <a:ext cx="5400675" cy="2585323"/>
              </a:xfrm>
              <a:prstGeom prst="rect">
                <a:avLst/>
              </a:prstGeom>
              <a:noFill/>
            </p:spPr>
            <p:txBody>
              <a:bodyPr wrap="square" rtlCol="0">
                <a:spAutoFit/>
              </a:bodyPr>
              <a:lstStyle/>
              <a:p>
                <a:r>
                  <a:rPr lang="ja-JP" altLang="en-US" dirty="0"/>
                  <a:t>入力差動対のエミッタ端子が</a:t>
                </a:r>
                <a14:m>
                  <m:oMath xmlns:m="http://schemas.openxmlformats.org/officeDocument/2006/math">
                    <m:r>
                      <a:rPr lang="en-US" altLang="ja-JP" b="0" i="1" smtClean="0">
                        <a:latin typeface="Cambria Math" panose="02040503050406030204" pitchFamily="18" charset="0"/>
                      </a:rPr>
                      <m:t>0.3 </m:t>
                    </m:r>
                    <m:r>
                      <m:rPr>
                        <m:sty m:val="p"/>
                      </m:rPr>
                      <a:rPr lang="en-US" altLang="ja-JP" b="0" i="0" smtClean="0">
                        <a:latin typeface="Cambria Math" panose="02040503050406030204" pitchFamily="18" charset="0"/>
                      </a:rPr>
                      <m:t>V</m:t>
                    </m:r>
                  </m:oMath>
                </a14:m>
                <a:r>
                  <a:rPr kumimoji="1" lang="ja-JP" altLang="en-US" dirty="0"/>
                  <a:t>と決まったので、ベース電位はそこから</a:t>
                </a:r>
                <a14:m>
                  <m:oMath xmlns:m="http://schemas.openxmlformats.org/officeDocument/2006/math">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高い</a:t>
                </a:r>
                <a14:m>
                  <m:oMath xmlns:m="http://schemas.openxmlformats.org/officeDocument/2006/math">
                    <m:r>
                      <a:rPr kumimoji="1" lang="en-US" altLang="ja-JP" b="0" i="1" dirty="0" smtClean="0">
                        <a:latin typeface="Cambria Math" panose="02040503050406030204" pitchFamily="18" charset="0"/>
                      </a:rPr>
                      <m:t>1.2 </m:t>
                    </m:r>
                    <m:r>
                      <m:rPr>
                        <m:sty m:val="p"/>
                      </m:rPr>
                      <a:rPr kumimoji="1" lang="en-US" altLang="ja-JP" b="0" i="0" dirty="0" smtClean="0">
                        <a:latin typeface="Cambria Math" panose="02040503050406030204" pitchFamily="18" charset="0"/>
                      </a:rPr>
                      <m:t>V</m:t>
                    </m:r>
                  </m:oMath>
                </a14:m>
                <a:r>
                  <a:rPr kumimoji="1" lang="ja-JP" altLang="en-US" dirty="0"/>
                  <a:t>となる。</a:t>
                </a:r>
                <a:endParaRPr kumimoji="1" lang="en-US" altLang="ja-JP" dirty="0"/>
              </a:p>
              <a:p>
                <a:endParaRPr lang="en-US" altLang="ja-JP" dirty="0"/>
              </a:p>
              <a:p>
                <a:r>
                  <a:rPr kumimoji="1" lang="ja-JP" altLang="en-US" dirty="0"/>
                  <a:t>また、この時それぞれのトランジスタに流れる</a:t>
                </a:r>
                <a:endParaRPr kumimoji="1" lang="en-US" altLang="ja-JP" dirty="0"/>
              </a:p>
              <a:p>
                <a:r>
                  <a:rPr kumimoji="1" lang="ja-JP" altLang="en-US" dirty="0"/>
                  <a:t>電流は前述の近似値より</a:t>
                </a:r>
                <a14:m>
                  <m:oMath xmlns:m="http://schemas.openxmlformats.org/officeDocument/2006/math">
                    <m:r>
                      <a:rPr kumimoji="1" lang="en-US" altLang="ja-JP" b="0" i="1" smtClean="0">
                        <a:latin typeface="Cambria Math" panose="02040503050406030204" pitchFamily="18" charset="0"/>
                      </a:rPr>
                      <m:t>945.7294⋯</m:t>
                    </m:r>
                    <m:r>
                      <m:rPr>
                        <m:sty m:val="p"/>
                      </m:rPr>
                      <a:rPr kumimoji="1" lang="en-US" altLang="ja-JP" b="0" i="0" smtClean="0">
                        <a:latin typeface="Cambria Math" panose="02040503050406030204" pitchFamily="18" charset="0"/>
                      </a:rPr>
                      <m:t>μA</m:t>
                    </m:r>
                  </m:oMath>
                </a14:m>
                <a:r>
                  <a:rPr kumimoji="1" lang="ja-JP" altLang="en-US" dirty="0"/>
                  <a:t>となる。</a:t>
                </a:r>
                <a:endParaRPr kumimoji="1" lang="en-US" altLang="ja-JP" dirty="0"/>
              </a:p>
              <a:p>
                <a:endParaRPr lang="en-US" altLang="ja-JP" dirty="0"/>
              </a:p>
              <a:p>
                <a:r>
                  <a:rPr lang="ja-JP" altLang="en-US" dirty="0"/>
                  <a:t>並列数を</a:t>
                </a:r>
                <a:r>
                  <a:rPr lang="en-US" altLang="ja-JP" dirty="0"/>
                  <a:t>2</a:t>
                </a:r>
                <a:r>
                  <a:rPr lang="ja-JP" altLang="en-US" dirty="0"/>
                  <a:t>にすると倍の電流が流れるはずなので、</a:t>
                </a:r>
                <a:endParaRPr lang="en-US" altLang="ja-JP" dirty="0"/>
              </a:p>
              <a:p>
                <a:r>
                  <a:rPr lang="ja-JP" altLang="en-US" dirty="0"/>
                  <a:t>各トランジスタには約</a:t>
                </a:r>
                <a14:m>
                  <m:oMath xmlns:m="http://schemas.openxmlformats.org/officeDocument/2006/math">
                    <m:r>
                      <a:rPr lang="en-US" altLang="ja-JP" b="0" i="1" smtClean="0">
                        <a:latin typeface="Cambria Math" panose="02040503050406030204" pitchFamily="18" charset="0"/>
                      </a:rPr>
                      <m:t>1.8 </m:t>
                    </m:r>
                    <m:r>
                      <m:rPr>
                        <m:sty m:val="p"/>
                      </m:rPr>
                      <a:rPr lang="en-US" altLang="ja-JP" b="0" i="0" smtClean="0">
                        <a:latin typeface="Cambria Math" panose="02040503050406030204" pitchFamily="18" charset="0"/>
                      </a:rPr>
                      <m:t>mA</m:t>
                    </m:r>
                  </m:oMath>
                </a14:m>
                <a:r>
                  <a:rPr kumimoji="1" lang="ja-JP" altLang="en-US" dirty="0"/>
                  <a:t>の電流を流し、電流源にはその倍の</a:t>
                </a:r>
                <a:r>
                  <a:rPr lang="ja-JP" altLang="en-US" dirty="0"/>
                  <a:t>約</a:t>
                </a:r>
                <a14:m>
                  <m:oMath xmlns:m="http://schemas.openxmlformats.org/officeDocument/2006/math">
                    <m:r>
                      <a:rPr lang="en-US" altLang="ja-JP" b="0" i="1" smtClean="0">
                        <a:latin typeface="Cambria Math" panose="02040503050406030204" pitchFamily="18" charset="0"/>
                      </a:rPr>
                      <m:t>3.6 </m:t>
                    </m:r>
                    <m:r>
                      <m:rPr>
                        <m:sty m:val="p"/>
                      </m:rPr>
                      <a:rPr lang="en-US" altLang="ja-JP" b="0" i="0" smtClean="0">
                        <a:latin typeface="Cambria Math" panose="02040503050406030204" pitchFamily="18" charset="0"/>
                      </a:rPr>
                      <m:t>mA</m:t>
                    </m:r>
                    <m:r>
                      <a:rPr lang="ja-JP" altLang="en-US" i="1">
                        <a:latin typeface="Cambria Math" panose="02040503050406030204" pitchFamily="18" charset="0"/>
                      </a:rPr>
                      <m:t>の</m:t>
                    </m:r>
                  </m:oMath>
                </a14:m>
                <a:r>
                  <a:rPr kumimoji="1" lang="ja-JP" altLang="en-US" dirty="0"/>
                  <a:t>電流を流すことにした。</a:t>
                </a:r>
                <a:endParaRPr kumimoji="1" lang="en-US" altLang="ja-JP" dirty="0"/>
              </a:p>
            </p:txBody>
          </p:sp>
        </mc:Choice>
        <mc:Fallback xmlns="">
          <p:sp>
            <p:nvSpPr>
              <p:cNvPr id="13" name="テキスト ボックス 12">
                <a:extLst>
                  <a:ext uri="{FF2B5EF4-FFF2-40B4-BE49-F238E27FC236}">
                    <a16:creationId xmlns:a16="http://schemas.microsoft.com/office/drawing/2014/main" id="{0040389D-70D4-C5D2-D45E-1CE32820A982}"/>
                  </a:ext>
                </a:extLst>
              </p:cNvPr>
              <p:cNvSpPr txBox="1">
                <a:spLocks noRot="1" noChangeAspect="1" noMove="1" noResize="1" noEditPoints="1" noAdjustHandles="1" noChangeArrowheads="1" noChangeShapeType="1" noTextEdit="1"/>
              </p:cNvSpPr>
              <p:nvPr/>
            </p:nvSpPr>
            <p:spPr>
              <a:xfrm>
                <a:off x="6146232" y="2385902"/>
                <a:ext cx="5400675" cy="2585323"/>
              </a:xfrm>
              <a:prstGeom prst="rect">
                <a:avLst/>
              </a:prstGeom>
              <a:blipFill>
                <a:blip r:embed="rId2"/>
                <a:stretch>
                  <a:fillRect l="-903" t="-943" r="-5192" b="-3066"/>
                </a:stretch>
              </a:blipFill>
            </p:spPr>
            <p:txBody>
              <a:bodyPr/>
              <a:lstStyle/>
              <a:p>
                <a:r>
                  <a:rPr lang="ja-JP" altLang="en-US">
                    <a:noFill/>
                  </a:rPr>
                  <a:t> </a:t>
                </a:r>
              </a:p>
            </p:txBody>
          </p:sp>
        </mc:Fallback>
      </mc:AlternateContent>
      <p:grpSp>
        <p:nvGrpSpPr>
          <p:cNvPr id="29" name="グループ化 28">
            <a:extLst>
              <a:ext uri="{FF2B5EF4-FFF2-40B4-BE49-F238E27FC236}">
                <a16:creationId xmlns:a16="http://schemas.microsoft.com/office/drawing/2014/main" id="{2AA1306F-6594-C8A6-E629-A83476BE9214}"/>
              </a:ext>
            </a:extLst>
          </p:cNvPr>
          <p:cNvGrpSpPr/>
          <p:nvPr/>
        </p:nvGrpSpPr>
        <p:grpSpPr>
          <a:xfrm>
            <a:off x="250929" y="1051538"/>
            <a:ext cx="4960967" cy="5465155"/>
            <a:chOff x="250929" y="1051538"/>
            <a:chExt cx="4960967" cy="5465155"/>
          </a:xfrm>
        </p:grpSpPr>
        <p:grpSp>
          <p:nvGrpSpPr>
            <p:cNvPr id="27" name="グループ化 26">
              <a:extLst>
                <a:ext uri="{FF2B5EF4-FFF2-40B4-BE49-F238E27FC236}">
                  <a16:creationId xmlns:a16="http://schemas.microsoft.com/office/drawing/2014/main" id="{7109F61A-9542-EAB8-C93F-F67B7979F474}"/>
                </a:ext>
              </a:extLst>
            </p:cNvPr>
            <p:cNvGrpSpPr/>
            <p:nvPr/>
          </p:nvGrpSpPr>
          <p:grpSpPr>
            <a:xfrm>
              <a:off x="250929" y="1051538"/>
              <a:ext cx="4960967" cy="5465155"/>
              <a:chOff x="-111769" y="1051538"/>
              <a:chExt cx="4960967" cy="5465155"/>
            </a:xfrm>
          </p:grpSpPr>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2EDC81D-1452-0E1F-E5C2-FAEC8A6169DA}"/>
                      </a:ext>
                    </a:extLst>
                  </p:cNvPr>
                  <p:cNvSpPr txBox="1"/>
                  <p:nvPr/>
                </p:nvSpPr>
                <p:spPr>
                  <a:xfrm>
                    <a:off x="2805382" y="3337284"/>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0.9 </m:t>
                          </m:r>
                          <m:r>
                            <m:rPr>
                              <m:sty m:val="p"/>
                            </m:rPr>
                            <a:rPr kumimoji="1" lang="en-US" altLang="ja-JP" b="0" i="0" smtClean="0">
                              <a:solidFill>
                                <a:schemeClr val="tx1"/>
                              </a:solidFill>
                              <a:latin typeface="Cambria Math" panose="02040503050406030204" pitchFamily="18" charset="0"/>
                            </a:rPr>
                            <m:t>V</m:t>
                          </m:r>
                        </m:oMath>
                      </m:oMathPara>
                    </a14:m>
                    <a:endParaRPr kumimoji="1" lang="en-US" altLang="ja-JP" b="0" dirty="0">
                      <a:solidFill>
                        <a:schemeClr val="tx1"/>
                      </a:solidFill>
                    </a:endParaRPr>
                  </a:p>
                </p:txBody>
              </p:sp>
            </mc:Choice>
            <mc:Fallback xmlns="">
              <p:sp>
                <p:nvSpPr>
                  <p:cNvPr id="8" name="テキスト ボックス 7">
                    <a:extLst>
                      <a:ext uri="{FF2B5EF4-FFF2-40B4-BE49-F238E27FC236}">
                        <a16:creationId xmlns:a16="http://schemas.microsoft.com/office/drawing/2014/main" id="{72EDC81D-1452-0E1F-E5C2-FAEC8A6169DA}"/>
                      </a:ext>
                    </a:extLst>
                  </p:cNvPr>
                  <p:cNvSpPr txBox="1">
                    <a:spLocks noRot="1" noChangeAspect="1" noMove="1" noResize="1" noEditPoints="1" noAdjustHandles="1" noChangeArrowheads="1" noChangeShapeType="1" noTextEdit="1"/>
                  </p:cNvSpPr>
                  <p:nvPr/>
                </p:nvSpPr>
                <p:spPr>
                  <a:xfrm>
                    <a:off x="2805382" y="3337284"/>
                    <a:ext cx="781050"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4651537-B8AE-5E48-7B74-57DBC4C811D7}"/>
                      </a:ext>
                    </a:extLst>
                  </p:cNvPr>
                  <p:cNvSpPr txBox="1"/>
                  <p:nvPr/>
                </p:nvSpPr>
                <p:spPr>
                  <a:xfrm>
                    <a:off x="3405457" y="2786510"/>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0.9 </m:t>
                          </m:r>
                          <m:r>
                            <m:rPr>
                              <m:sty m:val="p"/>
                            </m:rPr>
                            <a:rPr kumimoji="1" lang="en-US" altLang="ja-JP" b="0" i="0" smtClean="0">
                              <a:solidFill>
                                <a:schemeClr val="tx1"/>
                              </a:solidFill>
                              <a:latin typeface="Cambria Math" panose="02040503050406030204" pitchFamily="18" charset="0"/>
                            </a:rPr>
                            <m:t>V</m:t>
                          </m:r>
                        </m:oMath>
                      </m:oMathPara>
                    </a14:m>
                    <a:endParaRPr kumimoji="1" lang="en-US" altLang="ja-JP" b="0" dirty="0">
                      <a:solidFill>
                        <a:schemeClr val="tx1"/>
                      </a:solidFill>
                    </a:endParaRPr>
                  </a:p>
                </p:txBody>
              </p:sp>
            </mc:Choice>
            <mc:Fallback xmlns="">
              <p:sp>
                <p:nvSpPr>
                  <p:cNvPr id="9" name="テキスト ボックス 8">
                    <a:extLst>
                      <a:ext uri="{FF2B5EF4-FFF2-40B4-BE49-F238E27FC236}">
                        <a16:creationId xmlns:a16="http://schemas.microsoft.com/office/drawing/2014/main" id="{14651537-B8AE-5E48-7B74-57DBC4C811D7}"/>
                      </a:ext>
                    </a:extLst>
                  </p:cNvPr>
                  <p:cNvSpPr txBox="1">
                    <a:spLocks noRot="1" noChangeAspect="1" noMove="1" noResize="1" noEditPoints="1" noAdjustHandles="1" noChangeArrowheads="1" noChangeShapeType="1" noTextEdit="1"/>
                  </p:cNvSpPr>
                  <p:nvPr/>
                </p:nvSpPr>
                <p:spPr>
                  <a:xfrm>
                    <a:off x="3405457" y="2786510"/>
                    <a:ext cx="78105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246B942-0EE8-6801-C2BD-A1FBDA47B727}"/>
                      </a:ext>
                    </a:extLst>
                  </p:cNvPr>
                  <p:cNvSpPr txBox="1"/>
                  <p:nvPr/>
                </p:nvSpPr>
                <p:spPr>
                  <a:xfrm>
                    <a:off x="830532" y="4305299"/>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0.3 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0" name="テキスト ボックス 9">
                    <a:extLst>
                      <a:ext uri="{FF2B5EF4-FFF2-40B4-BE49-F238E27FC236}">
                        <a16:creationId xmlns:a16="http://schemas.microsoft.com/office/drawing/2014/main" id="{5246B942-0EE8-6801-C2BD-A1FBDA47B727}"/>
                      </a:ext>
                    </a:extLst>
                  </p:cNvPr>
                  <p:cNvSpPr txBox="1">
                    <a:spLocks noRot="1" noChangeAspect="1" noMove="1" noResize="1" noEditPoints="1" noAdjustHandles="1" noChangeArrowheads="1" noChangeShapeType="1" noTextEdit="1"/>
                  </p:cNvSpPr>
                  <p:nvPr/>
                </p:nvSpPr>
                <p:spPr>
                  <a:xfrm>
                    <a:off x="830532" y="4305299"/>
                    <a:ext cx="781050"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AC63D95-7230-BB64-FAB6-DD38514DAF27}"/>
                      </a:ext>
                    </a:extLst>
                  </p:cNvPr>
                  <p:cNvSpPr txBox="1"/>
                  <p:nvPr/>
                </p:nvSpPr>
                <p:spPr>
                  <a:xfrm>
                    <a:off x="1856057" y="3706616"/>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0"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1" name="テキスト ボックス 10">
                    <a:extLst>
                      <a:ext uri="{FF2B5EF4-FFF2-40B4-BE49-F238E27FC236}">
                        <a16:creationId xmlns:a16="http://schemas.microsoft.com/office/drawing/2014/main" id="{6AC63D95-7230-BB64-FAB6-DD38514DAF27}"/>
                      </a:ext>
                    </a:extLst>
                  </p:cNvPr>
                  <p:cNvSpPr txBox="1">
                    <a:spLocks noRot="1" noChangeAspect="1" noMove="1" noResize="1" noEditPoints="1" noAdjustHandles="1" noChangeArrowheads="1" noChangeShapeType="1" noTextEdit="1"/>
                  </p:cNvSpPr>
                  <p:nvPr/>
                </p:nvSpPr>
                <p:spPr>
                  <a:xfrm>
                    <a:off x="1856057" y="3706616"/>
                    <a:ext cx="78105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D2A6075-5188-BA8B-9FB0-1FC197B3888C}"/>
                      </a:ext>
                    </a:extLst>
                  </p:cNvPr>
                  <p:cNvSpPr txBox="1"/>
                  <p:nvPr/>
                </p:nvSpPr>
                <p:spPr>
                  <a:xfrm>
                    <a:off x="-111769" y="3697199"/>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0"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2" name="テキスト ボックス 11">
                    <a:extLst>
                      <a:ext uri="{FF2B5EF4-FFF2-40B4-BE49-F238E27FC236}">
                        <a16:creationId xmlns:a16="http://schemas.microsoft.com/office/drawing/2014/main" id="{0D2A6075-5188-BA8B-9FB0-1FC197B3888C}"/>
                      </a:ext>
                    </a:extLst>
                  </p:cNvPr>
                  <p:cNvSpPr txBox="1">
                    <a:spLocks noRot="1" noChangeAspect="1" noMove="1" noResize="1" noEditPoints="1" noAdjustHandles="1" noChangeArrowheads="1" noChangeShapeType="1" noTextEdit="1"/>
                  </p:cNvSpPr>
                  <p:nvPr/>
                </p:nvSpPr>
                <p:spPr>
                  <a:xfrm>
                    <a:off x="-111769" y="3697199"/>
                    <a:ext cx="781050" cy="369332"/>
                  </a:xfrm>
                  <a:prstGeom prst="rect">
                    <a:avLst/>
                  </a:prstGeom>
                  <a:blipFill>
                    <a:blip r:embed="rId7"/>
                    <a:stretch>
                      <a:fillRect/>
                    </a:stretch>
                  </a:blipFill>
                </p:spPr>
                <p:txBody>
                  <a:bodyPr/>
                  <a:lstStyle/>
                  <a:p>
                    <a:r>
                      <a:rPr lang="ja-JP" altLang="en-US">
                        <a:noFill/>
                      </a:rPr>
                      <a:t> </a:t>
                    </a:r>
                  </a:p>
                </p:txBody>
              </p:sp>
            </mc:Fallback>
          </mc:AlternateContent>
          <p:cxnSp>
            <p:nvCxnSpPr>
              <p:cNvPr id="15" name="直線矢印コネクタ 14">
                <a:extLst>
                  <a:ext uri="{FF2B5EF4-FFF2-40B4-BE49-F238E27FC236}">
                    <a16:creationId xmlns:a16="http://schemas.microsoft.com/office/drawing/2014/main" id="{AD2740C8-6D5D-80F6-1290-06C60FB6EC08}"/>
                  </a:ext>
                </a:extLst>
              </p:cNvPr>
              <p:cNvCxnSpPr>
                <a:cxnSpLocks/>
              </p:cNvCxnSpPr>
              <p:nvPr/>
            </p:nvCxnSpPr>
            <p:spPr>
              <a:xfrm>
                <a:off x="1040082" y="5074068"/>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988F98C-F5AC-39EA-7A92-F000C0835EEB}"/>
                      </a:ext>
                    </a:extLst>
                  </p:cNvPr>
                  <p:cNvSpPr txBox="1"/>
                  <p:nvPr/>
                </p:nvSpPr>
                <p:spPr>
                  <a:xfrm>
                    <a:off x="111507" y="5132289"/>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3.6 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17" name="テキスト ボックス 16">
                    <a:extLst>
                      <a:ext uri="{FF2B5EF4-FFF2-40B4-BE49-F238E27FC236}">
                        <a16:creationId xmlns:a16="http://schemas.microsoft.com/office/drawing/2014/main" id="{2988F98C-F5AC-39EA-7A92-F000C0835EEB}"/>
                      </a:ext>
                    </a:extLst>
                  </p:cNvPr>
                  <p:cNvSpPr txBox="1">
                    <a:spLocks noRot="1" noChangeAspect="1" noMove="1" noResize="1" noEditPoints="1" noAdjustHandles="1" noChangeArrowheads="1" noChangeShapeType="1" noTextEdit="1"/>
                  </p:cNvSpPr>
                  <p:nvPr/>
                </p:nvSpPr>
                <p:spPr>
                  <a:xfrm>
                    <a:off x="111507" y="5132289"/>
                    <a:ext cx="781050" cy="369332"/>
                  </a:xfrm>
                  <a:prstGeom prst="rect">
                    <a:avLst/>
                  </a:prstGeom>
                  <a:blipFill>
                    <a:blip r:embed="rId8"/>
                    <a:stretch>
                      <a:fillRect r="-1093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7F85305A-A730-1A8B-AC3A-18613F10CAE3}"/>
                  </a:ext>
                </a:extLst>
              </p:cNvPr>
              <p:cNvCxnSpPr>
                <a:cxnSpLocks/>
              </p:cNvCxnSpPr>
              <p:nvPr/>
            </p:nvCxnSpPr>
            <p:spPr>
              <a:xfrm>
                <a:off x="1626139" y="2143014"/>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1AEE521-6314-3FB8-7491-365956A84A22}"/>
                  </a:ext>
                </a:extLst>
              </p:cNvPr>
              <p:cNvCxnSpPr>
                <a:cxnSpLocks/>
              </p:cNvCxnSpPr>
              <p:nvPr/>
            </p:nvCxnSpPr>
            <p:spPr>
              <a:xfrm>
                <a:off x="3067590" y="2162522"/>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E186543-33B8-CF8E-836F-DCFCD5AED896}"/>
                      </a:ext>
                    </a:extLst>
                  </p:cNvPr>
                  <p:cNvSpPr txBox="1"/>
                  <p:nvPr/>
                </p:nvSpPr>
                <p:spPr>
                  <a:xfrm>
                    <a:off x="3067590" y="2204461"/>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3.6 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22" name="テキスト ボックス 21">
                    <a:extLst>
                      <a:ext uri="{FF2B5EF4-FFF2-40B4-BE49-F238E27FC236}">
                        <a16:creationId xmlns:a16="http://schemas.microsoft.com/office/drawing/2014/main" id="{3E186543-33B8-CF8E-836F-DCFCD5AED896}"/>
                      </a:ext>
                    </a:extLst>
                  </p:cNvPr>
                  <p:cNvSpPr txBox="1">
                    <a:spLocks noRot="1" noChangeAspect="1" noMove="1" noResize="1" noEditPoints="1" noAdjustHandles="1" noChangeArrowheads="1" noChangeShapeType="1" noTextEdit="1"/>
                  </p:cNvSpPr>
                  <p:nvPr/>
                </p:nvSpPr>
                <p:spPr>
                  <a:xfrm>
                    <a:off x="3067590" y="2204461"/>
                    <a:ext cx="781050" cy="369332"/>
                  </a:xfrm>
                  <a:prstGeom prst="rect">
                    <a:avLst/>
                  </a:prstGeom>
                  <a:blipFill>
                    <a:blip r:embed="rId9"/>
                    <a:stretch>
                      <a:fillRect r="-10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1668C04-8E24-1DD6-F891-23B20EE0EF90}"/>
                      </a:ext>
                    </a:extLst>
                  </p:cNvPr>
                  <p:cNvSpPr txBox="1"/>
                  <p:nvPr/>
                </p:nvSpPr>
                <p:spPr>
                  <a:xfrm>
                    <a:off x="734571" y="2162522"/>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3.6 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23" name="テキスト ボックス 22">
                    <a:extLst>
                      <a:ext uri="{FF2B5EF4-FFF2-40B4-BE49-F238E27FC236}">
                        <a16:creationId xmlns:a16="http://schemas.microsoft.com/office/drawing/2014/main" id="{D1668C04-8E24-1DD6-F891-23B20EE0EF90}"/>
                      </a:ext>
                    </a:extLst>
                  </p:cNvPr>
                  <p:cNvSpPr txBox="1">
                    <a:spLocks noRot="1" noChangeAspect="1" noMove="1" noResize="1" noEditPoints="1" noAdjustHandles="1" noChangeArrowheads="1" noChangeShapeType="1" noTextEdit="1"/>
                  </p:cNvSpPr>
                  <p:nvPr/>
                </p:nvSpPr>
                <p:spPr>
                  <a:xfrm>
                    <a:off x="734571" y="2162522"/>
                    <a:ext cx="781050" cy="369332"/>
                  </a:xfrm>
                  <a:prstGeom prst="rect">
                    <a:avLst/>
                  </a:prstGeom>
                  <a:blipFill>
                    <a:blip r:embed="rId10"/>
                    <a:stretch>
                      <a:fillRect r="-10938"/>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4608A54B-EDAF-35FA-8A02-98892C188BBD}"/>
                  </a:ext>
                </a:extLst>
              </p:cNvPr>
              <p:cNvGrpSpPr/>
              <p:nvPr/>
            </p:nvGrpSpPr>
            <p:grpSpPr>
              <a:xfrm>
                <a:off x="-103023" y="1051538"/>
                <a:ext cx="4952221" cy="5465155"/>
                <a:chOff x="-103023" y="1051538"/>
                <a:chExt cx="4952221" cy="5465155"/>
              </a:xfrm>
            </p:grpSpPr>
            <p:pic>
              <p:nvPicPr>
                <p:cNvPr id="24" name="図 23" descr="暗い, 画面, モニター, 大きい が含まれている画像&#10;&#10;自動的に生成された説明">
                  <a:extLst>
                    <a:ext uri="{FF2B5EF4-FFF2-40B4-BE49-F238E27FC236}">
                      <a16:creationId xmlns:a16="http://schemas.microsoft.com/office/drawing/2014/main" id="{01F4FF8D-6B02-C8F7-92CA-7D97C911AA93}"/>
                    </a:ext>
                  </a:extLst>
                </p:cNvPr>
                <p:cNvPicPr>
                  <a:picLocks noChangeAspect="1"/>
                </p:cNvPicPr>
                <p:nvPr/>
              </p:nvPicPr>
              <p:blipFill rotWithShape="1">
                <a:blip r:embed="rId11">
                  <a:extLst>
                    <a:ext uri="{28A0092B-C50C-407E-A947-70E740481C1C}">
                      <a14:useLocalDpi xmlns:a14="http://schemas.microsoft.com/office/drawing/2010/main" val="0"/>
                    </a:ext>
                  </a:extLst>
                </a:blip>
                <a:srcRect r="46769"/>
                <a:stretch/>
              </p:blipFill>
              <p:spPr>
                <a:xfrm>
                  <a:off x="-103023" y="1051538"/>
                  <a:ext cx="4943475" cy="5465155"/>
                </a:xfrm>
                <a:prstGeom prst="rect">
                  <a:avLst/>
                </a:prstGeom>
              </p:spPr>
            </p:pic>
            <p:sp>
              <p:nvSpPr>
                <p:cNvPr id="25" name="正方形/長方形 24">
                  <a:extLst>
                    <a:ext uri="{FF2B5EF4-FFF2-40B4-BE49-F238E27FC236}">
                      <a16:creationId xmlns:a16="http://schemas.microsoft.com/office/drawing/2014/main" id="{3D01B016-FF3A-9F6C-42AF-E201D680F546}"/>
                    </a:ext>
                  </a:extLst>
                </p:cNvPr>
                <p:cNvSpPr/>
                <p:nvPr/>
              </p:nvSpPr>
              <p:spPr>
                <a:xfrm>
                  <a:off x="4521200" y="2921000"/>
                  <a:ext cx="327998" cy="3238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20A2155-67E1-340E-EA12-B6BF0B7EE97F}"/>
                    </a:ext>
                  </a:extLst>
                </p:cNvPr>
                <p:cNvSpPr txBox="1"/>
                <p:nvPr/>
              </p:nvSpPr>
              <p:spPr>
                <a:xfrm>
                  <a:off x="1856267" y="4926988"/>
                  <a:ext cx="8661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0.9 </m:t>
                        </m:r>
                        <m:r>
                          <m:rPr>
                            <m:sty m:val="p"/>
                          </m:rPr>
                          <a:rPr kumimoji="1" lang="en-US" altLang="ja-JP" b="0" i="0" smtClean="0">
                            <a:solidFill>
                              <a:srgbClr val="FF0000"/>
                            </a:solidFill>
                            <a:latin typeface="Cambria Math" panose="02040503050406030204" pitchFamily="18" charset="0"/>
                          </a:rPr>
                          <m:t>V</m:t>
                        </m:r>
                      </m:oMath>
                    </m:oMathPara>
                  </a14:m>
                  <a:endParaRPr kumimoji="1" lang="ja-JP" altLang="en-US" dirty="0">
                    <a:solidFill>
                      <a:srgbClr val="FF0000"/>
                    </a:solidFill>
                  </a:endParaRPr>
                </a:p>
              </p:txBody>
            </p:sp>
          </mc:Choice>
          <mc:Fallback xmlns="">
            <p:sp>
              <p:nvSpPr>
                <p:cNvPr id="28" name="テキスト ボックス 27">
                  <a:extLst>
                    <a:ext uri="{FF2B5EF4-FFF2-40B4-BE49-F238E27FC236}">
                      <a16:creationId xmlns:a16="http://schemas.microsoft.com/office/drawing/2014/main" id="{720A2155-67E1-340E-EA12-B6BF0B7EE97F}"/>
                    </a:ext>
                  </a:extLst>
                </p:cNvPr>
                <p:cNvSpPr txBox="1">
                  <a:spLocks noRot="1" noChangeAspect="1" noMove="1" noResize="1" noEditPoints="1" noAdjustHandles="1" noChangeArrowheads="1" noChangeShapeType="1" noTextEdit="1"/>
                </p:cNvSpPr>
                <p:nvPr/>
              </p:nvSpPr>
              <p:spPr>
                <a:xfrm>
                  <a:off x="1856267" y="4926988"/>
                  <a:ext cx="866115" cy="369332"/>
                </a:xfrm>
                <a:prstGeom prst="rect">
                  <a:avLst/>
                </a:prstGeom>
                <a:blipFill>
                  <a:blip r:embed="rId12"/>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579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descr="モニター が含まれている画像&#10;&#10;自動的に生成された説明">
            <a:extLst>
              <a:ext uri="{FF2B5EF4-FFF2-40B4-BE49-F238E27FC236}">
                <a16:creationId xmlns:a16="http://schemas.microsoft.com/office/drawing/2014/main" id="{7BC7B121-C8EC-E16E-8347-477782F2A163}"/>
              </a:ext>
            </a:extLst>
          </p:cNvPr>
          <p:cNvPicPr>
            <a:picLocks noChangeAspect="1"/>
          </p:cNvPicPr>
          <p:nvPr/>
        </p:nvPicPr>
        <p:blipFill rotWithShape="1">
          <a:blip r:embed="rId2">
            <a:extLst>
              <a:ext uri="{28A0092B-C50C-407E-A947-70E740481C1C}">
                <a14:useLocalDpi xmlns:a14="http://schemas.microsoft.com/office/drawing/2010/main" val="0"/>
              </a:ext>
            </a:extLst>
          </a:blip>
          <a:srcRect l="52428"/>
          <a:stretch/>
        </p:blipFill>
        <p:spPr>
          <a:xfrm>
            <a:off x="577494" y="1185016"/>
            <a:ext cx="4746846" cy="5548065"/>
          </a:xfrm>
          <a:prstGeom prst="rect">
            <a:avLst/>
          </a:prstGeom>
        </p:spPr>
      </p:pic>
      <p:sp>
        <p:nvSpPr>
          <p:cNvPr id="2" name="タイトル 1">
            <a:extLst>
              <a:ext uri="{FF2B5EF4-FFF2-40B4-BE49-F238E27FC236}">
                <a16:creationId xmlns:a16="http://schemas.microsoft.com/office/drawing/2014/main" id="{18EB5D3B-9050-C274-F410-4E4CBB7A64A7}"/>
              </a:ext>
            </a:extLst>
          </p:cNvPr>
          <p:cNvSpPr>
            <a:spLocks noGrp="1"/>
          </p:cNvSpPr>
          <p:nvPr>
            <p:ph type="title"/>
          </p:nvPr>
        </p:nvSpPr>
        <p:spPr/>
        <p:txBody>
          <a:bodyPr/>
          <a:lstStyle/>
          <a:p>
            <a:r>
              <a:rPr lang="ja-JP" altLang="en-US" dirty="0"/>
              <a:t>直流設計</a:t>
            </a:r>
            <a:r>
              <a:rPr lang="en-US" altLang="ja-JP" dirty="0"/>
              <a:t>-</a:t>
            </a:r>
            <a:r>
              <a:rPr lang="ja-JP" altLang="en-US" dirty="0"/>
              <a:t>出力差動対</a:t>
            </a:r>
            <a:endParaRPr kumimoji="1" lang="ja-JP" altLang="en-US" dirty="0"/>
          </a:p>
        </p:txBody>
      </p:sp>
      <p:sp>
        <p:nvSpPr>
          <p:cNvPr id="3" name="日付プレースホルダー 2">
            <a:extLst>
              <a:ext uri="{FF2B5EF4-FFF2-40B4-BE49-F238E27FC236}">
                <a16:creationId xmlns:a16="http://schemas.microsoft.com/office/drawing/2014/main" id="{1A816863-18AF-287D-9B4F-631E3518EE40}"/>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96EE039C-10D3-4BCB-89C2-15A811E97BE2}"/>
              </a:ext>
            </a:extLst>
          </p:cNvPr>
          <p:cNvSpPr>
            <a:spLocks noGrp="1"/>
          </p:cNvSpPr>
          <p:nvPr>
            <p:ph type="sldNum" sz="quarter" idx="12"/>
          </p:nvPr>
        </p:nvSpPr>
        <p:spPr/>
        <p:txBody>
          <a:bodyPr/>
          <a:lstStyle/>
          <a:p>
            <a:fld id="{6294761A-CFE9-4878-87A7-90ECABD59CE5}" type="slidenum">
              <a:rPr kumimoji="1" lang="ja-JP" altLang="en-US" smtClean="0"/>
              <a:t>16</a:t>
            </a:fld>
            <a:endParaRPr kumimoji="1" lang="ja-JP" altLang="en-US"/>
          </a:p>
        </p:txBody>
      </p:sp>
      <p:sp>
        <p:nvSpPr>
          <p:cNvPr id="5" name="フッター プレースホルダー 4">
            <a:extLst>
              <a:ext uri="{FF2B5EF4-FFF2-40B4-BE49-F238E27FC236}">
                <a16:creationId xmlns:a16="http://schemas.microsoft.com/office/drawing/2014/main" id="{44DAD295-AD83-3714-A941-1B5E024373B8}"/>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cxnSp>
        <p:nvCxnSpPr>
          <p:cNvPr id="7" name="直線矢印コネクタ 6">
            <a:extLst>
              <a:ext uri="{FF2B5EF4-FFF2-40B4-BE49-F238E27FC236}">
                <a16:creationId xmlns:a16="http://schemas.microsoft.com/office/drawing/2014/main" id="{3A73C13B-3661-6FD8-1D32-C3FEB68B1CED}"/>
              </a:ext>
            </a:extLst>
          </p:cNvPr>
          <p:cNvCxnSpPr>
            <a:cxnSpLocks/>
          </p:cNvCxnSpPr>
          <p:nvPr/>
        </p:nvCxnSpPr>
        <p:spPr>
          <a:xfrm>
            <a:off x="2019840" y="5547652"/>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4FFC9813-762C-0203-B7E5-45009EE04D86}"/>
              </a:ext>
            </a:extLst>
          </p:cNvPr>
          <p:cNvCxnSpPr>
            <a:cxnSpLocks/>
          </p:cNvCxnSpPr>
          <p:nvPr/>
        </p:nvCxnSpPr>
        <p:spPr>
          <a:xfrm>
            <a:off x="4020090" y="5547652"/>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8B3C6FF-F4A5-F2BA-678D-9781C7BA5215}"/>
                  </a:ext>
                </a:extLst>
              </p:cNvPr>
              <p:cNvSpPr txBox="1"/>
              <p:nvPr/>
            </p:nvSpPr>
            <p:spPr>
              <a:xfrm>
                <a:off x="2028825" y="5567773"/>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1.8 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9" name="テキスト ボックス 8">
                <a:extLst>
                  <a:ext uri="{FF2B5EF4-FFF2-40B4-BE49-F238E27FC236}">
                    <a16:creationId xmlns:a16="http://schemas.microsoft.com/office/drawing/2014/main" id="{B8B3C6FF-F4A5-F2BA-678D-9781C7BA5215}"/>
                  </a:ext>
                </a:extLst>
              </p:cNvPr>
              <p:cNvSpPr txBox="1">
                <a:spLocks noRot="1" noChangeAspect="1" noMove="1" noResize="1" noEditPoints="1" noAdjustHandles="1" noChangeArrowheads="1" noChangeShapeType="1" noTextEdit="1"/>
              </p:cNvSpPr>
              <p:nvPr/>
            </p:nvSpPr>
            <p:spPr>
              <a:xfrm>
                <a:off x="2028825" y="5567773"/>
                <a:ext cx="781050" cy="369332"/>
              </a:xfrm>
              <a:prstGeom prst="rect">
                <a:avLst/>
              </a:prstGeom>
              <a:blipFill>
                <a:blip r:embed="rId3"/>
                <a:stretch>
                  <a:fillRect r="-10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B3F9B51-7F1C-CFF4-CE37-CE6B9AC5E2BB}"/>
                  </a:ext>
                </a:extLst>
              </p:cNvPr>
              <p:cNvSpPr txBox="1"/>
              <p:nvPr/>
            </p:nvSpPr>
            <p:spPr>
              <a:xfrm>
                <a:off x="4024042" y="5567773"/>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1.8 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10" name="テキスト ボックス 9">
                <a:extLst>
                  <a:ext uri="{FF2B5EF4-FFF2-40B4-BE49-F238E27FC236}">
                    <a16:creationId xmlns:a16="http://schemas.microsoft.com/office/drawing/2014/main" id="{5B3F9B51-7F1C-CFF4-CE37-CE6B9AC5E2BB}"/>
                  </a:ext>
                </a:extLst>
              </p:cNvPr>
              <p:cNvSpPr txBox="1">
                <a:spLocks noRot="1" noChangeAspect="1" noMove="1" noResize="1" noEditPoints="1" noAdjustHandles="1" noChangeArrowheads="1" noChangeShapeType="1" noTextEdit="1"/>
              </p:cNvSpPr>
              <p:nvPr/>
            </p:nvSpPr>
            <p:spPr>
              <a:xfrm>
                <a:off x="4024042" y="5567773"/>
                <a:ext cx="781050" cy="369332"/>
              </a:xfrm>
              <a:prstGeom prst="rect">
                <a:avLst/>
              </a:prstGeom>
              <a:blipFill>
                <a:blip r:embed="rId4"/>
                <a:stretch>
                  <a:fillRect r="-117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D2BDE66-D4F9-20C5-F567-7A74D988683C}"/>
                  </a:ext>
                </a:extLst>
              </p:cNvPr>
              <p:cNvSpPr txBox="1"/>
              <p:nvPr/>
            </p:nvSpPr>
            <p:spPr>
              <a:xfrm>
                <a:off x="5371830" y="2116820"/>
                <a:ext cx="6467475" cy="3693319"/>
              </a:xfrm>
              <a:prstGeom prst="rect">
                <a:avLst/>
              </a:prstGeom>
              <a:noFill/>
            </p:spPr>
            <p:txBody>
              <a:bodyPr wrap="square" rtlCol="0">
                <a:spAutoFit/>
              </a:bodyPr>
              <a:lstStyle/>
              <a:p>
                <a:r>
                  <a:rPr lang="ja-JP" altLang="en-US" dirty="0"/>
                  <a:t>カレントミラーのベース電位は</a:t>
                </a:r>
                <a14:m>
                  <m:oMath xmlns:m="http://schemas.openxmlformats.org/officeDocument/2006/math">
                    <m:r>
                      <a:rPr lang="en-US" altLang="ja-JP" b="0" i="1" smtClean="0">
                        <a:latin typeface="Cambria Math" panose="02040503050406030204" pitchFamily="18" charset="0"/>
                      </a:rPr>
                      <m:t>0.9 </m:t>
                    </m:r>
                    <m:r>
                      <m:rPr>
                        <m:sty m:val="p"/>
                      </m:rPr>
                      <a:rPr lang="en-US" altLang="ja-JP" b="0" i="0" smtClean="0">
                        <a:latin typeface="Cambria Math" panose="02040503050406030204" pitchFamily="18" charset="0"/>
                      </a:rPr>
                      <m:t>V</m:t>
                    </m:r>
                  </m:oMath>
                </a14:m>
                <a:r>
                  <a:rPr kumimoji="1" lang="ja-JP" altLang="en-US" dirty="0"/>
                  <a:t>であるので、同様にしてカレントミラーに流れる電流は同じく</a:t>
                </a:r>
                <a:endParaRPr kumimoji="1" lang="en-US" altLang="ja-JP" dirty="0"/>
              </a:p>
              <a:p>
                <a:r>
                  <a:rPr lang="ja-JP" altLang="en-US" dirty="0"/>
                  <a:t>約</a:t>
                </a:r>
                <a14:m>
                  <m:oMath xmlns:m="http://schemas.openxmlformats.org/officeDocument/2006/math">
                    <m:r>
                      <a:rPr lang="en-US" altLang="ja-JP" b="0" i="1" smtClean="0">
                        <a:latin typeface="Cambria Math" panose="02040503050406030204" pitchFamily="18" charset="0"/>
                      </a:rPr>
                      <m:t>1.8 </m:t>
                    </m:r>
                    <m:r>
                      <m:rPr>
                        <m:sty m:val="p"/>
                      </m:rPr>
                      <a:rPr lang="en-US" altLang="ja-JP" b="0" i="0" smtClean="0">
                        <a:latin typeface="Cambria Math" panose="02040503050406030204" pitchFamily="18" charset="0"/>
                      </a:rPr>
                      <m:t>mA</m:t>
                    </m:r>
                  </m:oMath>
                </a14:m>
                <a:r>
                  <a:rPr kumimoji="1" lang="ja-JP" altLang="en-US" dirty="0"/>
                  <a:t>である。この部分並列数は</a:t>
                </a:r>
                <a14:m>
                  <m:oMath xmlns:m="http://schemas.openxmlformats.org/officeDocument/2006/math">
                    <m:r>
                      <a:rPr kumimoji="1" lang="en-US" altLang="ja-JP" b="0" i="1" smtClean="0">
                        <a:latin typeface="Cambria Math" panose="02040503050406030204" pitchFamily="18" charset="0"/>
                      </a:rPr>
                      <m:t>2</m:t>
                    </m:r>
                  </m:oMath>
                </a14:m>
                <a:r>
                  <a:rPr kumimoji="1" lang="ja-JP" altLang="en-US" dirty="0"/>
                  <a:t>としている。</a:t>
                </a:r>
                <a:endParaRPr kumimoji="1" lang="en-US" altLang="ja-JP" dirty="0"/>
              </a:p>
              <a:p>
                <a:endParaRPr lang="en-US" altLang="ja-JP" dirty="0"/>
              </a:p>
              <a:p>
                <a:r>
                  <a:rPr lang="ja-JP" altLang="en-US" dirty="0"/>
                  <a:t>入力差動対での議論と同様にカレントミラーのコレクタ端子は</a:t>
                </a:r>
                <a14:m>
                  <m:oMath xmlns:m="http://schemas.openxmlformats.org/officeDocument/2006/math">
                    <m:r>
                      <a:rPr lang="en-US" altLang="ja-JP" b="0" i="1" smtClean="0">
                        <a:latin typeface="Cambria Math" panose="02040503050406030204" pitchFamily="18" charset="0"/>
                      </a:rPr>
                      <m:t>0.3 </m:t>
                    </m:r>
                    <m:r>
                      <m:rPr>
                        <m:sty m:val="p"/>
                      </m:rPr>
                      <a:rPr lang="en-US" altLang="ja-JP" b="0" i="0" smtClean="0">
                        <a:latin typeface="Cambria Math" panose="02040503050406030204" pitchFamily="18" charset="0"/>
                      </a:rPr>
                      <m:t>V</m:t>
                    </m:r>
                  </m:oMath>
                </a14:m>
                <a:r>
                  <a:rPr lang="ja-JP" altLang="en-US" dirty="0"/>
                  <a:t>とすれば、出力側の差動対の入力は直流で</a:t>
                </a:r>
                <a14:m>
                  <m:oMath xmlns:m="http://schemas.openxmlformats.org/officeDocument/2006/math">
                    <m:r>
                      <a:rPr lang="en-US" altLang="ja-JP" b="0" i="1" smtClean="0">
                        <a:latin typeface="Cambria Math" panose="02040503050406030204" pitchFamily="18" charset="0"/>
                      </a:rPr>
                      <m:t>1.2 </m:t>
                    </m:r>
                    <m:r>
                      <m:rPr>
                        <m:sty m:val="p"/>
                      </m:rPr>
                      <a:rPr lang="en-US" altLang="ja-JP" b="0" i="0" smtClean="0">
                        <a:latin typeface="Cambria Math" panose="02040503050406030204" pitchFamily="18" charset="0"/>
                      </a:rPr>
                      <m:t>V</m:t>
                    </m:r>
                  </m:oMath>
                </a14:m>
                <a:r>
                  <a:rPr lang="ja-JP" altLang="en-US" dirty="0"/>
                  <a:t>となる。</a:t>
                </a:r>
                <a:endParaRPr lang="en-US" altLang="ja-JP" dirty="0"/>
              </a:p>
              <a:p>
                <a:endParaRPr lang="en-US" altLang="ja-JP" dirty="0"/>
              </a:p>
              <a:p>
                <a:r>
                  <a:rPr lang="ja-JP" altLang="en-US" dirty="0"/>
                  <a:t>さらに、出力端子は差動対のコレクタ</a:t>
                </a:r>
                <a:r>
                  <a:rPr lang="en-US" altLang="ja-JP" dirty="0"/>
                  <a:t>-</a:t>
                </a:r>
                <a:r>
                  <a:rPr lang="ja-JP" altLang="en-US" dirty="0"/>
                  <a:t>エミッタ間電圧を</a:t>
                </a:r>
                <a14:m>
                  <m:oMath xmlns:m="http://schemas.openxmlformats.org/officeDocument/2006/math">
                    <m:r>
                      <a:rPr lang="en-US" altLang="ja-JP" b="0" i="1" smtClean="0">
                        <a:latin typeface="Cambria Math" panose="02040503050406030204" pitchFamily="18" charset="0"/>
                      </a:rPr>
                      <m:t>0.3 </m:t>
                    </m:r>
                    <m:r>
                      <m:rPr>
                        <m:sty m:val="p"/>
                      </m:rPr>
                      <a:rPr lang="en-US" altLang="ja-JP" b="0" i="0" smtClean="0">
                        <a:latin typeface="Cambria Math" panose="02040503050406030204" pitchFamily="18" charset="0"/>
                      </a:rPr>
                      <m:t>V</m:t>
                    </m:r>
                  </m:oMath>
                </a14:m>
                <a:r>
                  <a:rPr lang="ja-JP" altLang="en-US" dirty="0"/>
                  <a:t>とすれば出力電位の下限は</a:t>
                </a:r>
                <a14:m>
                  <m:oMath xmlns:m="http://schemas.openxmlformats.org/officeDocument/2006/math">
                    <m:r>
                      <a:rPr lang="en-US" altLang="ja-JP" b="0" i="1" smtClean="0">
                        <a:latin typeface="Cambria Math" panose="02040503050406030204" pitchFamily="18" charset="0"/>
                      </a:rPr>
                      <m:t>0.6 </m:t>
                    </m:r>
                    <m:r>
                      <m:rPr>
                        <m:sty m:val="p"/>
                      </m:rPr>
                      <a:rPr lang="en-US" altLang="ja-JP" b="0" i="0" smtClean="0">
                        <a:latin typeface="Cambria Math" panose="02040503050406030204" pitchFamily="18" charset="0"/>
                      </a:rPr>
                      <m:t>V</m:t>
                    </m:r>
                  </m:oMath>
                </a14:m>
                <a:r>
                  <a:rPr lang="ja-JP" altLang="en-US" dirty="0"/>
                  <a:t>となる。</a:t>
                </a:r>
                <a:endParaRPr lang="en-US" altLang="ja-JP" dirty="0"/>
              </a:p>
              <a:p>
                <a:endParaRPr lang="en-US" altLang="ja-JP" dirty="0"/>
              </a:p>
              <a:p>
                <a:r>
                  <a:rPr lang="ja-JP" altLang="en-US" dirty="0"/>
                  <a:t>無入力時、負荷抵抗には</a:t>
                </a:r>
                <a14:m>
                  <m:oMath xmlns:m="http://schemas.openxmlformats.org/officeDocument/2006/math">
                    <m:r>
                      <a:rPr lang="en-US" altLang="ja-JP" b="0" i="1" smtClean="0">
                        <a:latin typeface="Cambria Math" panose="02040503050406030204" pitchFamily="18" charset="0"/>
                      </a:rPr>
                      <m:t>1.8 </m:t>
                    </m:r>
                    <m:r>
                      <a:rPr lang="en-US" altLang="ja-JP" b="0" i="1" smtClean="0">
                        <a:latin typeface="Cambria Math" panose="02040503050406030204" pitchFamily="18" charset="0"/>
                      </a:rPr>
                      <m:t>𝑚𝐴</m:t>
                    </m:r>
                  </m:oMath>
                </a14:m>
                <a:r>
                  <a:rPr lang="ja-JP" altLang="en-US" dirty="0"/>
                  <a:t>の電流が流れるので、出力電位が電源</a:t>
                </a:r>
                <a:r>
                  <a:rPr lang="en-US" altLang="ja-JP" dirty="0"/>
                  <a:t>(</a:t>
                </a:r>
                <a14:m>
                  <m:oMath xmlns:m="http://schemas.openxmlformats.org/officeDocument/2006/math">
                    <m:r>
                      <a:rPr lang="en-US" altLang="ja-JP" b="0" i="0" smtClean="0">
                        <a:latin typeface="Cambria Math" panose="02040503050406030204" pitchFamily="18" charset="0"/>
                      </a:rPr>
                      <m:t>1</m:t>
                    </m:r>
                    <m:r>
                      <a:rPr lang="en-US" altLang="ja-JP" b="0" i="1" smtClean="0">
                        <a:latin typeface="Cambria Math" panose="02040503050406030204" pitchFamily="18" charset="0"/>
                      </a:rPr>
                      <m:t>.7 </m:t>
                    </m:r>
                    <m:r>
                      <a:rPr lang="en-US" altLang="ja-JP" b="0" i="1" smtClean="0">
                        <a:latin typeface="Cambria Math" panose="02040503050406030204" pitchFamily="18" charset="0"/>
                      </a:rPr>
                      <m:t>𝑉</m:t>
                    </m:r>
                  </m:oMath>
                </a14:m>
                <a:r>
                  <a:rPr lang="en-US" altLang="ja-JP" dirty="0"/>
                  <a:t>)</a:t>
                </a:r>
                <a:r>
                  <a:rPr lang="ja-JP" altLang="en-US" dirty="0"/>
                  <a:t>と差動対のコレクタ電位</a:t>
                </a:r>
                <a:r>
                  <a:rPr lang="en-US" altLang="ja-JP" dirty="0"/>
                  <a:t>(</a:t>
                </a:r>
                <a14:m>
                  <m:oMath xmlns:m="http://schemas.openxmlformats.org/officeDocument/2006/math">
                    <m:r>
                      <a:rPr lang="en-US" altLang="ja-JP" b="0" i="1" smtClean="0">
                        <a:latin typeface="Cambria Math" panose="02040503050406030204" pitchFamily="18" charset="0"/>
                      </a:rPr>
                      <m:t>0.6 </m:t>
                    </m:r>
                    <m:r>
                      <a:rPr lang="en-US" altLang="ja-JP" b="0" i="1" smtClean="0">
                        <a:latin typeface="Cambria Math" panose="02040503050406030204" pitchFamily="18" charset="0"/>
                      </a:rPr>
                      <m:t>𝑉</m:t>
                    </m:r>
                  </m:oMath>
                </a14:m>
                <a:r>
                  <a:rPr lang="en-US" altLang="ja-JP" dirty="0"/>
                  <a:t>)</a:t>
                </a:r>
                <a:r>
                  <a:rPr lang="ja-JP" altLang="en-US" dirty="0"/>
                  <a:t>の中間になるようにすると、抵抗値は</a:t>
                </a:r>
                <a14:m>
                  <m:oMath xmlns:m="http://schemas.openxmlformats.org/officeDocument/2006/math">
                    <m:r>
                      <a:rPr lang="en-US" altLang="ja-JP" b="0" i="1" smtClean="0">
                        <a:latin typeface="Cambria Math" panose="02040503050406030204" pitchFamily="18" charset="0"/>
                      </a:rPr>
                      <m:t>305.555⋯≈306 </m:t>
                    </m:r>
                    <m:r>
                      <m:rPr>
                        <m:sty m:val="p"/>
                      </m:rPr>
                      <a:rPr lang="en-US" altLang="ja-JP" b="0" i="0" smtClean="0">
                        <a:latin typeface="Cambria Math" panose="02040503050406030204" pitchFamily="18" charset="0"/>
                      </a:rPr>
                      <m:t>Ω</m:t>
                    </m:r>
                  </m:oMath>
                </a14:m>
                <a:r>
                  <a:rPr lang="ja-JP" altLang="en-US" dirty="0"/>
                  <a:t>となる。</a:t>
                </a:r>
                <a:endParaRPr lang="en-US" altLang="ja-JP" dirty="0"/>
              </a:p>
            </p:txBody>
          </p:sp>
        </mc:Choice>
        <mc:Fallback xmlns="">
          <p:sp>
            <p:nvSpPr>
              <p:cNvPr id="11" name="テキスト ボックス 10">
                <a:extLst>
                  <a:ext uri="{FF2B5EF4-FFF2-40B4-BE49-F238E27FC236}">
                    <a16:creationId xmlns:a16="http://schemas.microsoft.com/office/drawing/2014/main" id="{CD2BDE66-D4F9-20C5-F567-7A74D988683C}"/>
                  </a:ext>
                </a:extLst>
              </p:cNvPr>
              <p:cNvSpPr txBox="1">
                <a:spLocks noRot="1" noChangeAspect="1" noMove="1" noResize="1" noEditPoints="1" noAdjustHandles="1" noChangeArrowheads="1" noChangeShapeType="1" noTextEdit="1"/>
              </p:cNvSpPr>
              <p:nvPr/>
            </p:nvSpPr>
            <p:spPr>
              <a:xfrm>
                <a:off x="5371830" y="2116820"/>
                <a:ext cx="6467475" cy="3693319"/>
              </a:xfrm>
              <a:prstGeom prst="rect">
                <a:avLst/>
              </a:prstGeom>
              <a:blipFill>
                <a:blip r:embed="rId5"/>
                <a:stretch>
                  <a:fillRect l="-754" t="-660" r="-4336" b="-18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04967B-6567-BEBF-EEB7-BC8EC25C51E3}"/>
                  </a:ext>
                </a:extLst>
              </p:cNvPr>
              <p:cNvSpPr txBox="1"/>
              <p:nvPr/>
            </p:nvSpPr>
            <p:spPr>
              <a:xfrm>
                <a:off x="-19672" y="3533804"/>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2" name="テキスト ボックス 11">
                <a:extLst>
                  <a:ext uri="{FF2B5EF4-FFF2-40B4-BE49-F238E27FC236}">
                    <a16:creationId xmlns:a16="http://schemas.microsoft.com/office/drawing/2014/main" id="{6E04967B-6567-BEBF-EEB7-BC8EC25C51E3}"/>
                  </a:ext>
                </a:extLst>
              </p:cNvPr>
              <p:cNvSpPr txBox="1">
                <a:spLocks noRot="1" noChangeAspect="1" noMove="1" noResize="1" noEditPoints="1" noAdjustHandles="1" noChangeArrowheads="1" noChangeShapeType="1" noTextEdit="1"/>
              </p:cNvSpPr>
              <p:nvPr/>
            </p:nvSpPr>
            <p:spPr>
              <a:xfrm>
                <a:off x="-19672" y="3533804"/>
                <a:ext cx="78105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2F481F4-7757-CAF6-B7C7-E001CDE5B779}"/>
                  </a:ext>
                </a:extLst>
              </p:cNvPr>
              <p:cNvSpPr txBox="1"/>
              <p:nvPr/>
            </p:nvSpPr>
            <p:spPr>
              <a:xfrm>
                <a:off x="4347892" y="2465929"/>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1. 15</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3" name="テキスト ボックス 12">
                <a:extLst>
                  <a:ext uri="{FF2B5EF4-FFF2-40B4-BE49-F238E27FC236}">
                    <a16:creationId xmlns:a16="http://schemas.microsoft.com/office/drawing/2014/main" id="{02F481F4-7757-CAF6-B7C7-E001CDE5B779}"/>
                  </a:ext>
                </a:extLst>
              </p:cNvPr>
              <p:cNvSpPr txBox="1">
                <a:spLocks noRot="1" noChangeAspect="1" noMove="1" noResize="1" noEditPoints="1" noAdjustHandles="1" noChangeArrowheads="1" noChangeShapeType="1" noTextEdit="1"/>
              </p:cNvSpPr>
              <p:nvPr/>
            </p:nvSpPr>
            <p:spPr>
              <a:xfrm>
                <a:off x="4347892" y="2465929"/>
                <a:ext cx="781050" cy="369332"/>
              </a:xfrm>
              <a:prstGeom prst="rect">
                <a:avLst/>
              </a:prstGeom>
              <a:blipFill>
                <a:blip r:embed="rId7"/>
                <a:stretch>
                  <a:fillRect r="-7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58F0E15-7B19-55B5-6EBD-8C808B27A6B8}"/>
                  </a:ext>
                </a:extLst>
              </p:cNvPr>
              <p:cNvSpPr txBox="1"/>
              <p:nvPr/>
            </p:nvSpPr>
            <p:spPr>
              <a:xfrm>
                <a:off x="2562495" y="4216184"/>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4" name="テキスト ボックス 13">
                <a:extLst>
                  <a:ext uri="{FF2B5EF4-FFF2-40B4-BE49-F238E27FC236}">
                    <a16:creationId xmlns:a16="http://schemas.microsoft.com/office/drawing/2014/main" id="{258F0E15-7B19-55B5-6EBD-8C808B27A6B8}"/>
                  </a:ext>
                </a:extLst>
              </p:cNvPr>
              <p:cNvSpPr txBox="1">
                <a:spLocks noRot="1" noChangeAspect="1" noMove="1" noResize="1" noEditPoints="1" noAdjustHandles="1" noChangeArrowheads="1" noChangeShapeType="1" noTextEdit="1"/>
              </p:cNvSpPr>
              <p:nvPr/>
            </p:nvSpPr>
            <p:spPr>
              <a:xfrm>
                <a:off x="2562495" y="4216184"/>
                <a:ext cx="781050"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53D7F8-779F-EA6B-5DC4-399E56EDDED2}"/>
                  </a:ext>
                </a:extLst>
              </p:cNvPr>
              <p:cNvSpPr txBox="1"/>
              <p:nvPr/>
            </p:nvSpPr>
            <p:spPr>
              <a:xfrm>
                <a:off x="4543290" y="3608927"/>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5" name="テキスト ボックス 14">
                <a:extLst>
                  <a:ext uri="{FF2B5EF4-FFF2-40B4-BE49-F238E27FC236}">
                    <a16:creationId xmlns:a16="http://schemas.microsoft.com/office/drawing/2014/main" id="{9C53D7F8-779F-EA6B-5DC4-399E56EDDED2}"/>
                  </a:ext>
                </a:extLst>
              </p:cNvPr>
              <p:cNvSpPr txBox="1">
                <a:spLocks noRot="1" noChangeAspect="1" noMove="1" noResize="1" noEditPoints="1" noAdjustHandles="1" noChangeArrowheads="1" noChangeShapeType="1" noTextEdit="1"/>
              </p:cNvSpPr>
              <p:nvPr/>
            </p:nvSpPr>
            <p:spPr>
              <a:xfrm>
                <a:off x="4543290" y="3608927"/>
                <a:ext cx="781050"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3E87165-A6CD-646C-14B2-7616131F2987}"/>
                  </a:ext>
                </a:extLst>
              </p:cNvPr>
              <p:cNvSpPr txBox="1"/>
              <p:nvPr/>
            </p:nvSpPr>
            <p:spPr>
              <a:xfrm>
                <a:off x="1476915" y="1932154"/>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306 </m:t>
                      </m:r>
                      <m:r>
                        <m:rPr>
                          <m:sty m:val="p"/>
                        </m:rPr>
                        <a:rPr kumimoji="1" lang="en-US" altLang="ja-JP" b="0" i="0" smtClean="0">
                          <a:solidFill>
                            <a:srgbClr val="FF0000"/>
                          </a:solidFill>
                          <a:latin typeface="Cambria Math" panose="02040503050406030204" pitchFamily="18" charset="0"/>
                        </a:rPr>
                        <m:t>Ω</m:t>
                      </m:r>
                    </m:oMath>
                  </m:oMathPara>
                </a14:m>
                <a:endParaRPr kumimoji="1" lang="en-US" altLang="ja-JP" b="0" dirty="0">
                  <a:solidFill>
                    <a:srgbClr val="FF0000"/>
                  </a:solidFill>
                </a:endParaRPr>
              </a:p>
            </p:txBody>
          </p:sp>
        </mc:Choice>
        <mc:Fallback xmlns="">
          <p:sp>
            <p:nvSpPr>
              <p:cNvPr id="18" name="テキスト ボックス 17">
                <a:extLst>
                  <a:ext uri="{FF2B5EF4-FFF2-40B4-BE49-F238E27FC236}">
                    <a16:creationId xmlns:a16="http://schemas.microsoft.com/office/drawing/2014/main" id="{63E87165-A6CD-646C-14B2-7616131F2987}"/>
                  </a:ext>
                </a:extLst>
              </p:cNvPr>
              <p:cNvSpPr txBox="1">
                <a:spLocks noRot="1" noChangeAspect="1" noMove="1" noResize="1" noEditPoints="1" noAdjustHandles="1" noChangeArrowheads="1" noChangeShapeType="1" noTextEdit="1"/>
              </p:cNvSpPr>
              <p:nvPr/>
            </p:nvSpPr>
            <p:spPr>
              <a:xfrm>
                <a:off x="1476915" y="1932154"/>
                <a:ext cx="78105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3F76E6D-D326-50CF-31C0-73AE533CD2D9}"/>
                  </a:ext>
                </a:extLst>
              </p:cNvPr>
              <p:cNvSpPr txBox="1"/>
              <p:nvPr/>
            </p:nvSpPr>
            <p:spPr>
              <a:xfrm>
                <a:off x="3343545" y="1913138"/>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306 </m:t>
                      </m:r>
                      <m:r>
                        <m:rPr>
                          <m:sty m:val="p"/>
                        </m:rPr>
                        <a:rPr kumimoji="1" lang="en-US" altLang="ja-JP" b="0" i="0" smtClean="0">
                          <a:solidFill>
                            <a:srgbClr val="FF0000"/>
                          </a:solidFill>
                          <a:latin typeface="Cambria Math" panose="02040503050406030204" pitchFamily="18" charset="0"/>
                        </a:rPr>
                        <m:t>Ω</m:t>
                      </m:r>
                    </m:oMath>
                  </m:oMathPara>
                </a14:m>
                <a:endParaRPr kumimoji="1" lang="en-US" altLang="ja-JP" b="0" dirty="0">
                  <a:solidFill>
                    <a:srgbClr val="FF0000"/>
                  </a:solidFill>
                </a:endParaRPr>
              </a:p>
            </p:txBody>
          </p:sp>
        </mc:Choice>
        <mc:Fallback xmlns="">
          <p:sp>
            <p:nvSpPr>
              <p:cNvPr id="19" name="テキスト ボックス 18">
                <a:extLst>
                  <a:ext uri="{FF2B5EF4-FFF2-40B4-BE49-F238E27FC236}">
                    <a16:creationId xmlns:a16="http://schemas.microsoft.com/office/drawing/2014/main" id="{E3F76E6D-D326-50CF-31C0-73AE533CD2D9}"/>
                  </a:ext>
                </a:extLst>
              </p:cNvPr>
              <p:cNvSpPr txBox="1">
                <a:spLocks noRot="1" noChangeAspect="1" noMove="1" noResize="1" noEditPoints="1" noAdjustHandles="1" noChangeArrowheads="1" noChangeShapeType="1" noTextEdit="1"/>
              </p:cNvSpPr>
              <p:nvPr/>
            </p:nvSpPr>
            <p:spPr>
              <a:xfrm>
                <a:off x="3343545" y="1913138"/>
                <a:ext cx="78105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4663776-B08D-4903-1A1E-A6758FA4FA76}"/>
                  </a:ext>
                </a:extLst>
              </p:cNvPr>
              <p:cNvSpPr txBox="1"/>
              <p:nvPr/>
            </p:nvSpPr>
            <p:spPr>
              <a:xfrm>
                <a:off x="139479" y="2561455"/>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1. 15</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21" name="テキスト ボックス 20">
                <a:extLst>
                  <a:ext uri="{FF2B5EF4-FFF2-40B4-BE49-F238E27FC236}">
                    <a16:creationId xmlns:a16="http://schemas.microsoft.com/office/drawing/2014/main" id="{74663776-B08D-4903-1A1E-A6758FA4FA76}"/>
                  </a:ext>
                </a:extLst>
              </p:cNvPr>
              <p:cNvSpPr txBox="1">
                <a:spLocks noRot="1" noChangeAspect="1" noMove="1" noResize="1" noEditPoints="1" noAdjustHandles="1" noChangeArrowheads="1" noChangeShapeType="1" noTextEdit="1"/>
              </p:cNvSpPr>
              <p:nvPr/>
            </p:nvSpPr>
            <p:spPr>
              <a:xfrm>
                <a:off x="139479" y="2561455"/>
                <a:ext cx="781050" cy="369332"/>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0857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20E2D-5F0C-3423-5496-E11B43F98EC4}"/>
              </a:ext>
            </a:extLst>
          </p:cNvPr>
          <p:cNvSpPr>
            <a:spLocks noGrp="1"/>
          </p:cNvSpPr>
          <p:nvPr>
            <p:ph type="title"/>
          </p:nvPr>
        </p:nvSpPr>
        <p:spPr/>
        <p:txBody>
          <a:bodyPr/>
          <a:lstStyle/>
          <a:p>
            <a:r>
              <a:rPr kumimoji="1" lang="en-US" altLang="ja-JP" dirty="0"/>
              <a:t>PMOS</a:t>
            </a:r>
            <a:r>
              <a:rPr kumimoji="1" lang="ja-JP" altLang="en-US" dirty="0"/>
              <a:t>の設計</a:t>
            </a:r>
          </a:p>
        </p:txBody>
      </p:sp>
      <p:sp>
        <p:nvSpPr>
          <p:cNvPr id="3" name="日付プレースホルダー 2">
            <a:extLst>
              <a:ext uri="{FF2B5EF4-FFF2-40B4-BE49-F238E27FC236}">
                <a16:creationId xmlns:a16="http://schemas.microsoft.com/office/drawing/2014/main" id="{89B49916-D22E-2E69-2BD2-9EC1EC2D1609}"/>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6B87F7EB-CD61-640B-DAE1-0C57B65C8A66}"/>
              </a:ext>
            </a:extLst>
          </p:cNvPr>
          <p:cNvSpPr>
            <a:spLocks noGrp="1"/>
          </p:cNvSpPr>
          <p:nvPr>
            <p:ph type="sldNum" sz="quarter" idx="12"/>
          </p:nvPr>
        </p:nvSpPr>
        <p:spPr/>
        <p:txBody>
          <a:bodyPr/>
          <a:lstStyle/>
          <a:p>
            <a:fld id="{6294761A-CFE9-4878-87A7-90ECABD59CE5}" type="slidenum">
              <a:rPr kumimoji="1" lang="ja-JP" altLang="en-US" smtClean="0"/>
              <a:t>17</a:t>
            </a:fld>
            <a:endParaRPr kumimoji="1" lang="ja-JP" altLang="en-US"/>
          </a:p>
        </p:txBody>
      </p:sp>
      <p:sp>
        <p:nvSpPr>
          <p:cNvPr id="5" name="フッター プレースホルダー 4">
            <a:extLst>
              <a:ext uri="{FF2B5EF4-FFF2-40B4-BE49-F238E27FC236}">
                <a16:creationId xmlns:a16="http://schemas.microsoft.com/office/drawing/2014/main" id="{BC10C966-5635-0BCB-3B48-754E5ADF152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21CD1EC5-6E8A-6254-DDC4-8E5FA20BA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74" y="1390673"/>
            <a:ext cx="3410685" cy="2613257"/>
          </a:xfrm>
          <a:prstGeom prst="rect">
            <a:avLst/>
          </a:prstGeom>
        </p:spPr>
      </p:pic>
      <p:grpSp>
        <p:nvGrpSpPr>
          <p:cNvPr id="7" name="グループ化 6">
            <a:extLst>
              <a:ext uri="{FF2B5EF4-FFF2-40B4-BE49-F238E27FC236}">
                <a16:creationId xmlns:a16="http://schemas.microsoft.com/office/drawing/2014/main" id="{760320CE-EC38-F26B-4FA2-79D879D7668D}"/>
              </a:ext>
            </a:extLst>
          </p:cNvPr>
          <p:cNvGrpSpPr/>
          <p:nvPr/>
        </p:nvGrpSpPr>
        <p:grpSpPr>
          <a:xfrm>
            <a:off x="5071118" y="1120688"/>
            <a:ext cx="6645753" cy="5290957"/>
            <a:chOff x="5071118" y="1120688"/>
            <a:chExt cx="6645753" cy="5290957"/>
          </a:xfrm>
        </p:grpSpPr>
        <p:pic>
          <p:nvPicPr>
            <p:cNvPr id="8" name="図 7" descr="グラフ, 折れ線グラフ&#10;&#10;自動的に生成された説明">
              <a:extLst>
                <a:ext uri="{FF2B5EF4-FFF2-40B4-BE49-F238E27FC236}">
                  <a16:creationId xmlns:a16="http://schemas.microsoft.com/office/drawing/2014/main" id="{864E1E3F-70E4-BF66-5A31-0CB3131C3646}"/>
                </a:ext>
              </a:extLst>
            </p:cNvPr>
            <p:cNvPicPr>
              <a:picLocks noChangeAspect="1"/>
            </p:cNvPicPr>
            <p:nvPr/>
          </p:nvPicPr>
          <p:blipFill rotWithShape="1">
            <a:blip r:embed="rId3">
              <a:extLst>
                <a:ext uri="{28A0092B-C50C-407E-A947-70E740481C1C}">
                  <a14:useLocalDpi xmlns:a14="http://schemas.microsoft.com/office/drawing/2010/main" val="0"/>
                </a:ext>
              </a:extLst>
            </a:blip>
            <a:srcRect r="12076"/>
            <a:stretch/>
          </p:blipFill>
          <p:spPr>
            <a:xfrm>
              <a:off x="5071118" y="1120688"/>
              <a:ext cx="6645753" cy="5290957"/>
            </a:xfrm>
            <a:prstGeom prst="rect">
              <a:avLst/>
            </a:prstGeom>
          </p:spPr>
        </p:pic>
        <p:cxnSp>
          <p:nvCxnSpPr>
            <p:cNvPr id="9" name="直線コネクタ 8">
              <a:extLst>
                <a:ext uri="{FF2B5EF4-FFF2-40B4-BE49-F238E27FC236}">
                  <a16:creationId xmlns:a16="http://schemas.microsoft.com/office/drawing/2014/main" id="{45A19956-0503-B4E0-DB50-B661C85B525F}"/>
                </a:ext>
              </a:extLst>
            </p:cNvPr>
            <p:cNvCxnSpPr>
              <a:cxnSpLocks/>
            </p:cNvCxnSpPr>
            <p:nvPr/>
          </p:nvCxnSpPr>
          <p:spPr>
            <a:xfrm flipV="1">
              <a:off x="9986682" y="3890963"/>
              <a:ext cx="0" cy="19181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3101708-FBAF-0325-BC26-87D24CDF4BE4}"/>
                </a:ext>
              </a:extLst>
            </p:cNvPr>
            <p:cNvCxnSpPr>
              <a:cxnSpLocks/>
            </p:cNvCxnSpPr>
            <p:nvPr/>
          </p:nvCxnSpPr>
          <p:spPr>
            <a:xfrm>
              <a:off x="6057900" y="3890963"/>
              <a:ext cx="39287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B84ADE47-C2EE-10A7-79EF-9CBBF59AE3E8}"/>
                  </a:ext>
                </a:extLst>
              </p:cNvPr>
              <p:cNvSpPr txBox="1"/>
              <p:nvPr/>
            </p:nvSpPr>
            <p:spPr>
              <a:xfrm>
                <a:off x="233632" y="4075599"/>
                <a:ext cx="5019136" cy="2862322"/>
              </a:xfrm>
              <a:prstGeom prst="rect">
                <a:avLst/>
              </a:prstGeom>
              <a:noFill/>
            </p:spPr>
            <p:txBody>
              <a:bodyPr wrap="square">
                <a:spAutoFit/>
              </a:bodyPr>
              <a:lstStyle/>
              <a:p>
                <a:r>
                  <a:rPr lang="ja-JP" altLang="en-US" dirty="0"/>
                  <a:t>上</a:t>
                </a:r>
                <a:r>
                  <a:rPr kumimoji="1" lang="ja-JP" altLang="en-US" dirty="0"/>
                  <a:t>の回路図で</a:t>
                </a:r>
                <a:r>
                  <a:rPr kumimoji="1" lang="en-US" altLang="ja-JP" dirty="0"/>
                  <a:t>PMOS</a:t>
                </a:r>
                <a:r>
                  <a:rPr kumimoji="1" lang="ja-JP" altLang="en-US" dirty="0"/>
                  <a:t>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𝐺𝑆</m:t>
                        </m:r>
                      </m:sub>
                    </m:sSub>
                  </m:oMath>
                </a14:m>
                <a:r>
                  <a:rPr kumimoji="1" lang="ja-JP" altLang="en-US" dirty="0"/>
                  <a:t>特性を</a:t>
                </a:r>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𝐿</m:t>
                        </m:r>
                        <m:r>
                          <a:rPr lang="en-US" altLang="ja-JP" b="0" i="1" smtClean="0">
                            <a:latin typeface="Cambria Math" panose="02040503050406030204" pitchFamily="18" charset="0"/>
                          </a:rPr>
                          <m:t>,</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e>
                    </m:d>
                    <m:r>
                      <a:rPr lang="en-US" altLang="ja-JP" b="0" i="1" smtClean="0">
                        <a:latin typeface="Cambria Math" panose="02040503050406030204" pitchFamily="18" charset="0"/>
                      </a:rPr>
                      <m:t>=(240 </m:t>
                    </m:r>
                    <m:r>
                      <m:rPr>
                        <m:sty m:val="p"/>
                      </m:rPr>
                      <a:rPr lang="en-US" altLang="ja-JP" b="0" i="0" smtClean="0">
                        <a:latin typeface="Cambria Math" panose="02040503050406030204" pitchFamily="18" charset="0"/>
                      </a:rPr>
                      <m:t>nm</m:t>
                    </m:r>
                    <m:r>
                      <a:rPr lang="en-US" altLang="ja-JP" b="0" i="1" smtClean="0">
                        <a:latin typeface="Cambria Math" panose="02040503050406030204" pitchFamily="18" charset="0"/>
                      </a:rPr>
                      <m:t>, 1 </m:t>
                    </m:r>
                    <m:r>
                      <m:rPr>
                        <m:sty m:val="p"/>
                      </m:rPr>
                      <a:rPr lang="en-US" altLang="ja-JP" b="0" i="0" smtClean="0">
                        <a:latin typeface="Cambria Math" panose="02040503050406030204" pitchFamily="18" charset="0"/>
                      </a:rPr>
                      <m:t>μm</m:t>
                    </m:r>
                    <m:r>
                      <a:rPr lang="en-US" altLang="ja-JP" b="0" i="1" smtClean="0">
                        <a:latin typeface="Cambria Math" panose="02040503050406030204" pitchFamily="18" charset="0"/>
                      </a:rPr>
                      <m:t>, 1)</m:t>
                    </m:r>
                  </m:oMath>
                </a14:m>
                <a:endParaRPr lang="en-US" altLang="ja-JP" dirty="0"/>
              </a:p>
              <a:p>
                <a:r>
                  <a:rPr lang="ja-JP" altLang="en-US" dirty="0"/>
                  <a:t>でシミュレーション。</a:t>
                </a:r>
                <a:endParaRPr lang="en-US" altLang="ja-JP" dirty="0"/>
              </a:p>
              <a:p>
                <a:endParaRPr lang="en-US" altLang="ja-JP" dirty="0"/>
              </a:p>
              <a:p>
                <a:r>
                  <a:rPr lang="ja-JP" altLang="en-US" dirty="0"/>
                  <a:t>しきい電圧を</a:t>
                </a:r>
                <a14:m>
                  <m:oMath xmlns:m="http://schemas.openxmlformats.org/officeDocument/2006/math">
                    <m:r>
                      <a:rPr lang="en-US" altLang="ja-JP" b="0" i="1" smtClean="0">
                        <a:latin typeface="Cambria Math" panose="02040503050406030204" pitchFamily="18" charset="0"/>
                      </a:rPr>
                      <m:t>0.4 </m:t>
                    </m:r>
                    <m:r>
                      <a:rPr lang="en-US" altLang="ja-JP" b="0" i="1" smtClean="0">
                        <a:latin typeface="Cambria Math" panose="02040503050406030204" pitchFamily="18" charset="0"/>
                      </a:rPr>
                      <m:t>𝑉</m:t>
                    </m:r>
                  </m:oMath>
                </a14:m>
                <a:r>
                  <a:rPr lang="ja-JP" altLang="en-US" dirty="0"/>
                  <a:t>程度とみて飽和で動作するゲートソース間電圧の時の電流から必要な形状比を計算し、</a:t>
                </a:r>
                <a:endParaRPr lang="en-US" altLang="ja-JP" dirty="0"/>
              </a:p>
              <a:p>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𝐿</m:t>
                          </m:r>
                          <m:r>
                            <a:rPr lang="en-US" altLang="ja-JP" b="0" i="1" smtClean="0">
                              <a:latin typeface="Cambria Math" panose="02040503050406030204" pitchFamily="18" charset="0"/>
                            </a:rPr>
                            <m:t>,</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240</m:t>
                          </m:r>
                          <m:r>
                            <m:rPr>
                              <m:sty m:val="p"/>
                            </m:rPr>
                            <a:rPr lang="en-US" altLang="ja-JP">
                              <a:latin typeface="Cambria Math" panose="02040503050406030204" pitchFamily="18" charset="0"/>
                            </a:rPr>
                            <m:t>nm</m:t>
                          </m:r>
                          <m:r>
                            <a:rPr lang="en-US" altLang="ja-JP" b="0" i="1" smtClean="0">
                              <a:latin typeface="Cambria Math" panose="02040503050406030204" pitchFamily="18" charset="0"/>
                            </a:rPr>
                            <m:t>,</m:t>
                          </m:r>
                          <m:r>
                            <a:rPr lang="en-US" altLang="ja-JP">
                              <a:latin typeface="Cambria Math" panose="02040503050406030204" pitchFamily="18" charset="0"/>
                            </a:rPr>
                            <m:t>5 </m:t>
                          </m:r>
                          <m:r>
                            <m:rPr>
                              <m:sty m:val="p"/>
                            </m:rPr>
                            <a:rPr lang="en-US" altLang="ja-JP">
                              <a:latin typeface="Cambria Math" panose="02040503050406030204" pitchFamily="18" charset="0"/>
                            </a:rPr>
                            <m:t>μm</m:t>
                          </m:r>
                          <m:r>
                            <m:rPr>
                              <m:nor/>
                            </m:rPr>
                            <a:rPr lang="en-US" altLang="ja-JP" dirty="0"/>
                            <m:t> </m:t>
                          </m:r>
                          <m:r>
                            <a:rPr lang="en-US" altLang="ja-JP" b="0" i="1" smtClean="0">
                              <a:latin typeface="Cambria Math" panose="02040503050406030204" pitchFamily="18" charset="0"/>
                            </a:rPr>
                            <m:t>, 16</m:t>
                          </m:r>
                        </m:e>
                      </m:d>
                    </m:oMath>
                  </m:oMathPara>
                </a14:m>
                <a:endParaRPr lang="en-US" altLang="ja-JP" dirty="0"/>
              </a:p>
              <a:p>
                <a:pPr/>
                <a:r>
                  <a:rPr lang="ja-JP" altLang="en-US" dirty="0"/>
                  <a:t>とした。</a:t>
                </a:r>
                <a:endParaRPr lang="en-US" altLang="ja-JP" dirty="0"/>
              </a:p>
              <a:p>
                <a:endParaRPr lang="ja-JP" altLang="en-US" dirty="0"/>
              </a:p>
            </p:txBody>
          </p:sp>
        </mc:Choice>
        <mc:Fallback>
          <p:sp>
            <p:nvSpPr>
              <p:cNvPr id="12" name="テキスト ボックス 11">
                <a:extLst>
                  <a:ext uri="{FF2B5EF4-FFF2-40B4-BE49-F238E27FC236}">
                    <a16:creationId xmlns:a16="http://schemas.microsoft.com/office/drawing/2014/main" id="{B84ADE47-C2EE-10A7-79EF-9CBBF59AE3E8}"/>
                  </a:ext>
                </a:extLst>
              </p:cNvPr>
              <p:cNvSpPr txBox="1">
                <a:spLocks noRot="1" noChangeAspect="1" noMove="1" noResize="1" noEditPoints="1" noAdjustHandles="1" noChangeArrowheads="1" noChangeShapeType="1" noTextEdit="1"/>
              </p:cNvSpPr>
              <p:nvPr/>
            </p:nvSpPr>
            <p:spPr>
              <a:xfrm>
                <a:off x="233632" y="4075599"/>
                <a:ext cx="5019136" cy="2862322"/>
              </a:xfrm>
              <a:prstGeom prst="rect">
                <a:avLst/>
              </a:prstGeom>
              <a:blipFill>
                <a:blip r:embed="rId4"/>
                <a:stretch>
                  <a:fillRect l="-971" t="-1066" r="-6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393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E18A-F94B-6AB0-F662-68A927E2021F}"/>
              </a:ext>
            </a:extLst>
          </p:cNvPr>
          <p:cNvSpPr>
            <a:spLocks noGrp="1"/>
          </p:cNvSpPr>
          <p:nvPr>
            <p:ph type="title"/>
          </p:nvPr>
        </p:nvSpPr>
        <p:spPr/>
        <p:txBody>
          <a:bodyPr/>
          <a:lstStyle/>
          <a:p>
            <a:r>
              <a:rPr kumimoji="1" lang="ja-JP" altLang="en-US" dirty="0"/>
              <a:t>シミュレーション結果</a:t>
            </a:r>
            <a:r>
              <a:rPr kumimoji="1" lang="en-US" altLang="ja-JP" dirty="0"/>
              <a:t>(</a:t>
            </a:r>
            <a:r>
              <a:rPr lang="en-US" altLang="ja-JP" dirty="0"/>
              <a:t>DC</a:t>
            </a:r>
            <a:r>
              <a:rPr kumimoji="1" lang="ja-JP" altLang="en-US" dirty="0"/>
              <a:t>解析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9FE3E136-C221-B6D6-C309-C24FBFA23B69}"/>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A1C77888-AD19-E5CB-547A-F393AA63A97C}"/>
              </a:ext>
            </a:extLst>
          </p:cNvPr>
          <p:cNvSpPr>
            <a:spLocks noGrp="1"/>
          </p:cNvSpPr>
          <p:nvPr>
            <p:ph type="sldNum" sz="quarter" idx="12"/>
          </p:nvPr>
        </p:nvSpPr>
        <p:spPr/>
        <p:txBody>
          <a:bodyPr/>
          <a:lstStyle/>
          <a:p>
            <a:fld id="{6294761A-CFE9-4878-87A7-90ECABD59CE5}" type="slidenum">
              <a:rPr kumimoji="1" lang="ja-JP" altLang="en-US" smtClean="0"/>
              <a:t>18</a:t>
            </a:fld>
            <a:endParaRPr kumimoji="1" lang="ja-JP" altLang="en-US"/>
          </a:p>
        </p:txBody>
      </p:sp>
      <p:sp>
        <p:nvSpPr>
          <p:cNvPr id="5" name="フッター プレースホルダー 4">
            <a:extLst>
              <a:ext uri="{FF2B5EF4-FFF2-40B4-BE49-F238E27FC236}">
                <a16:creationId xmlns:a16="http://schemas.microsoft.com/office/drawing/2014/main" id="{140A554C-6AB9-561F-D48B-E82D6358CA9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pSp>
        <p:nvGrpSpPr>
          <p:cNvPr id="18" name="グループ化 17">
            <a:extLst>
              <a:ext uri="{FF2B5EF4-FFF2-40B4-BE49-F238E27FC236}">
                <a16:creationId xmlns:a16="http://schemas.microsoft.com/office/drawing/2014/main" id="{61C5195A-C909-4FD0-198A-4CA72119C1E6}"/>
              </a:ext>
            </a:extLst>
          </p:cNvPr>
          <p:cNvGrpSpPr/>
          <p:nvPr/>
        </p:nvGrpSpPr>
        <p:grpSpPr>
          <a:xfrm>
            <a:off x="659231" y="1491631"/>
            <a:ext cx="5436769" cy="4648400"/>
            <a:chOff x="6447119" y="1175146"/>
            <a:chExt cx="5436769" cy="4648400"/>
          </a:xfrm>
        </p:grpSpPr>
        <p:pic>
          <p:nvPicPr>
            <p:cNvPr id="8" name="図 7" descr="グラフ&#10;&#10;自動的に生成された説明">
              <a:extLst>
                <a:ext uri="{FF2B5EF4-FFF2-40B4-BE49-F238E27FC236}">
                  <a16:creationId xmlns:a16="http://schemas.microsoft.com/office/drawing/2014/main" id="{B2E3FC31-33AD-0D7D-0AD0-B29D7B7D263F}"/>
                </a:ext>
              </a:extLst>
            </p:cNvPr>
            <p:cNvPicPr>
              <a:picLocks noChangeAspect="1"/>
            </p:cNvPicPr>
            <p:nvPr/>
          </p:nvPicPr>
          <p:blipFill rotWithShape="1">
            <a:blip r:embed="rId2">
              <a:extLst>
                <a:ext uri="{28A0092B-C50C-407E-A947-70E740481C1C}">
                  <a14:useLocalDpi xmlns:a14="http://schemas.microsoft.com/office/drawing/2010/main" val="0"/>
                </a:ext>
              </a:extLst>
            </a:blip>
            <a:srcRect r="9723"/>
            <a:stretch/>
          </p:blipFill>
          <p:spPr>
            <a:xfrm>
              <a:off x="6447119" y="1175146"/>
              <a:ext cx="5436769" cy="4215636"/>
            </a:xfrm>
            <a:prstGeom prst="rect">
              <a:avLst/>
            </a:prstGeom>
          </p:spPr>
        </p:pic>
        <p:sp>
          <p:nvSpPr>
            <p:cNvPr id="15" name="テキスト ボックス 14">
              <a:extLst>
                <a:ext uri="{FF2B5EF4-FFF2-40B4-BE49-F238E27FC236}">
                  <a16:creationId xmlns:a16="http://schemas.microsoft.com/office/drawing/2014/main" id="{36C52781-F39F-84F8-8E8D-E95DF8811181}"/>
                </a:ext>
              </a:extLst>
            </p:cNvPr>
            <p:cNvSpPr txBox="1"/>
            <p:nvPr/>
          </p:nvSpPr>
          <p:spPr>
            <a:xfrm>
              <a:off x="7887578" y="5454214"/>
              <a:ext cx="2973483" cy="369332"/>
            </a:xfrm>
            <a:prstGeom prst="rect">
              <a:avLst/>
            </a:prstGeom>
            <a:noFill/>
          </p:spPr>
          <p:txBody>
            <a:bodyPr wrap="square" rtlCol="0">
              <a:spAutoFit/>
            </a:bodyPr>
            <a:lstStyle/>
            <a:p>
              <a:pPr algn="ctr"/>
              <a:r>
                <a:rPr kumimoji="1" lang="en-US" altLang="ja-JP" dirty="0"/>
                <a:t>DC</a:t>
              </a:r>
              <a:r>
                <a:rPr kumimoji="1" lang="ja-JP" altLang="en-US" dirty="0"/>
                <a:t>解析結果</a:t>
              </a:r>
            </a:p>
          </p:txBody>
        </p:sp>
      </p:grp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C4D6EA1C-57CA-E729-46F5-C863C693EB8A}"/>
                  </a:ext>
                </a:extLst>
              </p:cNvPr>
              <p:cNvSpPr txBox="1"/>
              <p:nvPr/>
            </p:nvSpPr>
            <p:spPr>
              <a:xfrm>
                <a:off x="6714309" y="2690336"/>
                <a:ext cx="4693920" cy="1477328"/>
              </a:xfrm>
              <a:prstGeom prst="rect">
                <a:avLst/>
              </a:prstGeom>
              <a:noFill/>
            </p:spPr>
            <p:txBody>
              <a:bodyPr wrap="square" rtlCol="0">
                <a:spAutoFit/>
              </a:bodyPr>
              <a:lstStyle/>
              <a:p>
                <a:r>
                  <a:rPr kumimoji="1" lang="ja-JP" altLang="en-US" dirty="0"/>
                  <a:t>入力範囲は狭いが乗算動作はできている。</a:t>
                </a:r>
                <a:endParaRPr kumimoji="1" lang="en-US" altLang="ja-JP" dirty="0"/>
              </a:p>
              <a:p>
                <a:endParaRPr lang="en-US" altLang="ja-JP" dirty="0"/>
              </a:p>
              <a:p>
                <a:r>
                  <a:rPr kumimoji="1" lang="ja-JP" altLang="en-US" dirty="0"/>
                  <a:t>出力範囲は設計では</a:t>
                </a:r>
                <a14:m>
                  <m:oMath xmlns:m="http://schemas.openxmlformats.org/officeDocument/2006/math">
                    <m:r>
                      <a:rPr kumimoji="1" lang="en-US" altLang="ja-JP" b="0" i="1" smtClean="0">
                        <a:latin typeface="Cambria Math" panose="02040503050406030204" pitchFamily="18" charset="0"/>
                      </a:rPr>
                      <m:t>0.6 </m:t>
                    </m:r>
                    <m:r>
                      <a:rPr kumimoji="1" lang="en-US" altLang="ja-JP" b="0" i="1" smtClean="0">
                        <a:latin typeface="Cambria Math" panose="02040503050406030204" pitchFamily="18" charset="0"/>
                      </a:rPr>
                      <m:t>𝑉</m:t>
                    </m:r>
                    <m:r>
                      <a:rPr lang="ja-JP" altLang="en-US" i="1">
                        <a:latin typeface="Cambria Math" panose="02040503050406030204" pitchFamily="18" charset="0"/>
                      </a:rPr>
                      <m:t>～</m:t>
                    </m:r>
                    <m:r>
                      <a:rPr lang="en-US" altLang="ja-JP" b="0" i="1" smtClean="0">
                        <a:latin typeface="Cambria Math" panose="02040503050406030204" pitchFamily="18" charset="0"/>
                      </a:rPr>
                      <m:t>1.7 </m:t>
                    </m:r>
                    <m:r>
                      <a:rPr lang="en-US" altLang="ja-JP" b="0" i="1" smtClean="0">
                        <a:latin typeface="Cambria Math" panose="02040503050406030204" pitchFamily="18" charset="0"/>
                      </a:rPr>
                      <m:t>𝑉</m:t>
                    </m:r>
                  </m:oMath>
                </a14:m>
                <a:r>
                  <a:rPr kumimoji="1" lang="ja-JP" altLang="en-US" dirty="0"/>
                  <a:t>の</a:t>
                </a:r>
                <a14:m>
                  <m:oMath xmlns:m="http://schemas.openxmlformats.org/officeDocument/2006/math">
                    <m:r>
                      <a:rPr kumimoji="1" lang="en-US" altLang="ja-JP" b="0" i="1" dirty="0" smtClean="0">
                        <a:latin typeface="Cambria Math" panose="02040503050406030204" pitchFamily="18" charset="0"/>
                      </a:rPr>
                      <m:t>1.1 </m:t>
                    </m:r>
                    <m:r>
                      <a:rPr kumimoji="1" lang="en-US" altLang="ja-JP" b="0" i="1" dirty="0" smtClean="0">
                        <a:latin typeface="Cambria Math" panose="02040503050406030204" pitchFamily="18" charset="0"/>
                      </a:rPr>
                      <m:t>𝑉</m:t>
                    </m:r>
                  </m:oMath>
                </a14:m>
                <a:r>
                  <a:rPr kumimoji="1" lang="ja-JP" altLang="en-US" dirty="0"/>
                  <a:t>となると考えていたがおそらく倍率が足りず振り切れてないものと思われる。</a:t>
                </a:r>
              </a:p>
            </p:txBody>
          </p:sp>
        </mc:Choice>
        <mc:Fallback>
          <p:sp>
            <p:nvSpPr>
              <p:cNvPr id="19" name="テキスト ボックス 18">
                <a:extLst>
                  <a:ext uri="{FF2B5EF4-FFF2-40B4-BE49-F238E27FC236}">
                    <a16:creationId xmlns:a16="http://schemas.microsoft.com/office/drawing/2014/main" id="{C4D6EA1C-57CA-E729-46F5-C863C693EB8A}"/>
                  </a:ext>
                </a:extLst>
              </p:cNvPr>
              <p:cNvSpPr txBox="1">
                <a:spLocks noRot="1" noChangeAspect="1" noMove="1" noResize="1" noEditPoints="1" noAdjustHandles="1" noChangeArrowheads="1" noChangeShapeType="1" noTextEdit="1"/>
              </p:cNvSpPr>
              <p:nvPr/>
            </p:nvSpPr>
            <p:spPr>
              <a:xfrm>
                <a:off x="6714309" y="2690336"/>
                <a:ext cx="4693920" cy="1477328"/>
              </a:xfrm>
              <a:prstGeom prst="rect">
                <a:avLst/>
              </a:prstGeom>
              <a:blipFill>
                <a:blip r:embed="rId3"/>
                <a:stretch>
                  <a:fillRect l="-1039" t="-2058" r="-649" b="-53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9012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140F-8250-8CF7-4526-E0E105574A9B}"/>
              </a:ext>
            </a:extLst>
          </p:cNvPr>
          <p:cNvSpPr>
            <a:spLocks noGrp="1"/>
          </p:cNvSpPr>
          <p:nvPr>
            <p:ph type="title"/>
          </p:nvPr>
        </p:nvSpPr>
        <p:spPr/>
        <p:txBody>
          <a:bodyPr/>
          <a:lstStyle/>
          <a:p>
            <a:r>
              <a:rPr kumimoji="1" lang="ja-JP" altLang="en-US" dirty="0"/>
              <a:t>シミュレーション結果</a:t>
            </a:r>
            <a:r>
              <a:rPr kumimoji="1" lang="en-US" altLang="ja-JP" dirty="0"/>
              <a:t>(</a:t>
            </a:r>
            <a:r>
              <a:rPr lang="en-US" altLang="ja-JP" dirty="0"/>
              <a:t>AC</a:t>
            </a:r>
            <a:r>
              <a:rPr lang="ja-JP" altLang="en-US" dirty="0"/>
              <a:t>解析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ED062FE1-D82F-1ADC-BD84-6AA00E467773}"/>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39D10073-81A9-69FD-C3A2-80DC8F7525AB}"/>
              </a:ext>
            </a:extLst>
          </p:cNvPr>
          <p:cNvSpPr>
            <a:spLocks noGrp="1"/>
          </p:cNvSpPr>
          <p:nvPr>
            <p:ph type="sldNum" sz="quarter" idx="12"/>
          </p:nvPr>
        </p:nvSpPr>
        <p:spPr/>
        <p:txBody>
          <a:bodyPr/>
          <a:lstStyle/>
          <a:p>
            <a:fld id="{6294761A-CFE9-4878-87A7-90ECABD59CE5}" type="slidenum">
              <a:rPr kumimoji="1" lang="ja-JP" altLang="en-US" smtClean="0"/>
              <a:t>19</a:t>
            </a:fld>
            <a:endParaRPr kumimoji="1" lang="ja-JP" altLang="en-US"/>
          </a:p>
        </p:txBody>
      </p:sp>
      <p:sp>
        <p:nvSpPr>
          <p:cNvPr id="5" name="フッター プレースホルダー 4">
            <a:extLst>
              <a:ext uri="{FF2B5EF4-FFF2-40B4-BE49-F238E27FC236}">
                <a16:creationId xmlns:a16="http://schemas.microsoft.com/office/drawing/2014/main" id="{64D2F2A2-9990-FD90-4546-EA6CA238E6F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pSp>
        <p:nvGrpSpPr>
          <p:cNvPr id="9" name="グループ化 8">
            <a:extLst>
              <a:ext uri="{FF2B5EF4-FFF2-40B4-BE49-F238E27FC236}">
                <a16:creationId xmlns:a16="http://schemas.microsoft.com/office/drawing/2014/main" id="{FC92A08A-F37A-8350-DE3E-6228ABB52134}"/>
              </a:ext>
            </a:extLst>
          </p:cNvPr>
          <p:cNvGrpSpPr/>
          <p:nvPr/>
        </p:nvGrpSpPr>
        <p:grpSpPr>
          <a:xfrm>
            <a:off x="235132" y="1280922"/>
            <a:ext cx="6076954" cy="4902803"/>
            <a:chOff x="6096000" y="1144427"/>
            <a:chExt cx="6076954" cy="4902803"/>
          </a:xfrm>
        </p:grpSpPr>
        <p:pic>
          <p:nvPicPr>
            <p:cNvPr id="6" name="図 5" descr="グラフ が含まれている画像&#10;&#10;自動的に生成された説明">
              <a:extLst>
                <a:ext uri="{FF2B5EF4-FFF2-40B4-BE49-F238E27FC236}">
                  <a16:creationId xmlns:a16="http://schemas.microsoft.com/office/drawing/2014/main" id="{7B131FAC-5F82-E5B7-7739-5AC6503F5E93}"/>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6096000" y="1144427"/>
              <a:ext cx="6076954" cy="4569145"/>
            </a:xfrm>
            <a:prstGeom prst="rect">
              <a:avLst/>
            </a:prstGeom>
          </p:spPr>
        </p:pic>
        <p:sp>
          <p:nvSpPr>
            <p:cNvPr id="10" name="テキスト ボックス 9">
              <a:extLst>
                <a:ext uri="{FF2B5EF4-FFF2-40B4-BE49-F238E27FC236}">
                  <a16:creationId xmlns:a16="http://schemas.microsoft.com/office/drawing/2014/main" id="{E285F493-7C54-B368-EF3D-625D64ABE681}"/>
                </a:ext>
              </a:extLst>
            </p:cNvPr>
            <p:cNvSpPr txBox="1"/>
            <p:nvPr/>
          </p:nvSpPr>
          <p:spPr>
            <a:xfrm>
              <a:off x="7962058" y="5677898"/>
              <a:ext cx="2973483" cy="369332"/>
            </a:xfrm>
            <a:prstGeom prst="rect">
              <a:avLst/>
            </a:prstGeom>
            <a:noFill/>
          </p:spPr>
          <p:txBody>
            <a:bodyPr wrap="square" rtlCol="0">
              <a:spAutoFit/>
            </a:bodyPr>
            <a:lstStyle/>
            <a:p>
              <a:pPr algn="ctr"/>
              <a:r>
                <a:rPr kumimoji="1" lang="ja-JP" altLang="en-US" dirty="0"/>
                <a:t>利得特性</a:t>
              </a:r>
            </a:p>
          </p:txBody>
        </p:sp>
      </p:gr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ED86B261-87AD-9B55-80CF-E6C6786AEEBD}"/>
                  </a:ext>
                </a:extLst>
              </p:cNvPr>
              <p:cNvSpPr txBox="1"/>
              <p:nvPr/>
            </p:nvSpPr>
            <p:spPr>
              <a:xfrm>
                <a:off x="1380568" y="6109386"/>
                <a:ext cx="9863035" cy="369332"/>
              </a:xfrm>
              <a:prstGeom prst="rect">
                <a:avLst/>
              </a:prstGeom>
              <a:noFill/>
            </p:spPr>
            <p:txBody>
              <a:bodyPr wrap="square" rtlCol="0">
                <a:spAutoFit/>
              </a:bodyPr>
              <a:lstStyle/>
              <a:p>
                <a:pPr algn="ctr"/>
                <a:r>
                  <a:rPr kumimoji="1" lang="ja-JP" altLang="en-US" dirty="0"/>
                  <a:t>利得で見れば遮断周波数</a:t>
                </a:r>
                <a14:m>
                  <m:oMath xmlns:m="http://schemas.openxmlformats.org/officeDocument/2006/math">
                    <m:r>
                      <a:rPr lang="ja-JP" altLang="en-US" i="1" dirty="0" smtClean="0">
                        <a:latin typeface="Cambria Math" panose="02040503050406030204" pitchFamily="18" charset="0"/>
                      </a:rPr>
                      <m:t>は</m:t>
                    </m:r>
                    <m:r>
                      <a:rPr kumimoji="1" lang="en-US" altLang="ja-JP" b="0" i="1" smtClean="0">
                        <a:latin typeface="Cambria Math" panose="02040503050406030204" pitchFamily="18" charset="0"/>
                      </a:rPr>
                      <m:t>30 </m:t>
                    </m:r>
                    <m:r>
                      <a:rPr kumimoji="1" lang="en-US" altLang="ja-JP" b="0" i="1" smtClean="0">
                        <a:latin typeface="Cambria Math" panose="02040503050406030204" pitchFamily="18" charset="0"/>
                      </a:rPr>
                      <m:t>𝐺𝐻𝑧</m:t>
                    </m:r>
                  </m:oMath>
                </a14:m>
                <a:r>
                  <a:rPr kumimoji="1" lang="ja-JP" altLang="en-US" dirty="0"/>
                  <a:t>程度。しかし、それより早く位相が回ってしまう。</a:t>
                </a:r>
              </a:p>
            </p:txBody>
          </p:sp>
        </mc:Choice>
        <mc:Fallback>
          <p:sp>
            <p:nvSpPr>
              <p:cNvPr id="11" name="テキスト ボックス 10">
                <a:extLst>
                  <a:ext uri="{FF2B5EF4-FFF2-40B4-BE49-F238E27FC236}">
                    <a16:creationId xmlns:a16="http://schemas.microsoft.com/office/drawing/2014/main" id="{ED86B261-87AD-9B55-80CF-E6C6786AEEBD}"/>
                  </a:ext>
                </a:extLst>
              </p:cNvPr>
              <p:cNvSpPr txBox="1">
                <a:spLocks noRot="1" noChangeAspect="1" noMove="1" noResize="1" noEditPoints="1" noAdjustHandles="1" noChangeArrowheads="1" noChangeShapeType="1" noTextEdit="1"/>
              </p:cNvSpPr>
              <p:nvPr/>
            </p:nvSpPr>
            <p:spPr>
              <a:xfrm>
                <a:off x="1380568" y="6109386"/>
                <a:ext cx="9863035" cy="369332"/>
              </a:xfrm>
              <a:prstGeom prst="rect">
                <a:avLst/>
              </a:prstGeom>
              <a:blipFill>
                <a:blip r:embed="rId3"/>
                <a:stretch>
                  <a:fillRect t="-6557" b="-26230"/>
                </a:stretch>
              </a:blipFill>
            </p:spPr>
            <p:txBody>
              <a:bodyPr/>
              <a:lstStyle/>
              <a:p>
                <a:r>
                  <a:rPr lang="ja-JP" altLang="en-US">
                    <a:noFill/>
                  </a:rPr>
                  <a:t> </a:t>
                </a:r>
              </a:p>
            </p:txBody>
          </p:sp>
        </mc:Fallback>
      </mc:AlternateContent>
      <p:pic>
        <p:nvPicPr>
          <p:cNvPr id="12" name="図 11" descr="グラフ&#10;&#10;自動的に生成された説明">
            <a:extLst>
              <a:ext uri="{FF2B5EF4-FFF2-40B4-BE49-F238E27FC236}">
                <a16:creationId xmlns:a16="http://schemas.microsoft.com/office/drawing/2014/main" id="{A82611AC-50B1-699E-2B32-B7FC493D0266}"/>
              </a:ext>
            </a:extLst>
          </p:cNvPr>
          <p:cNvPicPr>
            <a:picLocks noChangeAspect="1"/>
          </p:cNvPicPr>
          <p:nvPr/>
        </p:nvPicPr>
        <p:blipFill rotWithShape="1">
          <a:blip r:embed="rId4">
            <a:extLst>
              <a:ext uri="{28A0092B-C50C-407E-A947-70E740481C1C}">
                <a14:useLocalDpi xmlns:a14="http://schemas.microsoft.com/office/drawing/2010/main" val="0"/>
              </a:ext>
            </a:extLst>
          </a:blip>
          <a:srcRect r="6901"/>
          <a:stretch/>
        </p:blipFill>
        <p:spPr>
          <a:xfrm>
            <a:off x="5994491" y="1243458"/>
            <a:ext cx="6076955" cy="4569146"/>
          </a:xfrm>
          <a:prstGeom prst="rect">
            <a:avLst/>
          </a:prstGeom>
        </p:spPr>
      </p:pic>
      <p:sp>
        <p:nvSpPr>
          <p:cNvPr id="13" name="テキスト ボックス 12">
            <a:extLst>
              <a:ext uri="{FF2B5EF4-FFF2-40B4-BE49-F238E27FC236}">
                <a16:creationId xmlns:a16="http://schemas.microsoft.com/office/drawing/2014/main" id="{D7694F61-71C9-6ABD-30CD-4C2D2A7D356F}"/>
              </a:ext>
            </a:extLst>
          </p:cNvPr>
          <p:cNvSpPr txBox="1"/>
          <p:nvPr/>
        </p:nvSpPr>
        <p:spPr>
          <a:xfrm>
            <a:off x="8429897" y="5806324"/>
            <a:ext cx="1915886" cy="369332"/>
          </a:xfrm>
          <a:prstGeom prst="rect">
            <a:avLst/>
          </a:prstGeom>
          <a:noFill/>
        </p:spPr>
        <p:txBody>
          <a:bodyPr wrap="square" rtlCol="0">
            <a:spAutoFit/>
          </a:bodyPr>
          <a:lstStyle/>
          <a:p>
            <a:pPr algn="ctr"/>
            <a:r>
              <a:rPr kumimoji="1" lang="ja-JP" altLang="en-US" dirty="0"/>
              <a:t>位相特性</a:t>
            </a:r>
          </a:p>
        </p:txBody>
      </p:sp>
    </p:spTree>
    <p:extLst>
      <p:ext uri="{BB962C8B-B14F-4D97-AF65-F5344CB8AC3E}">
        <p14:creationId xmlns:p14="http://schemas.microsoft.com/office/powerpoint/2010/main" val="329746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E50E63-013F-8C20-D031-1F4FBB272262}"/>
              </a:ext>
            </a:extLst>
          </p:cNvPr>
          <p:cNvSpPr>
            <a:spLocks noGrp="1"/>
          </p:cNvSpPr>
          <p:nvPr>
            <p:ph type="title"/>
          </p:nvPr>
        </p:nvSpPr>
        <p:spPr/>
        <p:txBody>
          <a:bodyPr/>
          <a:lstStyle/>
          <a:p>
            <a:r>
              <a:rPr kumimoji="1" lang="ja-JP" altLang="en-US" dirty="0"/>
              <a:t>目次</a:t>
            </a:r>
          </a:p>
        </p:txBody>
      </p:sp>
      <p:sp>
        <p:nvSpPr>
          <p:cNvPr id="3" name="日付プレースホルダー 2">
            <a:extLst>
              <a:ext uri="{FF2B5EF4-FFF2-40B4-BE49-F238E27FC236}">
                <a16:creationId xmlns:a16="http://schemas.microsoft.com/office/drawing/2014/main" id="{A8453AA3-1E32-0ECC-36EA-315B2B2F7A51}"/>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050C077F-42C4-4CC4-16FD-C705048B6E82}"/>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45055964-BD55-2087-0C69-52BF306D47C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テキスト ボックス 5">
            <a:extLst>
              <a:ext uri="{FF2B5EF4-FFF2-40B4-BE49-F238E27FC236}">
                <a16:creationId xmlns:a16="http://schemas.microsoft.com/office/drawing/2014/main" id="{DF89712D-A308-861D-5AB4-2DE3CE8A9579}"/>
              </a:ext>
            </a:extLst>
          </p:cNvPr>
          <p:cNvSpPr txBox="1"/>
          <p:nvPr/>
        </p:nvSpPr>
        <p:spPr>
          <a:xfrm>
            <a:off x="2159725" y="2142310"/>
            <a:ext cx="7872549" cy="3539430"/>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Times Newer Roman" panose="00000500000000000000" pitchFamily="50" charset="0"/>
              </a:rPr>
              <a:t>背景・目的</a:t>
            </a:r>
            <a:endParaRPr lang="en-US" altLang="ja-JP" sz="2800" dirty="0">
              <a:latin typeface="Times Newer Roman" panose="00000500000000000000" pitchFamily="50" charset="0"/>
            </a:endParaRPr>
          </a:p>
          <a:p>
            <a:pPr marL="285750" indent="-285750">
              <a:buFont typeface="Arial" panose="020B0604020202020204" pitchFamily="34" charset="0"/>
              <a:buChar char="•"/>
            </a:pPr>
            <a:r>
              <a:rPr kumimoji="1" lang="ja-JP" altLang="en-US" sz="2800" dirty="0">
                <a:latin typeface="Times Newer Roman" panose="00000500000000000000" pitchFamily="50" charset="0"/>
              </a:rPr>
              <a:t>折り返し型</a:t>
            </a:r>
            <a:endParaRPr kumimoji="1" lang="en-US" altLang="ja-JP" sz="2800" dirty="0">
              <a:latin typeface="Times Newer Roman" panose="00000500000000000000" pitchFamily="50" charset="0"/>
            </a:endParaRPr>
          </a:p>
          <a:p>
            <a:pPr marL="285750" indent="-285750">
              <a:buFont typeface="Arial" panose="020B0604020202020204" pitchFamily="34" charset="0"/>
              <a:buChar char="•"/>
            </a:pPr>
            <a:r>
              <a:rPr kumimoji="1" lang="ja-JP" altLang="en-US" sz="2800" dirty="0">
                <a:latin typeface="Times Newer Roman" panose="00000500000000000000" pitchFamily="50" charset="0"/>
              </a:rPr>
              <a:t>カレントミラーを組み合わせた折り返し型</a:t>
            </a:r>
            <a:endParaRPr lang="en-US" altLang="ja-JP" sz="2800" dirty="0">
              <a:latin typeface="Times Newer Roman" panose="00000500000000000000" pitchFamily="50" charset="0"/>
            </a:endParaRPr>
          </a:p>
          <a:p>
            <a:pPr marL="285750" indent="-285750">
              <a:buFont typeface="Arial" panose="020B0604020202020204" pitchFamily="34" charset="0"/>
              <a:buChar char="•"/>
            </a:pPr>
            <a:r>
              <a:rPr kumimoji="1" lang="en-US" altLang="ja-JP" sz="2800" dirty="0">
                <a:latin typeface="Times Newer Roman" panose="00000500000000000000" pitchFamily="50" charset="0"/>
              </a:rPr>
              <a:t>ROH</a:t>
            </a:r>
            <a:r>
              <a:rPr lang="en-US" altLang="ja-JP" sz="2800" dirty="0">
                <a:latin typeface="Times Newer Roman" panose="00000500000000000000" pitchFamily="50" charset="0"/>
              </a:rPr>
              <a:t>M 180um</a:t>
            </a:r>
            <a:r>
              <a:rPr lang="ja-JP" altLang="en-US" sz="2800" dirty="0">
                <a:latin typeface="Times Newer Roman" panose="00000500000000000000" pitchFamily="50" charset="0"/>
              </a:rPr>
              <a:t> </a:t>
            </a:r>
            <a:r>
              <a:rPr lang="en-US" altLang="ja-JP" sz="2800" dirty="0">
                <a:latin typeface="Times Newer Roman" panose="00000500000000000000" pitchFamily="50" charset="0"/>
              </a:rPr>
              <a:t>process</a:t>
            </a:r>
            <a:r>
              <a:rPr lang="ja-JP" altLang="en-US" sz="2800" dirty="0">
                <a:latin typeface="Times Newer Roman" panose="00000500000000000000" pitchFamily="50" charset="0"/>
              </a:rPr>
              <a:t>でのシミュレーション</a:t>
            </a:r>
            <a:endParaRPr lang="en-US" altLang="ja-JP" sz="2800" dirty="0">
              <a:latin typeface="Times Newer Roman" panose="00000500000000000000" pitchFamily="50" charset="0"/>
            </a:endParaRPr>
          </a:p>
          <a:p>
            <a:pPr marL="285750" indent="-285750">
              <a:buFont typeface="Arial" panose="020B0604020202020204" pitchFamily="34" charset="0"/>
              <a:buChar char="•"/>
            </a:pPr>
            <a:r>
              <a:rPr kumimoji="1" lang="en-US" altLang="ja-JP" sz="2800" dirty="0">
                <a:latin typeface="Times Newer Roman" panose="00000500000000000000" pitchFamily="50" charset="0"/>
              </a:rPr>
              <a:t>IHP SG25H EPIC</a:t>
            </a:r>
            <a:r>
              <a:rPr kumimoji="1" lang="ja-JP" altLang="en-US" sz="2800" dirty="0">
                <a:latin typeface="Times Newer Roman" panose="00000500000000000000" pitchFamily="50" charset="0"/>
              </a:rPr>
              <a:t>プロセス</a:t>
            </a:r>
            <a:endParaRPr kumimoji="1" lang="en-US" altLang="ja-JP" sz="2800" dirty="0">
              <a:latin typeface="Times Newer Roman" panose="00000500000000000000" pitchFamily="50" charset="0"/>
            </a:endParaRPr>
          </a:p>
          <a:p>
            <a:pPr marL="285750" indent="-285750">
              <a:buFont typeface="Arial" panose="020B0604020202020204" pitchFamily="34" charset="0"/>
              <a:buChar char="•"/>
            </a:pPr>
            <a:r>
              <a:rPr lang="en-US" altLang="ja-JP" sz="2800" dirty="0">
                <a:latin typeface="Times Newer Roman" panose="00000500000000000000" pitchFamily="50" charset="0"/>
              </a:rPr>
              <a:t>IHP</a:t>
            </a:r>
            <a:r>
              <a:rPr lang="ja-JP" altLang="en-US" sz="2800" dirty="0">
                <a:latin typeface="Times Newer Roman" panose="00000500000000000000" pitchFamily="50" charset="0"/>
              </a:rPr>
              <a:t>での設計</a:t>
            </a:r>
            <a:endParaRPr lang="en-US" altLang="ja-JP" sz="2800" dirty="0">
              <a:latin typeface="Times Newer Roman" panose="00000500000000000000" pitchFamily="50" charset="0"/>
            </a:endParaRPr>
          </a:p>
          <a:p>
            <a:pPr marL="285750" indent="-285750">
              <a:buFont typeface="Arial" panose="020B0604020202020204" pitchFamily="34" charset="0"/>
              <a:buChar char="•"/>
            </a:pPr>
            <a:r>
              <a:rPr kumimoji="1" lang="ja-JP" altLang="en-US" sz="2800" dirty="0">
                <a:latin typeface="Times Newer Roman" panose="00000500000000000000" pitchFamily="50" charset="0"/>
              </a:rPr>
              <a:t>シミュレーション結果</a:t>
            </a:r>
            <a:endParaRPr kumimoji="1" lang="en-US" altLang="ja-JP" sz="2800" dirty="0">
              <a:latin typeface="Times Newer Roman" panose="00000500000000000000" pitchFamily="50" charset="0"/>
            </a:endParaRPr>
          </a:p>
          <a:p>
            <a:pPr marL="285750" indent="-285750">
              <a:buFont typeface="Arial" panose="020B0604020202020204" pitchFamily="34" charset="0"/>
              <a:buChar char="•"/>
            </a:pPr>
            <a:r>
              <a:rPr kumimoji="1" lang="ja-JP" altLang="en-US" sz="2800" dirty="0">
                <a:latin typeface="Times Newer Roman" panose="00000500000000000000" pitchFamily="50" charset="0"/>
              </a:rPr>
              <a:t>まとめ</a:t>
            </a:r>
            <a:endParaRPr kumimoji="1" lang="en-US" altLang="ja-JP" sz="2800" dirty="0">
              <a:latin typeface="Times Newer Roman" panose="00000500000000000000" pitchFamily="50" charset="0"/>
            </a:endParaRPr>
          </a:p>
        </p:txBody>
      </p:sp>
    </p:spTree>
    <p:extLst>
      <p:ext uri="{BB962C8B-B14F-4D97-AF65-F5344CB8AC3E}">
        <p14:creationId xmlns:p14="http://schemas.microsoft.com/office/powerpoint/2010/main" val="1370673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503D4A-A9AF-C79B-CA60-F0B1A4C3B89C}"/>
              </a:ext>
            </a:extLst>
          </p:cNvPr>
          <p:cNvSpPr>
            <a:spLocks noGrp="1"/>
          </p:cNvSpPr>
          <p:nvPr>
            <p:ph type="title"/>
          </p:nvPr>
        </p:nvSpPr>
        <p:spPr/>
        <p:txBody>
          <a:bodyPr/>
          <a:lstStyle/>
          <a:p>
            <a:r>
              <a:rPr kumimoji="1" lang="ja-JP" altLang="en-US" dirty="0"/>
              <a:t>まとめ</a:t>
            </a:r>
          </a:p>
        </p:txBody>
      </p:sp>
      <p:sp>
        <p:nvSpPr>
          <p:cNvPr id="3" name="日付プレースホルダー 2">
            <a:extLst>
              <a:ext uri="{FF2B5EF4-FFF2-40B4-BE49-F238E27FC236}">
                <a16:creationId xmlns:a16="http://schemas.microsoft.com/office/drawing/2014/main" id="{1FF5AE3D-9BA7-DCAF-AAA6-E52C99667B05}"/>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3A1698E6-CC8C-B351-EC34-691B55F5B3CF}"/>
              </a:ext>
            </a:extLst>
          </p:cNvPr>
          <p:cNvSpPr>
            <a:spLocks noGrp="1"/>
          </p:cNvSpPr>
          <p:nvPr>
            <p:ph type="sldNum" sz="quarter" idx="12"/>
          </p:nvPr>
        </p:nvSpPr>
        <p:spPr/>
        <p:txBody>
          <a:bodyPr/>
          <a:lstStyle/>
          <a:p>
            <a:fld id="{6294761A-CFE9-4878-87A7-90ECABD59CE5}" type="slidenum">
              <a:rPr kumimoji="1" lang="ja-JP" altLang="en-US" smtClean="0"/>
              <a:t>20</a:t>
            </a:fld>
            <a:endParaRPr kumimoji="1" lang="ja-JP" altLang="en-US"/>
          </a:p>
        </p:txBody>
      </p:sp>
      <p:sp>
        <p:nvSpPr>
          <p:cNvPr id="5" name="フッター プレースホルダー 4">
            <a:extLst>
              <a:ext uri="{FF2B5EF4-FFF2-40B4-BE49-F238E27FC236}">
                <a16:creationId xmlns:a16="http://schemas.microsoft.com/office/drawing/2014/main" id="{551B1BBD-D2DF-8387-C4D6-EE94770DFE1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623050B-8FE6-8B7A-76C0-89DA089A57A3}"/>
                  </a:ext>
                </a:extLst>
              </p:cNvPr>
              <p:cNvSpPr txBox="1"/>
              <p:nvPr/>
            </p:nvSpPr>
            <p:spPr>
              <a:xfrm>
                <a:off x="1188720" y="2445287"/>
                <a:ext cx="981456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800" dirty="0">
                    <a:latin typeface="Times Newer Roman" panose="00000500000000000000" pitchFamily="50" charset="0"/>
                  </a:rPr>
                  <a:t>S/N</a:t>
                </a:r>
                <a:r>
                  <a:rPr kumimoji="1" lang="ja-JP" altLang="en-US" sz="2800" dirty="0">
                    <a:latin typeface="Times Newer Roman" panose="00000500000000000000" pitchFamily="50" charset="0"/>
                  </a:rPr>
                  <a:t>比を向上させるためにカレントミラーを組み合わせた折り返しを行う。</a:t>
                </a:r>
                <a:endParaRPr kumimoji="1" lang="en-US" altLang="ja-JP" sz="2800" dirty="0">
                  <a:latin typeface="Times Newer Roman" panose="00000500000000000000" pitchFamily="50" charset="0"/>
                </a:endParaRPr>
              </a:p>
              <a:p>
                <a:pPr marL="285750" indent="-285750">
                  <a:buFont typeface="Arial" panose="020B0604020202020204" pitchFamily="34" charset="0"/>
                  <a:buChar char="•"/>
                </a:pPr>
                <a:endParaRPr kumimoji="1" lang="en-US" altLang="ja-JP" sz="2800" dirty="0">
                  <a:latin typeface="Times Newer Roman" panose="00000500000000000000" pitchFamily="50" charset="0"/>
                </a:endParaRPr>
              </a:p>
              <a:p>
                <a:pPr marL="285750" indent="-285750">
                  <a:buFont typeface="Arial" panose="020B0604020202020204" pitchFamily="34" charset="0"/>
                  <a:buChar char="•"/>
                </a:pPr>
                <a:r>
                  <a:rPr lang="ja-JP" altLang="en-US" sz="2800" dirty="0">
                    <a:latin typeface="Times Newer Roman" panose="00000500000000000000" pitchFamily="50" charset="0"/>
                  </a:rPr>
                  <a:t>乗算動作ができ、周波数特性の劣化も少なめ。</a:t>
                </a:r>
                <a:endParaRPr lang="en-US" altLang="ja-JP" sz="2800" dirty="0">
                  <a:latin typeface="Times Newer Roman" panose="00000500000000000000" pitchFamily="50" charset="0"/>
                </a:endParaRPr>
              </a:p>
              <a:p>
                <a:pPr marL="285750" indent="-285750">
                  <a:buFont typeface="Arial" panose="020B0604020202020204" pitchFamily="34" charset="0"/>
                  <a:buChar char="•"/>
                </a:pPr>
                <a:endParaRPr lang="en-US" altLang="ja-JP" sz="2800" dirty="0">
                  <a:latin typeface="Times Newer Roman" panose="00000500000000000000" pitchFamily="50" charset="0"/>
                </a:endParaRPr>
              </a:p>
              <a:p>
                <a:pPr marL="285750" indent="-285750">
                  <a:buFont typeface="Arial" panose="020B0604020202020204" pitchFamily="34" charset="0"/>
                  <a:buChar char="•"/>
                </a:pPr>
                <a:r>
                  <a:rPr kumimoji="1" lang="en-US" altLang="ja-JP" sz="2800" dirty="0">
                    <a:latin typeface="Times Newer Roman" panose="00000500000000000000" pitchFamily="50" charset="0"/>
                  </a:rPr>
                  <a:t>IHP</a:t>
                </a:r>
                <a:r>
                  <a:rPr kumimoji="1" lang="ja-JP" altLang="en-US" sz="2800" dirty="0">
                    <a:latin typeface="Times Newer Roman" panose="00000500000000000000" pitchFamily="50" charset="0"/>
                  </a:rPr>
                  <a:t>では</a:t>
                </a:r>
                <a14:m>
                  <m:oMath xmlns:m="http://schemas.openxmlformats.org/officeDocument/2006/math">
                    <m:r>
                      <a:rPr kumimoji="1" lang="en-US" altLang="ja-JP" sz="2800" b="0" i="1" smtClean="0">
                        <a:latin typeface="Cambria Math" panose="02040503050406030204" pitchFamily="18" charset="0"/>
                      </a:rPr>
                      <m:t>10 </m:t>
                    </m:r>
                    <m:r>
                      <a:rPr kumimoji="1" lang="en-US" altLang="ja-JP" sz="2800" b="0" i="1" smtClean="0">
                        <a:latin typeface="Cambria Math" panose="02040503050406030204" pitchFamily="18" charset="0"/>
                      </a:rPr>
                      <m:t>𝐺𝐻𝑧</m:t>
                    </m:r>
                  </m:oMath>
                </a14:m>
                <a:r>
                  <a:rPr kumimoji="1" lang="ja-JP" altLang="en-US" sz="2800" dirty="0">
                    <a:latin typeface="Times Newer Roman" panose="00000500000000000000" pitchFamily="50" charset="0"/>
                  </a:rPr>
                  <a:t>程度でなら問題なく動きそう。</a:t>
                </a:r>
              </a:p>
            </p:txBody>
          </p:sp>
        </mc:Choice>
        <mc:Fallback>
          <p:sp>
            <p:nvSpPr>
              <p:cNvPr id="6" name="テキスト ボックス 5">
                <a:extLst>
                  <a:ext uri="{FF2B5EF4-FFF2-40B4-BE49-F238E27FC236}">
                    <a16:creationId xmlns:a16="http://schemas.microsoft.com/office/drawing/2014/main" id="{D623050B-8FE6-8B7A-76C0-89DA089A57A3}"/>
                  </a:ext>
                </a:extLst>
              </p:cNvPr>
              <p:cNvSpPr txBox="1">
                <a:spLocks noRot="1" noChangeAspect="1" noMove="1" noResize="1" noEditPoints="1" noAdjustHandles="1" noChangeArrowheads="1" noChangeShapeType="1" noTextEdit="1"/>
              </p:cNvSpPr>
              <p:nvPr/>
            </p:nvSpPr>
            <p:spPr>
              <a:xfrm>
                <a:off x="1188720" y="2445287"/>
                <a:ext cx="9814560" cy="2677656"/>
              </a:xfrm>
              <a:prstGeom prst="rect">
                <a:avLst/>
              </a:prstGeom>
              <a:blipFill>
                <a:blip r:embed="rId2"/>
                <a:stretch>
                  <a:fillRect l="-1118" t="-2733" b="-59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2738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B5099-BC64-5808-B811-48CF0DCD14D1}"/>
              </a:ext>
            </a:extLst>
          </p:cNvPr>
          <p:cNvSpPr>
            <a:spLocks noGrp="1"/>
          </p:cNvSpPr>
          <p:nvPr>
            <p:ph type="title"/>
          </p:nvPr>
        </p:nvSpPr>
        <p:spPr/>
        <p:txBody>
          <a:bodyPr/>
          <a:lstStyle/>
          <a:p>
            <a:r>
              <a:rPr kumimoji="1" lang="ja-JP" altLang="en-US" dirty="0"/>
              <a:t>背景</a:t>
            </a:r>
          </a:p>
        </p:txBody>
      </p:sp>
      <p:sp>
        <p:nvSpPr>
          <p:cNvPr id="3" name="日付プレースホルダー 2">
            <a:extLst>
              <a:ext uri="{FF2B5EF4-FFF2-40B4-BE49-F238E27FC236}">
                <a16:creationId xmlns:a16="http://schemas.microsoft.com/office/drawing/2014/main" id="{BB6C9159-275B-6FEB-9509-0960AFDDA752}"/>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4EB8C08A-B14D-1EB0-9EE7-7FCDA8B2BE63}"/>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153A94C4-3698-E928-6B26-0DCBEC3989D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pSp>
        <p:nvGrpSpPr>
          <p:cNvPr id="10" name="グループ化 9">
            <a:extLst>
              <a:ext uri="{FF2B5EF4-FFF2-40B4-BE49-F238E27FC236}">
                <a16:creationId xmlns:a16="http://schemas.microsoft.com/office/drawing/2014/main" id="{847BDF24-0B01-2E6E-EB2B-AA27AF866885}"/>
              </a:ext>
            </a:extLst>
          </p:cNvPr>
          <p:cNvGrpSpPr/>
          <p:nvPr/>
        </p:nvGrpSpPr>
        <p:grpSpPr>
          <a:xfrm>
            <a:off x="3361765" y="1813288"/>
            <a:ext cx="4365812" cy="2133600"/>
            <a:chOff x="1819836" y="2259106"/>
            <a:chExt cx="4365812" cy="2133600"/>
          </a:xfrm>
        </p:grpSpPr>
        <p:pic>
          <p:nvPicPr>
            <p:cNvPr id="8" name="図 7" descr="グラフィカル ユーザー インターフェイス, アプリケーション, Teams&#10;&#10;自動的に生成された説明">
              <a:extLst>
                <a:ext uri="{FF2B5EF4-FFF2-40B4-BE49-F238E27FC236}">
                  <a16:creationId xmlns:a16="http://schemas.microsoft.com/office/drawing/2014/main" id="{153D99D7-A78C-9C00-29A6-D102D0FA8D1A}"/>
                </a:ext>
              </a:extLst>
            </p:cNvPr>
            <p:cNvPicPr>
              <a:picLocks noChangeAspect="1"/>
            </p:cNvPicPr>
            <p:nvPr/>
          </p:nvPicPr>
          <p:blipFill rotWithShape="1">
            <a:blip r:embed="rId2">
              <a:extLst>
                <a:ext uri="{28A0092B-C50C-407E-A947-70E740481C1C}">
                  <a14:useLocalDpi xmlns:a14="http://schemas.microsoft.com/office/drawing/2010/main" val="0"/>
                </a:ext>
              </a:extLst>
            </a:blip>
            <a:srcRect t="45245" r="78047" b="31154"/>
            <a:stretch/>
          </p:blipFill>
          <p:spPr>
            <a:xfrm>
              <a:off x="3155577" y="2259106"/>
              <a:ext cx="3030071" cy="2133600"/>
            </a:xfrm>
            <a:prstGeom prst="rect">
              <a:avLst/>
            </a:prstGeom>
          </p:spPr>
        </p:pic>
        <p:sp>
          <p:nvSpPr>
            <p:cNvPr id="9" name="円弧 8">
              <a:extLst>
                <a:ext uri="{FF2B5EF4-FFF2-40B4-BE49-F238E27FC236}">
                  <a16:creationId xmlns:a16="http://schemas.microsoft.com/office/drawing/2014/main" id="{EC331078-EB55-2688-B489-55BD688BE26E}"/>
                </a:ext>
              </a:extLst>
            </p:cNvPr>
            <p:cNvSpPr/>
            <p:nvPr/>
          </p:nvSpPr>
          <p:spPr>
            <a:xfrm>
              <a:off x="1819836" y="2770094"/>
              <a:ext cx="1470212" cy="365124"/>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2" name="直線矢印コネクタ 11">
            <a:extLst>
              <a:ext uri="{FF2B5EF4-FFF2-40B4-BE49-F238E27FC236}">
                <a16:creationId xmlns:a16="http://schemas.microsoft.com/office/drawing/2014/main" id="{6EE24E48-A69E-77EA-0BB6-C42BDF3F3C87}"/>
              </a:ext>
            </a:extLst>
          </p:cNvPr>
          <p:cNvCxnSpPr/>
          <p:nvPr/>
        </p:nvCxnSpPr>
        <p:spPr>
          <a:xfrm>
            <a:off x="3863789" y="1991572"/>
            <a:ext cx="8337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597DB8C-69D5-A983-80D9-03BB5B4844B4}"/>
              </a:ext>
            </a:extLst>
          </p:cNvPr>
          <p:cNvCxnSpPr/>
          <p:nvPr/>
        </p:nvCxnSpPr>
        <p:spPr>
          <a:xfrm>
            <a:off x="8130989" y="2816325"/>
            <a:ext cx="8337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549605A8-4595-A814-9402-B461C69F2283}"/>
              </a:ext>
            </a:extLst>
          </p:cNvPr>
          <p:cNvSpPr txBox="1"/>
          <p:nvPr/>
        </p:nvSpPr>
        <p:spPr>
          <a:xfrm>
            <a:off x="3756213" y="1514784"/>
            <a:ext cx="869576" cy="369332"/>
          </a:xfrm>
          <a:prstGeom prst="rect">
            <a:avLst/>
          </a:prstGeom>
          <a:noFill/>
        </p:spPr>
        <p:txBody>
          <a:bodyPr wrap="square" rtlCol="0">
            <a:spAutoFit/>
          </a:bodyPr>
          <a:lstStyle/>
          <a:p>
            <a:r>
              <a:rPr kumimoji="1" lang="en-US" altLang="ja-JP" dirty="0"/>
              <a:t>input</a:t>
            </a:r>
            <a:endParaRPr kumimoji="1" lang="ja-JP" altLang="en-US" dirty="0"/>
          </a:p>
        </p:txBody>
      </p:sp>
      <p:sp>
        <p:nvSpPr>
          <p:cNvPr id="15" name="テキスト ボックス 14">
            <a:extLst>
              <a:ext uri="{FF2B5EF4-FFF2-40B4-BE49-F238E27FC236}">
                <a16:creationId xmlns:a16="http://schemas.microsoft.com/office/drawing/2014/main" id="{BC44D290-AE66-BD2A-8364-B6266AFAA945}"/>
              </a:ext>
            </a:extLst>
          </p:cNvPr>
          <p:cNvSpPr txBox="1"/>
          <p:nvPr/>
        </p:nvSpPr>
        <p:spPr>
          <a:xfrm>
            <a:off x="8130989" y="2446993"/>
            <a:ext cx="1094244" cy="369332"/>
          </a:xfrm>
          <a:prstGeom prst="rect">
            <a:avLst/>
          </a:prstGeom>
          <a:noFill/>
        </p:spPr>
        <p:txBody>
          <a:bodyPr wrap="square" rtlCol="0">
            <a:spAutoFit/>
          </a:bodyPr>
          <a:lstStyle/>
          <a:p>
            <a:r>
              <a:rPr kumimoji="1" lang="en-US" altLang="ja-JP" dirty="0"/>
              <a:t>output</a:t>
            </a:r>
            <a:endParaRPr kumimoji="1" lang="ja-JP" altLang="en-US" dirty="0"/>
          </a:p>
        </p:txBody>
      </p:sp>
      <p:sp>
        <p:nvSpPr>
          <p:cNvPr id="16" name="テキスト ボックス 15">
            <a:extLst>
              <a:ext uri="{FF2B5EF4-FFF2-40B4-BE49-F238E27FC236}">
                <a16:creationId xmlns:a16="http://schemas.microsoft.com/office/drawing/2014/main" id="{CFDD59E9-4E04-8161-332C-9A90083C14DA}"/>
              </a:ext>
            </a:extLst>
          </p:cNvPr>
          <p:cNvSpPr txBox="1"/>
          <p:nvPr/>
        </p:nvSpPr>
        <p:spPr>
          <a:xfrm>
            <a:off x="188259" y="5040419"/>
            <a:ext cx="7539318" cy="1200329"/>
          </a:xfrm>
          <a:prstGeom prst="rect">
            <a:avLst/>
          </a:prstGeom>
          <a:noFill/>
        </p:spPr>
        <p:txBody>
          <a:bodyPr wrap="square" rtlCol="0">
            <a:spAutoFit/>
          </a:bodyPr>
          <a:lstStyle/>
          <a:p>
            <a:r>
              <a:rPr lang="ja-JP" altLang="en-US" dirty="0"/>
              <a:t>入力された光はリザバ内で反射・干渉。</a:t>
            </a:r>
            <a:endParaRPr lang="en-US" altLang="ja-JP" dirty="0"/>
          </a:p>
          <a:p>
            <a:r>
              <a:rPr lang="ja-JP" altLang="en-US" dirty="0"/>
              <a:t>光は減衰に時間がかかるので少し前の情報もリザバ内に残っている。</a:t>
            </a:r>
            <a:endParaRPr lang="en-US" altLang="ja-JP" dirty="0"/>
          </a:p>
          <a:p>
            <a:endParaRPr kumimoji="1" lang="en-US" altLang="ja-JP" dirty="0"/>
          </a:p>
          <a:p>
            <a:r>
              <a:rPr lang="ja-JP" altLang="en-US" dirty="0"/>
              <a:t>リカレントニューラルネットワークの隠れ層として機能する。</a:t>
            </a:r>
            <a:endParaRPr kumimoji="1" lang="ja-JP" altLang="en-US" dirty="0"/>
          </a:p>
        </p:txBody>
      </p:sp>
      <p:sp>
        <p:nvSpPr>
          <p:cNvPr id="6" name="テキスト ボックス 5">
            <a:extLst>
              <a:ext uri="{FF2B5EF4-FFF2-40B4-BE49-F238E27FC236}">
                <a16:creationId xmlns:a16="http://schemas.microsoft.com/office/drawing/2014/main" id="{71CF180E-36D5-7B5E-56AA-B73A7F0BD936}"/>
              </a:ext>
            </a:extLst>
          </p:cNvPr>
          <p:cNvSpPr txBox="1"/>
          <p:nvPr/>
        </p:nvSpPr>
        <p:spPr>
          <a:xfrm>
            <a:off x="8130989" y="5317419"/>
            <a:ext cx="3881717" cy="646331"/>
          </a:xfrm>
          <a:prstGeom prst="rect">
            <a:avLst/>
          </a:prstGeom>
          <a:noFill/>
        </p:spPr>
        <p:txBody>
          <a:bodyPr wrap="square" rtlCol="0">
            <a:spAutoFit/>
          </a:bodyPr>
          <a:lstStyle/>
          <a:p>
            <a:r>
              <a:rPr kumimoji="1" lang="ja-JP" altLang="en-US" dirty="0"/>
              <a:t>ランダム信号の予測・リアルタイムな画像処理に応用可能</a:t>
            </a:r>
          </a:p>
        </p:txBody>
      </p:sp>
      <p:sp>
        <p:nvSpPr>
          <p:cNvPr id="7" name="矢印: 右 6">
            <a:extLst>
              <a:ext uri="{FF2B5EF4-FFF2-40B4-BE49-F238E27FC236}">
                <a16:creationId xmlns:a16="http://schemas.microsoft.com/office/drawing/2014/main" id="{57A853D9-FE4C-E875-9109-8B13E23F9366}"/>
              </a:ext>
            </a:extLst>
          </p:cNvPr>
          <p:cNvSpPr/>
          <p:nvPr/>
        </p:nvSpPr>
        <p:spPr>
          <a:xfrm>
            <a:off x="7494494" y="5432612"/>
            <a:ext cx="636495" cy="365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320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95153-172F-6920-B45E-CF33BB783350}"/>
              </a:ext>
            </a:extLst>
          </p:cNvPr>
          <p:cNvSpPr>
            <a:spLocks noGrp="1"/>
          </p:cNvSpPr>
          <p:nvPr>
            <p:ph type="title"/>
          </p:nvPr>
        </p:nvSpPr>
        <p:spPr/>
        <p:txBody>
          <a:bodyPr/>
          <a:lstStyle/>
          <a:p>
            <a:r>
              <a:rPr kumimoji="1" lang="ja-JP" altLang="en-US" dirty="0"/>
              <a:t>背景</a:t>
            </a:r>
          </a:p>
        </p:txBody>
      </p:sp>
      <p:sp>
        <p:nvSpPr>
          <p:cNvPr id="3" name="日付プレースホルダー 2">
            <a:extLst>
              <a:ext uri="{FF2B5EF4-FFF2-40B4-BE49-F238E27FC236}">
                <a16:creationId xmlns:a16="http://schemas.microsoft.com/office/drawing/2014/main" id="{79262951-407C-D60D-DB90-B2246972ADEC}"/>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365515D7-68DA-9461-4521-CF68398947E2}"/>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EA5DE437-4DE8-4AEF-F561-E4F8242997A2}"/>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16A2B547-B033-4AFC-75A0-73FB127A8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9" y="1310658"/>
            <a:ext cx="7552959" cy="4946914"/>
          </a:xfrm>
          <a:prstGeom prst="rect">
            <a:avLst/>
          </a:prstGeom>
        </p:spPr>
      </p:pic>
      <p:sp>
        <p:nvSpPr>
          <p:cNvPr id="8" name="テキスト ボックス 7">
            <a:extLst>
              <a:ext uri="{FF2B5EF4-FFF2-40B4-BE49-F238E27FC236}">
                <a16:creationId xmlns:a16="http://schemas.microsoft.com/office/drawing/2014/main" id="{9CCAB389-2DF7-AB51-DD16-4B5CEDF71F74}"/>
              </a:ext>
            </a:extLst>
          </p:cNvPr>
          <p:cNvSpPr txBox="1"/>
          <p:nvPr/>
        </p:nvSpPr>
        <p:spPr>
          <a:xfrm>
            <a:off x="6593735" y="2685020"/>
            <a:ext cx="4943841" cy="2585323"/>
          </a:xfrm>
          <a:prstGeom prst="rect">
            <a:avLst/>
          </a:prstGeom>
          <a:noFill/>
        </p:spPr>
        <p:txBody>
          <a:bodyPr wrap="square" rtlCol="0">
            <a:spAutoFit/>
          </a:bodyPr>
          <a:lstStyle/>
          <a:p>
            <a:r>
              <a:rPr kumimoji="1" lang="ja-JP" altLang="en-US" dirty="0"/>
              <a:t>リザバからの出力を積和演算することで出力を得られる。</a:t>
            </a:r>
            <a:endParaRPr kumimoji="1" lang="en-US" altLang="ja-JP" dirty="0"/>
          </a:p>
          <a:p>
            <a:endParaRPr lang="en-US" altLang="ja-JP" dirty="0"/>
          </a:p>
          <a:p>
            <a:r>
              <a:rPr lang="ja-JP" altLang="en-US" dirty="0"/>
              <a:t>学習は重みのみでよくリザバは変更なし。</a:t>
            </a:r>
            <a:endParaRPr lang="en-US" altLang="ja-JP" dirty="0"/>
          </a:p>
          <a:p>
            <a:endParaRPr kumimoji="1" lang="en-US" altLang="ja-JP" dirty="0"/>
          </a:p>
          <a:p>
            <a:r>
              <a:rPr kumimoji="1" lang="ja-JP" altLang="en-US" dirty="0"/>
              <a:t>⇒学習コストが低くすむ。</a:t>
            </a:r>
            <a:endParaRPr kumimoji="1" lang="en-US" altLang="ja-JP" dirty="0"/>
          </a:p>
          <a:p>
            <a:endParaRPr lang="en-US" altLang="ja-JP" dirty="0"/>
          </a:p>
          <a:p>
            <a:endParaRPr kumimoji="1" lang="en-US" altLang="ja-JP" dirty="0"/>
          </a:p>
          <a:p>
            <a:r>
              <a:rPr kumimoji="1" lang="ja-JP" altLang="en-US" dirty="0"/>
              <a:t>光での複雑な積和演算は難しい。</a:t>
            </a:r>
          </a:p>
        </p:txBody>
      </p:sp>
    </p:spTree>
    <p:extLst>
      <p:ext uri="{BB962C8B-B14F-4D97-AF65-F5344CB8AC3E}">
        <p14:creationId xmlns:p14="http://schemas.microsoft.com/office/powerpoint/2010/main" val="70046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C749C-908A-7850-8CFD-27F80C7ECCF0}"/>
              </a:ext>
            </a:extLst>
          </p:cNvPr>
          <p:cNvSpPr>
            <a:spLocks noGrp="1"/>
          </p:cNvSpPr>
          <p:nvPr>
            <p:ph type="title"/>
          </p:nvPr>
        </p:nvSpPr>
        <p:spPr/>
        <p:txBody>
          <a:bodyPr/>
          <a:lstStyle/>
          <a:p>
            <a:r>
              <a:rPr kumimoji="1" lang="ja-JP" altLang="en-US" dirty="0"/>
              <a:t>目的</a:t>
            </a:r>
          </a:p>
        </p:txBody>
      </p:sp>
      <p:sp>
        <p:nvSpPr>
          <p:cNvPr id="3" name="日付プレースホルダー 2">
            <a:extLst>
              <a:ext uri="{FF2B5EF4-FFF2-40B4-BE49-F238E27FC236}">
                <a16:creationId xmlns:a16="http://schemas.microsoft.com/office/drawing/2014/main" id="{5D1088FC-A3C9-BB4D-D276-92C7161B0DCD}"/>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9DFD508E-3C40-244E-F0C6-97E25C28902D}"/>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D37094CE-9417-3B3F-AF4B-38BA48C1C582}"/>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テキスト ボックス 5">
            <a:extLst>
              <a:ext uri="{FF2B5EF4-FFF2-40B4-BE49-F238E27FC236}">
                <a16:creationId xmlns:a16="http://schemas.microsoft.com/office/drawing/2014/main" id="{D617B3C3-8A8A-9E2A-E678-D40199B41BB5}"/>
              </a:ext>
            </a:extLst>
          </p:cNvPr>
          <p:cNvSpPr txBox="1"/>
          <p:nvPr/>
        </p:nvSpPr>
        <p:spPr>
          <a:xfrm>
            <a:off x="7019639" y="3501642"/>
            <a:ext cx="3800761" cy="954107"/>
          </a:xfrm>
          <a:prstGeom prst="rect">
            <a:avLst/>
          </a:prstGeom>
          <a:noFill/>
        </p:spPr>
        <p:txBody>
          <a:bodyPr wrap="square" rtlCol="0">
            <a:spAutoFit/>
          </a:bodyPr>
          <a:lstStyle/>
          <a:p>
            <a:r>
              <a:rPr kumimoji="1" lang="ja-JP" altLang="en-US" sz="2800" dirty="0"/>
              <a:t>光が苦手な積和演算を電気に変換して行う。</a:t>
            </a:r>
          </a:p>
        </p:txBody>
      </p: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DA48503A-13FC-9A86-CD48-0268E5672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9" y="1310658"/>
            <a:ext cx="7552959" cy="4946914"/>
          </a:xfrm>
          <a:prstGeom prst="rect">
            <a:avLst/>
          </a:prstGeom>
        </p:spPr>
      </p:pic>
      <p:sp>
        <p:nvSpPr>
          <p:cNvPr id="8" name="正方形/長方形 7">
            <a:extLst>
              <a:ext uri="{FF2B5EF4-FFF2-40B4-BE49-F238E27FC236}">
                <a16:creationId xmlns:a16="http://schemas.microsoft.com/office/drawing/2014/main" id="{6257D8C5-61E4-255C-B8F4-8F4A6C0CADDC}"/>
              </a:ext>
            </a:extLst>
          </p:cNvPr>
          <p:cNvSpPr/>
          <p:nvPr/>
        </p:nvSpPr>
        <p:spPr>
          <a:xfrm>
            <a:off x="3586432" y="2671482"/>
            <a:ext cx="770415" cy="318247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899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5E5C8-DA08-7252-08EC-C511971CF4C3}"/>
              </a:ext>
            </a:extLst>
          </p:cNvPr>
          <p:cNvSpPr>
            <a:spLocks noGrp="1"/>
          </p:cNvSpPr>
          <p:nvPr>
            <p:ph type="title"/>
          </p:nvPr>
        </p:nvSpPr>
        <p:spPr/>
        <p:txBody>
          <a:bodyPr/>
          <a:lstStyle/>
          <a:p>
            <a:r>
              <a:rPr kumimoji="1" lang="ja-JP" altLang="en-US" dirty="0"/>
              <a:t>課題点</a:t>
            </a:r>
          </a:p>
        </p:txBody>
      </p:sp>
      <p:sp>
        <p:nvSpPr>
          <p:cNvPr id="3" name="日付プレースホルダー 2">
            <a:extLst>
              <a:ext uri="{FF2B5EF4-FFF2-40B4-BE49-F238E27FC236}">
                <a16:creationId xmlns:a16="http://schemas.microsoft.com/office/drawing/2014/main" id="{3B9B51C6-2972-2EA5-887C-3D4E74BCA37F}"/>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12AEE69E-4359-BC2A-9272-70A5C0339D56}"/>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65353130-D76D-6760-DA6E-9275B26CEDFE}"/>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時計 が含まれている画像&#10;&#10;自動的に生成された説明">
            <a:extLst>
              <a:ext uri="{FF2B5EF4-FFF2-40B4-BE49-F238E27FC236}">
                <a16:creationId xmlns:a16="http://schemas.microsoft.com/office/drawing/2014/main" id="{1C37C8BF-C507-EEB6-F835-AD49178CF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831" y="1112165"/>
            <a:ext cx="4181466" cy="5114464"/>
          </a:xfrm>
          <a:prstGeom prst="rect">
            <a:avLst/>
          </a:prstGeom>
        </p:spPr>
      </p:pic>
      <p:sp>
        <p:nvSpPr>
          <p:cNvPr id="8" name="テキスト ボックス 7">
            <a:extLst>
              <a:ext uri="{FF2B5EF4-FFF2-40B4-BE49-F238E27FC236}">
                <a16:creationId xmlns:a16="http://schemas.microsoft.com/office/drawing/2014/main" id="{FFE4883F-91AA-D83B-D13B-985FD0459B4A}"/>
              </a:ext>
            </a:extLst>
          </p:cNvPr>
          <p:cNvSpPr txBox="1"/>
          <p:nvPr/>
        </p:nvSpPr>
        <p:spPr>
          <a:xfrm>
            <a:off x="557347" y="3046234"/>
            <a:ext cx="6679476" cy="2031325"/>
          </a:xfrm>
          <a:prstGeom prst="rect">
            <a:avLst/>
          </a:prstGeom>
          <a:noFill/>
        </p:spPr>
        <p:txBody>
          <a:bodyPr wrap="square" rtlCol="0">
            <a:spAutoFit/>
          </a:bodyPr>
          <a:lstStyle/>
          <a:p>
            <a:r>
              <a:rPr lang="ja-JP" altLang="en-US" dirty="0"/>
              <a:t>右図の様に乗算回路を複数束ねることで積和演算をすることを検討している。</a:t>
            </a:r>
            <a:endParaRPr lang="en-US" altLang="ja-JP" dirty="0"/>
          </a:p>
          <a:p>
            <a:endParaRPr kumimoji="1" lang="en-US" altLang="ja-JP" dirty="0"/>
          </a:p>
          <a:p>
            <a:r>
              <a:rPr lang="ja-JP" altLang="en-US" dirty="0"/>
              <a:t>出力のノードを共有しているので各信号当たりの振幅が小さくなり、</a:t>
            </a:r>
            <a:r>
              <a:rPr lang="en-US" altLang="ja-JP" dirty="0"/>
              <a:t>S/N</a:t>
            </a:r>
            <a:r>
              <a:rPr lang="ja-JP" altLang="en-US" dirty="0"/>
              <a:t>比が劣化することが考えられる。</a:t>
            </a:r>
            <a:endParaRPr lang="en-US" altLang="ja-JP" dirty="0"/>
          </a:p>
          <a:p>
            <a:endParaRPr kumimoji="1" lang="en-US" altLang="ja-JP" dirty="0"/>
          </a:p>
          <a:p>
            <a:r>
              <a:rPr lang="ja-JP" altLang="en-US" dirty="0"/>
              <a:t>また、ブロードバンドな乗算が求められている。</a:t>
            </a:r>
            <a:endParaRPr kumimoji="1" lang="ja-JP" altLang="en-US" dirty="0"/>
          </a:p>
        </p:txBody>
      </p:sp>
    </p:spTree>
    <p:extLst>
      <p:ext uri="{BB962C8B-B14F-4D97-AF65-F5344CB8AC3E}">
        <p14:creationId xmlns:p14="http://schemas.microsoft.com/office/powerpoint/2010/main" val="143849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3B820B-0340-0834-6C9D-F4B2D227AA33}"/>
              </a:ext>
            </a:extLst>
          </p:cNvPr>
          <p:cNvSpPr>
            <a:spLocks noGrp="1"/>
          </p:cNvSpPr>
          <p:nvPr>
            <p:ph type="title"/>
          </p:nvPr>
        </p:nvSpPr>
        <p:spPr/>
        <p:txBody>
          <a:bodyPr/>
          <a:lstStyle/>
          <a:p>
            <a:r>
              <a:rPr kumimoji="1" lang="ja-JP" altLang="en-US" dirty="0"/>
              <a:t>折り返し型</a:t>
            </a:r>
          </a:p>
        </p:txBody>
      </p:sp>
      <p:sp>
        <p:nvSpPr>
          <p:cNvPr id="3" name="日付プレースホルダー 2">
            <a:extLst>
              <a:ext uri="{FF2B5EF4-FFF2-40B4-BE49-F238E27FC236}">
                <a16:creationId xmlns:a16="http://schemas.microsoft.com/office/drawing/2014/main" id="{311C50FF-EB7D-A302-F7F5-4EB09634FCCA}"/>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15BB3190-BDD9-5A96-A109-BC2851AB89C1}"/>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CCD7B47E-6138-8152-1D9F-60AE87F1D58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9" name="図 8" descr="背景パターン が含まれている画像&#10;&#10;自動的に生成された説明">
            <a:extLst>
              <a:ext uri="{FF2B5EF4-FFF2-40B4-BE49-F238E27FC236}">
                <a16:creationId xmlns:a16="http://schemas.microsoft.com/office/drawing/2014/main" id="{E4F65357-7809-DB56-2228-ED33E8C10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53" y="1421804"/>
            <a:ext cx="7311654" cy="4724622"/>
          </a:xfrm>
          <a:prstGeom prst="rect">
            <a:avLst/>
          </a:prstGeom>
        </p:spPr>
      </p:pic>
      <p:sp>
        <p:nvSpPr>
          <p:cNvPr id="10" name="テキスト ボックス 9">
            <a:extLst>
              <a:ext uri="{FF2B5EF4-FFF2-40B4-BE49-F238E27FC236}">
                <a16:creationId xmlns:a16="http://schemas.microsoft.com/office/drawing/2014/main" id="{88709EB6-5EDB-6C92-A4B4-7B383452DD0E}"/>
              </a:ext>
            </a:extLst>
          </p:cNvPr>
          <p:cNvSpPr txBox="1"/>
          <p:nvPr/>
        </p:nvSpPr>
        <p:spPr>
          <a:xfrm>
            <a:off x="8250633" y="2000794"/>
            <a:ext cx="3570514" cy="3970318"/>
          </a:xfrm>
          <a:prstGeom prst="rect">
            <a:avLst/>
          </a:prstGeom>
          <a:noFill/>
        </p:spPr>
        <p:txBody>
          <a:bodyPr wrap="square" rtlCol="0">
            <a:spAutoFit/>
          </a:bodyPr>
          <a:lstStyle/>
          <a:p>
            <a:r>
              <a:rPr kumimoji="1" lang="ja-JP" altLang="en-US" dirty="0"/>
              <a:t>電流源を使用することで信号を折り返す。</a:t>
            </a:r>
            <a:endParaRPr kumimoji="1" lang="en-US" altLang="ja-JP" dirty="0"/>
          </a:p>
          <a:p>
            <a:endParaRPr lang="en-US" altLang="ja-JP" dirty="0"/>
          </a:p>
          <a:p>
            <a:r>
              <a:rPr kumimoji="1" lang="ja-JP" altLang="en-US" dirty="0"/>
              <a:t>利点 </a:t>
            </a:r>
            <a:r>
              <a:rPr kumimoji="1" lang="en-US" altLang="ja-JP" dirty="0"/>
              <a:t>: </a:t>
            </a:r>
          </a:p>
          <a:p>
            <a:r>
              <a:rPr kumimoji="1" lang="ja-JP" altLang="en-US" dirty="0"/>
              <a:t>電源からグランドまでの段数が減るため出力振幅を広げられる。</a:t>
            </a:r>
            <a:endParaRPr kumimoji="1" lang="en-US" altLang="ja-JP" dirty="0"/>
          </a:p>
          <a:p>
            <a:endParaRPr lang="en-US" altLang="ja-JP" dirty="0"/>
          </a:p>
          <a:p>
            <a:r>
              <a:rPr kumimoji="1" lang="ja-JP" altLang="en-US" dirty="0"/>
              <a:t>欠点 </a:t>
            </a:r>
            <a:r>
              <a:rPr kumimoji="1" lang="en-US" altLang="ja-JP" dirty="0"/>
              <a:t>: </a:t>
            </a:r>
          </a:p>
          <a:p>
            <a:r>
              <a:rPr kumimoji="1" lang="ja-JP" altLang="en-US" dirty="0"/>
              <a:t>消費電力の増加</a:t>
            </a:r>
            <a:endParaRPr kumimoji="1" lang="en-US" altLang="ja-JP" dirty="0"/>
          </a:p>
          <a:p>
            <a:r>
              <a:rPr lang="en-US" altLang="ja-JP" dirty="0"/>
              <a:t>PMOS</a:t>
            </a:r>
            <a:r>
              <a:rPr lang="ja-JP" altLang="en-US" dirty="0"/>
              <a:t>を使用するため周波数特性が悪化</a:t>
            </a:r>
            <a:endParaRPr lang="en-US" altLang="ja-JP" dirty="0"/>
          </a:p>
          <a:p>
            <a:endParaRPr kumimoji="1" lang="en-US" altLang="ja-JP" dirty="0"/>
          </a:p>
          <a:p>
            <a:r>
              <a:rPr lang="ja-JP" altLang="en-US" dirty="0"/>
              <a:t>高速化を見据えるとこの</a:t>
            </a:r>
            <a:endParaRPr lang="en-US" altLang="ja-JP" dirty="0"/>
          </a:p>
          <a:p>
            <a:r>
              <a:rPr lang="ja-JP" altLang="en-US" dirty="0"/>
              <a:t>改善方法は・・・</a:t>
            </a:r>
            <a:endParaRPr kumimoji="1" lang="ja-JP" altLang="en-US" dirty="0"/>
          </a:p>
        </p:txBody>
      </p:sp>
    </p:spTree>
    <p:extLst>
      <p:ext uri="{BB962C8B-B14F-4D97-AF65-F5344CB8AC3E}">
        <p14:creationId xmlns:p14="http://schemas.microsoft.com/office/powerpoint/2010/main" val="56836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5BCFC-13D8-9AFB-85D7-7A4571D5586B}"/>
              </a:ext>
            </a:extLst>
          </p:cNvPr>
          <p:cNvSpPr>
            <a:spLocks noGrp="1"/>
          </p:cNvSpPr>
          <p:nvPr>
            <p:ph type="title"/>
          </p:nvPr>
        </p:nvSpPr>
        <p:spPr/>
        <p:txBody>
          <a:bodyPr/>
          <a:lstStyle/>
          <a:p>
            <a:r>
              <a:rPr kumimoji="1" lang="ja-JP" altLang="en-US" dirty="0"/>
              <a:t>カレントミラーを組み合わせた折り返し</a:t>
            </a:r>
          </a:p>
        </p:txBody>
      </p:sp>
      <p:sp>
        <p:nvSpPr>
          <p:cNvPr id="3" name="日付プレースホルダー 2">
            <a:extLst>
              <a:ext uri="{FF2B5EF4-FFF2-40B4-BE49-F238E27FC236}">
                <a16:creationId xmlns:a16="http://schemas.microsoft.com/office/drawing/2014/main" id="{EEC313C8-474B-F1A5-C199-4B137F3355AD}"/>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5C3DCDE1-7054-C9DB-BE2D-980E296AF3B4}"/>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3181BF11-D607-5917-9F82-514A26A70395}"/>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背景パターン&#10;&#10;自動的に生成された説明">
            <a:extLst>
              <a:ext uri="{FF2B5EF4-FFF2-40B4-BE49-F238E27FC236}">
                <a16:creationId xmlns:a16="http://schemas.microsoft.com/office/drawing/2014/main" id="{45D9EE71-4C9D-5CF4-6B38-6B7585096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16" y="1366805"/>
            <a:ext cx="8110744" cy="5047498"/>
          </a:xfrm>
          <a:prstGeom prst="rect">
            <a:avLst/>
          </a:prstGeom>
        </p:spPr>
      </p:pic>
      <p:sp>
        <p:nvSpPr>
          <p:cNvPr id="8" name="正方形/長方形 7">
            <a:extLst>
              <a:ext uri="{FF2B5EF4-FFF2-40B4-BE49-F238E27FC236}">
                <a16:creationId xmlns:a16="http://schemas.microsoft.com/office/drawing/2014/main" id="{EB7A89E9-B11C-2550-1D69-465ECCA20667}"/>
              </a:ext>
            </a:extLst>
          </p:cNvPr>
          <p:cNvSpPr/>
          <p:nvPr/>
        </p:nvSpPr>
        <p:spPr>
          <a:xfrm>
            <a:off x="261257" y="1210491"/>
            <a:ext cx="4040777" cy="49464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EED1EF6-FC28-24A2-36BF-26AB0A58C3CF}"/>
              </a:ext>
            </a:extLst>
          </p:cNvPr>
          <p:cNvSpPr/>
          <p:nvPr/>
        </p:nvSpPr>
        <p:spPr>
          <a:xfrm>
            <a:off x="2542903" y="4293326"/>
            <a:ext cx="5068388" cy="1715588"/>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5EB5C81-F8F8-C43D-6636-1D871EA58766}"/>
              </a:ext>
            </a:extLst>
          </p:cNvPr>
          <p:cNvSpPr txBox="1"/>
          <p:nvPr/>
        </p:nvSpPr>
        <p:spPr>
          <a:xfrm>
            <a:off x="8110744" y="1652400"/>
            <a:ext cx="3899940" cy="3416320"/>
          </a:xfrm>
          <a:prstGeom prst="rect">
            <a:avLst/>
          </a:prstGeom>
          <a:noFill/>
        </p:spPr>
        <p:txBody>
          <a:bodyPr wrap="square" rtlCol="0">
            <a:spAutoFit/>
          </a:bodyPr>
          <a:lstStyle/>
          <a:p>
            <a:r>
              <a:rPr kumimoji="1" lang="ja-JP" altLang="en-US" dirty="0"/>
              <a:t>赤枠で信号を折り返し、緑枠で信号を右半分のゲート接地部にコピーする。</a:t>
            </a:r>
            <a:endParaRPr kumimoji="1" lang="en-US" altLang="ja-JP" dirty="0"/>
          </a:p>
          <a:p>
            <a:endParaRPr lang="en-US" altLang="ja-JP" dirty="0"/>
          </a:p>
          <a:p>
            <a:r>
              <a:rPr lang="ja-JP" altLang="en-US" dirty="0"/>
              <a:t>このような構成をとることで</a:t>
            </a:r>
            <a:r>
              <a:rPr lang="en-US" altLang="ja-JP" dirty="0"/>
              <a:t>PMOS</a:t>
            </a:r>
            <a:r>
              <a:rPr lang="ja-JP" altLang="en-US" dirty="0"/>
              <a:t>を使用せず出力振幅を広げられる。</a:t>
            </a:r>
            <a:endParaRPr lang="en-US" altLang="ja-JP" dirty="0"/>
          </a:p>
          <a:p>
            <a:endParaRPr kumimoji="1" lang="en-US" altLang="ja-JP" dirty="0"/>
          </a:p>
          <a:p>
            <a:endParaRPr lang="en-US" altLang="ja-JP" dirty="0"/>
          </a:p>
          <a:p>
            <a:endParaRPr kumimoji="1" lang="en-US" altLang="ja-JP" dirty="0"/>
          </a:p>
          <a:p>
            <a:r>
              <a:rPr lang="ja-JP" altLang="en-US" dirty="0"/>
              <a:t>欠点は消費電力の増加と通過するゲートが増えることで寄生容量が大きくなること。</a:t>
            </a:r>
            <a:endParaRPr kumimoji="1" lang="ja-JP" altLang="en-US" dirty="0"/>
          </a:p>
        </p:txBody>
      </p:sp>
    </p:spTree>
    <p:extLst>
      <p:ext uri="{BB962C8B-B14F-4D97-AF65-F5344CB8AC3E}">
        <p14:creationId xmlns:p14="http://schemas.microsoft.com/office/powerpoint/2010/main" val="213890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62C330-AB76-B0F5-29A0-5798F48DD6B8}"/>
              </a:ext>
            </a:extLst>
          </p:cNvPr>
          <p:cNvSpPr>
            <a:spLocks noGrp="1"/>
          </p:cNvSpPr>
          <p:nvPr>
            <p:ph type="title"/>
          </p:nvPr>
        </p:nvSpPr>
        <p:spPr/>
        <p:txBody>
          <a:bodyPr/>
          <a:lstStyle/>
          <a:p>
            <a:r>
              <a:rPr kumimoji="1" lang="en-US" altLang="ja-JP" dirty="0">
                <a:latin typeface="Times Newer Roman" panose="00000500000000000000" pitchFamily="50" charset="0"/>
              </a:rPr>
              <a:t>ROHM 180 nm</a:t>
            </a:r>
            <a:r>
              <a:rPr kumimoji="1" lang="ja-JP" altLang="en-US" dirty="0">
                <a:latin typeface="Times Newer Roman" panose="00000500000000000000" pitchFamily="50" charset="0"/>
              </a:rPr>
              <a:t>でのシミュレーション</a:t>
            </a:r>
          </a:p>
        </p:txBody>
      </p:sp>
      <p:sp>
        <p:nvSpPr>
          <p:cNvPr id="3" name="日付プレースホルダー 2">
            <a:extLst>
              <a:ext uri="{FF2B5EF4-FFF2-40B4-BE49-F238E27FC236}">
                <a16:creationId xmlns:a16="http://schemas.microsoft.com/office/drawing/2014/main" id="{507E63AE-447A-3916-17B9-1A0492A0969F}"/>
              </a:ext>
            </a:extLst>
          </p:cNvPr>
          <p:cNvSpPr>
            <a:spLocks noGrp="1"/>
          </p:cNvSpPr>
          <p:nvPr>
            <p:ph type="dt" sz="half" idx="10"/>
          </p:nvPr>
        </p:nvSpPr>
        <p:spPr/>
        <p:txBody>
          <a:bodyPr/>
          <a:lstStyle/>
          <a:p>
            <a:r>
              <a:rPr kumimoji="1" lang="en-US" altLang="ja-JP"/>
              <a:t>2024/4/30</a:t>
            </a:r>
            <a:endParaRPr kumimoji="1" lang="ja-JP" altLang="en-US"/>
          </a:p>
        </p:txBody>
      </p:sp>
      <p:sp>
        <p:nvSpPr>
          <p:cNvPr id="4" name="スライド番号プレースホルダー 3">
            <a:extLst>
              <a:ext uri="{FF2B5EF4-FFF2-40B4-BE49-F238E27FC236}">
                <a16:creationId xmlns:a16="http://schemas.microsoft.com/office/drawing/2014/main" id="{7124D8EE-F3B9-28F1-4BA8-4EE1B1DCEEEB}"/>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2B2F2D98-0532-1FA3-8267-A646711C9668}"/>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aphicFrame>
        <p:nvGraphicFramePr>
          <p:cNvPr id="6" name="オブジェクト 5">
            <a:extLst>
              <a:ext uri="{FF2B5EF4-FFF2-40B4-BE49-F238E27FC236}">
                <a16:creationId xmlns:a16="http://schemas.microsoft.com/office/drawing/2014/main" id="{875838F6-2CF9-6ED3-C3A7-845C1744EDCD}"/>
              </a:ext>
            </a:extLst>
          </p:cNvPr>
          <p:cNvGraphicFramePr>
            <a:graphicFrameLocks noChangeAspect="1"/>
          </p:cNvGraphicFramePr>
          <p:nvPr>
            <p:extLst>
              <p:ext uri="{D42A27DB-BD31-4B8C-83A1-F6EECF244321}">
                <p14:modId xmlns:p14="http://schemas.microsoft.com/office/powerpoint/2010/main" val="3225824352"/>
              </p:ext>
            </p:extLst>
          </p:nvPr>
        </p:nvGraphicFramePr>
        <p:xfrm>
          <a:off x="530678" y="1158364"/>
          <a:ext cx="5565322" cy="3899411"/>
        </p:xfrm>
        <a:graphic>
          <a:graphicData uri="http://schemas.openxmlformats.org/presentationml/2006/ole">
            <mc:AlternateContent xmlns:mc="http://schemas.openxmlformats.org/markup-compatibility/2006">
              <mc:Choice xmlns:v="urn:schemas-microsoft-com:vml" Requires="v">
                <p:oleObj name="PDF" r:id="rId2" imgW="0" imgH="360" progId="FoxitReader.Document">
                  <p:embed/>
                </p:oleObj>
              </mc:Choice>
              <mc:Fallback>
                <p:oleObj name="PDF" r:id="rId2" imgW="0" imgH="360" progId="FoxitReader.Document">
                  <p:embed/>
                  <p:pic>
                    <p:nvPicPr>
                      <p:cNvPr id="0" name=""/>
                      <p:cNvPicPr/>
                      <p:nvPr/>
                    </p:nvPicPr>
                    <p:blipFill>
                      <a:blip r:embed="rId3"/>
                      <a:stretch>
                        <a:fillRect/>
                      </a:stretch>
                    </p:blipFill>
                    <p:spPr>
                      <a:xfrm>
                        <a:off x="530678" y="1158364"/>
                        <a:ext cx="5565322" cy="3899411"/>
                      </a:xfrm>
                      <a:prstGeom prst="rect">
                        <a:avLst/>
                      </a:prstGeom>
                    </p:spPr>
                  </p:pic>
                </p:oleObj>
              </mc:Fallback>
            </mc:AlternateContent>
          </a:graphicData>
        </a:graphic>
      </p:graphicFrame>
      <p:graphicFrame>
        <p:nvGraphicFramePr>
          <p:cNvPr id="7" name="オブジェクト 6">
            <a:extLst>
              <a:ext uri="{FF2B5EF4-FFF2-40B4-BE49-F238E27FC236}">
                <a16:creationId xmlns:a16="http://schemas.microsoft.com/office/drawing/2014/main" id="{3780050B-09E2-8B4C-6B97-F7783E0EC40B}"/>
              </a:ext>
            </a:extLst>
          </p:cNvPr>
          <p:cNvGraphicFramePr>
            <a:graphicFrameLocks noChangeAspect="1"/>
          </p:cNvGraphicFramePr>
          <p:nvPr>
            <p:extLst>
              <p:ext uri="{D42A27DB-BD31-4B8C-83A1-F6EECF244321}">
                <p14:modId xmlns:p14="http://schemas.microsoft.com/office/powerpoint/2010/main" val="3018595481"/>
              </p:ext>
            </p:extLst>
          </p:nvPr>
        </p:nvGraphicFramePr>
        <p:xfrm>
          <a:off x="6096000" y="1158364"/>
          <a:ext cx="5565322" cy="3899411"/>
        </p:xfrm>
        <a:graphic>
          <a:graphicData uri="http://schemas.openxmlformats.org/presentationml/2006/ole">
            <mc:AlternateContent xmlns:mc="http://schemas.openxmlformats.org/markup-compatibility/2006">
              <mc:Choice xmlns:v="urn:schemas-microsoft-com:vml" Requires="v">
                <p:oleObj name="PDF" r:id="rId4" imgW="0" imgH="360" progId="FoxitReader.Document">
                  <p:embed/>
                </p:oleObj>
              </mc:Choice>
              <mc:Fallback>
                <p:oleObj name="PDF" r:id="rId4" imgW="0" imgH="360" progId="FoxitReader.Document">
                  <p:embed/>
                  <p:pic>
                    <p:nvPicPr>
                      <p:cNvPr id="0" name=""/>
                      <p:cNvPicPr/>
                      <p:nvPr/>
                    </p:nvPicPr>
                    <p:blipFill>
                      <a:blip r:embed="rId5"/>
                      <a:stretch>
                        <a:fillRect/>
                      </a:stretch>
                    </p:blipFill>
                    <p:spPr>
                      <a:xfrm>
                        <a:off x="6096000" y="1158364"/>
                        <a:ext cx="5565322" cy="3899411"/>
                      </a:xfrm>
                      <a:prstGeom prst="rect">
                        <a:avLst/>
                      </a:prstGeom>
                    </p:spPr>
                  </p:pic>
                </p:oleObj>
              </mc:Fallback>
            </mc:AlternateContent>
          </a:graphicData>
        </a:graphic>
      </p:graphicFrame>
      <p:sp>
        <p:nvSpPr>
          <p:cNvPr id="8" name="テキスト ボックス 7">
            <a:extLst>
              <a:ext uri="{FF2B5EF4-FFF2-40B4-BE49-F238E27FC236}">
                <a16:creationId xmlns:a16="http://schemas.microsoft.com/office/drawing/2014/main" id="{34F88F09-6C60-030F-468B-1F570E2D7DD1}"/>
              </a:ext>
            </a:extLst>
          </p:cNvPr>
          <p:cNvSpPr txBox="1"/>
          <p:nvPr/>
        </p:nvSpPr>
        <p:spPr>
          <a:xfrm>
            <a:off x="3757612" y="5699636"/>
            <a:ext cx="4676775" cy="646331"/>
          </a:xfrm>
          <a:prstGeom prst="rect">
            <a:avLst/>
          </a:prstGeom>
          <a:noFill/>
        </p:spPr>
        <p:txBody>
          <a:bodyPr wrap="square" rtlCol="0">
            <a:spAutoFit/>
          </a:bodyPr>
          <a:lstStyle/>
          <a:p>
            <a:r>
              <a:rPr lang="ja-JP" altLang="en-US" dirty="0"/>
              <a:t>出力振幅は増加していることが確認できた。</a:t>
            </a:r>
            <a:endParaRPr lang="en-US" altLang="ja-JP" dirty="0"/>
          </a:p>
          <a:p>
            <a:r>
              <a:rPr kumimoji="1" lang="ja-JP" altLang="en-US" dirty="0"/>
              <a:t>制御電圧に比例した乗算ができている。</a:t>
            </a:r>
          </a:p>
        </p:txBody>
      </p:sp>
      <p:sp>
        <p:nvSpPr>
          <p:cNvPr id="9" name="テキスト ボックス 8">
            <a:extLst>
              <a:ext uri="{FF2B5EF4-FFF2-40B4-BE49-F238E27FC236}">
                <a16:creationId xmlns:a16="http://schemas.microsoft.com/office/drawing/2014/main" id="{237B6467-65E0-A63C-759B-F4CAD89C46A2}"/>
              </a:ext>
            </a:extLst>
          </p:cNvPr>
          <p:cNvSpPr txBox="1"/>
          <p:nvPr/>
        </p:nvSpPr>
        <p:spPr>
          <a:xfrm>
            <a:off x="1789339" y="5032224"/>
            <a:ext cx="3048000" cy="369332"/>
          </a:xfrm>
          <a:prstGeom prst="rect">
            <a:avLst/>
          </a:prstGeom>
          <a:noFill/>
        </p:spPr>
        <p:txBody>
          <a:bodyPr wrap="square" rtlCol="0">
            <a:spAutoFit/>
          </a:bodyPr>
          <a:lstStyle/>
          <a:p>
            <a:pPr algn="ctr"/>
            <a:r>
              <a:rPr kumimoji="1" lang="ja-JP" altLang="en-US" dirty="0"/>
              <a:t>ギルバート乗算回路</a:t>
            </a:r>
          </a:p>
        </p:txBody>
      </p:sp>
      <p:sp>
        <p:nvSpPr>
          <p:cNvPr id="10" name="テキスト ボックス 9">
            <a:extLst>
              <a:ext uri="{FF2B5EF4-FFF2-40B4-BE49-F238E27FC236}">
                <a16:creationId xmlns:a16="http://schemas.microsoft.com/office/drawing/2014/main" id="{29078C38-535A-6565-9E87-A834068E3A07}"/>
              </a:ext>
            </a:extLst>
          </p:cNvPr>
          <p:cNvSpPr txBox="1"/>
          <p:nvPr/>
        </p:nvSpPr>
        <p:spPr>
          <a:xfrm>
            <a:off x="7041016" y="5014386"/>
            <a:ext cx="3675289" cy="646331"/>
          </a:xfrm>
          <a:prstGeom prst="rect">
            <a:avLst/>
          </a:prstGeom>
          <a:noFill/>
        </p:spPr>
        <p:txBody>
          <a:bodyPr wrap="square" rtlCol="0">
            <a:spAutoFit/>
          </a:bodyPr>
          <a:lstStyle/>
          <a:p>
            <a:pPr algn="ctr"/>
            <a:r>
              <a:rPr kumimoji="1" lang="ja-JP" altLang="en-US" dirty="0"/>
              <a:t>カレントミラーを組み合わせた</a:t>
            </a:r>
            <a:endParaRPr kumimoji="1" lang="en-US" altLang="ja-JP" dirty="0"/>
          </a:p>
          <a:p>
            <a:pPr algn="ctr"/>
            <a:r>
              <a:rPr lang="ja-JP" altLang="en-US" dirty="0"/>
              <a:t>アナログ</a:t>
            </a:r>
            <a:r>
              <a:rPr kumimoji="1" lang="ja-JP" altLang="en-US" dirty="0"/>
              <a:t>乗算回路</a:t>
            </a:r>
          </a:p>
        </p:txBody>
      </p:sp>
    </p:spTree>
    <p:extLst>
      <p:ext uri="{BB962C8B-B14F-4D97-AF65-F5344CB8AC3E}">
        <p14:creationId xmlns:p14="http://schemas.microsoft.com/office/powerpoint/2010/main" val="29480067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6D2C8A88-B834-4EAD-9183-D7AB87B78B67}" vid="{26613721-0CEF-4F35-A053-88C89E2B8FB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386</TotalTime>
  <Words>1270</Words>
  <Application>Microsoft Office PowerPoint</Application>
  <PresentationFormat>ワイド画面</PresentationFormat>
  <Paragraphs>206</Paragraphs>
  <Slides>20</Slides>
  <Notes>0</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27" baseType="lpstr">
      <vt:lpstr>游ゴシック</vt:lpstr>
      <vt:lpstr>游ゴシック Medium</vt:lpstr>
      <vt:lpstr>Arial</vt:lpstr>
      <vt:lpstr>Cambria Math</vt:lpstr>
      <vt:lpstr>Times Newer Roman</vt:lpstr>
      <vt:lpstr>Office テーマ</vt:lpstr>
      <vt:lpstr>PDF</vt:lpstr>
      <vt:lpstr>カレントミラーを組み合わせた 折り返し型アナログ乗算回路</vt:lpstr>
      <vt:lpstr>目次</vt:lpstr>
      <vt:lpstr>背景</vt:lpstr>
      <vt:lpstr>背景</vt:lpstr>
      <vt:lpstr>目的</vt:lpstr>
      <vt:lpstr>課題点</vt:lpstr>
      <vt:lpstr>折り返し型</vt:lpstr>
      <vt:lpstr>カレントミラーを組み合わせた折り返し</vt:lpstr>
      <vt:lpstr>ROHM 180 nmでのシミュレーション</vt:lpstr>
      <vt:lpstr>ROHM 180 nmでのシミュレーション</vt:lpstr>
      <vt:lpstr>IHP SG25H EPIC プロセス</vt:lpstr>
      <vt:lpstr>IHPでの設計</vt:lpstr>
      <vt:lpstr>IHPでの設計</vt:lpstr>
      <vt:lpstr>IHPでの設計</vt:lpstr>
      <vt:lpstr>直流設計-入力差動対</vt:lpstr>
      <vt:lpstr>直流設計-出力差動対</vt:lpstr>
      <vt:lpstr>PMOSの設計</vt:lpstr>
      <vt:lpstr>シミュレーション結果(DC解析)</vt:lpstr>
      <vt:lpstr>シミュレーション結果(AC解析)</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カレントミラーを組み合わせた 折り返し型アナログ乗算回路</dc:title>
  <dc:creator>KOJIMAHIKARU</dc:creator>
  <cp:lastModifiedBy>Hikaru Kojima</cp:lastModifiedBy>
  <cp:revision>7</cp:revision>
  <dcterms:created xsi:type="dcterms:W3CDTF">2024-04-25T11:26:38Z</dcterms:created>
  <dcterms:modified xsi:type="dcterms:W3CDTF">2024-04-28T00:50:33Z</dcterms:modified>
</cp:coreProperties>
</file>