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3" r:id="rId6"/>
    <p:sldId id="260" r:id="rId7"/>
    <p:sldId id="267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er Roman" panose="00000500000000000000" pitchFamily="50" charset="0"/>
                <a:ea typeface="游ゴシック" panose="020B0400000000000000" pitchFamily="50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5F8A-DDB5-432B-B8BF-86E12CA3E1B5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295936" y="3769527"/>
            <a:ext cx="7600128" cy="86153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51CA-8154-4160-8313-688B08CD61D6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2A7C-5C5E-4AEF-9904-8AC373CD06D1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B70-9A31-428D-80CA-6C2A71BE81C0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3280-2E51-4BDE-B06A-470263465AE0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7D8B-15CC-4ADD-A96D-E53EE0773D10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0AD5-8B2C-4807-9A34-44B53ED8C9E2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5049-197C-41A0-8DB6-4F32FD03AE57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FAB3167-028C-5E8A-331F-6C78EF95DE8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A16C-E6A7-4756-A3F4-14C1642851C1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6540-D1D8-4517-9227-190B63944A94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FF07873-ABA9-44AB-A9BF-3A41F38C3D70}" type="datetime1">
              <a:rPr lang="ja-JP" altLang="en-US" smtClean="0"/>
              <a:t>2024/7/2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Times Newer Roman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>
                <a:latin typeface="Times Newer Roman" panose="00000500000000000000" pitchFamily="50" charset="0"/>
              </a:rPr>
              <a:t>Simulation of TIA and buffer circuit</a:t>
            </a:r>
            <a:endParaRPr kumimoji="1" lang="ja-JP" altLang="en-US" dirty="0">
              <a:latin typeface="Times Newer Roman" panose="00000500000000000000" pitchFamily="50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小島 光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38F6D0-9F7D-B2B8-04D8-8EA33E3D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CF9-1D86-4D8B-BD00-9792060EEB29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EBD586-7541-183E-1E68-21A7F330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50153-E627-2FA6-C4BD-FE12A3CB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Output buffer 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16DDC20-3FED-0774-11A7-D5C4233F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6FEFE8-3C81-9765-F960-EE85A349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C4073C-11EC-FCE6-323F-AA81B0523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9" name="図 8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316E41D5-9F38-75B7-6715-ADCF67E738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65"/>
          <a:stretch/>
        </p:blipFill>
        <p:spPr>
          <a:xfrm>
            <a:off x="416226" y="887502"/>
            <a:ext cx="6385094" cy="2541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5FFF84D-45F0-0BAC-D081-D248D53A282B}"/>
                  </a:ext>
                </a:extLst>
              </p:cNvPr>
              <p:cNvSpPr txBox="1"/>
              <p:nvPr/>
            </p:nvSpPr>
            <p:spPr>
              <a:xfrm>
                <a:off x="6939232" y="1823009"/>
                <a:ext cx="5019136" cy="4107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± 0.2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output reduces trans-conductance. </a:t>
                </a:r>
              </a:p>
              <a:p>
                <a:pPr algn="l"/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causes unmatching.</a:t>
                </a:r>
              </a:p>
              <a:p>
                <a:pPr algn="l"/>
                <a:endParaRPr kumimoji="1" lang="en-US" altLang="ja-JP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avoid unmatching, inserting conductor to degenerate output swing.</a:t>
                </a:r>
                <a:endParaRPr kumimoji="1" lang="en-US" altLang="ja-JP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=20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(=1/50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output connected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this topology has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+20 </m:t>
                          </m:r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mS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5FFF84D-45F0-0BAC-D081-D248D53A2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232" y="1823009"/>
                <a:ext cx="5019136" cy="4107791"/>
              </a:xfrm>
              <a:prstGeom prst="rect">
                <a:avLst/>
              </a:prstGeom>
              <a:blipFill>
                <a:blip r:embed="rId3"/>
                <a:stretch>
                  <a:fillRect l="-1820" t="-1187" r="-27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EF2253F8-0607-B015-3669-CBCC1F284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040797"/>
            <a:ext cx="4131236" cy="350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0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49FB22-A5E8-A5CE-FE36-8547AEC2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Output buffer 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67C931A-FB9E-F644-C397-634D217E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9BD2DE-E251-79CC-5A23-7692CDBE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29765D-2760-AB72-DFBB-C279A149D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C31A6073-E68B-1BE9-C30A-359AD1A0F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91" y="1918446"/>
            <a:ext cx="4589930" cy="38994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081BE2E-8454-4DC9-4099-8338822F0790}"/>
                  </a:ext>
                </a:extLst>
              </p:cNvPr>
              <p:cNvSpPr txBox="1"/>
              <p:nvPr/>
            </p:nvSpPr>
            <p:spPr>
              <a:xfrm>
                <a:off x="5920639" y="3183951"/>
                <a:ext cx="53698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reduce output swing to 1/5,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=6.7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mS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=13.3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mS</m:t>
                      </m:r>
                    </m:oMath>
                  </m:oMathPara>
                </a14:m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needed.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081BE2E-8454-4DC9-4099-8338822F0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639" y="3183951"/>
                <a:ext cx="5369858" cy="1200329"/>
              </a:xfrm>
              <a:prstGeom prst="rect">
                <a:avLst/>
              </a:prstGeom>
              <a:blipFill>
                <a:blip r:embed="rId3"/>
                <a:stretch>
                  <a:fillRect l="-1703" t="-4061" b="-106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11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A1952-745D-363D-6BD2-06E4E002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Output buffer – AC simulation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EC83BF5-8CD6-FDBD-9028-91B58F76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2FE0B7-937A-FABB-2BC1-060BA708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B25FF2-4F2C-F93F-9070-06631AF66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9" name="図 8" descr="記号, ストリート, 市, メーター が含まれている画像&#10;&#10;自動的に生成された説明">
            <a:extLst>
              <a:ext uri="{FF2B5EF4-FFF2-40B4-BE49-F238E27FC236}">
                <a16:creationId xmlns:a16="http://schemas.microsoft.com/office/drawing/2014/main" id="{394DDBE5-BC26-E9EA-502E-598D563C3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77" y="1284641"/>
            <a:ext cx="4846330" cy="2807214"/>
          </a:xfrm>
          <a:prstGeom prst="rect">
            <a:avLst/>
          </a:prstGeom>
        </p:spPr>
      </p:pic>
      <p:pic>
        <p:nvPicPr>
          <p:cNvPr id="11" name="図 10" descr="グラフ&#10;&#10;自動的に生成された説明">
            <a:extLst>
              <a:ext uri="{FF2B5EF4-FFF2-40B4-BE49-F238E27FC236}">
                <a16:creationId xmlns:a16="http://schemas.microsoft.com/office/drawing/2014/main" id="{84C1F6F0-94D4-4517-1A3E-8C97CB875A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1"/>
          <a:stretch/>
        </p:blipFill>
        <p:spPr>
          <a:xfrm>
            <a:off x="5658242" y="1416382"/>
            <a:ext cx="6266330" cy="47354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51A5D2E-D804-4820-B2A7-62690665DAC7}"/>
                  </a:ext>
                </a:extLst>
              </p:cNvPr>
              <p:cNvSpPr txBox="1"/>
              <p:nvPr/>
            </p:nvSpPr>
            <p:spPr>
              <a:xfrm>
                <a:off x="267428" y="5161993"/>
                <a:ext cx="626633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−15.7 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𝑑𝐵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low frequency.</a:t>
                </a:r>
              </a:p>
              <a:p>
                <a:pPr algn="l"/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−15.7 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≈0.16</m:t>
                    </m:r>
                  </m:oMath>
                </a14:m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l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gain was be</a:t>
                </a:r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kept up to several tens of GHz.</a:t>
                </a:r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51A5D2E-D804-4820-B2A7-62690665D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28" y="5161993"/>
                <a:ext cx="6266330" cy="1200329"/>
              </a:xfrm>
              <a:prstGeom prst="rect">
                <a:avLst/>
              </a:prstGeom>
              <a:blipFill>
                <a:blip r:embed="rId4"/>
                <a:stretch>
                  <a:fillRect l="-1556" t="-4061" b="-106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68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CD4EA0-C8BA-3BDE-5D4C-AA51AD45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Output buffer – transient simulation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7A989F6-AF3F-5DFF-0A29-6988F382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EA0CF8-5914-FF07-9F19-B7FDE862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601136-4EB0-AF67-1EA1-153473351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DFEFF994-0CBC-7062-804F-7CEB9FFA8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9"/>
          <a:stretch/>
        </p:blipFill>
        <p:spPr>
          <a:xfrm>
            <a:off x="5369859" y="1284641"/>
            <a:ext cx="6606989" cy="5117682"/>
          </a:xfrm>
          <a:prstGeom prst="rect">
            <a:avLst/>
          </a:prstGeom>
        </p:spPr>
      </p:pic>
      <p:pic>
        <p:nvPicPr>
          <p:cNvPr id="6" name="図 5" descr="記号, ストリート, 市, メーター が含まれている画像&#10;&#10;自動的に生成された説明">
            <a:extLst>
              <a:ext uri="{FF2B5EF4-FFF2-40B4-BE49-F238E27FC236}">
                <a16:creationId xmlns:a16="http://schemas.microsoft.com/office/drawing/2014/main" id="{97B76869-D5A3-ACC8-B2CC-B42E0B319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4" y="1284641"/>
            <a:ext cx="4846330" cy="2807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160168A-9CA5-8763-AE4B-851CC01A7B27}"/>
                  </a:ext>
                </a:extLst>
              </p:cNvPr>
              <p:cNvSpPr txBox="1"/>
              <p:nvPr/>
            </p:nvSpPr>
            <p:spPr>
              <a:xfrm>
                <a:off x="779929" y="4509247"/>
                <a:ext cx="444649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: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0.5⋅</m:t>
                    </m:r>
                    <m:func>
                      <m:func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result shows output swing reduction succeeded.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160168A-9CA5-8763-AE4B-851CC01A7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29" y="4509247"/>
                <a:ext cx="4446495" cy="1569660"/>
              </a:xfrm>
              <a:prstGeom prst="rect">
                <a:avLst/>
              </a:prstGeom>
              <a:blipFill>
                <a:blip r:embed="rId4"/>
                <a:stretch>
                  <a:fillRect l="-2195" t="-3113" b="-81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93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C2968-2E74-CD27-C5DE-FF4E30B7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System simulation circuit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E261BA9-B685-4740-7B20-73C3BEB5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C311E5-5078-5AA8-8939-2596A3EE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FDED2E-C64F-339A-E658-021E41695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9" name="図 8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D7A0B5B6-2550-AFC9-93B1-BFFC8196E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9" y="1447706"/>
            <a:ext cx="10244462" cy="4477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BA50329-D5A9-4895-C722-81917E880472}"/>
                  </a:ext>
                </a:extLst>
              </p:cNvPr>
              <p:cNvSpPr txBox="1"/>
              <p:nvPr/>
            </p:nvSpPr>
            <p:spPr>
              <a:xfrm>
                <a:off x="8292353" y="5017947"/>
                <a:ext cx="30838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≔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𝑖𝑛𝑃</m:t>
                      </m:r>
                    </m:oMath>
                  </m:oMathPara>
                </a14:m>
                <a:endParaRPr kumimoji="1" lang="en-US" altLang="ja-JP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≔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𝑜𝑢𝑡𝑃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𝑜𝑢𝑡𝑀</m:t>
                      </m:r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BA50329-D5A9-4895-C722-81917E880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353" y="5017947"/>
                <a:ext cx="3083859" cy="830997"/>
              </a:xfrm>
              <a:prstGeom prst="rect">
                <a:avLst/>
              </a:prstGeom>
              <a:blipFill>
                <a:blip r:embed="rId3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043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7470D-D8D5-2984-8B44-8717A6A5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System simulation DC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34BD40-007D-072D-0410-8F905E1E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4CF82B-855F-C953-765E-787D04DD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12AF3B-5EC6-4C51-E273-2E3B78493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8733CD2C-B521-80A7-25D2-82B8141A69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9"/>
          <a:stretch/>
        </p:blipFill>
        <p:spPr>
          <a:xfrm>
            <a:off x="370853" y="1169722"/>
            <a:ext cx="6750425" cy="522878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C3D03A-4AA2-85CD-340B-954ED0FCE0D4}"/>
              </a:ext>
            </a:extLst>
          </p:cNvPr>
          <p:cNvSpPr txBox="1"/>
          <p:nvPr/>
        </p:nvSpPr>
        <p:spPr>
          <a:xfrm>
            <a:off x="7239000" y="3013501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Nonlinearity to input current didn't  be appeared clearly.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was directly proportionally to input current and control voltage. 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711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89E0EC-2A9E-7354-C2C8-943CEF0E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System simulation AC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ECB4AD-FF2E-AEB1-BD0E-5E351593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D689BC-AB43-BE0A-119C-DE10B32D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3B2E75-7287-2593-D94C-0C44C3606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BC6C395-F4DB-1AE9-C765-D2C70C47EC23}"/>
                  </a:ext>
                </a:extLst>
              </p:cNvPr>
              <p:cNvSpPr txBox="1"/>
              <p:nvPr/>
            </p:nvSpPr>
            <p:spPr>
              <a:xfrm>
                <a:off x="7124383" y="3553283"/>
                <a:ext cx="47717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Cutoff frequency was about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3.4 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GHz</m:t>
                    </m:r>
                  </m:oMath>
                </a14:m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BC6C395-F4DB-1AE9-C765-D2C70C47E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383" y="3553283"/>
                <a:ext cx="4771782" cy="461665"/>
              </a:xfrm>
              <a:prstGeom prst="rect">
                <a:avLst/>
              </a:prstGeom>
              <a:blipFill>
                <a:blip r:embed="rId2"/>
                <a:stretch>
                  <a:fillRect l="-2046" t="-10526" r="-1023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 descr="グラフ&#10;&#10;自動的に生成された説明">
            <a:extLst>
              <a:ext uri="{FF2B5EF4-FFF2-40B4-BE49-F238E27FC236}">
                <a16:creationId xmlns:a16="http://schemas.microsoft.com/office/drawing/2014/main" id="{1C9A85BE-1182-D9C9-D99E-A597B82D9A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4"/>
          <a:stretch/>
        </p:blipFill>
        <p:spPr>
          <a:xfrm>
            <a:off x="370852" y="1219200"/>
            <a:ext cx="6753531" cy="508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30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52B20-73C2-3C58-882B-905A13DF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System simulation transient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5632D78-0B51-2A38-1932-C0EF9653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62F694-4CAB-15AD-8CFA-D3538CA1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787B13-04E5-FB2B-7E05-D5379AA0E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, ヒストグラム&#10;&#10;自動的に生成された説明">
            <a:extLst>
              <a:ext uri="{FF2B5EF4-FFF2-40B4-BE49-F238E27FC236}">
                <a16:creationId xmlns:a16="http://schemas.microsoft.com/office/drawing/2014/main" id="{1A8C78AB-3D51-44D0-A3A1-053389FBA5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88"/>
          <a:stretch/>
        </p:blipFill>
        <p:spPr>
          <a:xfrm>
            <a:off x="370853" y="1105059"/>
            <a:ext cx="6866965" cy="53581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0358D6E-CA15-4016-AC7E-72CC29E98827}"/>
                  </a:ext>
                </a:extLst>
              </p:cNvPr>
              <p:cNvSpPr txBox="1"/>
              <p:nvPr/>
            </p:nvSpPr>
            <p:spPr>
              <a:xfrm>
                <a:off x="7503459" y="2999285"/>
                <a:ext cx="414169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−6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func>
                      <m:func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was almost no phase delay in 1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GHz sinusoidal wa</a:t>
                </a:r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ve. </a:t>
                </a:r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0358D6E-CA15-4016-AC7E-72CC29E98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459" y="2999285"/>
                <a:ext cx="4141694" cy="1569660"/>
              </a:xfrm>
              <a:prstGeom prst="rect">
                <a:avLst/>
              </a:prstGeom>
              <a:blipFill>
                <a:blip r:embed="rId3"/>
                <a:stretch>
                  <a:fillRect l="-2356" t="-3113" r="-4124" b="-81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268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CAB72-FB7B-AF7D-E50F-C101D8C1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Conclusion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DF0801E-5BF7-8553-FA45-6AB4ACD8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928A05-CA55-CD74-427D-D5FAF60B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E9461-14AE-652E-CCEA-DEB664C98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83C14A-54EE-2D7B-06E0-DA9BA411DAF2}"/>
              </a:ext>
            </a:extLst>
          </p:cNvPr>
          <p:cNvSpPr txBox="1"/>
          <p:nvPr/>
        </p:nvSpPr>
        <p:spPr>
          <a:xfrm>
            <a:off x="1815501" y="3091618"/>
            <a:ext cx="90048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system works a speed of several GHz.</a:t>
            </a:r>
          </a:p>
          <a:p>
            <a:pPr algn="l"/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will begin layout and improve</a:t>
            </a:r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TIA</a:t>
            </a:r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5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2AA9F-3DB1-F37F-4F25-371A0FBF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Index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4CC903-B931-77DA-E32D-5437EE04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834F23-1EA3-CF40-9213-2F6B525B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7C178E-1BD1-250F-89B1-11774F77B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037F13-3EAB-49F1-3245-B723D782E94F}"/>
              </a:ext>
            </a:extLst>
          </p:cNvPr>
          <p:cNvSpPr txBox="1"/>
          <p:nvPr/>
        </p:nvSpPr>
        <p:spPr>
          <a:xfrm>
            <a:off x="1371600" y="1798956"/>
            <a:ext cx="55567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buffer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simulation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5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AE2482-1B43-4591-683C-D6ECBE28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 – TIA 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D765C5-C5A0-F6B4-448C-D289FCD1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F6EA48-AF9B-0323-909E-BF49FBD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B8BFE3-29F4-1419-CC07-E7C6F0F66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C752A766-FCD5-860A-3D02-F10945775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9" y="1310658"/>
            <a:ext cx="7552959" cy="49469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4C95D4B-B9D2-49A4-E42E-3B293BB5395B}"/>
                  </a:ext>
                </a:extLst>
              </p:cNvPr>
              <p:cNvSpPr txBox="1"/>
              <p:nvPr/>
            </p:nvSpPr>
            <p:spPr>
              <a:xfrm>
                <a:off x="6096000" y="2786673"/>
                <a:ext cx="55125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Reserver outputs by </a:t>
                </a:r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light and multiplier should receive voltage.</a:t>
                </a:r>
              </a:p>
              <a:p>
                <a:pPr algn="l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we need </a:t>
                </a:r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Trans-Impedance amplifier.</a:t>
                </a:r>
              </a:p>
              <a:p>
                <a:pPr algn="l"/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TIA demanded several tens of GHz speed and about 10 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impedance.</a:t>
                </a:r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4C95D4B-B9D2-49A4-E42E-3B293BB53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86673"/>
                <a:ext cx="5512526" cy="2308324"/>
              </a:xfrm>
              <a:prstGeom prst="rect">
                <a:avLst/>
              </a:prstGeom>
              <a:blipFill>
                <a:blip r:embed="rId3"/>
                <a:stretch>
                  <a:fillRect l="-1659" t="-2111" b="-50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82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004A9-7389-9120-9982-5AB82D0F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Background – buffer circuit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861AB4-2B64-79DE-AB6E-C01604CE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2F5A0F-7076-D779-54D5-3401A695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7D2A71-2345-D964-9E11-EB668874C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0F1ABCEB-6C5C-CDE5-88FE-98146039F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315" y="1202649"/>
            <a:ext cx="8495368" cy="308196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32F69C7-6213-40A2-B279-CE6AFA3DDC56}"/>
              </a:ext>
            </a:extLst>
          </p:cNvPr>
          <p:cNvSpPr txBox="1"/>
          <p:nvPr/>
        </p:nvSpPr>
        <p:spPr>
          <a:xfrm>
            <a:off x="1021079" y="4938680"/>
            <a:ext cx="10149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high frequency circuit, output impedance should be matched to </a:t>
            </a:r>
          </a:p>
          <a:p>
            <a:pPr algn="ctr"/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 impedance for avoiding signal reflection and reduction.</a:t>
            </a:r>
          </a:p>
          <a:p>
            <a:pPr algn="ctr"/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that, matching circuit is needed between multiplier and Transmission line.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44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7DE3F0-4620-3C51-6F7B-CBA50109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Purpose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0E445B-418C-07AC-441D-A635C9E5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05770C-609E-615D-DE14-38640AF2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B48E45-0A6C-1E3C-1FB6-082D40F4E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4B0997-2775-F85B-2F48-B8ABC526363C}"/>
              </a:ext>
            </a:extLst>
          </p:cNvPr>
          <p:cNvSpPr txBox="1"/>
          <p:nvPr/>
        </p:nvSpPr>
        <p:spPr>
          <a:xfrm>
            <a:off x="1079988" y="3429000"/>
            <a:ext cx="1003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finish designing circuit and simulation whole system.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07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511A21-08B4-360C-9414-6E5C6B83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TIA design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7B6F67-2041-5ACB-BE03-1C1CD308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532CF3-1923-6F3E-13E4-19EADCAE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DFD8A7-2467-5411-0EEF-FA67C21A7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ABE6F96-2222-C09D-6B09-743B483E0DBE}"/>
                  </a:ext>
                </a:extLst>
              </p:cNvPr>
              <p:cNvSpPr txBox="1"/>
              <p:nvPr/>
            </p:nvSpPr>
            <p:spPr>
              <a:xfrm>
                <a:off x="6459061" y="3217911"/>
                <a:ext cx="501913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don’t have enough time.</a:t>
                </a:r>
              </a:p>
              <a:p>
                <a:pPr algn="l"/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Firstly, I decided voltage between base and emitter</a:t>
                </a:r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0.9 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</a:t>
                </a:r>
              </a:p>
              <a:p>
                <a:pPr algn="l"/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it assumed as a temporary design.</a:t>
                </a:r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ABE6F96-2222-C09D-6B09-743B483E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061" y="3217911"/>
                <a:ext cx="5019136" cy="1569660"/>
              </a:xfrm>
              <a:prstGeom prst="rect">
                <a:avLst/>
              </a:prstGeom>
              <a:blipFill>
                <a:blip r:embed="rId2"/>
                <a:stretch>
                  <a:fillRect l="-1944" t="-3113" r="-1337" b="-81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28BF5E0F-030B-DFFE-0336-D7BE63A15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" y="1844753"/>
            <a:ext cx="6272797" cy="431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5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A37D57-E605-6B2B-3722-76775921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TIA simulation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DA90DB-D900-817B-38EF-0ABC6658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6C0F91-DC78-A6A5-86D2-2A6E918F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DBCDAE-CCA8-98CE-2EE1-B02DE2536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C61CB145-54F8-3B0F-3FA1-AAD7C05985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88"/>
          <a:stretch/>
        </p:blipFill>
        <p:spPr>
          <a:xfrm>
            <a:off x="370853" y="1181361"/>
            <a:ext cx="5524296" cy="4310464"/>
          </a:xfrm>
          <a:prstGeom prst="rect">
            <a:avLst/>
          </a:prstGeom>
        </p:spPr>
      </p:pic>
      <p:pic>
        <p:nvPicPr>
          <p:cNvPr id="9" name="図 8" descr="グラフ&#10;&#10;自動的に生成された説明">
            <a:extLst>
              <a:ext uri="{FF2B5EF4-FFF2-40B4-BE49-F238E27FC236}">
                <a16:creationId xmlns:a16="http://schemas.microsoft.com/office/drawing/2014/main" id="{A17D1545-B6DC-9038-4649-A7CF96D986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4"/>
          <a:stretch/>
        </p:blipFill>
        <p:spPr>
          <a:xfrm>
            <a:off x="5909075" y="1181361"/>
            <a:ext cx="5727113" cy="43104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163E78B-8259-59D8-28BC-2F7B94392D69}"/>
                  </a:ext>
                </a:extLst>
              </p:cNvPr>
              <p:cNvSpPr txBox="1"/>
              <p:nvPr/>
            </p:nvSpPr>
            <p:spPr>
              <a:xfrm>
                <a:off x="766482" y="5871883"/>
                <a:ext cx="10659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TIA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obtained about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3.9 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kΩ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trans-impedance and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GHz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cutoff frequency.</a:t>
                </a:r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163E78B-8259-59D8-28BC-2F7B94392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82" y="5871883"/>
                <a:ext cx="10659035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60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267C82-E8D8-579B-DF04-CCA90147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Output buffer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57CED8-31B8-C9A0-252E-5D6A7D1D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0E32A3-0B21-5AE0-107F-230D53D7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03B15E-D7CB-CD33-ACAF-C462765ED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B1CDC521-412E-14C6-64A1-3193B8CA4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75" y="1439799"/>
            <a:ext cx="6385094" cy="48748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5531ABEF-DA34-B9C4-F57C-DF4A3A8151FE}"/>
                  </a:ext>
                </a:extLst>
              </p:cNvPr>
              <p:cNvSpPr txBox="1"/>
              <p:nvPr/>
            </p:nvSpPr>
            <p:spPr>
              <a:xfrm>
                <a:off x="6636469" y="2538372"/>
                <a:ext cx="517372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solution to match impedance is insert source-follower or emitter-follower circuit between multiplier and transmission line.</a:t>
                </a:r>
              </a:p>
              <a:p>
                <a:pPr algn="l"/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method output impedance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near the trans-impedance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5531ABEF-DA34-B9C4-F57C-DF4A3A815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469" y="2538372"/>
                <a:ext cx="5173729" cy="2677656"/>
              </a:xfrm>
              <a:prstGeom prst="rect">
                <a:avLst/>
              </a:prstGeom>
              <a:blipFill>
                <a:blip r:embed="rId3"/>
                <a:stretch>
                  <a:fillRect l="-1887" t="-1818" r="-943" b="-4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44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8A1757-8498-9E04-969D-1B2F3653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Output buffer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D1AAC9-7E8A-E64A-2BFA-9A40E113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5307FA-945A-2624-F71C-EA34ADF2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3B4795-EE46-2848-1CEC-5226C2C43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9E927E7-51F7-D120-49FE-BA0B8C4FD1C6}"/>
              </a:ext>
            </a:extLst>
          </p:cNvPr>
          <p:cNvGrpSpPr/>
          <p:nvPr/>
        </p:nvGrpSpPr>
        <p:grpSpPr>
          <a:xfrm>
            <a:off x="2743200" y="1561492"/>
            <a:ext cx="6385094" cy="2541498"/>
            <a:chOff x="2293009" y="1345214"/>
            <a:chExt cx="6385094" cy="2541498"/>
          </a:xfrm>
        </p:grpSpPr>
        <p:pic>
          <p:nvPicPr>
            <p:cNvPr id="6" name="図 5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E94B9464-CE58-EA88-C848-C47217FEB4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65"/>
            <a:stretch/>
          </p:blipFill>
          <p:spPr>
            <a:xfrm>
              <a:off x="2293009" y="1345214"/>
              <a:ext cx="6385094" cy="254149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9300A793-452D-72B5-6D29-76B65B99E92A}"/>
                    </a:ext>
                  </a:extLst>
                </p:cNvPr>
                <p:cNvSpPr txBox="1"/>
                <p:nvPr/>
              </p:nvSpPr>
              <p:spPr>
                <a:xfrm>
                  <a:off x="3436620" y="2971800"/>
                  <a:ext cx="14249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1.15 </m:t>
                        </m:r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9300A793-452D-72B5-6D29-76B65B99E9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620" y="2971800"/>
                  <a:ext cx="1424940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578C46C-04F0-AA25-3698-0F5D8F292C3D}"/>
                  </a:ext>
                </a:extLst>
              </p:cNvPr>
              <p:cNvSpPr txBox="1"/>
              <p:nvPr/>
            </p:nvSpPr>
            <p:spPr>
              <a:xfrm>
                <a:off x="1311903" y="4728754"/>
                <a:ext cx="95681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designed output of multiplier as ±0.4 V.</a:t>
                </a:r>
              </a:p>
              <a:p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characteristic impedance is matched, buffer output is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±0.2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algn="l"/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possibility that gate-source voltage less than threshold voltage.</a:t>
                </a:r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578C46C-04F0-AA25-3698-0F5D8F292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903" y="4728754"/>
                <a:ext cx="9568193" cy="1200329"/>
              </a:xfrm>
              <a:prstGeom prst="rect">
                <a:avLst/>
              </a:prstGeom>
              <a:blipFill>
                <a:blip r:embed="rId4"/>
                <a:stretch>
                  <a:fillRect l="-955" t="-5076" b="-106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98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2" id="{2770D66A-9065-44CB-9617-65D5ED48742A}" vid="{9EA97EFE-F042-47D8-8B6C-FB44A5B92E5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和田研テンプレ</Template>
  <TotalTime>366</TotalTime>
  <Words>606</Words>
  <Application>Microsoft Office PowerPoint</Application>
  <PresentationFormat>ワイド画面</PresentationFormat>
  <Paragraphs>129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游ゴシック</vt:lpstr>
      <vt:lpstr>游ゴシック Medium</vt:lpstr>
      <vt:lpstr>Arial</vt:lpstr>
      <vt:lpstr>Cambria Math</vt:lpstr>
      <vt:lpstr>Times New Roman</vt:lpstr>
      <vt:lpstr>Times Newer Roman</vt:lpstr>
      <vt:lpstr>Office テーマ</vt:lpstr>
      <vt:lpstr>Simulation of TIA and buffer circuit</vt:lpstr>
      <vt:lpstr>Index</vt:lpstr>
      <vt:lpstr>Background – TIA </vt:lpstr>
      <vt:lpstr>Background – buffer circuit</vt:lpstr>
      <vt:lpstr>Purpose</vt:lpstr>
      <vt:lpstr>TIA design</vt:lpstr>
      <vt:lpstr>TIA simulation</vt:lpstr>
      <vt:lpstr>Output buffer</vt:lpstr>
      <vt:lpstr>Output buffer</vt:lpstr>
      <vt:lpstr>Output buffer </vt:lpstr>
      <vt:lpstr>Output buffer </vt:lpstr>
      <vt:lpstr>Output buffer – AC simulation</vt:lpstr>
      <vt:lpstr>Output buffer – transient simulation</vt:lpstr>
      <vt:lpstr>System simulation circuit</vt:lpstr>
      <vt:lpstr>System simulation DC</vt:lpstr>
      <vt:lpstr>System simulation AC</vt:lpstr>
      <vt:lpstr>System simulation transient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Hikaru Kojima</dc:creator>
  <cp:lastModifiedBy>KOJIMAHIKARU</cp:lastModifiedBy>
  <cp:revision>8</cp:revision>
  <dcterms:created xsi:type="dcterms:W3CDTF">2024-06-30T07:19:09Z</dcterms:created>
  <dcterms:modified xsi:type="dcterms:W3CDTF">2024-07-02T00:52:08Z</dcterms:modified>
</cp:coreProperties>
</file>