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sldIdLst>
    <p:sldId id="256" r:id="rId2"/>
    <p:sldId id="310" r:id="rId3"/>
    <p:sldId id="352" r:id="rId4"/>
    <p:sldId id="296" r:id="rId5"/>
    <p:sldId id="353" r:id="rId6"/>
    <p:sldId id="348" r:id="rId7"/>
    <p:sldId id="349" r:id="rId8"/>
    <p:sldId id="350" r:id="rId9"/>
    <p:sldId id="351" r:id="rId10"/>
    <p:sldId id="311" r:id="rId11"/>
    <p:sldId id="354" r:id="rId12"/>
    <p:sldId id="271" r:id="rId13"/>
    <p:sldId id="288" r:id="rId14"/>
    <p:sldId id="297" r:id="rId15"/>
    <p:sldId id="298" r:id="rId16"/>
    <p:sldId id="299" r:id="rId17"/>
    <p:sldId id="300" r:id="rId18"/>
    <p:sldId id="301" r:id="rId19"/>
    <p:sldId id="302" r:id="rId20"/>
    <p:sldId id="303" r:id="rId21"/>
    <p:sldId id="306" r:id="rId22"/>
    <p:sldId id="293" r:id="rId23"/>
    <p:sldId id="304" r:id="rId24"/>
    <p:sldId id="305" r:id="rId25"/>
    <p:sldId id="295" r:id="rId26"/>
    <p:sldId id="294" r:id="rId27"/>
    <p:sldId id="308" r:id="rId28"/>
    <p:sldId id="307" r:id="rId29"/>
    <p:sldId id="309"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02B0F9-253B-4BDA-B43F-B1545C48A5CE}" v="208" dt="2023-07-20T01:15:02.76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9CE5D-61FA-482B-8052-138F7A63320C}" type="datetimeFigureOut">
              <a:rPr kumimoji="1" lang="ja-JP" altLang="en-US" smtClean="0"/>
              <a:t>2023/7/20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B8E24-7DA5-4C4A-BA38-CC2EA76EDC84}" type="slidenum">
              <a:rPr kumimoji="1" lang="ja-JP" altLang="en-US" smtClean="0"/>
              <a:t>‹#›</a:t>
            </a:fld>
            <a:endParaRPr kumimoji="1" lang="ja-JP" altLang="en-US"/>
          </a:p>
        </p:txBody>
      </p:sp>
    </p:spTree>
    <p:extLst>
      <p:ext uri="{BB962C8B-B14F-4D97-AF65-F5344CB8AC3E}">
        <p14:creationId xmlns:p14="http://schemas.microsoft.com/office/powerpoint/2010/main" val="3432089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5254F-312E-0F6E-C5CF-16BF74899F7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B48CD2A-7ABD-1BF4-1234-C3A32B2F3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068A297-141B-80B0-0780-5A62858DFDE8}"/>
              </a:ext>
            </a:extLst>
          </p:cNvPr>
          <p:cNvSpPr>
            <a:spLocks noGrp="1"/>
          </p:cNvSpPr>
          <p:nvPr>
            <p:ph type="dt" sz="half" idx="10"/>
          </p:nvPr>
        </p:nvSpPr>
        <p:spPr/>
        <p:txBody>
          <a:bodyPr/>
          <a:lstStyle/>
          <a:p>
            <a:fld id="{CA916B0A-B1DB-4993-8DCF-EFEF8B581A66}" type="datetime1">
              <a:rPr kumimoji="1" lang="ja-JP" altLang="en-US" smtClean="0"/>
              <a:t>2023/7/20</a:t>
            </a:fld>
            <a:endParaRPr kumimoji="1" lang="ja-JP" altLang="en-US"/>
          </a:p>
        </p:txBody>
      </p:sp>
      <p:sp>
        <p:nvSpPr>
          <p:cNvPr id="5" name="フッター プレースホルダー 4">
            <a:extLst>
              <a:ext uri="{FF2B5EF4-FFF2-40B4-BE49-F238E27FC236}">
                <a16:creationId xmlns:a16="http://schemas.microsoft.com/office/drawing/2014/main" id="{4A2AC721-B87A-4373-5BC1-308FD60202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B49807-26C4-FCD0-1E60-30F545913562}"/>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109912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1A20F0-E8FF-FCD3-1682-B8EDF03DE2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DE9D5A-A474-2AA0-7F91-B8C17C8891D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377149-9357-5AC4-CE27-FF03DA96E805}"/>
              </a:ext>
            </a:extLst>
          </p:cNvPr>
          <p:cNvSpPr>
            <a:spLocks noGrp="1"/>
          </p:cNvSpPr>
          <p:nvPr>
            <p:ph type="dt" sz="half" idx="10"/>
          </p:nvPr>
        </p:nvSpPr>
        <p:spPr/>
        <p:txBody>
          <a:bodyPr/>
          <a:lstStyle/>
          <a:p>
            <a:fld id="{B3508203-7DD5-467C-9241-F9EBF3773BD2}" type="datetime1">
              <a:rPr kumimoji="1" lang="ja-JP" altLang="en-US" smtClean="0"/>
              <a:t>2023/7/20</a:t>
            </a:fld>
            <a:endParaRPr kumimoji="1" lang="ja-JP" altLang="en-US"/>
          </a:p>
        </p:txBody>
      </p:sp>
      <p:sp>
        <p:nvSpPr>
          <p:cNvPr id="5" name="フッター プレースホルダー 4">
            <a:extLst>
              <a:ext uri="{FF2B5EF4-FFF2-40B4-BE49-F238E27FC236}">
                <a16:creationId xmlns:a16="http://schemas.microsoft.com/office/drawing/2014/main" id="{DDB7F866-AB7D-1CD6-10A5-B28EE7ABC9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05FDB0-4EF6-AA6C-B347-369A88056C42}"/>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153778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CF87B89-A997-6CD3-8BDD-2E6576C5FB3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3B3EA0-83F2-CE01-B05A-B21BBC17F68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EC6226-7A39-80AB-0AD5-692699C71271}"/>
              </a:ext>
            </a:extLst>
          </p:cNvPr>
          <p:cNvSpPr>
            <a:spLocks noGrp="1"/>
          </p:cNvSpPr>
          <p:nvPr>
            <p:ph type="dt" sz="half" idx="10"/>
          </p:nvPr>
        </p:nvSpPr>
        <p:spPr/>
        <p:txBody>
          <a:bodyPr/>
          <a:lstStyle/>
          <a:p>
            <a:fld id="{8D80C124-4D56-4A4A-8642-885793FFCB06}" type="datetime1">
              <a:rPr kumimoji="1" lang="ja-JP" altLang="en-US" smtClean="0"/>
              <a:t>2023/7/20</a:t>
            </a:fld>
            <a:endParaRPr kumimoji="1" lang="ja-JP" altLang="en-US"/>
          </a:p>
        </p:txBody>
      </p:sp>
      <p:sp>
        <p:nvSpPr>
          <p:cNvPr id="5" name="フッター プレースホルダー 4">
            <a:extLst>
              <a:ext uri="{FF2B5EF4-FFF2-40B4-BE49-F238E27FC236}">
                <a16:creationId xmlns:a16="http://schemas.microsoft.com/office/drawing/2014/main" id="{5F01E02B-BC68-A4FC-14F6-9292490A55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05EB40-EB1A-1085-47C3-36AD26CC5FE1}"/>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124562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C063F-BD82-0197-48C5-490265D33D9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864FE6-F9E5-91F9-C26D-BA3ED5B01F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D3C9FD-7D8E-2B28-3AB3-8F15178AAD01}"/>
              </a:ext>
            </a:extLst>
          </p:cNvPr>
          <p:cNvSpPr>
            <a:spLocks noGrp="1"/>
          </p:cNvSpPr>
          <p:nvPr>
            <p:ph type="dt" sz="half" idx="10"/>
          </p:nvPr>
        </p:nvSpPr>
        <p:spPr/>
        <p:txBody>
          <a:bodyPr/>
          <a:lstStyle/>
          <a:p>
            <a:fld id="{EA5FCBFE-164A-4A22-B925-18149354243A}" type="datetime1">
              <a:rPr kumimoji="1" lang="ja-JP" altLang="en-US" smtClean="0"/>
              <a:t>2023/7/20</a:t>
            </a:fld>
            <a:endParaRPr kumimoji="1" lang="ja-JP" altLang="en-US"/>
          </a:p>
        </p:txBody>
      </p:sp>
      <p:sp>
        <p:nvSpPr>
          <p:cNvPr id="5" name="フッター プレースホルダー 4">
            <a:extLst>
              <a:ext uri="{FF2B5EF4-FFF2-40B4-BE49-F238E27FC236}">
                <a16:creationId xmlns:a16="http://schemas.microsoft.com/office/drawing/2014/main" id="{017543A1-4434-D43D-5DD4-4C2711B2FA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1F3CFE-6F47-6D8D-69EC-14BAC7DEEB55}"/>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301001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78CF25-E525-34DA-4BB8-0413B485CA6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839BB0-A079-D369-A831-C8B6376E23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A58F3BE-2576-440B-4AB6-41D8416BF54A}"/>
              </a:ext>
            </a:extLst>
          </p:cNvPr>
          <p:cNvSpPr>
            <a:spLocks noGrp="1"/>
          </p:cNvSpPr>
          <p:nvPr>
            <p:ph type="dt" sz="half" idx="10"/>
          </p:nvPr>
        </p:nvSpPr>
        <p:spPr/>
        <p:txBody>
          <a:bodyPr/>
          <a:lstStyle/>
          <a:p>
            <a:fld id="{0C3F089E-634E-43F2-80BF-90F7AE078B84}" type="datetime1">
              <a:rPr kumimoji="1" lang="ja-JP" altLang="en-US" smtClean="0"/>
              <a:t>2023/7/20</a:t>
            </a:fld>
            <a:endParaRPr kumimoji="1" lang="ja-JP" altLang="en-US"/>
          </a:p>
        </p:txBody>
      </p:sp>
      <p:sp>
        <p:nvSpPr>
          <p:cNvPr id="5" name="フッター プレースホルダー 4">
            <a:extLst>
              <a:ext uri="{FF2B5EF4-FFF2-40B4-BE49-F238E27FC236}">
                <a16:creationId xmlns:a16="http://schemas.microsoft.com/office/drawing/2014/main" id="{BCC158A1-473E-DA9B-30A4-7324BA076D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5F95DE-53B4-59A0-B99A-6B2F03257E29}"/>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1995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A5DF1-1EB5-1040-49AB-BB448360659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89E91B-20E0-C366-6CFE-419B6C0FB1B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F0B0760-E028-37E5-62B8-534776D4F6A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5DD02EF-9EE4-CE2A-ECF9-C476AE4DB704}"/>
              </a:ext>
            </a:extLst>
          </p:cNvPr>
          <p:cNvSpPr>
            <a:spLocks noGrp="1"/>
          </p:cNvSpPr>
          <p:nvPr>
            <p:ph type="dt" sz="half" idx="10"/>
          </p:nvPr>
        </p:nvSpPr>
        <p:spPr/>
        <p:txBody>
          <a:bodyPr/>
          <a:lstStyle/>
          <a:p>
            <a:fld id="{4CF99ADF-D65A-4F03-84A9-0E4DCD8C8486}" type="datetime1">
              <a:rPr kumimoji="1" lang="ja-JP" altLang="en-US" smtClean="0"/>
              <a:t>2023/7/20</a:t>
            </a:fld>
            <a:endParaRPr kumimoji="1" lang="ja-JP" altLang="en-US"/>
          </a:p>
        </p:txBody>
      </p:sp>
      <p:sp>
        <p:nvSpPr>
          <p:cNvPr id="6" name="フッター プレースホルダー 5">
            <a:extLst>
              <a:ext uri="{FF2B5EF4-FFF2-40B4-BE49-F238E27FC236}">
                <a16:creationId xmlns:a16="http://schemas.microsoft.com/office/drawing/2014/main" id="{E03F053E-38A9-8B43-B9AD-C5398AF5E8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96C896E-A1D3-8143-1D70-55FE0AA883CE}"/>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75264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947BE-768D-6D96-85E5-B13F71BE626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AC1066-9901-5741-5578-633097A99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8680A1-EAA6-676D-CBB3-0C9F465A6BF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75CB5B4-9C01-34D2-5DAE-0E8169130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CBB067F-CE97-9C51-569C-F798C6BE26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00B33F5-E505-7DB0-1E3C-30B1E9546AF9}"/>
              </a:ext>
            </a:extLst>
          </p:cNvPr>
          <p:cNvSpPr>
            <a:spLocks noGrp="1"/>
          </p:cNvSpPr>
          <p:nvPr>
            <p:ph type="dt" sz="half" idx="10"/>
          </p:nvPr>
        </p:nvSpPr>
        <p:spPr/>
        <p:txBody>
          <a:bodyPr/>
          <a:lstStyle/>
          <a:p>
            <a:fld id="{330CE2E5-3EA6-424E-A72F-6566F0FFFA6B}" type="datetime1">
              <a:rPr kumimoji="1" lang="ja-JP" altLang="en-US" smtClean="0"/>
              <a:t>2023/7/20</a:t>
            </a:fld>
            <a:endParaRPr kumimoji="1" lang="ja-JP" altLang="en-US"/>
          </a:p>
        </p:txBody>
      </p:sp>
      <p:sp>
        <p:nvSpPr>
          <p:cNvPr id="8" name="フッター プレースホルダー 7">
            <a:extLst>
              <a:ext uri="{FF2B5EF4-FFF2-40B4-BE49-F238E27FC236}">
                <a16:creationId xmlns:a16="http://schemas.microsoft.com/office/drawing/2014/main" id="{209EDFF9-E506-49D3-B448-8E22DD70265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68EED46-CAC0-DFB5-3138-7493B72F538D}"/>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191477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4C2FB-3288-BCFD-7BE1-04AF1CBA1CD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B709BA7-25DA-79AA-53DA-1932F5186A8E}"/>
              </a:ext>
            </a:extLst>
          </p:cNvPr>
          <p:cNvSpPr>
            <a:spLocks noGrp="1"/>
          </p:cNvSpPr>
          <p:nvPr>
            <p:ph type="dt" sz="half" idx="10"/>
          </p:nvPr>
        </p:nvSpPr>
        <p:spPr/>
        <p:txBody>
          <a:bodyPr/>
          <a:lstStyle/>
          <a:p>
            <a:fld id="{1D557DF3-7998-4376-8D22-99A55CF5E1F2}" type="datetime1">
              <a:rPr kumimoji="1" lang="ja-JP" altLang="en-US" smtClean="0"/>
              <a:t>2023/7/20</a:t>
            </a:fld>
            <a:endParaRPr kumimoji="1" lang="ja-JP" altLang="en-US"/>
          </a:p>
        </p:txBody>
      </p:sp>
      <p:sp>
        <p:nvSpPr>
          <p:cNvPr id="4" name="フッター プレースホルダー 3">
            <a:extLst>
              <a:ext uri="{FF2B5EF4-FFF2-40B4-BE49-F238E27FC236}">
                <a16:creationId xmlns:a16="http://schemas.microsoft.com/office/drawing/2014/main" id="{4858930F-910E-3B24-3D1C-1AA1DB8966E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153C085-4F3C-E807-4E14-4DAEBD0EF11E}"/>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13513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224875-EBA9-FFF2-672E-51FA7B69FEA3}"/>
              </a:ext>
            </a:extLst>
          </p:cNvPr>
          <p:cNvSpPr>
            <a:spLocks noGrp="1"/>
          </p:cNvSpPr>
          <p:nvPr>
            <p:ph type="dt" sz="half" idx="10"/>
          </p:nvPr>
        </p:nvSpPr>
        <p:spPr/>
        <p:txBody>
          <a:bodyPr/>
          <a:lstStyle/>
          <a:p>
            <a:fld id="{975103AA-DC8C-4031-AD01-39D60AE801A0}" type="datetime1">
              <a:rPr kumimoji="1" lang="ja-JP" altLang="en-US" smtClean="0"/>
              <a:t>2023/7/20</a:t>
            </a:fld>
            <a:endParaRPr kumimoji="1" lang="ja-JP" altLang="en-US"/>
          </a:p>
        </p:txBody>
      </p:sp>
      <p:sp>
        <p:nvSpPr>
          <p:cNvPr id="3" name="フッター プレースホルダー 2">
            <a:extLst>
              <a:ext uri="{FF2B5EF4-FFF2-40B4-BE49-F238E27FC236}">
                <a16:creationId xmlns:a16="http://schemas.microsoft.com/office/drawing/2014/main" id="{CB071AEF-F156-7610-772E-857FA1A3F9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AC750DC-4BB3-55D7-850C-9052F29E35E6}"/>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246358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D10CA-4F1B-13A9-28F8-0D8CB0C87F3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036D40C-A606-B760-BD44-FBCE69E2CB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19782B1-FC91-9CF4-DF2D-0E10F5F3F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57F835-09FA-A206-C7FC-50E968672D76}"/>
              </a:ext>
            </a:extLst>
          </p:cNvPr>
          <p:cNvSpPr>
            <a:spLocks noGrp="1"/>
          </p:cNvSpPr>
          <p:nvPr>
            <p:ph type="dt" sz="half" idx="10"/>
          </p:nvPr>
        </p:nvSpPr>
        <p:spPr/>
        <p:txBody>
          <a:bodyPr/>
          <a:lstStyle/>
          <a:p>
            <a:fld id="{45068C2C-9505-4636-96CF-CAA2B776D0A4}" type="datetime1">
              <a:rPr kumimoji="1" lang="ja-JP" altLang="en-US" smtClean="0"/>
              <a:t>2023/7/20</a:t>
            </a:fld>
            <a:endParaRPr kumimoji="1" lang="ja-JP" altLang="en-US"/>
          </a:p>
        </p:txBody>
      </p:sp>
      <p:sp>
        <p:nvSpPr>
          <p:cNvPr id="6" name="フッター プレースホルダー 5">
            <a:extLst>
              <a:ext uri="{FF2B5EF4-FFF2-40B4-BE49-F238E27FC236}">
                <a16:creationId xmlns:a16="http://schemas.microsoft.com/office/drawing/2014/main" id="{D4548398-0FF2-51B9-399C-93AD229E79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7890C4-FD55-0D15-29BF-730307294CB3}"/>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400061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31ADCF-AF92-3917-DC39-08F0784237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5C27A19-783B-F8D1-FB8A-0E936FE00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C7E1215-0E8D-4A1C-127B-D020AF88D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DAC5064-0794-1FF0-B06B-932B289B278A}"/>
              </a:ext>
            </a:extLst>
          </p:cNvPr>
          <p:cNvSpPr>
            <a:spLocks noGrp="1"/>
          </p:cNvSpPr>
          <p:nvPr>
            <p:ph type="dt" sz="half" idx="10"/>
          </p:nvPr>
        </p:nvSpPr>
        <p:spPr/>
        <p:txBody>
          <a:bodyPr/>
          <a:lstStyle/>
          <a:p>
            <a:fld id="{60F88D35-FB27-4A2E-9A1E-A3B7BB737312}" type="datetime1">
              <a:rPr kumimoji="1" lang="ja-JP" altLang="en-US" smtClean="0"/>
              <a:t>2023/7/20</a:t>
            </a:fld>
            <a:endParaRPr kumimoji="1" lang="ja-JP" altLang="en-US"/>
          </a:p>
        </p:txBody>
      </p:sp>
      <p:sp>
        <p:nvSpPr>
          <p:cNvPr id="6" name="フッター プレースホルダー 5">
            <a:extLst>
              <a:ext uri="{FF2B5EF4-FFF2-40B4-BE49-F238E27FC236}">
                <a16:creationId xmlns:a16="http://schemas.microsoft.com/office/drawing/2014/main" id="{C27C22AB-FF9F-E262-8C7B-B9E64833BF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EA2532-DDAD-ED79-0986-546DBB4B8FE0}"/>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29865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50FC228-1FEB-CCA3-2A8A-1B92EEBE1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8CF290-DE51-7259-AB8C-8D05A78C4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317739-D07A-C3C7-8590-23E6751055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F33B8-B2EA-480F-8CA7-8AD3664E254F}" type="datetime1">
              <a:rPr kumimoji="1" lang="ja-JP" altLang="en-US" smtClean="0"/>
              <a:t>2023/7/20</a:t>
            </a:fld>
            <a:endParaRPr kumimoji="1" lang="ja-JP" altLang="en-US"/>
          </a:p>
        </p:txBody>
      </p:sp>
      <p:sp>
        <p:nvSpPr>
          <p:cNvPr id="5" name="フッター プレースホルダー 4">
            <a:extLst>
              <a:ext uri="{FF2B5EF4-FFF2-40B4-BE49-F238E27FC236}">
                <a16:creationId xmlns:a16="http://schemas.microsoft.com/office/drawing/2014/main" id="{5685F4B7-579B-06AF-09C7-0E02C6E154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56B7AAD-485A-6B91-65BB-50699EE00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822707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130.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20.png"/><Relationship Id="rId5" Type="http://schemas.openxmlformats.org/officeDocument/2006/relationships/image" Target="../media/image111.png"/><Relationship Id="rId4" Type="http://schemas.openxmlformats.org/officeDocument/2006/relationships/image" Target="../media/image100.pn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1.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7DE803-EB4C-B4CB-0CB2-C887DFFD0B5D}"/>
              </a:ext>
            </a:extLst>
          </p:cNvPr>
          <p:cNvSpPr>
            <a:spLocks noGrp="1"/>
          </p:cNvSpPr>
          <p:nvPr>
            <p:ph type="ctrTitle"/>
          </p:nvPr>
        </p:nvSpPr>
        <p:spPr>
          <a:xfrm>
            <a:off x="1028700" y="1041400"/>
            <a:ext cx="10325100" cy="2387600"/>
          </a:xfrm>
        </p:spPr>
        <p:txBody>
          <a:bodyPr>
            <a:normAutofit fontScale="90000"/>
          </a:bodyPr>
          <a:lstStyle/>
          <a:p>
            <a:r>
              <a:rPr kumimoji="1" lang="ja-JP" altLang="en-US" dirty="0"/>
              <a:t>前期期末発表</a:t>
            </a:r>
            <a:br>
              <a:rPr lang="en-US" altLang="ja-JP"/>
            </a:br>
            <a:r>
              <a:rPr kumimoji="1" lang="en-US" altLang="ja-JP"/>
              <a:t>180nmCMOS</a:t>
            </a:r>
            <a:r>
              <a:rPr kumimoji="1" lang="ja-JP" altLang="en-US" dirty="0"/>
              <a:t>プロセスを用いたギルバート型乗算回路の改善</a:t>
            </a:r>
          </a:p>
        </p:txBody>
      </p:sp>
      <p:sp>
        <p:nvSpPr>
          <p:cNvPr id="3" name="字幕 2">
            <a:extLst>
              <a:ext uri="{FF2B5EF4-FFF2-40B4-BE49-F238E27FC236}">
                <a16:creationId xmlns:a16="http://schemas.microsoft.com/office/drawing/2014/main" id="{87643177-1A9C-BC58-C574-AC075337AE25}"/>
              </a:ext>
            </a:extLst>
          </p:cNvPr>
          <p:cNvSpPr>
            <a:spLocks noGrp="1"/>
          </p:cNvSpPr>
          <p:nvPr>
            <p:ph type="subTitle" idx="1"/>
          </p:nvPr>
        </p:nvSpPr>
        <p:spPr/>
        <p:txBody>
          <a:bodyPr/>
          <a:lstStyle/>
          <a:p>
            <a:r>
              <a:rPr kumimoji="1" lang="en-US" altLang="ja-JP" dirty="0"/>
              <a:t>2023/07/20</a:t>
            </a:r>
          </a:p>
          <a:p>
            <a:r>
              <a:rPr kumimoji="1" lang="ja-JP" altLang="en-US" dirty="0"/>
              <a:t>野々村</a:t>
            </a:r>
          </a:p>
        </p:txBody>
      </p:sp>
      <p:sp>
        <p:nvSpPr>
          <p:cNvPr id="4" name="スライド番号プレースホルダー 3">
            <a:extLst>
              <a:ext uri="{FF2B5EF4-FFF2-40B4-BE49-F238E27FC236}">
                <a16:creationId xmlns:a16="http://schemas.microsoft.com/office/drawing/2014/main" id="{B51869FD-D6A2-3472-5F85-60A13A5B9F4F}"/>
              </a:ext>
            </a:extLst>
          </p:cNvPr>
          <p:cNvSpPr>
            <a:spLocks noGrp="1"/>
          </p:cNvSpPr>
          <p:nvPr>
            <p:ph type="sldNum" sz="quarter" idx="12"/>
          </p:nvPr>
        </p:nvSpPr>
        <p:spPr/>
        <p:txBody>
          <a:bodyPr/>
          <a:lstStyle/>
          <a:p>
            <a:fld id="{7C7E7249-DBBF-4205-994E-BA9E6B4E52F4}" type="slidenum">
              <a:rPr kumimoji="1" lang="ja-JP" altLang="en-US" smtClean="0"/>
              <a:t>1</a:t>
            </a:fld>
            <a:endParaRPr kumimoji="1" lang="ja-JP" altLang="en-US"/>
          </a:p>
        </p:txBody>
      </p:sp>
    </p:spTree>
    <p:extLst>
      <p:ext uri="{BB962C8B-B14F-4D97-AF65-F5344CB8AC3E}">
        <p14:creationId xmlns:p14="http://schemas.microsoft.com/office/powerpoint/2010/main" val="365545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F75C3F-77B5-FAF8-1990-5A0EA7A1314F}"/>
              </a:ext>
            </a:extLst>
          </p:cNvPr>
          <p:cNvSpPr>
            <a:spLocks noGrp="1"/>
          </p:cNvSpPr>
          <p:nvPr>
            <p:ph type="title"/>
          </p:nvPr>
        </p:nvSpPr>
        <p:spPr/>
        <p:txBody>
          <a:bodyPr/>
          <a:lstStyle/>
          <a:p>
            <a:r>
              <a:rPr kumimoji="1" lang="ja-JP" altLang="en-US" dirty="0"/>
              <a:t>インピーダンス</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555051-AD05-6503-8C99-4523A7A8DDDF}"/>
                  </a:ext>
                </a:extLst>
              </p:cNvPr>
              <p:cNvSpPr>
                <a:spLocks noGrp="1"/>
              </p:cNvSpPr>
              <p:nvPr>
                <p:ph idx="1"/>
              </p:nvPr>
            </p:nvSpPr>
            <p:spPr/>
            <p:txBody>
              <a:bodyPr>
                <a:normAutofit/>
              </a:bodyPr>
              <a:lstStyle/>
              <a:p>
                <a:pPr marL="0" indent="0">
                  <a:buNone/>
                </a:pPr>
                <a:r>
                  <a:rPr kumimoji="1" lang="ja-JP" altLang="en-US" sz="2800" b="0" dirty="0">
                    <a:latin typeface="Cambria Math" panose="02040503050406030204" pitchFamily="18" charset="0"/>
                  </a:rPr>
                  <a:t>アクティブインダクタを使用した際、インピーダンスは以下のように近似できる。</a:t>
                </a:r>
                <a:endParaRPr kumimoji="1" lang="en-US" altLang="ja-JP" sz="28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𝑣</m:t>
                          </m:r>
                        </m:num>
                        <m:den>
                          <m:r>
                            <a:rPr kumimoji="1" lang="en-US" altLang="ja-JP" sz="2800" b="0" i="1" smtClean="0">
                              <a:latin typeface="Cambria Math" panose="02040503050406030204" pitchFamily="18" charset="0"/>
                            </a:rPr>
                            <m:t>𝑖</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r>
                                <m:rPr>
                                  <m:sty m:val="p"/>
                                </m:rPr>
                                <a:rPr kumimoji="1" lang="en-US" altLang="ja-JP" sz="2800" b="0" i="0" smtClean="0">
                                  <a:latin typeface="Cambria Math" panose="02040503050406030204" pitchFamily="18" charset="0"/>
                                </a:rPr>
                                <m:t>j</m:t>
                              </m:r>
                              <m:r>
                                <a:rPr kumimoji="1" lang="en-US" altLang="ja-JP" sz="2800" b="0" i="1" smtClean="0">
                                  <a:latin typeface="Cambria Math" panose="02040503050406030204" pitchFamily="18" charset="0"/>
                                </a:rPr>
                                <m:t>𝜔</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𝐶</m:t>
                                  </m:r>
                                </m:e>
                                <m:sub>
                                  <m:r>
                                    <m:rPr>
                                      <m:sty m:val="p"/>
                                    </m:rPr>
                                    <a:rPr kumimoji="1" lang="en-US" altLang="ja-JP" sz="2800" b="0" i="0" smtClean="0">
                                      <a:latin typeface="Cambria Math" panose="02040503050406030204" pitchFamily="18" charset="0"/>
                                    </a:rPr>
                                    <m:t>gs</m:t>
                                  </m:r>
                                </m:sub>
                              </m:sSub>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R</m:t>
                                  </m:r>
                                </m:e>
                                <m:sub>
                                  <m:r>
                                    <m:rPr>
                                      <m:sty m:val="p"/>
                                    </m:rPr>
                                    <a:rPr lang="en-US" altLang="ja-JP" i="1">
                                      <a:latin typeface="Cambria Math" panose="02040503050406030204" pitchFamily="18" charset="0"/>
                                    </a:rPr>
                                    <m:t>LD</m:t>
                                  </m:r>
                                </m:sub>
                              </m:sSub>
                            </m:num>
                            <m:den>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𝑔</m:t>
                                  </m:r>
                                </m:e>
                                <m:sub>
                                  <m:r>
                                    <m:rPr>
                                      <m:sty m:val="p"/>
                                    </m:rPr>
                                    <a:rPr kumimoji="1" lang="en-US" altLang="ja-JP" sz="2800" b="0" i="0" smtClean="0">
                                      <a:latin typeface="Cambria Math" panose="02040503050406030204" pitchFamily="18" charset="0"/>
                                    </a:rPr>
                                    <m:t>m</m:t>
                                  </m:r>
                                </m:sub>
                              </m:sSub>
                              <m:r>
                                <a:rPr kumimoji="1" lang="en-US" altLang="ja-JP" sz="2800" b="0" i="1" smtClean="0">
                                  <a:latin typeface="Cambria Math" panose="02040503050406030204" pitchFamily="18" charset="0"/>
                                </a:rPr>
                                <m:t>+</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𝐶</m:t>
                                  </m:r>
                                </m:e>
                                <m:sub>
                                  <m:r>
                                    <m:rPr>
                                      <m:sty m:val="p"/>
                                    </m:rPr>
                                    <a:rPr kumimoji="1" lang="en-US" altLang="ja-JP" sz="2800" b="0" i="0" smtClean="0">
                                      <a:latin typeface="Cambria Math" panose="02040503050406030204" pitchFamily="18" charset="0"/>
                                    </a:rPr>
                                    <m:t>gs</m:t>
                                  </m:r>
                                </m:sub>
                              </m:sSub>
                            </m:den>
                          </m:f>
                        </m:e>
                      </m:d>
                      <m:r>
                        <a:rPr lang="en-US" altLang="ja-JP" i="1">
                          <a:latin typeface="Cambria Math" panose="02040503050406030204" pitchFamily="18" charset="0"/>
                          <a:ea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𝑟</m:t>
                          </m:r>
                        </m:e>
                        <m:sub>
                          <m:r>
                            <m:rPr>
                              <m:sty m:val="p"/>
                            </m:rPr>
                            <a:rPr lang="en-US" altLang="ja-JP" sz="2800" b="0" i="0" smtClean="0">
                              <a:latin typeface="Cambria Math" panose="02040503050406030204" pitchFamily="18" charset="0"/>
                            </a:rPr>
                            <m:t>ds</m:t>
                          </m:r>
                        </m:sub>
                      </m:sSub>
                      <m:r>
                        <a:rPr lang="en-US" altLang="ja-JP" sz="2800" b="0" i="1" smtClean="0">
                          <a:latin typeface="Cambria Math" panose="02040503050406030204" pitchFamily="18" charset="0"/>
                          <a:ea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R</m:t>
                              </m:r>
                            </m:e>
                            <m:sub>
                              <m:r>
                                <m:rPr>
                                  <m:sty m:val="p"/>
                                </m:rPr>
                                <a:rPr lang="en-US" altLang="ja-JP" i="1">
                                  <a:latin typeface="Cambria Math" panose="02040503050406030204" pitchFamily="18" charset="0"/>
                                </a:rPr>
                                <m:t>LD</m:t>
                              </m:r>
                            </m:sub>
                          </m:sSub>
                        </m:num>
                        <m:den>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𝑔</m:t>
                              </m:r>
                            </m:e>
                            <m:sub>
                              <m:r>
                                <m:rPr>
                                  <m:sty m:val="p"/>
                                </m:rPr>
                                <a:rPr lang="en-US" altLang="ja-JP" sz="2800">
                                  <a:latin typeface="Cambria Math" panose="02040503050406030204" pitchFamily="18" charset="0"/>
                                </a:rPr>
                                <m:t>m</m:t>
                              </m:r>
                            </m:sub>
                          </m:sSub>
                          <m:r>
                            <a:rPr lang="en-US" altLang="ja-JP" sz="2800" i="1">
                              <a:latin typeface="Cambria Math" panose="02040503050406030204" pitchFamily="18" charset="0"/>
                            </a:rPr>
                            <m:t>+</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den>
                      </m:f>
                    </m:oMath>
                  </m:oMathPara>
                </a14:m>
                <a:endParaRPr kumimoji="1" lang="en-US" altLang="ja-JP" sz="2800" dirty="0"/>
              </a:p>
              <a:p>
                <a:pPr marL="0" indent="0">
                  <a:lnSpc>
                    <a:spcPct val="150000"/>
                  </a:lnSpc>
                  <a:buNone/>
                </a:pPr>
                <a14:m>
                  <m:oMathPara xmlns:m="http://schemas.openxmlformats.org/officeDocument/2006/math">
                    <m:oMathParaPr>
                      <m:jc m:val="left"/>
                    </m:oMathParaPr>
                    <m:oMath xmlns:m="http://schemas.openxmlformats.org/officeDocument/2006/math">
                      <m:r>
                        <a:rPr lang="en-US" altLang="ja-JP" sz="2600" i="1" smtClean="0">
                          <a:latin typeface="Cambria Math" panose="02040503050406030204" pitchFamily="18" charset="0"/>
                          <a:ea typeface="Cambria Math" panose="02040503050406030204" pitchFamily="18" charset="0"/>
                        </a:rPr>
                        <m:t>≅</m:t>
                      </m:r>
                      <m:f>
                        <m:fPr>
                          <m:ctrlPr>
                            <a:rPr lang="en-US" altLang="ja-JP" sz="2600" i="1">
                              <a:latin typeface="Cambria Math" panose="02040503050406030204" pitchFamily="18" charset="0"/>
                            </a:rPr>
                          </m:ctrlPr>
                        </m:fPr>
                        <m:num>
                          <m:r>
                            <a:rPr lang="en-US" altLang="ja-JP" sz="2600" i="1">
                              <a:latin typeface="Cambria Math" panose="02040503050406030204" pitchFamily="18" charset="0"/>
                            </a:rPr>
                            <m:t>1</m:t>
                          </m:r>
                        </m:num>
                        <m:den>
                          <m:sSub>
                            <m:sSubPr>
                              <m:ctrlPr>
                                <a:rPr lang="en-US" altLang="ja-JP" sz="2600" i="1">
                                  <a:latin typeface="Cambria Math" panose="02040503050406030204" pitchFamily="18" charset="0"/>
                                </a:rPr>
                              </m:ctrlPr>
                            </m:sSubPr>
                            <m:e>
                              <m:r>
                                <a:rPr lang="en-US" altLang="ja-JP" sz="2600" i="1">
                                  <a:latin typeface="Cambria Math" panose="02040503050406030204" pitchFamily="18" charset="0"/>
                                </a:rPr>
                                <m:t>𝑔</m:t>
                              </m:r>
                            </m:e>
                            <m:sub>
                              <m:r>
                                <m:rPr>
                                  <m:sty m:val="p"/>
                                </m:rPr>
                                <a:rPr lang="en-US" altLang="ja-JP" sz="2600">
                                  <a:latin typeface="Cambria Math" panose="02040503050406030204" pitchFamily="18" charset="0"/>
                                </a:rPr>
                                <m:t>m</m:t>
                              </m:r>
                            </m:sub>
                          </m:sSub>
                        </m:den>
                      </m:f>
                      <m:r>
                        <a:rPr lang="en-US" altLang="ja-JP" sz="2600" b="0" i="1" smtClean="0">
                          <a:latin typeface="Cambria Math" panose="02040503050406030204" pitchFamily="18" charset="0"/>
                        </a:rPr>
                        <m:t>+</m:t>
                      </m:r>
                      <m:r>
                        <m:rPr>
                          <m:sty m:val="p"/>
                        </m:rPr>
                        <a:rPr lang="en-US" altLang="ja-JP" sz="2600">
                          <a:latin typeface="Cambria Math" panose="02040503050406030204" pitchFamily="18" charset="0"/>
                        </a:rPr>
                        <m:t>j</m:t>
                      </m:r>
                      <m:r>
                        <a:rPr lang="en-US" altLang="ja-JP" sz="2600" i="1">
                          <a:latin typeface="Cambria Math" panose="02040503050406030204" pitchFamily="18" charset="0"/>
                        </a:rPr>
                        <m:t>𝜔</m:t>
                      </m:r>
                      <m:f>
                        <m:fPr>
                          <m:ctrlPr>
                            <a:rPr lang="en-US" altLang="ja-JP" sz="2600" i="1">
                              <a:latin typeface="Cambria Math" panose="02040503050406030204" pitchFamily="18" charset="0"/>
                            </a:rPr>
                          </m:ctrlPr>
                        </m:fPr>
                        <m:num>
                          <m:sSub>
                            <m:sSubPr>
                              <m:ctrlPr>
                                <a:rPr lang="en-US" altLang="ja-JP" sz="2600" i="1">
                                  <a:latin typeface="Cambria Math" panose="02040503050406030204" pitchFamily="18" charset="0"/>
                                </a:rPr>
                              </m:ctrlPr>
                            </m:sSubPr>
                            <m:e>
                              <m:r>
                                <a:rPr lang="en-US" altLang="ja-JP" sz="2600" i="1">
                                  <a:latin typeface="Cambria Math" panose="02040503050406030204" pitchFamily="18" charset="0"/>
                                </a:rPr>
                                <m:t>𝐶</m:t>
                              </m:r>
                            </m:e>
                            <m:sub>
                              <m:r>
                                <m:rPr>
                                  <m:sty m:val="p"/>
                                </m:rPr>
                                <a:rPr lang="en-US" altLang="ja-JP" sz="2600">
                                  <a:latin typeface="Cambria Math" panose="02040503050406030204" pitchFamily="18" charset="0"/>
                                </a:rPr>
                                <m:t>gs</m:t>
                              </m:r>
                            </m:sub>
                          </m:sSub>
                          <m:sSub>
                            <m:sSubPr>
                              <m:ctrlPr>
                                <a:rPr lang="en-US" altLang="ja-JP" sz="2600" i="1">
                                  <a:latin typeface="Cambria Math" panose="02040503050406030204" pitchFamily="18" charset="0"/>
                                </a:rPr>
                              </m:ctrlPr>
                            </m:sSubPr>
                            <m:e>
                              <m:r>
                                <m:rPr>
                                  <m:sty m:val="p"/>
                                </m:rPr>
                                <a:rPr lang="en-US" altLang="ja-JP" sz="2600" i="1">
                                  <a:latin typeface="Cambria Math" panose="02040503050406030204" pitchFamily="18" charset="0"/>
                                </a:rPr>
                                <m:t>R</m:t>
                              </m:r>
                            </m:e>
                            <m:sub>
                              <m:r>
                                <m:rPr>
                                  <m:sty m:val="p"/>
                                </m:rPr>
                                <a:rPr lang="en-US" altLang="ja-JP" sz="2600" i="1">
                                  <a:latin typeface="Cambria Math" panose="02040503050406030204" pitchFamily="18" charset="0"/>
                                </a:rPr>
                                <m:t>LD</m:t>
                              </m:r>
                            </m:sub>
                          </m:sSub>
                        </m:num>
                        <m:den>
                          <m:sSub>
                            <m:sSubPr>
                              <m:ctrlPr>
                                <a:rPr lang="en-US" altLang="ja-JP" sz="2600" i="1">
                                  <a:latin typeface="Cambria Math" panose="02040503050406030204" pitchFamily="18" charset="0"/>
                                </a:rPr>
                              </m:ctrlPr>
                            </m:sSubPr>
                            <m:e>
                              <m:r>
                                <a:rPr lang="en-US" altLang="ja-JP" sz="2600" i="1">
                                  <a:latin typeface="Cambria Math" panose="02040503050406030204" pitchFamily="18" charset="0"/>
                                </a:rPr>
                                <m:t>𝑔</m:t>
                              </m:r>
                            </m:e>
                            <m:sub>
                              <m:r>
                                <m:rPr>
                                  <m:sty m:val="p"/>
                                </m:rPr>
                                <a:rPr lang="en-US" altLang="ja-JP" sz="2600">
                                  <a:latin typeface="Cambria Math" panose="02040503050406030204" pitchFamily="18" charset="0"/>
                                </a:rPr>
                                <m:t>m</m:t>
                              </m:r>
                            </m:sub>
                          </m:sSub>
                        </m:den>
                      </m:f>
                      <m:r>
                        <a:rPr lang="en-US" altLang="ja-JP" sz="2600" b="0" i="1" smtClean="0">
                          <a:latin typeface="Cambria Math" panose="02040503050406030204" pitchFamily="18" charset="0"/>
                        </a:rPr>
                        <m:t> </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rPr>
                            <m:t>𝑓</m:t>
                          </m:r>
                          <m:r>
                            <a:rPr lang="en-US" altLang="ja-JP" sz="2600" b="0" i="1" smtClean="0">
                              <a:latin typeface="Cambria Math" panose="02040503050406030204" pitchFamily="18" charset="0"/>
                            </a:rPr>
                            <m:t>≪</m:t>
                          </m:r>
                          <m:f>
                            <m:fPr>
                              <m:ctrlPr>
                                <a:rPr lang="en-US" altLang="ja-JP" sz="2600" i="1">
                                  <a:latin typeface="Cambria Math" panose="02040503050406030204" pitchFamily="18" charset="0"/>
                                </a:rPr>
                              </m:ctrlPr>
                            </m:fPr>
                            <m:num>
                              <m:sSub>
                                <m:sSubPr>
                                  <m:ctrlPr>
                                    <a:rPr lang="en-US" altLang="ja-JP" sz="2600" i="1">
                                      <a:latin typeface="Cambria Math" panose="02040503050406030204" pitchFamily="18" charset="0"/>
                                    </a:rPr>
                                  </m:ctrlPr>
                                </m:sSubPr>
                                <m:e>
                                  <m:r>
                                    <a:rPr lang="en-US" altLang="ja-JP" sz="2600" i="1">
                                      <a:latin typeface="Cambria Math" panose="02040503050406030204" pitchFamily="18" charset="0"/>
                                    </a:rPr>
                                    <m:t>𝑔</m:t>
                                  </m:r>
                                </m:e>
                                <m:sub>
                                  <m:r>
                                    <m:rPr>
                                      <m:sty m:val="p"/>
                                    </m:rPr>
                                    <a:rPr lang="en-US" altLang="ja-JP" sz="2600">
                                      <a:latin typeface="Cambria Math" panose="02040503050406030204" pitchFamily="18" charset="0"/>
                                    </a:rPr>
                                    <m:t>m</m:t>
                                  </m:r>
                                </m:sub>
                              </m:sSub>
                            </m:num>
                            <m:den>
                              <m:r>
                                <a:rPr lang="en-US" altLang="ja-JP" sz="2600" i="1">
                                  <a:latin typeface="Cambria Math" panose="02040503050406030204" pitchFamily="18" charset="0"/>
                                </a:rPr>
                                <m:t>2</m:t>
                              </m:r>
                              <m:r>
                                <m:rPr>
                                  <m:sty m:val="p"/>
                                </m:rPr>
                                <a:rPr lang="en-US" altLang="ja-JP" sz="2600">
                                  <a:latin typeface="Cambria Math" panose="02040503050406030204" pitchFamily="18" charset="0"/>
                                </a:rPr>
                                <m:t>π</m:t>
                              </m:r>
                              <m:sSub>
                                <m:sSubPr>
                                  <m:ctrlPr>
                                    <a:rPr lang="en-US" altLang="ja-JP" sz="2600" i="1">
                                      <a:latin typeface="Cambria Math" panose="02040503050406030204" pitchFamily="18" charset="0"/>
                                    </a:rPr>
                                  </m:ctrlPr>
                                </m:sSubPr>
                                <m:e>
                                  <m:r>
                                    <a:rPr lang="en-US" altLang="ja-JP" sz="2600" i="1">
                                      <a:latin typeface="Cambria Math" panose="02040503050406030204" pitchFamily="18" charset="0"/>
                                    </a:rPr>
                                    <m:t>𝐶</m:t>
                                  </m:r>
                                </m:e>
                                <m:sub>
                                  <m:r>
                                    <m:rPr>
                                      <m:sty m:val="p"/>
                                    </m:rPr>
                                    <a:rPr lang="en-US" altLang="ja-JP" sz="2600">
                                      <a:latin typeface="Cambria Math" panose="02040503050406030204" pitchFamily="18" charset="0"/>
                                    </a:rPr>
                                    <m:t>gs</m:t>
                                  </m:r>
                                </m:sub>
                              </m:sSub>
                            </m:den>
                          </m:f>
                          <m:r>
                            <a:rPr lang="en-US" altLang="ja-JP" sz="2600" b="0" i="1" smtClean="0">
                              <a:latin typeface="Cambria Math" panose="02040503050406030204" pitchFamily="18" charset="0"/>
                            </a:rPr>
                            <m:t> </m:t>
                          </m:r>
                          <m:r>
                            <a:rPr lang="ja-JP" altLang="en-US" sz="2600" i="1">
                              <a:latin typeface="Cambria Math" panose="02040503050406030204" pitchFamily="18" charset="0"/>
                            </a:rPr>
                            <m:t>に</m:t>
                          </m:r>
                          <m:r>
                            <a:rPr lang="ja-JP" altLang="en-US" sz="2600" i="1" smtClean="0">
                              <a:latin typeface="Cambria Math" panose="02040503050406030204" pitchFamily="18" charset="0"/>
                            </a:rPr>
                            <m:t>対して</m:t>
                          </m:r>
                          <m:r>
                            <a:rPr lang="ja-JP" altLang="en-US" sz="2600" i="1">
                              <a:latin typeface="Cambria Math" panose="02040503050406030204" pitchFamily="18" charset="0"/>
                            </a:rPr>
                            <m:t>利用可</m:t>
                          </m:r>
                        </m:e>
                      </m:d>
                    </m:oMath>
                  </m:oMathPara>
                </a14:m>
                <a:endParaRPr lang="en-US" altLang="ja-JP" sz="2600" i="1" dirty="0">
                  <a:latin typeface="Cambria Math" panose="02040503050406030204" pitchFamily="18" charset="0"/>
                </a:endParaRPr>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3555051-AD05-6503-8C99-4523A7A8DDDF}"/>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92349CBB-FCDD-5A2D-2787-3DE51C509F97}"/>
              </a:ext>
            </a:extLst>
          </p:cNvPr>
          <p:cNvSpPr>
            <a:spLocks noGrp="1"/>
          </p:cNvSpPr>
          <p:nvPr>
            <p:ph type="sldNum" sz="quarter" idx="12"/>
          </p:nvPr>
        </p:nvSpPr>
        <p:spPr/>
        <p:txBody>
          <a:bodyPr/>
          <a:lstStyle/>
          <a:p>
            <a:fld id="{924F15B5-D230-46EA-A16E-48DA41321501}" type="slidenum">
              <a:rPr kumimoji="1" lang="ja-JP" altLang="en-US" smtClean="0"/>
              <a:t>10</a:t>
            </a:fld>
            <a:endParaRPr kumimoji="1" lang="ja-JP" altLang="en-US"/>
          </a:p>
        </p:txBody>
      </p:sp>
    </p:spTree>
    <p:extLst>
      <p:ext uri="{BB962C8B-B14F-4D97-AF65-F5344CB8AC3E}">
        <p14:creationId xmlns:p14="http://schemas.microsoft.com/office/powerpoint/2010/main" val="69845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A537FAB9-D1A7-1D32-F100-E4F58211C53A}"/>
              </a:ext>
            </a:extLst>
          </p:cNvPr>
          <p:cNvSpPr>
            <a:spLocks noGrp="1"/>
          </p:cNvSpPr>
          <p:nvPr>
            <p:ph type="title"/>
          </p:nvPr>
        </p:nvSpPr>
        <p:spPr/>
        <p:txBody>
          <a:bodyPr/>
          <a:lstStyle/>
          <a:p>
            <a:r>
              <a:rPr lang="ja-JP" altLang="en-US" dirty="0"/>
              <a:t>設計手順</a:t>
            </a:r>
          </a:p>
        </p:txBody>
      </p:sp>
      <p:sp>
        <p:nvSpPr>
          <p:cNvPr id="4" name="スライド番号プレースホルダー 3">
            <a:extLst>
              <a:ext uri="{FF2B5EF4-FFF2-40B4-BE49-F238E27FC236}">
                <a16:creationId xmlns:a16="http://schemas.microsoft.com/office/drawing/2014/main" id="{54CD74AD-A398-9FED-5AF8-110345605C73}"/>
              </a:ext>
            </a:extLst>
          </p:cNvPr>
          <p:cNvSpPr>
            <a:spLocks noGrp="1"/>
          </p:cNvSpPr>
          <p:nvPr>
            <p:ph type="sldNum" sz="quarter" idx="12"/>
          </p:nvPr>
        </p:nvSpPr>
        <p:spPr/>
        <p:txBody>
          <a:bodyPr/>
          <a:lstStyle/>
          <a:p>
            <a:fld id="{7C7E7249-DBBF-4205-994E-BA9E6B4E52F4}" type="slidenum">
              <a:rPr kumimoji="1" lang="ja-JP" altLang="en-US" smtClean="0"/>
              <a:t>11</a:t>
            </a:fld>
            <a:endParaRPr kumimoji="1" lang="ja-JP" altLang="en-US"/>
          </a:p>
        </p:txBody>
      </p:sp>
    </p:spTree>
    <p:extLst>
      <p:ext uri="{BB962C8B-B14F-4D97-AF65-F5344CB8AC3E}">
        <p14:creationId xmlns:p14="http://schemas.microsoft.com/office/powerpoint/2010/main" val="280047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3C8562-9A93-67A3-6537-A7557577419F}"/>
              </a:ext>
            </a:extLst>
          </p:cNvPr>
          <p:cNvSpPr>
            <a:spLocks noGrp="1"/>
          </p:cNvSpPr>
          <p:nvPr>
            <p:ph type="title"/>
          </p:nvPr>
        </p:nvSpPr>
        <p:spPr/>
        <p:txBody>
          <a:bodyPr>
            <a:normAutofit/>
          </a:bodyPr>
          <a:lstStyle/>
          <a:p>
            <a:r>
              <a:rPr kumimoji="1" lang="ja-JP" altLang="en-US" dirty="0"/>
              <a:t>アクティブインダクタを利用した</a:t>
            </a:r>
            <a:br>
              <a:rPr kumimoji="1" lang="en-US" altLang="ja-JP" dirty="0"/>
            </a:br>
            <a:r>
              <a:rPr kumimoji="1" lang="ja-JP" altLang="en-US" dirty="0"/>
              <a:t>出力</a:t>
            </a:r>
            <a:r>
              <a:rPr lang="ja-JP" altLang="en-US" dirty="0"/>
              <a:t>の理論式</a:t>
            </a:r>
            <a:r>
              <a:rPr lang="en-US" altLang="ja-JP" dirty="0"/>
              <a:t>(</a:t>
            </a:r>
            <a:r>
              <a:rPr lang="ja-JP" altLang="en-US" dirty="0"/>
              <a:t>小信号を基にした考察</a:t>
            </a:r>
            <a:r>
              <a:rPr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BDB62BD-6C9F-3C72-2768-EE414553BA38}"/>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i="1">
                              <a:latin typeface="Cambria Math" panose="02040503050406030204" pitchFamily="18" charset="0"/>
                            </a:rPr>
                            <m:t>𝑜𝑢𝑡</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𝐷</m:t>
                          </m:r>
                        </m:sub>
                      </m:sSub>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𝑢𝑝</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𝑚𝑖𝑑</m:t>
                              </m:r>
                            </m:sub>
                          </m:sSub>
                        </m:e>
                      </m:rad>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𝑖𝑛</m:t>
                              </m:r>
                              <m:r>
                                <a:rPr lang="en-US" altLang="ja-JP" i="1">
                                  <a:latin typeface="Cambria Math" panose="02040503050406030204" pitchFamily="18" charset="0"/>
                                </a:rPr>
                                <m:t>+</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𝑖𝑛</m:t>
                              </m:r>
                              <m:r>
                                <a:rPr lang="en-US" altLang="ja-JP" i="1">
                                  <a:latin typeface="Cambria Math" panose="02040503050406030204" pitchFamily="18" charset="0"/>
                                </a:rPr>
                                <m:t>−</m:t>
                              </m:r>
                            </m:sub>
                          </m:sSub>
                        </m:e>
                      </m:d>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𝑐𝑡</m:t>
                              </m:r>
                              <m:r>
                                <a:rPr lang="en-US" altLang="ja-JP" b="0" i="1" smtClean="0">
                                  <a:latin typeface="Cambria Math" panose="02040503050406030204" pitchFamily="18" charset="0"/>
                                </a:rPr>
                                <m:t>𝑟𝑙</m:t>
                              </m:r>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𝑐𝑡</m:t>
                              </m:r>
                              <m:r>
                                <a:rPr lang="en-US" altLang="ja-JP" b="0" i="1" smtClean="0">
                                  <a:latin typeface="Cambria Math" panose="02040503050406030204" pitchFamily="18" charset="0"/>
                                </a:rPr>
                                <m:t>𝑟𝑙</m:t>
                              </m:r>
                              <m:r>
                                <a:rPr lang="en-US" altLang="ja-JP" i="1">
                                  <a:latin typeface="Cambria Math" panose="02040503050406030204" pitchFamily="18" charset="0"/>
                                </a:rPr>
                                <m:t>2</m:t>
                              </m:r>
                            </m:sub>
                          </m:sSub>
                        </m:e>
                      </m:d>
                    </m:oMath>
                  </m:oMathPara>
                </a14:m>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𝐷</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𝑐𝑡</m:t>
                          </m:r>
                          <m:r>
                            <a:rPr lang="en-US" altLang="ja-JP" b="0" i="1" smtClean="0">
                              <a:latin typeface="Cambria Math" panose="02040503050406030204" pitchFamily="18" charset="0"/>
                            </a:rPr>
                            <m:t>𝑟𝑙</m:t>
                          </m:r>
                        </m:sub>
                      </m:sSub>
                      <m:rad>
                        <m:radPr>
                          <m:degHide m:val="on"/>
                          <m:ctrlPr>
                            <a:rPr lang="en-US" altLang="ja-JP" i="1" smtClean="0">
                              <a:latin typeface="Cambria Math" panose="02040503050406030204" pitchFamily="18" charset="0"/>
                            </a:rPr>
                          </m:ctrlPr>
                        </m:radPr>
                        <m:deg/>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𝑢𝑝</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𝑚𝑖𝑑</m:t>
                              </m:r>
                            </m:sub>
                          </m:sSub>
                        </m:e>
                      </m:rad>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𝑖𝑛</m:t>
                          </m:r>
                        </m:sub>
                      </m:sSub>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4</m:t>
                          </m:r>
                        </m:num>
                        <m:den>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𝐿</m:t>
                                  </m:r>
                                </m:sub>
                              </m:sSub>
                            </m:sub>
                          </m:sSub>
                        </m:den>
                      </m:f>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𝑐𝑡</m:t>
                          </m:r>
                          <m:r>
                            <a:rPr lang="en-US" altLang="ja-JP" b="0" i="1" smtClean="0">
                              <a:latin typeface="Cambria Math" panose="02040503050406030204" pitchFamily="18" charset="0"/>
                            </a:rPr>
                            <m:t>𝑟𝑙</m:t>
                          </m:r>
                        </m:sub>
                      </m:sSub>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𝑢𝑝</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𝑚𝑖𝑑</m:t>
                              </m:r>
                            </m:sub>
                          </m:sSub>
                        </m:e>
                      </m:rad>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𝑖𝑛</m:t>
                          </m:r>
                        </m:sub>
                      </m:sSub>
                    </m:oMath>
                  </m:oMathPara>
                </a14:m>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4</m:t>
                          </m:r>
                        </m:num>
                        <m:den>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𝐿</m:t>
                                  </m:r>
                                </m:sub>
                              </m:sSub>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𝑐𝑡𝑟𝑙</m:t>
                          </m:r>
                        </m:sub>
                      </m:sSub>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𝑢𝑝</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𝑚𝑖𝑑</m:t>
                              </m:r>
                            </m:sub>
                          </m:sSub>
                        </m:e>
                      </m:rad>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𝑖𝑛</m:t>
                          </m:r>
                        </m:sub>
                      </m:sSub>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4</m:t>
                          </m:r>
                        </m:num>
                        <m:den>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𝐿</m:t>
                                  </m:r>
                                </m:sub>
                              </m:sSub>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𝑐𝑡𝑟𝑙</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0</m:t>
                          </m:r>
                        </m:sub>
                      </m:sSub>
                      <m:rad>
                        <m:radPr>
                          <m:degHide m:val="on"/>
                          <m:ctrlPr>
                            <a:rPr lang="en-US" altLang="ja-JP" i="1">
                              <a:latin typeface="Cambria Math" panose="02040503050406030204" pitchFamily="18" charset="0"/>
                            </a:rPr>
                          </m:ctrlPr>
                        </m:radPr>
                        <m:deg/>
                        <m:e>
                          <m:f>
                            <m:fPr>
                              <m:ctrlPr>
                                <a:rPr lang="en-US" altLang="ja-JP" b="0" i="1" smtClean="0">
                                  <a:latin typeface="Cambria Math" panose="02040503050406030204" pitchFamily="18" charset="0"/>
                                </a:rPr>
                              </m:ctrlPr>
                            </m:fPr>
                            <m:num>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𝑊</m:t>
                                  </m:r>
                                </m:e>
                                <m:sub>
                                  <m:r>
                                    <a:rPr lang="en-US" altLang="ja-JP" b="0" i="1" smtClean="0">
                                      <a:latin typeface="Cambria Math" panose="02040503050406030204" pitchFamily="18" charset="0"/>
                                    </a:rPr>
                                    <m:t>𝑢𝑝</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𝑚𝑖𝑑</m:t>
                                  </m:r>
                                </m:sub>
                              </m:sSub>
                            </m:num>
                            <m:den>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𝑢𝑝</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𝑚𝑖𝑑</m:t>
                                  </m:r>
                                </m:sub>
                              </m:sSub>
                            </m:den>
                          </m:f>
                        </m:e>
                      </m:rad>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𝑖𝑛</m:t>
                          </m:r>
                        </m:sub>
                      </m:sSub>
                    </m:oMath>
                  </m:oMathPara>
                </a14:m>
                <a:endParaRPr lang="en-US" altLang="ja-JP" dirty="0"/>
              </a:p>
              <a:p>
                <a:pPr marL="0" indent="0">
                  <a:buNone/>
                </a:pPr>
                <a:r>
                  <a:rPr kumimoji="1" lang="ja-JP" altLang="en-US" dirty="0"/>
                  <a:t>増幅率</a:t>
                </a:r>
                <a14:m>
                  <m:oMath xmlns:m="http://schemas.openxmlformats.org/officeDocument/2006/math">
                    <m:f>
                      <m:fPr>
                        <m:ctrlPr>
                          <a:rPr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𝑜𝑢𝑡</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𝑖𝑛</m:t>
                            </m:r>
                          </m:sub>
                        </m:sSub>
                      </m:den>
                    </m:f>
                  </m:oMath>
                </a14:m>
                <a:r>
                  <a:rPr kumimoji="1" lang="ja-JP" altLang="en-US" dirty="0"/>
                  <a:t>を大きくするには抵抗</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𝐷</m:t>
                        </m:r>
                      </m:sub>
                    </m:sSub>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𝐿</m:t>
                                </m:r>
                              </m:sub>
                            </m:sSub>
                          </m:sub>
                        </m:sSub>
                      </m:den>
                    </m:f>
                    <m:r>
                      <a:rPr lang="en-US" altLang="ja-JP" b="0" i="1" smtClean="0">
                        <a:latin typeface="Cambria Math" panose="02040503050406030204" pitchFamily="18" charset="0"/>
                      </a:rPr>
                      <m:t>)</m:t>
                    </m:r>
                  </m:oMath>
                </a14:m>
                <a:r>
                  <a:rPr kumimoji="1" lang="ja-JP" altLang="en-US" dirty="0"/>
                  <a:t>やチャネル幅</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𝑊</m:t>
                        </m:r>
                      </m:e>
                      <m:sub>
                        <m:r>
                          <a:rPr lang="en-US" altLang="ja-JP" i="1">
                            <a:latin typeface="Cambria Math" panose="02040503050406030204" pitchFamily="18" charset="0"/>
                          </a:rPr>
                          <m:t>𝑢𝑝</m:t>
                        </m:r>
                      </m:sub>
                    </m:sSub>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𝑊</m:t>
                        </m:r>
                      </m:e>
                      <m:sub>
                        <m:r>
                          <a:rPr lang="en-US" altLang="ja-JP" i="1">
                            <a:latin typeface="Cambria Math" panose="02040503050406030204" pitchFamily="18" charset="0"/>
                          </a:rPr>
                          <m:t>𝑚𝑖𝑑</m:t>
                        </m:r>
                      </m:sub>
                    </m:sSub>
                  </m:oMath>
                </a14:m>
                <a:r>
                  <a:rPr kumimoji="1" lang="ja-JP" altLang="en-US" dirty="0"/>
                  <a:t>を大きくすればよい</a:t>
                </a:r>
                <a:r>
                  <a:rPr kumimoji="1" lang="en-US" altLang="ja-JP" dirty="0"/>
                  <a:t>(</a:t>
                </a:r>
                <a:r>
                  <a:rPr kumimoji="1" lang="ja-JP" altLang="en-US" dirty="0"/>
                  <a:t>チャネル長</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i="1">
                            <a:latin typeface="Cambria Math" panose="02040503050406030204" pitchFamily="18" charset="0"/>
                          </a:rPr>
                          <m:t>𝑢𝑝</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i="1">
                            <a:latin typeface="Cambria Math" panose="02040503050406030204" pitchFamily="18" charset="0"/>
                          </a:rPr>
                          <m:t>𝑚𝑖𝑑</m:t>
                        </m:r>
                      </m:sub>
                    </m:sSub>
                  </m:oMath>
                </a14:m>
                <a:r>
                  <a:rPr kumimoji="1" lang="ja-JP" altLang="en-US" dirty="0"/>
                  <a:t>は一定を想定</a:t>
                </a:r>
                <a:r>
                  <a:rPr kumimoji="1" lang="en-US" altLang="ja-JP" dirty="0"/>
                  <a:t>)</a:t>
                </a:r>
                <a:r>
                  <a:rPr kumimoji="1" lang="ja-JP" altLang="en-US" dirty="0"/>
                  <a:t>。</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1BDB62BD-6C9F-3C72-2768-EE414553BA38}"/>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55B0FAD-0B8D-A073-D8DA-13FE8EA40086}"/>
              </a:ext>
            </a:extLst>
          </p:cNvPr>
          <p:cNvSpPr>
            <a:spLocks noGrp="1"/>
          </p:cNvSpPr>
          <p:nvPr>
            <p:ph type="sldNum" sz="quarter" idx="12"/>
          </p:nvPr>
        </p:nvSpPr>
        <p:spPr/>
        <p:txBody>
          <a:bodyPr/>
          <a:lstStyle/>
          <a:p>
            <a:fld id="{86EB0EDD-8420-42DB-8C1E-995E3D3C720D}" type="slidenum">
              <a:rPr kumimoji="1" lang="ja-JP" altLang="en-US" smtClean="0"/>
              <a:t>12</a:t>
            </a:fld>
            <a:endParaRPr kumimoji="1" lang="ja-JP" altLang="en-US"/>
          </a:p>
        </p:txBody>
      </p:sp>
    </p:spTree>
    <p:extLst>
      <p:ext uri="{BB962C8B-B14F-4D97-AF65-F5344CB8AC3E}">
        <p14:creationId xmlns:p14="http://schemas.microsoft.com/office/powerpoint/2010/main" val="277877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3C8562-9A93-67A3-6537-A7557577419F}"/>
              </a:ext>
            </a:extLst>
          </p:cNvPr>
          <p:cNvSpPr>
            <a:spLocks noGrp="1"/>
          </p:cNvSpPr>
          <p:nvPr>
            <p:ph type="title"/>
          </p:nvPr>
        </p:nvSpPr>
        <p:spPr/>
        <p:txBody>
          <a:bodyPr/>
          <a:lstStyle/>
          <a:p>
            <a:r>
              <a:rPr kumimoji="1" lang="ja-JP" altLang="en-US" dirty="0"/>
              <a:t>遮断しない条件</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BDB62BD-6C9F-3C72-2768-EE414553BA38}"/>
                  </a:ext>
                </a:extLst>
              </p:cNvPr>
              <p:cNvSpPr>
                <a:spLocks noGrp="1"/>
              </p:cNvSpPr>
              <p:nvPr>
                <p:ph idx="1"/>
              </p:nvPr>
            </p:nvSpPr>
            <p:spPr>
              <a:xfrm>
                <a:off x="838200" y="1447800"/>
                <a:ext cx="10515600" cy="5273675"/>
              </a:xfrm>
            </p:spPr>
            <p:txBody>
              <a:bodyPr>
                <a:normAutofit/>
              </a:bodyPr>
              <a:lstStyle/>
              <a:p>
                <a:pPr marL="0" indent="0">
                  <a:buNone/>
                </a:pPr>
                <a:r>
                  <a:rPr lang="ja-JP" altLang="en-US" dirty="0"/>
                  <a:t>一方、</a:t>
                </a:r>
                <a:r>
                  <a:rPr lang="en-US" altLang="ja-JP" dirty="0"/>
                  <a:t> </a:t>
                </a:r>
                <a:r>
                  <a:rPr lang="ja-JP" altLang="en-US" dirty="0"/>
                  <a:t>チャネル幅</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𝑊</m:t>
                        </m:r>
                      </m:e>
                      <m:sub>
                        <m:r>
                          <a:rPr lang="en-US" altLang="ja-JP" i="1">
                            <a:latin typeface="Cambria Math" panose="02040503050406030204" pitchFamily="18" charset="0"/>
                          </a:rPr>
                          <m:t>𝑢𝑝</m:t>
                        </m:r>
                      </m:sub>
                    </m:sSub>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𝑊</m:t>
                        </m:r>
                      </m:e>
                      <m:sub>
                        <m:r>
                          <a:rPr lang="en-US" altLang="ja-JP" i="1">
                            <a:latin typeface="Cambria Math" panose="02040503050406030204" pitchFamily="18" charset="0"/>
                          </a:rPr>
                          <m:t>𝑚𝑖𝑑</m:t>
                        </m:r>
                      </m:sub>
                    </m:sSub>
                  </m:oMath>
                </a14:m>
                <a:r>
                  <a:rPr lang="ja-JP" altLang="en-US" dirty="0">
                    <a:latin typeface="Cambria Math" panose="02040503050406030204" pitchFamily="18" charset="0"/>
                  </a:rPr>
                  <a:t>は差動成分</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𝑖𝑛</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𝑐𝑡𝑟𝑙</m:t>
                        </m:r>
                      </m:sub>
                    </m:sSub>
                  </m:oMath>
                </a14:m>
                <a:r>
                  <a:rPr kumimoji="1" lang="ja-JP" altLang="en-US" dirty="0"/>
                  <a:t>と遮断しない条件により</a:t>
                </a:r>
                <a:r>
                  <a:rPr lang="ja-JP" altLang="en-US" dirty="0"/>
                  <a:t>次のような</a:t>
                </a:r>
                <a:r>
                  <a:rPr kumimoji="1" lang="ja-JP" altLang="en-US" dirty="0"/>
                  <a:t>制限を受ける。</a:t>
                </a:r>
                <a:r>
                  <a:rPr lang="en-US" altLang="ja-JP" dirty="0"/>
                  <a:t> </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𝑖𝑛</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𝑖𝑛</m:t>
                              </m:r>
                              <m:r>
                                <a:rPr lang="en-US" altLang="ja-JP" b="0" i="1" smtClean="0">
                                  <a:latin typeface="Cambria Math" panose="02040503050406030204" pitchFamily="18" charset="0"/>
                                </a:rPr>
                                <m:t>−</m:t>
                              </m:r>
                            </m:sub>
                          </m:sSub>
                        </m:e>
                      </m:d>
                      <m:r>
                        <a:rPr lang="en-US" altLang="ja-JP" b="0" i="1" smtClean="0">
                          <a:latin typeface="Cambria Math" panose="02040503050406030204" pitchFamily="18" charset="0"/>
                        </a:rPr>
                        <m:t>≤</m:t>
                      </m:r>
                      <m:rad>
                        <m:radPr>
                          <m:degHide m:val="on"/>
                          <m:ctrlPr>
                            <a:rPr lang="en-US" altLang="ja-JP" i="1">
                              <a:latin typeface="Cambria Math" panose="02040503050406030204" pitchFamily="18" charset="0"/>
                            </a:rPr>
                          </m:ctrlPr>
                        </m:radPr>
                        <m:deg/>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𝑡𝑎𝑖𝑙</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𝐾</m:t>
                              </m:r>
                            </m:e>
                            <m:sub>
                              <m:r>
                                <a:rPr lang="en-US" altLang="ja-JP" b="0" i="1" smtClean="0">
                                  <a:latin typeface="Cambria Math" panose="02040503050406030204" pitchFamily="18" charset="0"/>
                                </a:rPr>
                                <m:t>𝑚𝑖𝑑</m:t>
                              </m:r>
                            </m:sub>
                          </m:sSub>
                        </m:e>
                      </m:rad>
                    </m:oMath>
                  </m:oMathPara>
                </a14:m>
                <a:endParaRPr kumimoji="1" lang="en-US" altLang="ja-JP"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𝑐𝑡𝑟𝑙</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𝑐𝑡𝑟𝑙</m:t>
                              </m:r>
                              <m:r>
                                <a:rPr lang="en-US" altLang="ja-JP" b="0" i="1" smtClean="0">
                                  <a:latin typeface="Cambria Math" panose="02040503050406030204" pitchFamily="18" charset="0"/>
                                </a:rPr>
                                <m:t>2</m:t>
                              </m:r>
                            </m:sub>
                          </m:sSub>
                        </m:e>
                      </m:d>
                      <m:r>
                        <a:rPr lang="en-US" altLang="ja-JP" b="0" i="1" smtClean="0">
                          <a:latin typeface="Cambria Math" panose="02040503050406030204" pitchFamily="18" charset="0"/>
                        </a:rPr>
                        <m:t>≤</m:t>
                      </m:r>
                      <m:rad>
                        <m:radPr>
                          <m:degHide m:val="on"/>
                          <m:ctrlPr>
                            <a:rPr lang="en-US" altLang="ja-JP" i="1">
                              <a:latin typeface="Cambria Math" panose="02040503050406030204" pitchFamily="18" charset="0"/>
                            </a:rPr>
                          </m:ctrlPr>
                        </m:radPr>
                        <m:deg/>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𝑡𝑎𝑖𝑙</m:t>
                              </m:r>
                            </m:sub>
                          </m:sSub>
                          <m:r>
                            <a:rPr lang="en-US" altLang="ja-JP" b="0" i="1" smtClean="0">
                              <a:latin typeface="Cambria Math" panose="02040503050406030204" pitchFamily="18" charset="0"/>
                            </a:rPr>
                            <m:t>/2</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𝐾</m:t>
                              </m:r>
                            </m:e>
                            <m:sub>
                              <m:r>
                                <a:rPr lang="en-US" altLang="ja-JP" b="0" i="1" smtClean="0">
                                  <a:latin typeface="Cambria Math" panose="02040503050406030204" pitchFamily="18" charset="0"/>
                                </a:rPr>
                                <m:t>𝑢𝑝</m:t>
                              </m:r>
                            </m:sub>
                          </m:sSub>
                        </m:e>
                      </m:rad>
                    </m:oMath>
                  </m:oMathPara>
                </a14:m>
                <a:endParaRPr kumimoji="1" lang="en-US" altLang="ja-JP" dirty="0"/>
              </a:p>
              <a:p>
                <a:pPr marL="0" indent="0">
                  <a:buNone/>
                </a:pPr>
                <a:r>
                  <a:rPr lang="ja-JP" altLang="en-US" dirty="0"/>
                  <a:t>今回、</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𝑖𝑛</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=0.1</m:t>
                    </m:r>
                    <m:r>
                      <m:rPr>
                        <m:sty m:val="p"/>
                      </m:rPr>
                      <a:rPr lang="en-US" altLang="ja-JP" b="0" i="0" smtClean="0">
                        <a:latin typeface="Cambria Math" panose="02040503050406030204" pitchFamily="18" charset="0"/>
                      </a:rPr>
                      <m:t>V</m:t>
                    </m:r>
                    <m:r>
                      <a:rPr lang="en-US" altLang="ja-JP" b="0" i="0"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𝑐𝑡𝑟𝑙</m:t>
                        </m:r>
                        <m:r>
                          <a:rPr lang="en-US" altLang="ja-JP" i="1">
                            <a:latin typeface="Cambria Math" panose="02040503050406030204" pitchFamily="18" charset="0"/>
                          </a:rPr>
                          <m:t>1</m:t>
                        </m:r>
                      </m:sub>
                    </m:sSub>
                    <m:r>
                      <a:rPr lang="en-US" altLang="ja-JP" b="0" i="1" smtClean="0">
                        <a:latin typeface="Cambria Math" panose="02040503050406030204" pitchFamily="18" charset="0"/>
                      </a:rPr>
                      <m:t>=0.1</m:t>
                    </m:r>
                    <m:r>
                      <m:rPr>
                        <m:sty m:val="p"/>
                      </m:rPr>
                      <a:rPr lang="en-US" altLang="ja-JP" b="0" i="0" smtClean="0">
                        <a:latin typeface="Cambria Math" panose="02040503050406030204" pitchFamily="18" charset="0"/>
                      </a:rPr>
                      <m:t>V</m:t>
                    </m:r>
                  </m:oMath>
                </a14:m>
                <a:r>
                  <a:rPr kumimoji="1" lang="ja-JP" altLang="en-US" dirty="0"/>
                  <a:t>としており、</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𝑡𝑎𝑖𝑙</m:t>
                        </m:r>
                      </m:sub>
                    </m:sSub>
                    <m:r>
                      <a:rPr lang="en-US" altLang="ja-JP" b="0" i="1" smtClean="0">
                        <a:latin typeface="Cambria Math" panose="02040503050406030204" pitchFamily="18" charset="0"/>
                      </a:rPr>
                      <m:t>=1</m:t>
                    </m:r>
                    <m:r>
                      <a:rPr lang="en-US" altLang="ja-JP" b="0" i="1" smtClean="0">
                        <a:latin typeface="Cambria Math" panose="02040503050406030204" pitchFamily="18" charset="0"/>
                      </a:rPr>
                      <m:t>𝑚𝐴</m:t>
                    </m:r>
                  </m:oMath>
                </a14:m>
                <a:r>
                  <a:rPr kumimoji="1" lang="ja-JP" altLang="en-US" dirty="0"/>
                  <a:t>での製作を考えていたため、</a:t>
                </a:r>
                <a:endParaRPr kumimoji="1"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𝑚𝑖𝑑</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𝑡𝑎𝑖𝑙</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0</m:t>
                              </m:r>
                            </m:sub>
                          </m:sSub>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𝐿</m:t>
                              </m:r>
                            </m:den>
                          </m:f>
                          <m:sSup>
                            <m:sSupPr>
                              <m:ctrlPr>
                                <a:rPr lang="en-US" altLang="ja-JP" i="1">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𝑖𝑛</m:t>
                                      </m:r>
                                    </m:sub>
                                  </m:sSub>
                                </m:e>
                              </m:d>
                            </m:e>
                            <m:sup>
                              <m:r>
                                <a:rPr lang="en-US" altLang="ja-JP" i="1">
                                  <a:latin typeface="Cambria Math" panose="02040503050406030204" pitchFamily="18" charset="0"/>
                                  <a:ea typeface="Cambria Math" panose="02040503050406030204" pitchFamily="18" charset="0"/>
                                </a:rPr>
                                <m:t>2</m:t>
                              </m:r>
                            </m:sup>
                          </m:sSup>
                        </m:den>
                      </m:f>
                      <m:r>
                        <a:rPr lang="en-US" altLang="ja-JP" b="0" i="1" smtClean="0">
                          <a:latin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−3</m:t>
                              </m:r>
                            </m:sup>
                          </m:sSup>
                        </m:num>
                        <m:den>
                          <m:r>
                            <a:rPr lang="en-US" altLang="ja-JP" i="1">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10</m:t>
                              </m:r>
                            </m:e>
                            <m:sup>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4</m:t>
                              </m:r>
                            </m:sup>
                          </m:sSup>
                          <m:r>
                            <a:rPr lang="en-US" altLang="ja-JP" i="1" smtClean="0">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num>
                            <m:den>
                              <m:r>
                                <a:rPr lang="en-US" altLang="ja-JP" b="0" i="1" smtClean="0">
                                  <a:latin typeface="Cambria Math" panose="02040503050406030204" pitchFamily="18" charset="0"/>
                                  <a:ea typeface="Cambria Math" panose="02040503050406030204" pitchFamily="18" charset="0"/>
                                </a:rPr>
                                <m:t>0.18</m:t>
                              </m:r>
                            </m:den>
                          </m:f>
                          <m:r>
                            <a:rPr lang="en-US" altLang="ja-JP"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0.2</m:t>
                              </m:r>
                            </m:e>
                            <m:sup>
                              <m:r>
                                <a:rPr lang="en-US" altLang="ja-JP" b="0" i="1" smtClean="0">
                                  <a:latin typeface="Cambria Math" panose="02040503050406030204" pitchFamily="18" charset="0"/>
                                  <a:ea typeface="Cambria Math" panose="02040503050406030204" pitchFamily="18" charset="0"/>
                                </a:rPr>
                                <m:t>2</m:t>
                              </m:r>
                            </m:sup>
                          </m:sSup>
                        </m:den>
                      </m:f>
                      <m:r>
                        <a:rPr lang="en-US" altLang="ja-JP" b="0" i="1" smtClean="0">
                          <a:latin typeface="Cambria Math" panose="02040503050406030204" pitchFamily="18" charset="0"/>
                          <a:ea typeface="Cambria Math" panose="02040503050406030204" pitchFamily="18" charset="0"/>
                        </a:rPr>
                        <m:t>=45</m:t>
                      </m:r>
                      <m:r>
                        <m:rPr>
                          <m:sty m:val="p"/>
                        </m:rPr>
                        <a:rPr lang="ja-JP" altLang="en-US">
                          <a:latin typeface="Cambria Math" panose="02040503050406030204" pitchFamily="18" charset="0"/>
                          <a:ea typeface="Cambria Math" panose="02040503050406030204" pitchFamily="18" charset="0"/>
                        </a:rPr>
                        <m:t>μ</m:t>
                      </m:r>
                      <m:r>
                        <m:rPr>
                          <m:sty m:val="p"/>
                        </m:rPr>
                        <a:rPr lang="en-US" altLang="ja-JP">
                          <a:latin typeface="Cambria Math" panose="02040503050406030204" pitchFamily="18" charset="0"/>
                        </a:rPr>
                        <m:t>m</m:t>
                      </m:r>
                    </m:oMath>
                  </m:oMathPara>
                </a14:m>
                <a:endParaRPr lang="en-US" altLang="ja-JP" dirty="0">
                  <a:latin typeface="Cambria Math" panose="02040503050406030204" pitchFamily="18" charset="0"/>
                </a:endParaRPr>
              </a:p>
              <a:p>
                <a:pPr marL="0" indent="0">
                  <a:buNone/>
                </a:pPr>
                <a:r>
                  <a:rPr lang="ja-JP" altLang="en-US" dirty="0"/>
                  <a:t>よって、</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𝑚𝑖𝑑</m:t>
                        </m:r>
                      </m:sub>
                    </m:sSub>
                    <m:r>
                      <a:rPr lang="en-US" altLang="ja-JP" b="0" i="1" smtClean="0">
                        <a:latin typeface="Cambria Math" panose="02040503050406030204" pitchFamily="18" charset="0"/>
                      </a:rPr>
                      <m:t>=44</m:t>
                    </m:r>
                    <m:r>
                      <m:rPr>
                        <m:sty m:val="p"/>
                      </m:rPr>
                      <a:rPr lang="ja-JP" altLang="en-US" smtClean="0">
                        <a:latin typeface="Cambria Math" panose="02040503050406030204" pitchFamily="18" charset="0"/>
                        <a:ea typeface="Cambria Math" panose="02040503050406030204" pitchFamily="18" charset="0"/>
                      </a:rPr>
                      <m:t>μ</m:t>
                    </m:r>
                    <m:r>
                      <m:rPr>
                        <m:sty m:val="p"/>
                      </m:rPr>
                      <a:rPr lang="en-US" altLang="ja-JP">
                        <a:latin typeface="Cambria Math" panose="02040503050406030204" pitchFamily="18" charset="0"/>
                      </a:rPr>
                      <m:t>m</m:t>
                    </m:r>
                    <m:r>
                      <a:rPr lang="en-US" altLang="ja-JP" b="0" i="1" smtClean="0">
                        <a:latin typeface="Cambria Math" panose="02040503050406030204" pitchFamily="18" charset="0"/>
                      </a:rPr>
                      <m:t>=</m:t>
                    </m:r>
                    <m:r>
                      <a:rPr lang="en-US" altLang="ja-JP" b="0" i="1" smtClean="0">
                        <a:solidFill>
                          <a:srgbClr val="FF0000"/>
                        </a:solidFill>
                        <a:latin typeface="Cambria Math" panose="02040503050406030204" pitchFamily="18" charset="0"/>
                      </a:rPr>
                      <m:t>4</m:t>
                    </m:r>
                    <m:r>
                      <a:rPr lang="en-US" altLang="ja-JP" b="0" i="1" smtClean="0">
                        <a:solidFill>
                          <a:srgbClr val="FF0000"/>
                        </a:solidFill>
                        <a:latin typeface="Cambria Math" panose="02040503050406030204" pitchFamily="18" charset="0"/>
                        <a:ea typeface="Cambria Math" panose="02040503050406030204" pitchFamily="18" charset="0"/>
                      </a:rPr>
                      <m:t>×</m:t>
                    </m:r>
                    <m:r>
                      <a:rPr lang="en-US" altLang="ja-JP" b="0" i="0" smtClean="0">
                        <a:solidFill>
                          <a:srgbClr val="FF0000"/>
                        </a:solidFill>
                        <a:latin typeface="Cambria Math" panose="02040503050406030204" pitchFamily="18" charset="0"/>
                        <a:ea typeface="Cambria Math" panose="02040503050406030204" pitchFamily="18" charset="0"/>
                      </a:rPr>
                      <m:t>11</m:t>
                    </m:r>
                    <m:r>
                      <m:rPr>
                        <m:sty m:val="p"/>
                      </m:rPr>
                      <a:rPr lang="ja-JP" altLang="en-US">
                        <a:latin typeface="Cambria Math" panose="02040503050406030204" pitchFamily="18" charset="0"/>
                        <a:ea typeface="Cambria Math" panose="02040503050406030204" pitchFamily="18" charset="0"/>
                      </a:rPr>
                      <m:t>μ</m:t>
                    </m:r>
                    <m:r>
                      <m:rPr>
                        <m:sty m:val="p"/>
                      </m:rPr>
                      <a:rPr lang="en-US" altLang="ja-JP">
                        <a:latin typeface="Cambria Math" panose="02040503050406030204" pitchFamily="18" charset="0"/>
                      </a:rPr>
                      <m:t>m</m:t>
                    </m:r>
                  </m:oMath>
                </a14:m>
                <a:r>
                  <a:rPr lang="ja-JP" altLang="en-US" dirty="0"/>
                  <a:t>と</a:t>
                </a:r>
                <a:r>
                  <a:rPr lang="ja-JP" altLang="en-US"/>
                  <a:t>した。</a:t>
                </a:r>
                <a:endParaRPr lang="en-US" altLang="ja-JP" dirty="0"/>
              </a:p>
              <a:p>
                <a:pPr marL="0" indent="0">
                  <a:buNone/>
                </a:pPr>
                <a:r>
                  <a:rPr lang="ja-JP" altLang="en-US" dirty="0"/>
                  <a:t>同様に</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𝑢</m:t>
                        </m:r>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11</m:t>
                    </m:r>
                    <m:r>
                      <m:rPr>
                        <m:sty m:val="p"/>
                      </m:rPr>
                      <a:rPr lang="ja-JP" altLang="en-US">
                        <a:latin typeface="Cambria Math" panose="02040503050406030204" pitchFamily="18" charset="0"/>
                        <a:ea typeface="Cambria Math" panose="02040503050406030204" pitchFamily="18" charset="0"/>
                      </a:rPr>
                      <m:t>μ</m:t>
                    </m:r>
                    <m:r>
                      <m:rPr>
                        <m:sty m:val="p"/>
                      </m:rPr>
                      <a:rPr lang="en-US" altLang="ja-JP">
                        <a:latin typeface="Cambria Math" panose="02040503050406030204" pitchFamily="18" charset="0"/>
                      </a:rPr>
                      <m:t>m</m:t>
                    </m:r>
                  </m:oMath>
                </a14:m>
                <a:r>
                  <a:rPr lang="ja-JP" altLang="en-US" dirty="0"/>
                  <a:t>とした。</a:t>
                </a:r>
                <a:endParaRPr lang="en-US" altLang="ja-JP" dirty="0"/>
              </a:p>
            </p:txBody>
          </p:sp>
        </mc:Choice>
        <mc:Fallback xmlns="">
          <p:sp>
            <p:nvSpPr>
              <p:cNvPr id="3" name="コンテンツ プレースホルダー 2">
                <a:extLst>
                  <a:ext uri="{FF2B5EF4-FFF2-40B4-BE49-F238E27FC236}">
                    <a16:creationId xmlns:a16="http://schemas.microsoft.com/office/drawing/2014/main" id="{1BDB62BD-6C9F-3C72-2768-EE414553BA38}"/>
                  </a:ext>
                </a:extLst>
              </p:cNvPr>
              <p:cNvSpPr>
                <a:spLocks noGrp="1" noRot="1" noChangeAspect="1" noMove="1" noResize="1" noEditPoints="1" noAdjustHandles="1" noChangeArrowheads="1" noChangeShapeType="1" noTextEdit="1"/>
              </p:cNvSpPr>
              <p:nvPr>
                <p:ph idx="1"/>
              </p:nvPr>
            </p:nvSpPr>
            <p:spPr>
              <a:xfrm>
                <a:off x="838200" y="1447800"/>
                <a:ext cx="10515600" cy="5273675"/>
              </a:xfrm>
              <a:blipFill>
                <a:blip r:embed="rId2"/>
                <a:stretch>
                  <a:fillRect l="-1217" t="-1618" r="-406" b="-92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55B0FAD-0B8D-A073-D8DA-13FE8EA40086}"/>
              </a:ext>
            </a:extLst>
          </p:cNvPr>
          <p:cNvSpPr>
            <a:spLocks noGrp="1"/>
          </p:cNvSpPr>
          <p:nvPr>
            <p:ph type="sldNum" sz="quarter" idx="12"/>
          </p:nvPr>
        </p:nvSpPr>
        <p:spPr/>
        <p:txBody>
          <a:bodyPr/>
          <a:lstStyle/>
          <a:p>
            <a:fld id="{86EB0EDD-8420-42DB-8C1E-995E3D3C720D}" type="slidenum">
              <a:rPr kumimoji="1" lang="ja-JP" altLang="en-US" smtClean="0"/>
              <a:t>13</a:t>
            </a:fld>
            <a:endParaRPr kumimoji="1" lang="ja-JP" altLang="en-US"/>
          </a:p>
        </p:txBody>
      </p:sp>
    </p:spTree>
    <p:extLst>
      <p:ext uri="{BB962C8B-B14F-4D97-AF65-F5344CB8AC3E}">
        <p14:creationId xmlns:p14="http://schemas.microsoft.com/office/powerpoint/2010/main" val="3936986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コンテンツ プレースホルダー 9">
                <a:extLst>
                  <a:ext uri="{FF2B5EF4-FFF2-40B4-BE49-F238E27FC236}">
                    <a16:creationId xmlns:a16="http://schemas.microsoft.com/office/drawing/2014/main" id="{3A610CAC-70A7-4829-33F1-FA24B5E0CAD0}"/>
                  </a:ext>
                </a:extLst>
              </p:cNvPr>
              <p:cNvSpPr>
                <a:spLocks noGrp="1"/>
              </p:cNvSpPr>
              <p:nvPr>
                <p:ph idx="1"/>
              </p:nvPr>
            </p:nvSpPr>
            <p:spPr/>
            <p:txBody>
              <a:bodyPr>
                <a:normAutofit/>
              </a:bodyPr>
              <a:lstStyle/>
              <a:p>
                <a:pPr marL="0" indent="0">
                  <a:buNone/>
                </a:pPr>
                <a:r>
                  <a:rPr kumimoji="1" lang="ja-JP" altLang="en-US" dirty="0"/>
                  <a:t>増幅率</a:t>
                </a:r>
                <a14:m>
                  <m:oMath xmlns:m="http://schemas.openxmlformats.org/officeDocument/2006/math">
                    <m:f>
                      <m:fPr>
                        <m:ctrlPr>
                          <a:rPr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𝑜𝑢𝑡</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𝑖𝑛</m:t>
                            </m:r>
                          </m:sub>
                        </m:sSub>
                      </m:den>
                    </m:f>
                  </m:oMath>
                </a14:m>
                <a:r>
                  <a:rPr kumimoji="1" lang="ja-JP" altLang="en-US" dirty="0"/>
                  <a:t>を大きくするには抵抗</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𝐷</m:t>
                        </m:r>
                      </m:sub>
                    </m:sSub>
                  </m:oMath>
                </a14:m>
                <a:r>
                  <a:rPr lang="ja-JP" altLang="en-US" b="0" dirty="0"/>
                  <a:t>を大きく、つまり相互コンダクタンス</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𝐿</m:t>
                            </m:r>
                          </m:sub>
                        </m:sSub>
                      </m:sub>
                    </m:sSub>
                  </m:oMath>
                </a14:m>
                <a:r>
                  <a:rPr lang="ja-JP" altLang="en-US" b="0" dirty="0"/>
                  <a:t>を小さくすればよい。</a:t>
                </a:r>
                <a:endParaRPr lang="en-US" altLang="ja-JP" b="0" dirty="0"/>
              </a:p>
              <a:p>
                <a:pPr marL="0" indent="0">
                  <a:buNone/>
                </a:pPr>
                <a:endParaRPr lang="en-US" altLang="ja-JP" b="0" dirty="0"/>
              </a:p>
              <a:p>
                <a:pPr marL="0" indent="0">
                  <a:buNone/>
                </a:pPr>
                <a:r>
                  <a:rPr lang="ja-JP" altLang="en-US" dirty="0"/>
                  <a:t>ここで</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𝐿</m:t>
                        </m:r>
                      </m:sub>
                    </m:sSub>
                  </m:oMath>
                </a14:m>
                <a:r>
                  <a:rPr lang="ja-JP" altLang="en-US" b="0" dirty="0"/>
                  <a:t>の大きさを静特性における変化をみることにより動作を確かめた。</a:t>
                </a:r>
                <a:endParaRPr lang="en-US" altLang="ja-JP" b="0" dirty="0"/>
              </a:p>
              <a:p>
                <a:pPr marL="0" indent="0">
                  <a:buNone/>
                </a:pPr>
                <a:r>
                  <a:rPr lang="ja-JP" altLang="en-US" dirty="0"/>
                  <a:t>ただし</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𝑐𝑡𝑟𝑙</m:t>
                        </m:r>
                      </m:sub>
                    </m:sSub>
                    <m:r>
                      <a:rPr lang="en-US" altLang="ja-JP" b="0" i="1" smtClean="0">
                        <a:latin typeface="Cambria Math" panose="02040503050406030204" pitchFamily="18" charset="0"/>
                      </a:rPr>
                      <m:t>=100</m:t>
                    </m:r>
                    <m:r>
                      <m:rPr>
                        <m:sty m:val="p"/>
                      </m:rPr>
                      <a:rPr lang="en-US" altLang="ja-JP" b="0" i="0" smtClean="0">
                        <a:latin typeface="Cambria Math" panose="02040503050406030204" pitchFamily="18" charset="0"/>
                      </a:rPr>
                      <m:t>mV</m:t>
                    </m:r>
                    <m:r>
                      <a:rPr lang="ja-JP" altLang="en-US" i="1">
                        <a:latin typeface="Cambria Math" panose="02040503050406030204" pitchFamily="18" charset="0"/>
                      </a:rPr>
                      <m:t>とした</m:t>
                    </m:r>
                  </m:oMath>
                </a14:m>
                <a:r>
                  <a:rPr lang="ja-JP" altLang="en-US" b="0" dirty="0"/>
                  <a:t>。</a:t>
                </a:r>
                <a:endParaRPr lang="en-US" altLang="ja-JP" b="0" dirty="0"/>
              </a:p>
              <a:p>
                <a:pPr marL="0" indent="0">
                  <a:buNone/>
                </a:pPr>
                <a:endParaRPr lang="ja-JP" altLang="en-US" dirty="0"/>
              </a:p>
            </p:txBody>
          </p:sp>
        </mc:Choice>
        <mc:Fallback xmlns="">
          <p:sp>
            <p:nvSpPr>
              <p:cNvPr id="10" name="コンテンツ プレースホルダー 9">
                <a:extLst>
                  <a:ext uri="{FF2B5EF4-FFF2-40B4-BE49-F238E27FC236}">
                    <a16:creationId xmlns:a16="http://schemas.microsoft.com/office/drawing/2014/main" id="{3A610CAC-70A7-4829-33F1-FA24B5E0CAD0}"/>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B5E7681C-1B4F-88BD-D254-2F9D794F0726}"/>
              </a:ext>
            </a:extLst>
          </p:cNvPr>
          <p:cNvSpPr>
            <a:spLocks noGrp="1"/>
          </p:cNvSpPr>
          <p:nvPr>
            <p:ph type="sldNum" sz="quarter" idx="12"/>
          </p:nvPr>
        </p:nvSpPr>
        <p:spPr/>
        <p:txBody>
          <a:bodyPr/>
          <a:lstStyle/>
          <a:p>
            <a:fld id="{7C7E7249-DBBF-4205-994E-BA9E6B4E52F4}" type="slidenum">
              <a:rPr kumimoji="1" lang="ja-JP" altLang="en-US" smtClean="0"/>
              <a:t>14</a:t>
            </a:fld>
            <a:endParaRPr kumimoji="1" lang="ja-JP" altLang="en-US"/>
          </a:p>
        </p:txBody>
      </p:sp>
    </p:spTree>
    <p:extLst>
      <p:ext uri="{BB962C8B-B14F-4D97-AF65-F5344CB8AC3E}">
        <p14:creationId xmlns:p14="http://schemas.microsoft.com/office/powerpoint/2010/main" val="791212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A6E5643-4E91-F733-466D-9C96D4008292}"/>
              </a:ext>
            </a:extLst>
          </p:cNvPr>
          <p:cNvSpPr>
            <a:spLocks noGrp="1"/>
          </p:cNvSpPr>
          <p:nvPr>
            <p:ph type="title"/>
          </p:nvPr>
        </p:nvSpPr>
        <p:spPr/>
        <p:txBody>
          <a:bodyPr/>
          <a:lstStyle/>
          <a:p>
            <a:r>
              <a:rPr lang="ja-JP" altLang="en-US" dirty="0"/>
              <a:t>静特性　シミュレーション結果</a:t>
            </a:r>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6B22728C-E672-4480-085D-5083B8FCBAA8}"/>
                  </a:ext>
                </a:extLst>
              </p:cNvPr>
              <p:cNvSpPr>
                <a:spLocks noGrp="1"/>
              </p:cNvSpPr>
              <p:nvPr>
                <p:ph sz="half" idx="2"/>
              </p:nvPr>
            </p:nvSpPr>
            <p:spPr>
              <a:xfrm>
                <a:off x="7576456" y="1825625"/>
                <a:ext cx="4528457" cy="4351338"/>
              </a:xfrm>
            </p:spPr>
            <p:txBody>
              <a:bodyPr/>
              <a:lstStyle/>
              <a:p>
                <a:pPr marL="0" indent="0">
                  <a:buNone/>
                </a:pPr>
                <a:r>
                  <a:rPr lang="ja-JP" altLang="en-US" dirty="0"/>
                  <a:t>出力</a:t>
                </a:r>
                <a:r>
                  <a:rPr lang="en-US" altLang="ja-JP" dirty="0"/>
                  <a:t>(</a:t>
                </a:r>
                <a:r>
                  <a:rPr lang="ja-JP" altLang="en-US" dirty="0"/>
                  <a:t>第一象限のみ表示</a:t>
                </a:r>
                <a:r>
                  <a:rPr lang="en-US" altLang="ja-JP" dirty="0"/>
                  <a:t>)</a:t>
                </a:r>
                <a:r>
                  <a:rPr lang="ja-JP" altLang="en-US" dirty="0"/>
                  <a:t>をみると</a:t>
                </a:r>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r>
                        <a:rPr lang="ja-JP" altLang="en-US" b="0" i="1" smtClean="0">
                          <a:latin typeface="Cambria Math" panose="02040503050406030204" pitchFamily="18" charset="0"/>
                        </a:rPr>
                        <m:t>𝜇</m:t>
                      </m:r>
                      <m:r>
                        <a:rPr lang="en-US" altLang="ja-JP" b="0" i="1" smtClean="0">
                          <a:latin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𝐿</m:t>
                          </m:r>
                        </m:sub>
                      </m:sSub>
                      <m:r>
                        <a:rPr lang="en-US" altLang="ja-JP" b="0" i="1" smtClean="0">
                          <a:latin typeface="Cambria Math" panose="02040503050406030204" pitchFamily="18" charset="0"/>
                        </a:rPr>
                        <m:t>≤3.5</m:t>
                      </m:r>
                      <m:r>
                        <a:rPr lang="ja-JP" altLang="en-US" b="0" i="1" smtClean="0">
                          <a:latin typeface="Cambria Math" panose="02040503050406030204" pitchFamily="18" charset="0"/>
                        </a:rPr>
                        <m:t>𝜇</m:t>
                      </m:r>
                      <m:r>
                        <a:rPr lang="en-US" altLang="ja-JP" b="0" i="1" smtClean="0">
                          <a:latin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×2</m:t>
                      </m:r>
                    </m:oMath>
                  </m:oMathPara>
                </a14:m>
                <a:endParaRPr lang="en-US" altLang="ja-JP" dirty="0"/>
              </a:p>
              <a:p>
                <a:pPr marL="0" indent="0">
                  <a:buNone/>
                </a:pPr>
                <a:r>
                  <a:rPr lang="ja-JP" altLang="en-US" dirty="0"/>
                  <a:t>で波形の特徴は似ており、先に導出した通り</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𝐿</m:t>
                        </m:r>
                      </m:sub>
                    </m:sSub>
                  </m:oMath>
                </a14:m>
                <a:r>
                  <a:rPr lang="ja-JP" altLang="en-US" dirty="0"/>
                  <a:t>が小さいほど増幅率は大きいことが確認できた。</a:t>
                </a:r>
                <a:endParaRPr lang="en-US" altLang="ja-JP" dirty="0"/>
              </a:p>
              <a:p>
                <a:pPr marL="0" indent="0">
                  <a:buNone/>
                </a:pPr>
                <a:endParaRPr lang="en-US" altLang="ja-JP" dirty="0"/>
              </a:p>
              <a:p>
                <a:pPr marL="0" indent="0">
                  <a:buNone/>
                </a:pPr>
                <a:r>
                  <a:rPr lang="ja-JP" altLang="en-US" dirty="0"/>
                  <a:t>次に、各電圧波形も確かめた。</a:t>
                </a:r>
                <a:endParaRPr lang="en-US" altLang="ja-JP" dirty="0"/>
              </a:p>
            </p:txBody>
          </p:sp>
        </mc:Choice>
        <mc:Fallback xmlns="">
          <p:sp>
            <p:nvSpPr>
              <p:cNvPr id="6" name="コンテンツ プレースホルダー 5">
                <a:extLst>
                  <a:ext uri="{FF2B5EF4-FFF2-40B4-BE49-F238E27FC236}">
                    <a16:creationId xmlns:a16="http://schemas.microsoft.com/office/drawing/2014/main" id="{6B22728C-E672-4480-085D-5083B8FCBAA8}"/>
                  </a:ext>
                </a:extLst>
              </p:cNvPr>
              <p:cNvSpPr>
                <a:spLocks noGrp="1" noRot="1" noChangeAspect="1" noMove="1" noResize="1" noEditPoints="1" noAdjustHandles="1" noChangeArrowheads="1" noChangeShapeType="1" noTextEdit="1"/>
              </p:cNvSpPr>
              <p:nvPr>
                <p:ph sz="half" idx="2"/>
              </p:nvPr>
            </p:nvSpPr>
            <p:spPr>
              <a:xfrm>
                <a:off x="7576456" y="1825625"/>
                <a:ext cx="4528457" cy="4351338"/>
              </a:xfrm>
              <a:blipFill>
                <a:blip r:embed="rId2"/>
                <a:stretch>
                  <a:fillRect l="-2826" t="-2241" r="-404" b="-3221"/>
                </a:stretch>
              </a:blipFill>
            </p:spPr>
            <p:txBody>
              <a:bodyPr/>
              <a:lstStyle/>
              <a:p>
                <a:r>
                  <a:rPr lang="ja-JP" altLang="en-US">
                    <a:noFill/>
                  </a:rPr>
                  <a:t> </a:t>
                </a:r>
              </a:p>
            </p:txBody>
          </p:sp>
        </mc:Fallback>
      </mc:AlternateContent>
      <p:pic>
        <p:nvPicPr>
          <p:cNvPr id="10" name="コンテンツ プレースホルダー 9">
            <a:extLst>
              <a:ext uri="{FF2B5EF4-FFF2-40B4-BE49-F238E27FC236}">
                <a16:creationId xmlns:a16="http://schemas.microsoft.com/office/drawing/2014/main" id="{2F6BD738-113B-4D33-4F6A-7E1FE2521881}"/>
              </a:ext>
            </a:extLst>
          </p:cNvPr>
          <p:cNvPicPr>
            <a:picLocks noGrp="1" noChangeAspect="1"/>
          </p:cNvPicPr>
          <p:nvPr>
            <p:ph sz="half" idx="1"/>
          </p:nvPr>
        </p:nvPicPr>
        <p:blipFill>
          <a:blip r:embed="rId3"/>
          <a:stretch>
            <a:fillRect/>
          </a:stretch>
        </p:blipFill>
        <p:spPr>
          <a:xfrm>
            <a:off x="165347" y="1825625"/>
            <a:ext cx="7313138" cy="4232911"/>
          </a:xfrm>
          <a:prstGeom prst="rect">
            <a:avLst/>
          </a:prstGeom>
        </p:spPr>
      </p:pic>
      <p:sp>
        <p:nvSpPr>
          <p:cNvPr id="2" name="スライド番号プレースホルダー 1">
            <a:extLst>
              <a:ext uri="{FF2B5EF4-FFF2-40B4-BE49-F238E27FC236}">
                <a16:creationId xmlns:a16="http://schemas.microsoft.com/office/drawing/2014/main" id="{6B8AC8C7-DE5E-3611-A7E0-D0B11F0EB9E1}"/>
              </a:ext>
            </a:extLst>
          </p:cNvPr>
          <p:cNvSpPr>
            <a:spLocks noGrp="1"/>
          </p:cNvSpPr>
          <p:nvPr>
            <p:ph type="sldNum" sz="quarter" idx="12"/>
          </p:nvPr>
        </p:nvSpPr>
        <p:spPr/>
        <p:txBody>
          <a:bodyPr/>
          <a:lstStyle/>
          <a:p>
            <a:fld id="{7C7E7249-DBBF-4205-994E-BA9E6B4E52F4}" type="slidenum">
              <a:rPr kumimoji="1" lang="ja-JP" altLang="en-US" smtClean="0"/>
              <a:t>15</a:t>
            </a:fld>
            <a:endParaRPr kumimoji="1" lang="ja-JP" altLang="en-US"/>
          </a:p>
        </p:txBody>
      </p:sp>
    </p:spTree>
    <p:extLst>
      <p:ext uri="{BB962C8B-B14F-4D97-AF65-F5344CB8AC3E}">
        <p14:creationId xmlns:p14="http://schemas.microsoft.com/office/powerpoint/2010/main" val="759157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コンテンツ プレースホルダー 21">
            <a:extLst>
              <a:ext uri="{FF2B5EF4-FFF2-40B4-BE49-F238E27FC236}">
                <a16:creationId xmlns:a16="http://schemas.microsoft.com/office/drawing/2014/main" id="{541EC2A1-BA84-EE80-46ED-E27FA5A76414}"/>
              </a:ext>
            </a:extLst>
          </p:cNvPr>
          <p:cNvPicPr>
            <a:picLocks noGrp="1" noChangeAspect="1"/>
          </p:cNvPicPr>
          <p:nvPr>
            <p:ph sz="half" idx="2"/>
          </p:nvPr>
        </p:nvPicPr>
        <p:blipFill>
          <a:blip r:embed="rId2"/>
          <a:stretch>
            <a:fillRect/>
          </a:stretch>
        </p:blipFill>
        <p:spPr>
          <a:xfrm>
            <a:off x="6769592" y="1484991"/>
            <a:ext cx="5422408" cy="5259650"/>
          </a:xfrm>
          <a:prstGeom prst="rect">
            <a:avLst/>
          </a:prstGeom>
        </p:spPr>
      </p:pic>
      <p:sp>
        <p:nvSpPr>
          <p:cNvPr id="2" name="タイトル 1">
            <a:extLst>
              <a:ext uri="{FF2B5EF4-FFF2-40B4-BE49-F238E27FC236}">
                <a16:creationId xmlns:a16="http://schemas.microsoft.com/office/drawing/2014/main" id="{852015C7-AC78-8396-BAFE-D23E5559A19E}"/>
              </a:ext>
            </a:extLst>
          </p:cNvPr>
          <p:cNvSpPr>
            <a:spLocks noGrp="1"/>
          </p:cNvSpPr>
          <p:nvPr>
            <p:ph type="title"/>
          </p:nvPr>
        </p:nvSpPr>
        <p:spPr/>
        <p:txBody>
          <a:bodyPr/>
          <a:lstStyle/>
          <a:p>
            <a:r>
              <a:rPr kumimoji="1" lang="ja-JP" altLang="en-US" dirty="0"/>
              <a:t>各電圧波形　シミュレーション結果</a:t>
            </a:r>
          </a:p>
        </p:txBody>
      </p:sp>
      <p:pic>
        <p:nvPicPr>
          <p:cNvPr id="5" name="コンテンツ プレースホルダー 4">
            <a:extLst>
              <a:ext uri="{FF2B5EF4-FFF2-40B4-BE49-F238E27FC236}">
                <a16:creationId xmlns:a16="http://schemas.microsoft.com/office/drawing/2014/main" id="{E6D4C347-72C1-331B-3DF2-B2F9EF74C268}"/>
              </a:ext>
            </a:extLst>
          </p:cNvPr>
          <p:cNvPicPr>
            <a:picLocks noGrp="1" noChangeAspect="1"/>
          </p:cNvPicPr>
          <p:nvPr>
            <p:ph sz="half" idx="1"/>
          </p:nvPr>
        </p:nvPicPr>
        <p:blipFill>
          <a:blip r:embed="rId3"/>
          <a:stretch>
            <a:fillRect/>
          </a:stretch>
        </p:blipFill>
        <p:spPr>
          <a:xfrm>
            <a:off x="108857" y="1672284"/>
            <a:ext cx="6275236" cy="4401945"/>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6C265DC-AD46-20FE-8DBE-4EB3AFC988C2}"/>
                  </a:ext>
                </a:extLst>
              </p:cNvPr>
              <p:cNvSpPr txBox="1"/>
              <p:nvPr/>
            </p:nvSpPr>
            <p:spPr>
              <a:xfrm>
                <a:off x="4648200" y="1937656"/>
                <a:ext cx="762000"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A6C265DC-AD46-20FE-8DBE-4EB3AFC988C2}"/>
                  </a:ext>
                </a:extLst>
              </p:cNvPr>
              <p:cNvSpPr txBox="1">
                <a:spLocks noRot="1" noChangeAspect="1" noMove="1" noResize="1" noEditPoints="1" noAdjustHandles="1" noChangeArrowheads="1" noChangeShapeType="1" noTextEdit="1"/>
              </p:cNvSpPr>
              <p:nvPr/>
            </p:nvSpPr>
            <p:spPr>
              <a:xfrm>
                <a:off x="4648200" y="1937656"/>
                <a:ext cx="762000"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FB2B16C-2E3B-2AC1-E123-A3D78EB949D3}"/>
                  </a:ext>
                </a:extLst>
              </p:cNvPr>
              <p:cNvSpPr txBox="1"/>
              <p:nvPr/>
            </p:nvSpPr>
            <p:spPr>
              <a:xfrm>
                <a:off x="968828" y="1937656"/>
                <a:ext cx="762000"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8FB2B16C-2E3B-2AC1-E123-A3D78EB949D3}"/>
                  </a:ext>
                </a:extLst>
              </p:cNvPr>
              <p:cNvSpPr txBox="1">
                <a:spLocks noRot="1" noChangeAspect="1" noMove="1" noResize="1" noEditPoints="1" noAdjustHandles="1" noChangeArrowheads="1" noChangeShapeType="1" noTextEdit="1"/>
              </p:cNvSpPr>
              <p:nvPr/>
            </p:nvSpPr>
            <p:spPr>
              <a:xfrm>
                <a:off x="968828" y="1937656"/>
                <a:ext cx="762000"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B390EBB-A7F5-C3E9-1655-D191E4E5393F}"/>
                  </a:ext>
                </a:extLst>
              </p:cNvPr>
              <p:cNvSpPr txBox="1"/>
              <p:nvPr/>
            </p:nvSpPr>
            <p:spPr>
              <a:xfrm>
                <a:off x="4201886" y="3930150"/>
                <a:ext cx="762000" cy="369332"/>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m:rPr>
                            <m:sty m:val="p"/>
                          </m:rPr>
                          <a:rPr lang="en-US" altLang="ja-JP" i="1">
                            <a:latin typeface="Cambria Math" panose="02040503050406030204" pitchFamily="18" charset="0"/>
                          </a:rPr>
                          <m:t>L</m:t>
                        </m:r>
                      </m:sub>
                    </m:sSub>
                  </m:oMath>
                </a14:m>
                <a:r>
                  <a:rPr kumimoji="1" lang="ja-JP" altLang="en-US" dirty="0"/>
                  <a:t>↓</a:t>
                </a:r>
              </a:p>
            </p:txBody>
          </p:sp>
        </mc:Choice>
        <mc:Fallback xmlns="">
          <p:sp>
            <p:nvSpPr>
              <p:cNvPr id="8" name="テキスト ボックス 7">
                <a:extLst>
                  <a:ext uri="{FF2B5EF4-FFF2-40B4-BE49-F238E27FC236}">
                    <a16:creationId xmlns:a16="http://schemas.microsoft.com/office/drawing/2014/main" id="{3B390EBB-A7F5-C3E9-1655-D191E4E5393F}"/>
                  </a:ext>
                </a:extLst>
              </p:cNvPr>
              <p:cNvSpPr txBox="1">
                <a:spLocks noRot="1" noChangeAspect="1" noMove="1" noResize="1" noEditPoints="1" noAdjustHandles="1" noChangeArrowheads="1" noChangeShapeType="1" noTextEdit="1"/>
              </p:cNvSpPr>
              <p:nvPr/>
            </p:nvSpPr>
            <p:spPr>
              <a:xfrm>
                <a:off x="4201886" y="3930150"/>
                <a:ext cx="762000" cy="369332"/>
              </a:xfrm>
              <a:prstGeom prst="rect">
                <a:avLst/>
              </a:prstGeom>
              <a:blipFill>
                <a:blip r:embed="rId6"/>
                <a:stretch>
                  <a:fillRect t="-8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0AC77A6-7655-4572-8E2B-D6729F6A8381}"/>
                  </a:ext>
                </a:extLst>
              </p:cNvPr>
              <p:cNvSpPr txBox="1"/>
              <p:nvPr/>
            </p:nvSpPr>
            <p:spPr>
              <a:xfrm>
                <a:off x="1915886" y="3930150"/>
                <a:ext cx="762000" cy="369332"/>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𝑅</m:t>
                        </m:r>
                      </m:sub>
                    </m:sSub>
                  </m:oMath>
                </a14:m>
                <a:r>
                  <a:rPr kumimoji="1" lang="ja-JP" altLang="en-US" dirty="0"/>
                  <a:t>↓</a:t>
                </a:r>
              </a:p>
            </p:txBody>
          </p:sp>
        </mc:Choice>
        <mc:Fallback xmlns="">
          <p:sp>
            <p:nvSpPr>
              <p:cNvPr id="9" name="テキスト ボックス 8">
                <a:extLst>
                  <a:ext uri="{FF2B5EF4-FFF2-40B4-BE49-F238E27FC236}">
                    <a16:creationId xmlns:a16="http://schemas.microsoft.com/office/drawing/2014/main" id="{90AC77A6-7655-4572-8E2B-D6729F6A8381}"/>
                  </a:ext>
                </a:extLst>
              </p:cNvPr>
              <p:cNvSpPr txBox="1">
                <a:spLocks noRot="1" noChangeAspect="1" noMove="1" noResize="1" noEditPoints="1" noAdjustHandles="1" noChangeArrowheads="1" noChangeShapeType="1" noTextEdit="1"/>
              </p:cNvSpPr>
              <p:nvPr/>
            </p:nvSpPr>
            <p:spPr>
              <a:xfrm>
                <a:off x="1915886" y="3930150"/>
                <a:ext cx="762000" cy="369332"/>
              </a:xfrm>
              <a:prstGeom prst="rect">
                <a:avLst/>
              </a:prstGeom>
              <a:blipFill>
                <a:blip r:embed="rId7"/>
                <a:stretch>
                  <a:fillRect t="-8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B353FF2-FC03-907A-1028-6FCEB045DE6E}"/>
                  </a:ext>
                </a:extLst>
              </p:cNvPr>
              <p:cNvSpPr txBox="1"/>
              <p:nvPr/>
            </p:nvSpPr>
            <p:spPr>
              <a:xfrm>
                <a:off x="6063610" y="1610089"/>
                <a:ext cx="511629"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𝑾</m:t>
                          </m:r>
                        </m:e>
                        <m:sub>
                          <m:r>
                            <a:rPr kumimoji="1" lang="en-US" altLang="ja-JP" sz="2400" b="1" i="1" smtClean="0">
                              <a:latin typeface="Cambria Math" panose="02040503050406030204" pitchFamily="18" charset="0"/>
                            </a:rPr>
                            <m:t>𝑳</m:t>
                          </m:r>
                        </m:sub>
                      </m:sSub>
                    </m:oMath>
                  </m:oMathPara>
                </a14:m>
                <a:endParaRPr kumimoji="1" lang="en-US" altLang="ja-JP" sz="2400" b="1" dirty="0"/>
              </a:p>
              <a:p>
                <a:pPr algn="ctr"/>
                <a:r>
                  <a:rPr kumimoji="1" lang="ja-JP" altLang="en-US" sz="2400" b="1" dirty="0"/>
                  <a:t>大</a:t>
                </a:r>
                <a:endParaRPr kumimoji="1" lang="en-US" altLang="ja-JP" sz="2400" b="1" dirty="0"/>
              </a:p>
              <a:p>
                <a:pPr algn="ctr"/>
                <a:r>
                  <a:rPr lang="ja-JP" altLang="en-US" sz="2400" b="1" dirty="0"/>
                  <a:t>↓小</a:t>
                </a:r>
                <a:endParaRPr kumimoji="1" lang="ja-JP" altLang="en-US" sz="2400" b="1" dirty="0"/>
              </a:p>
            </p:txBody>
          </p:sp>
        </mc:Choice>
        <mc:Fallback xmlns="">
          <p:sp>
            <p:nvSpPr>
              <p:cNvPr id="14" name="テキスト ボックス 13">
                <a:extLst>
                  <a:ext uri="{FF2B5EF4-FFF2-40B4-BE49-F238E27FC236}">
                    <a16:creationId xmlns:a16="http://schemas.microsoft.com/office/drawing/2014/main" id="{8B353FF2-FC03-907A-1028-6FCEB045DE6E}"/>
                  </a:ext>
                </a:extLst>
              </p:cNvPr>
              <p:cNvSpPr txBox="1">
                <a:spLocks noRot="1" noChangeAspect="1" noMove="1" noResize="1" noEditPoints="1" noAdjustHandles="1" noChangeArrowheads="1" noChangeShapeType="1" noTextEdit="1"/>
              </p:cNvSpPr>
              <p:nvPr/>
            </p:nvSpPr>
            <p:spPr>
              <a:xfrm>
                <a:off x="6063610" y="1610089"/>
                <a:ext cx="511629" cy="1569660"/>
              </a:xfrm>
              <a:prstGeom prst="rect">
                <a:avLst/>
              </a:prstGeom>
              <a:blipFill>
                <a:blip r:embed="rId8"/>
                <a:stretch>
                  <a:fillRect l="-35714" b="-77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DFAA658-21FA-6942-4EB0-9125B44F116D}"/>
                  </a:ext>
                </a:extLst>
              </p:cNvPr>
              <p:cNvSpPr txBox="1"/>
              <p:nvPr/>
            </p:nvSpPr>
            <p:spPr>
              <a:xfrm>
                <a:off x="6101064" y="3226925"/>
                <a:ext cx="1882961" cy="646331"/>
              </a:xfrm>
              <a:prstGeom prst="rect">
                <a:avLst/>
              </a:prstGeom>
              <a:noFill/>
            </p:spPr>
            <p:txBody>
              <a:bodyPr wrap="square">
                <a:spAutoFit/>
              </a:bodyPr>
              <a:lstStyle/>
              <a:p>
                <a:r>
                  <a:rPr kumimoji="1" lang="ja-JP" altLang="en-US" sz="1800" b="1" dirty="0"/>
                  <a:t>←</a:t>
                </a:r>
                <a14:m>
                  <m:oMath xmlns:m="http://schemas.openxmlformats.org/officeDocument/2006/math">
                    <m:sSub>
                      <m:sSubPr>
                        <m:ctrlPr>
                          <a:rPr kumimoji="1" lang="en-US" altLang="ja-JP" sz="1800" b="1" i="1" smtClean="0">
                            <a:latin typeface="Cambria Math" panose="02040503050406030204" pitchFamily="18" charset="0"/>
                          </a:rPr>
                        </m:ctrlPr>
                      </m:sSubPr>
                      <m:e>
                        <m:r>
                          <a:rPr kumimoji="1" lang="en-US" altLang="ja-JP" sz="1800" b="1" i="1" smtClean="0">
                            <a:latin typeface="Cambria Math" panose="02040503050406030204" pitchFamily="18" charset="0"/>
                          </a:rPr>
                          <m:t>𝑾</m:t>
                        </m:r>
                      </m:e>
                      <m:sub>
                        <m:r>
                          <a:rPr kumimoji="1" lang="en-US" altLang="ja-JP" sz="1800" b="1" i="1" smtClean="0">
                            <a:latin typeface="Cambria Math" panose="02040503050406030204" pitchFamily="18" charset="0"/>
                          </a:rPr>
                          <m:t>𝑳</m:t>
                        </m:r>
                      </m:sub>
                    </m:sSub>
                    <m:r>
                      <a:rPr kumimoji="1" lang="en-US" altLang="ja-JP" sz="1800" b="1" i="1" smtClean="0">
                        <a:latin typeface="Cambria Math" panose="02040503050406030204" pitchFamily="18" charset="0"/>
                      </a:rPr>
                      <m:t>=</m:t>
                    </m:r>
                    <m:r>
                      <a:rPr kumimoji="1" lang="en-US" altLang="ja-JP" sz="1800" b="1" i="1" smtClean="0">
                        <a:latin typeface="Cambria Math" panose="02040503050406030204" pitchFamily="18" charset="0"/>
                      </a:rPr>
                      <m:t>𝟑</m:t>
                    </m:r>
                    <m:r>
                      <a:rPr kumimoji="1" lang="en-US" altLang="ja-JP" sz="1800" b="1" i="1" smtClean="0">
                        <a:latin typeface="Cambria Math" panose="02040503050406030204" pitchFamily="18" charset="0"/>
                      </a:rPr>
                      <m:t>.</m:t>
                    </m:r>
                    <m:r>
                      <a:rPr kumimoji="1" lang="en-US" altLang="ja-JP" sz="1800" b="1" i="1" smtClean="0">
                        <a:latin typeface="Cambria Math" panose="02040503050406030204" pitchFamily="18" charset="0"/>
                      </a:rPr>
                      <m:t>𝟎</m:t>
                    </m:r>
                    <m:r>
                      <a:rPr kumimoji="1" lang="ja-JP" altLang="en-US" sz="1800" b="1" i="1" smtClean="0">
                        <a:latin typeface="Cambria Math" panose="02040503050406030204" pitchFamily="18" charset="0"/>
                      </a:rPr>
                      <m:t>𝝁</m:t>
                    </m:r>
                    <m:r>
                      <a:rPr kumimoji="1" lang="en-US" altLang="ja-JP" sz="1800" b="1" i="1" smtClean="0">
                        <a:latin typeface="Cambria Math" panose="02040503050406030204" pitchFamily="18" charset="0"/>
                      </a:rPr>
                      <m:t>𝒎</m:t>
                    </m:r>
                    <m:r>
                      <a:rPr kumimoji="1" lang="en-US" altLang="ja-JP" sz="1800" b="1" i="1" smtClean="0">
                        <a:latin typeface="Cambria Math" panose="02040503050406030204" pitchFamily="18" charset="0"/>
                        <a:ea typeface="Cambria Math" panose="02040503050406030204" pitchFamily="18" charset="0"/>
                      </a:rPr>
                      <m:t>×</m:t>
                    </m:r>
                    <m:r>
                      <a:rPr kumimoji="1" lang="en-US" altLang="ja-JP" sz="1800" b="1" i="1" smtClean="0">
                        <a:latin typeface="Cambria Math" panose="02040503050406030204" pitchFamily="18" charset="0"/>
                        <a:ea typeface="Cambria Math" panose="02040503050406030204" pitchFamily="18" charset="0"/>
                      </a:rPr>
                      <m:t>𝟐</m:t>
                    </m:r>
                  </m:oMath>
                </a14:m>
                <a:endParaRPr lang="ja-JP" altLang="en-US" dirty="0"/>
              </a:p>
            </p:txBody>
          </p:sp>
        </mc:Choice>
        <mc:Fallback xmlns="">
          <p:sp>
            <p:nvSpPr>
              <p:cNvPr id="16" name="テキスト ボックス 15">
                <a:extLst>
                  <a:ext uri="{FF2B5EF4-FFF2-40B4-BE49-F238E27FC236}">
                    <a16:creationId xmlns:a16="http://schemas.microsoft.com/office/drawing/2014/main" id="{CDFAA658-21FA-6942-4EB0-9125B44F116D}"/>
                  </a:ext>
                </a:extLst>
              </p:cNvPr>
              <p:cNvSpPr txBox="1">
                <a:spLocks noRot="1" noChangeAspect="1" noMove="1" noResize="1" noEditPoints="1" noAdjustHandles="1" noChangeArrowheads="1" noChangeShapeType="1" noTextEdit="1"/>
              </p:cNvSpPr>
              <p:nvPr/>
            </p:nvSpPr>
            <p:spPr>
              <a:xfrm>
                <a:off x="6101064" y="3226925"/>
                <a:ext cx="1882961" cy="646331"/>
              </a:xfrm>
              <a:prstGeom prst="rect">
                <a:avLst/>
              </a:prstGeom>
              <a:blipFill>
                <a:blip r:embed="rId9"/>
                <a:stretch>
                  <a:fillRect l="-2913" t="-4717" b="-1887"/>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58C4F7BC-BA14-6A1C-0D1E-BFB95BE88945}"/>
              </a:ext>
            </a:extLst>
          </p:cNvPr>
          <p:cNvSpPr>
            <a:spLocks noGrp="1"/>
          </p:cNvSpPr>
          <p:nvPr>
            <p:ph type="sldNum" sz="quarter" idx="12"/>
          </p:nvPr>
        </p:nvSpPr>
        <p:spPr/>
        <p:txBody>
          <a:bodyPr/>
          <a:lstStyle/>
          <a:p>
            <a:fld id="{7C7E7249-DBBF-4205-994E-BA9E6B4E52F4}" type="slidenum">
              <a:rPr kumimoji="1" lang="ja-JP" altLang="en-US" smtClean="0"/>
              <a:t>16</a:t>
            </a:fld>
            <a:endParaRPr kumimoji="1" lang="ja-JP" altLang="en-US"/>
          </a:p>
        </p:txBody>
      </p:sp>
    </p:spTree>
    <p:extLst>
      <p:ext uri="{BB962C8B-B14F-4D97-AF65-F5344CB8AC3E}">
        <p14:creationId xmlns:p14="http://schemas.microsoft.com/office/powerpoint/2010/main" val="1563398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2015C7-AC78-8396-BAFE-D23E5559A19E}"/>
              </a:ext>
            </a:extLst>
          </p:cNvPr>
          <p:cNvSpPr>
            <a:spLocks noGrp="1"/>
          </p:cNvSpPr>
          <p:nvPr>
            <p:ph type="title"/>
          </p:nvPr>
        </p:nvSpPr>
        <p:spPr/>
        <p:txBody>
          <a:bodyPr/>
          <a:lstStyle/>
          <a:p>
            <a:r>
              <a:rPr kumimoji="1" lang="ja-JP" altLang="en-US" dirty="0"/>
              <a:t>各電圧波形　シミュレーション結果</a:t>
            </a:r>
          </a:p>
        </p:txBody>
      </p:sp>
      <p:pic>
        <p:nvPicPr>
          <p:cNvPr id="5" name="コンテンツ プレースホルダー 4">
            <a:extLst>
              <a:ext uri="{FF2B5EF4-FFF2-40B4-BE49-F238E27FC236}">
                <a16:creationId xmlns:a16="http://schemas.microsoft.com/office/drawing/2014/main" id="{E6D4C347-72C1-331B-3DF2-B2F9EF74C268}"/>
              </a:ext>
            </a:extLst>
          </p:cNvPr>
          <p:cNvPicPr>
            <a:picLocks noGrp="1" noChangeAspect="1"/>
          </p:cNvPicPr>
          <p:nvPr>
            <p:ph sz="half" idx="1"/>
          </p:nvPr>
        </p:nvPicPr>
        <p:blipFill>
          <a:blip r:embed="rId2"/>
          <a:stretch>
            <a:fillRect/>
          </a:stretch>
        </p:blipFill>
        <p:spPr>
          <a:xfrm>
            <a:off x="108857" y="1672284"/>
            <a:ext cx="6228680" cy="4369287"/>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6C265DC-AD46-20FE-8DBE-4EB3AFC988C2}"/>
                  </a:ext>
                </a:extLst>
              </p:cNvPr>
              <p:cNvSpPr txBox="1"/>
              <p:nvPr/>
            </p:nvSpPr>
            <p:spPr>
              <a:xfrm>
                <a:off x="4648200" y="1937656"/>
                <a:ext cx="762000"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A6C265DC-AD46-20FE-8DBE-4EB3AFC988C2}"/>
                  </a:ext>
                </a:extLst>
              </p:cNvPr>
              <p:cNvSpPr txBox="1">
                <a:spLocks noRot="1" noChangeAspect="1" noMove="1" noResize="1" noEditPoints="1" noAdjustHandles="1" noChangeArrowheads="1" noChangeShapeType="1" noTextEdit="1"/>
              </p:cNvSpPr>
              <p:nvPr/>
            </p:nvSpPr>
            <p:spPr>
              <a:xfrm>
                <a:off x="4648200" y="1937656"/>
                <a:ext cx="762000"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FB2B16C-2E3B-2AC1-E123-A3D78EB949D3}"/>
                  </a:ext>
                </a:extLst>
              </p:cNvPr>
              <p:cNvSpPr txBox="1"/>
              <p:nvPr/>
            </p:nvSpPr>
            <p:spPr>
              <a:xfrm>
                <a:off x="968828" y="1937656"/>
                <a:ext cx="762000"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8FB2B16C-2E3B-2AC1-E123-A3D78EB949D3}"/>
                  </a:ext>
                </a:extLst>
              </p:cNvPr>
              <p:cNvSpPr txBox="1">
                <a:spLocks noRot="1" noChangeAspect="1" noMove="1" noResize="1" noEditPoints="1" noAdjustHandles="1" noChangeArrowheads="1" noChangeShapeType="1" noTextEdit="1"/>
              </p:cNvSpPr>
              <p:nvPr/>
            </p:nvSpPr>
            <p:spPr>
              <a:xfrm>
                <a:off x="968828" y="1937656"/>
                <a:ext cx="762000"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B390EBB-A7F5-C3E9-1655-D191E4E5393F}"/>
                  </a:ext>
                </a:extLst>
              </p:cNvPr>
              <p:cNvSpPr txBox="1"/>
              <p:nvPr/>
            </p:nvSpPr>
            <p:spPr>
              <a:xfrm>
                <a:off x="4201886" y="3930150"/>
                <a:ext cx="762000" cy="369332"/>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m:rPr>
                            <m:sty m:val="p"/>
                          </m:rPr>
                          <a:rPr lang="en-US" altLang="ja-JP" i="1">
                            <a:latin typeface="Cambria Math" panose="02040503050406030204" pitchFamily="18" charset="0"/>
                          </a:rPr>
                          <m:t>L</m:t>
                        </m:r>
                      </m:sub>
                    </m:sSub>
                  </m:oMath>
                </a14:m>
                <a:r>
                  <a:rPr kumimoji="1" lang="ja-JP" altLang="en-US" dirty="0"/>
                  <a:t>↓</a:t>
                </a:r>
              </a:p>
            </p:txBody>
          </p:sp>
        </mc:Choice>
        <mc:Fallback xmlns="">
          <p:sp>
            <p:nvSpPr>
              <p:cNvPr id="8" name="テキスト ボックス 7">
                <a:extLst>
                  <a:ext uri="{FF2B5EF4-FFF2-40B4-BE49-F238E27FC236}">
                    <a16:creationId xmlns:a16="http://schemas.microsoft.com/office/drawing/2014/main" id="{3B390EBB-A7F5-C3E9-1655-D191E4E5393F}"/>
                  </a:ext>
                </a:extLst>
              </p:cNvPr>
              <p:cNvSpPr txBox="1">
                <a:spLocks noRot="1" noChangeAspect="1" noMove="1" noResize="1" noEditPoints="1" noAdjustHandles="1" noChangeArrowheads="1" noChangeShapeType="1" noTextEdit="1"/>
              </p:cNvSpPr>
              <p:nvPr/>
            </p:nvSpPr>
            <p:spPr>
              <a:xfrm>
                <a:off x="4201886" y="3930150"/>
                <a:ext cx="762000" cy="369332"/>
              </a:xfrm>
              <a:prstGeom prst="rect">
                <a:avLst/>
              </a:prstGeom>
              <a:blipFill>
                <a:blip r:embed="rId5"/>
                <a:stretch>
                  <a:fillRect t="-8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0AC77A6-7655-4572-8E2B-D6729F6A8381}"/>
                  </a:ext>
                </a:extLst>
              </p:cNvPr>
              <p:cNvSpPr txBox="1"/>
              <p:nvPr/>
            </p:nvSpPr>
            <p:spPr>
              <a:xfrm>
                <a:off x="1915886" y="3930150"/>
                <a:ext cx="762000" cy="369332"/>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𝑅</m:t>
                        </m:r>
                      </m:sub>
                    </m:sSub>
                  </m:oMath>
                </a14:m>
                <a:r>
                  <a:rPr kumimoji="1" lang="ja-JP" altLang="en-US" dirty="0"/>
                  <a:t>↓</a:t>
                </a:r>
              </a:p>
            </p:txBody>
          </p:sp>
        </mc:Choice>
        <mc:Fallback xmlns="">
          <p:sp>
            <p:nvSpPr>
              <p:cNvPr id="9" name="テキスト ボックス 8">
                <a:extLst>
                  <a:ext uri="{FF2B5EF4-FFF2-40B4-BE49-F238E27FC236}">
                    <a16:creationId xmlns:a16="http://schemas.microsoft.com/office/drawing/2014/main" id="{90AC77A6-7655-4572-8E2B-D6729F6A8381}"/>
                  </a:ext>
                </a:extLst>
              </p:cNvPr>
              <p:cNvSpPr txBox="1">
                <a:spLocks noRot="1" noChangeAspect="1" noMove="1" noResize="1" noEditPoints="1" noAdjustHandles="1" noChangeArrowheads="1" noChangeShapeType="1" noTextEdit="1"/>
              </p:cNvSpPr>
              <p:nvPr/>
            </p:nvSpPr>
            <p:spPr>
              <a:xfrm>
                <a:off x="1915886" y="3930150"/>
                <a:ext cx="762000" cy="369332"/>
              </a:xfrm>
              <a:prstGeom prst="rect">
                <a:avLst/>
              </a:prstGeom>
              <a:blipFill>
                <a:blip r:embed="rId6"/>
                <a:stretch>
                  <a:fillRect t="-8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B353FF2-FC03-907A-1028-6FCEB045DE6E}"/>
                  </a:ext>
                </a:extLst>
              </p:cNvPr>
              <p:cNvSpPr txBox="1"/>
              <p:nvPr/>
            </p:nvSpPr>
            <p:spPr>
              <a:xfrm>
                <a:off x="6063610" y="1610089"/>
                <a:ext cx="511629"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𝑾</m:t>
                          </m:r>
                        </m:e>
                        <m:sub>
                          <m:r>
                            <a:rPr kumimoji="1" lang="en-US" altLang="ja-JP" sz="2400" b="1" i="1" smtClean="0">
                              <a:latin typeface="Cambria Math" panose="02040503050406030204" pitchFamily="18" charset="0"/>
                            </a:rPr>
                            <m:t>𝑳</m:t>
                          </m:r>
                        </m:sub>
                      </m:sSub>
                    </m:oMath>
                  </m:oMathPara>
                </a14:m>
                <a:endParaRPr kumimoji="1" lang="en-US" altLang="ja-JP" sz="2400" b="1" dirty="0"/>
              </a:p>
              <a:p>
                <a:pPr algn="ctr"/>
                <a:r>
                  <a:rPr kumimoji="1" lang="ja-JP" altLang="en-US" sz="2400" b="1" dirty="0"/>
                  <a:t>大</a:t>
                </a:r>
                <a:endParaRPr kumimoji="1" lang="en-US" altLang="ja-JP" sz="2400" b="1" dirty="0"/>
              </a:p>
              <a:p>
                <a:pPr algn="ctr"/>
                <a:r>
                  <a:rPr lang="ja-JP" altLang="en-US" sz="2400" b="1" dirty="0"/>
                  <a:t>↓小</a:t>
                </a:r>
                <a:endParaRPr kumimoji="1" lang="ja-JP" altLang="en-US" sz="2400" b="1" dirty="0"/>
              </a:p>
            </p:txBody>
          </p:sp>
        </mc:Choice>
        <mc:Fallback xmlns="">
          <p:sp>
            <p:nvSpPr>
              <p:cNvPr id="14" name="テキスト ボックス 13">
                <a:extLst>
                  <a:ext uri="{FF2B5EF4-FFF2-40B4-BE49-F238E27FC236}">
                    <a16:creationId xmlns:a16="http://schemas.microsoft.com/office/drawing/2014/main" id="{8B353FF2-FC03-907A-1028-6FCEB045DE6E}"/>
                  </a:ext>
                </a:extLst>
              </p:cNvPr>
              <p:cNvSpPr txBox="1">
                <a:spLocks noRot="1" noChangeAspect="1" noMove="1" noResize="1" noEditPoints="1" noAdjustHandles="1" noChangeArrowheads="1" noChangeShapeType="1" noTextEdit="1"/>
              </p:cNvSpPr>
              <p:nvPr/>
            </p:nvSpPr>
            <p:spPr>
              <a:xfrm>
                <a:off x="6063610" y="1610089"/>
                <a:ext cx="511629" cy="1569660"/>
              </a:xfrm>
              <a:prstGeom prst="rect">
                <a:avLst/>
              </a:prstGeom>
              <a:blipFill>
                <a:blip r:embed="rId7"/>
                <a:stretch>
                  <a:fillRect l="-35714" b="-77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DFAA658-21FA-6942-4EB0-9125B44F116D}"/>
                  </a:ext>
                </a:extLst>
              </p:cNvPr>
              <p:cNvSpPr txBox="1"/>
              <p:nvPr/>
            </p:nvSpPr>
            <p:spPr>
              <a:xfrm>
                <a:off x="6049466" y="3179749"/>
                <a:ext cx="1812071" cy="830997"/>
              </a:xfrm>
              <a:prstGeom prst="rect">
                <a:avLst/>
              </a:prstGeom>
              <a:noFill/>
            </p:spPr>
            <p:txBody>
              <a:bodyPr wrap="square">
                <a:spAutoFit/>
              </a:bodyPr>
              <a:lstStyle/>
              <a:p>
                <a:r>
                  <a:rPr kumimoji="1" lang="ja-JP" altLang="en-US" sz="2400" b="1" dirty="0"/>
                  <a:t>←</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𝑾</m:t>
                        </m:r>
                      </m:e>
                      <m:sub>
                        <m:r>
                          <a:rPr kumimoji="1" lang="en-US" altLang="ja-JP" sz="2400" b="1" i="1" smtClean="0">
                            <a:latin typeface="Cambria Math" panose="02040503050406030204" pitchFamily="18" charset="0"/>
                          </a:rPr>
                          <m:t>𝑳</m:t>
                        </m:r>
                      </m:sub>
                    </m:sSub>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𝟑</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𝟎</m:t>
                    </m:r>
                    <m:r>
                      <a:rPr kumimoji="1" lang="ja-JP" altLang="en-US" sz="2400" b="1" i="1" smtClean="0">
                        <a:latin typeface="Cambria Math" panose="02040503050406030204" pitchFamily="18" charset="0"/>
                      </a:rPr>
                      <m:t>𝝁</m:t>
                    </m:r>
                    <m:r>
                      <a:rPr kumimoji="1" lang="en-US" altLang="ja-JP" sz="2400" b="1" i="1" smtClean="0">
                        <a:latin typeface="Cambria Math" panose="02040503050406030204" pitchFamily="18" charset="0"/>
                      </a:rPr>
                      <m:t>𝒎</m:t>
                    </m:r>
                    <m:r>
                      <a:rPr lang="en-US" altLang="ja-JP" sz="2400" b="1" i="1" smtClean="0">
                        <a:latin typeface="Cambria Math" panose="02040503050406030204" pitchFamily="18" charset="0"/>
                        <a:ea typeface="Cambria Math" panose="02040503050406030204" pitchFamily="18" charset="0"/>
                      </a:rPr>
                      <m:t>×</m:t>
                    </m:r>
                    <m:r>
                      <a:rPr lang="en-US" altLang="ja-JP" sz="2400" b="0" i="0" smtClean="0">
                        <a:latin typeface="Cambria Math" panose="02040503050406030204" pitchFamily="18" charset="0"/>
                        <a:ea typeface="Cambria Math" panose="02040503050406030204" pitchFamily="18" charset="0"/>
                      </a:rPr>
                      <m:t>2</m:t>
                    </m:r>
                  </m:oMath>
                </a14:m>
                <a:endParaRPr lang="ja-JP" altLang="en-US" sz="2400" dirty="0"/>
              </a:p>
            </p:txBody>
          </p:sp>
        </mc:Choice>
        <mc:Fallback xmlns="">
          <p:sp>
            <p:nvSpPr>
              <p:cNvPr id="16" name="テキスト ボックス 15">
                <a:extLst>
                  <a:ext uri="{FF2B5EF4-FFF2-40B4-BE49-F238E27FC236}">
                    <a16:creationId xmlns:a16="http://schemas.microsoft.com/office/drawing/2014/main" id="{CDFAA658-21FA-6942-4EB0-9125B44F116D}"/>
                  </a:ext>
                </a:extLst>
              </p:cNvPr>
              <p:cNvSpPr txBox="1">
                <a:spLocks noRot="1" noChangeAspect="1" noMove="1" noResize="1" noEditPoints="1" noAdjustHandles="1" noChangeArrowheads="1" noChangeShapeType="1" noTextEdit="1"/>
              </p:cNvSpPr>
              <p:nvPr/>
            </p:nvSpPr>
            <p:spPr>
              <a:xfrm>
                <a:off x="6049466" y="3179749"/>
                <a:ext cx="1812071" cy="830997"/>
              </a:xfrm>
              <a:prstGeom prst="rect">
                <a:avLst/>
              </a:prstGeom>
              <a:blipFill>
                <a:blip r:embed="rId8"/>
                <a:stretch>
                  <a:fillRect l="-5034" t="-5882" b="-36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4E0ED113-2165-00FC-2A8E-65BEA9033C0E}"/>
                  </a:ext>
                </a:extLst>
              </p:cNvPr>
              <p:cNvSpPr>
                <a:spLocks noGrp="1"/>
              </p:cNvSpPr>
              <p:nvPr>
                <p:ph sz="half" idx="2"/>
              </p:nvPr>
            </p:nvSpPr>
            <p:spPr>
              <a:xfrm>
                <a:off x="7348124" y="1565639"/>
                <a:ext cx="4533633" cy="4865913"/>
              </a:xfrm>
            </p:spPr>
            <p:txBody>
              <a:bodyPr>
                <a:normAutofit fontScale="92500" lnSpcReduction="20000"/>
              </a:bodyPr>
              <a:lstStyle/>
              <a:p>
                <a:pPr marL="0" indent="0">
                  <a:buNone/>
                </a:pPr>
                <a:r>
                  <a:rPr lang="ja-JP" altLang="en-US" dirty="0"/>
                  <a:t>各電圧波形は左図の通り。</a:t>
                </a:r>
                <a:endParaRPr lang="en-US" altLang="ja-JP" dirty="0"/>
              </a:p>
              <a:p>
                <a:pPr marL="0" indent="0">
                  <a:buNone/>
                </a:pPr>
                <a:r>
                  <a:rPr lang="ja-JP" altLang="en-US" dirty="0"/>
                  <a:t>電圧の大小関係において、</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𝑜𝑢𝑡</m:t>
                          </m:r>
                          <m:r>
                            <a:rPr kumimoji="1" lang="en-US" altLang="ja-JP" sz="2800" b="0" i="1" smtClean="0">
                              <a:latin typeface="Cambria Math" panose="02040503050406030204" pitchFamily="18" charset="0"/>
                            </a:rPr>
                            <m:t>±</m:t>
                          </m:r>
                        </m:sub>
                      </m:sSub>
                      <m:r>
                        <a:rPr kumimoji="1" lang="en-US" altLang="ja-JP" sz="2800" b="0" i="1" smtClean="0">
                          <a:latin typeface="Cambria Math" panose="02040503050406030204" pitchFamily="18" charset="0"/>
                        </a:rPr>
                        <m:t>&gt;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𝑅</m:t>
                          </m:r>
                          <m:r>
                            <a:rPr lang="en-US" altLang="ja-JP" b="0" i="1" smtClean="0">
                              <a:latin typeface="Cambria Math" panose="02040503050406030204" pitchFamily="18" charset="0"/>
                            </a:rPr>
                            <m:t>,</m:t>
                          </m:r>
                          <m:r>
                            <a:rPr lang="en-US" altLang="ja-JP" b="0" i="1" smtClean="0">
                              <a:latin typeface="Cambria Math" panose="02040503050406030204" pitchFamily="18" charset="0"/>
                            </a:rPr>
                            <m:t>𝐿</m:t>
                          </m:r>
                        </m:sub>
                      </m:sSub>
                    </m:oMath>
                  </m:oMathPara>
                </a14:m>
                <a:endParaRPr lang="en-US" altLang="ja-JP" dirty="0"/>
              </a:p>
              <a:p>
                <a:pPr marL="0" indent="0">
                  <a:buNone/>
                </a:pPr>
                <a:r>
                  <a:rPr lang="ja-JP" altLang="en-US" dirty="0"/>
                  <a:t>が成り立つ。</a:t>
                </a:r>
                <a:endParaRPr lang="en-US" altLang="ja-JP" dirty="0"/>
              </a:p>
              <a:p>
                <a:pPr marL="0" indent="0">
                  <a:buNone/>
                </a:pPr>
                <a:r>
                  <a:rPr lang="en-US" altLang="ja-JP" dirty="0"/>
                  <a:t>(</a:t>
                </a:r>
                <a:r>
                  <a:rPr lang="ja-JP" altLang="en-US" dirty="0"/>
                  <a:t>上段の</a:t>
                </a:r>
                <a:r>
                  <a:rPr lang="en-US" altLang="ja-JP" dirty="0"/>
                  <a:t>MOS</a:t>
                </a:r>
                <a:r>
                  <a:rPr lang="ja-JP" altLang="en-US" dirty="0"/>
                  <a:t>にとって</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𝑜𝑢𝑡</m:t>
                          </m:r>
                          <m:r>
                            <a:rPr kumimoji="1" lang="en-US" altLang="ja-JP" sz="2800" b="0" i="1" smtClean="0">
                              <a:latin typeface="Cambria Math" panose="02040503050406030204" pitchFamily="18" charset="0"/>
                            </a:rPr>
                            <m:t>±</m:t>
                          </m:r>
                        </m:sub>
                      </m:sSub>
                      <m:r>
                        <a:rPr kumimoji="1" lang="en-US" altLang="ja-JP" sz="2800" b="0" i="1" smtClean="0">
                          <a:latin typeface="Cambria Math" panose="02040503050406030204" pitchFamily="18" charset="0"/>
                        </a:rPr>
                        <m:t>&gt;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𝑅</m:t>
                          </m:r>
                          <m:r>
                            <a:rPr lang="en-US" altLang="ja-JP" b="0" i="1" smtClean="0">
                              <a:latin typeface="Cambria Math" panose="02040503050406030204" pitchFamily="18" charset="0"/>
                            </a:rPr>
                            <m:t>,</m:t>
                          </m:r>
                          <m:r>
                            <a:rPr lang="en-US" altLang="ja-JP" b="0" i="1" smtClean="0">
                              <a:latin typeface="Cambria Math" panose="02040503050406030204" pitchFamily="18" charset="0"/>
                            </a:rPr>
                            <m:t>𝐿</m:t>
                          </m:r>
                        </m:sub>
                      </m:sSub>
                    </m:oMath>
                  </m:oMathPara>
                </a14:m>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𝐷</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𝑢𝑝</m:t>
                              </m:r>
                            </m:sub>
                          </m:sSub>
                        </m:sub>
                      </m:sSub>
                      <m:r>
                        <a:rPr lang="en-US" altLang="ja-JP" b="0" i="1" smtClean="0">
                          <a:latin typeface="Cambria Math" panose="02040503050406030204" pitchFamily="18" charset="0"/>
                        </a:rPr>
                        <m:t>&gt;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𝑆</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𝑢𝑝</m:t>
                              </m:r>
                            </m:sub>
                          </m:sSub>
                        </m:sub>
                      </m:sSub>
                    </m:oMath>
                  </m:oMathPara>
                </a14:m>
                <a:endParaRPr lang="en-US" altLang="ja-JP" dirty="0"/>
              </a:p>
              <a:p>
                <a:pPr marL="0" indent="0">
                  <a:buNone/>
                </a:pPr>
                <a:r>
                  <a:rPr lang="ja-JP" altLang="en-US" dirty="0"/>
                  <a:t>を満たすため。）</a:t>
                </a:r>
                <a:endParaRPr lang="en-US" altLang="ja-JP" dirty="0"/>
              </a:p>
              <a:p>
                <a:pPr marL="0" indent="0">
                  <a:buNone/>
                </a:pP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𝑣</m:t>
                        </m:r>
                      </m:e>
                      <m:sub>
                        <m:r>
                          <m:rPr>
                            <m:sty m:val="p"/>
                          </m:rPr>
                          <a:rPr lang="en-US" altLang="ja-JP" i="1">
                            <a:latin typeface="Cambria Math" panose="02040503050406030204" pitchFamily="18" charset="0"/>
                          </a:rPr>
                          <m:t>ctrl</m:t>
                        </m:r>
                      </m:sub>
                    </m:sSub>
                  </m:oMath>
                </a14:m>
                <a:r>
                  <a:rPr lang="ja-JP" altLang="en-US" dirty="0"/>
                  <a:t>によらずこれらの関係が満たされるよう、</a:t>
                </a:r>
                <a:endParaRPr lang="en-US" altLang="ja-JP" dirty="0"/>
              </a:p>
              <a:p>
                <a:pPr marL="0" indent="0">
                  <a:buNone/>
                </a:pPr>
                <a:r>
                  <a:rPr lang="en-US" altLang="ja-JP" b="1" dirty="0"/>
                  <a:t> </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𝑊</m:t>
                        </m:r>
                      </m:e>
                      <m:sub>
                        <m:r>
                          <a:rPr lang="en-US" altLang="ja-JP" b="0" i="1">
                            <a:latin typeface="Cambria Math" panose="02040503050406030204" pitchFamily="18" charset="0"/>
                          </a:rPr>
                          <m:t>𝐿</m:t>
                        </m:r>
                      </m:sub>
                    </m:sSub>
                    <m:r>
                      <a:rPr lang="en-US" altLang="ja-JP" b="0" i="1">
                        <a:latin typeface="Cambria Math" panose="02040503050406030204" pitchFamily="18" charset="0"/>
                      </a:rPr>
                      <m:t>=3.0</m:t>
                    </m:r>
                    <m:r>
                      <a:rPr lang="ja-JP" altLang="en-US" b="0" i="1">
                        <a:latin typeface="Cambria Math" panose="02040503050406030204" pitchFamily="18" charset="0"/>
                      </a:rPr>
                      <m:t>𝜇</m:t>
                    </m:r>
                    <m:r>
                      <a:rPr lang="en-US" altLang="ja-JP" b="0" i="1">
                        <a:latin typeface="Cambria Math" panose="02040503050406030204" pitchFamily="18" charset="0"/>
                      </a:rPr>
                      <m:t>𝑚</m:t>
                    </m:r>
                    <m:r>
                      <a:rPr lang="en-US" altLang="ja-JP" b="1" i="1" smtClean="0">
                        <a:latin typeface="Cambria Math" panose="02040503050406030204" pitchFamily="18" charset="0"/>
                        <a:ea typeface="Cambria Math" panose="02040503050406030204" pitchFamily="18" charset="0"/>
                      </a:rPr>
                      <m:t>×</m:t>
                    </m:r>
                    <m:r>
                      <a:rPr lang="en-US" altLang="ja-JP" b="0" i="0" smtClean="0">
                        <a:latin typeface="Cambria Math" panose="02040503050406030204" pitchFamily="18" charset="0"/>
                        <a:ea typeface="Cambria Math" panose="02040503050406030204" pitchFamily="18" charset="0"/>
                      </a:rPr>
                      <m:t>2</m:t>
                    </m:r>
                  </m:oMath>
                </a14:m>
                <a:r>
                  <a:rPr lang="ja-JP" altLang="en-US" dirty="0"/>
                  <a:t>を選んだ。</a:t>
                </a:r>
                <a:endParaRPr lang="en-US" altLang="ja-JP" dirty="0"/>
              </a:p>
              <a:p>
                <a:pPr marL="0" indent="0">
                  <a:buNone/>
                </a:pPr>
                <a:r>
                  <a:rPr lang="en-US" altLang="ja-JP" dirty="0"/>
                  <a:t>(</a:t>
                </a:r>
                <a:r>
                  <a:rPr lang="ja-JP" altLang="en-US" dirty="0"/>
                  <a:t>必要条件</a:t>
                </a:r>
                <a:r>
                  <a:rPr lang="en-US" altLang="ja-JP" dirty="0"/>
                  <a:t>)</a:t>
                </a:r>
              </a:p>
            </p:txBody>
          </p:sp>
        </mc:Choice>
        <mc:Fallback xmlns="">
          <p:sp>
            <p:nvSpPr>
              <p:cNvPr id="4" name="コンテンツ プレースホルダー 3">
                <a:extLst>
                  <a:ext uri="{FF2B5EF4-FFF2-40B4-BE49-F238E27FC236}">
                    <a16:creationId xmlns:a16="http://schemas.microsoft.com/office/drawing/2014/main" id="{4E0ED113-2165-00FC-2A8E-65BEA9033C0E}"/>
                  </a:ext>
                </a:extLst>
              </p:cNvPr>
              <p:cNvSpPr>
                <a:spLocks noGrp="1" noRot="1" noChangeAspect="1" noMove="1" noResize="1" noEditPoints="1" noAdjustHandles="1" noChangeArrowheads="1" noChangeShapeType="1" noTextEdit="1"/>
              </p:cNvSpPr>
              <p:nvPr>
                <p:ph sz="half" idx="2"/>
              </p:nvPr>
            </p:nvSpPr>
            <p:spPr>
              <a:xfrm>
                <a:off x="7348124" y="1565639"/>
                <a:ext cx="4533633" cy="4865913"/>
              </a:xfrm>
              <a:blipFill>
                <a:blip r:embed="rId9"/>
                <a:stretch>
                  <a:fillRect l="-2419" t="-3133"/>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65C4407F-F32C-407B-5272-586CE6CADF48}"/>
              </a:ext>
            </a:extLst>
          </p:cNvPr>
          <p:cNvSpPr>
            <a:spLocks noGrp="1"/>
          </p:cNvSpPr>
          <p:nvPr>
            <p:ph type="sldNum" sz="quarter" idx="12"/>
          </p:nvPr>
        </p:nvSpPr>
        <p:spPr/>
        <p:txBody>
          <a:bodyPr/>
          <a:lstStyle/>
          <a:p>
            <a:fld id="{7C7E7249-DBBF-4205-994E-BA9E6B4E52F4}" type="slidenum">
              <a:rPr kumimoji="1" lang="ja-JP" altLang="en-US" smtClean="0"/>
              <a:t>17</a:t>
            </a:fld>
            <a:endParaRPr kumimoji="1" lang="ja-JP" altLang="en-US"/>
          </a:p>
        </p:txBody>
      </p:sp>
    </p:spTree>
    <p:extLst>
      <p:ext uri="{BB962C8B-B14F-4D97-AF65-F5344CB8AC3E}">
        <p14:creationId xmlns:p14="http://schemas.microsoft.com/office/powerpoint/2010/main" val="819748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A73DD0B1-75DE-AE5F-EF9B-C324E2F45BDC}"/>
                  </a:ext>
                </a:extLst>
              </p:cNvPr>
              <p:cNvSpPr>
                <a:spLocks noGrp="1"/>
              </p:cNvSpPr>
              <p:nvPr>
                <p:ph type="title"/>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a:latin typeface="Cambria Math" panose="02040503050406030204" pitchFamily="18" charset="0"/>
                          </a:rPr>
                          <m:t>𝐿</m:t>
                        </m:r>
                        <m:r>
                          <a:rPr lang="en-US" altLang="ja-JP" b="0" i="1" smtClean="0">
                            <a:latin typeface="Cambria Math" panose="02040503050406030204" pitchFamily="18" charset="0"/>
                          </a:rPr>
                          <m:t>𝐷</m:t>
                        </m:r>
                      </m:sub>
                    </m:sSub>
                  </m:oMath>
                </a14:m>
                <a:r>
                  <a:rPr kumimoji="1" lang="ja-JP" altLang="en-US" dirty="0"/>
                  <a:t>の決定　位相との関係</a:t>
                </a:r>
              </a:p>
            </p:txBody>
          </p:sp>
        </mc:Choice>
        <mc:Fallback xmlns="">
          <p:sp>
            <p:nvSpPr>
              <p:cNvPr id="2" name="タイトル 1">
                <a:extLst>
                  <a:ext uri="{FF2B5EF4-FFF2-40B4-BE49-F238E27FC236}">
                    <a16:creationId xmlns:a16="http://schemas.microsoft.com/office/drawing/2014/main" id="{A73DD0B1-75DE-AE5F-EF9B-C324E2F45BDC}"/>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pic>
        <p:nvPicPr>
          <p:cNvPr id="5" name="コンテンツ プレースホルダー 4">
            <a:extLst>
              <a:ext uri="{FF2B5EF4-FFF2-40B4-BE49-F238E27FC236}">
                <a16:creationId xmlns:a16="http://schemas.microsoft.com/office/drawing/2014/main" id="{E06FDC5B-2DF0-77DD-3098-86AA0DB57706}"/>
              </a:ext>
            </a:extLst>
          </p:cNvPr>
          <p:cNvPicPr>
            <a:picLocks noGrp="1" noChangeAspect="1"/>
          </p:cNvPicPr>
          <p:nvPr>
            <p:ph sz="half" idx="1"/>
          </p:nvPr>
        </p:nvPicPr>
        <p:blipFill>
          <a:blip r:embed="rId3"/>
          <a:stretch>
            <a:fillRect/>
          </a:stretch>
        </p:blipFill>
        <p:spPr>
          <a:xfrm>
            <a:off x="250372" y="2132538"/>
            <a:ext cx="5634209" cy="3386520"/>
          </a:xfrm>
          <a:prstGeom prst="rect">
            <a:avLst/>
          </a:prstGeom>
        </p:spPr>
      </p:pic>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3378F7FB-5C7D-A35F-6CD5-ECB78B99F1EC}"/>
                  </a:ext>
                </a:extLst>
              </p:cNvPr>
              <p:cNvSpPr>
                <a:spLocks noGrp="1"/>
              </p:cNvSpPr>
              <p:nvPr>
                <p:ph sz="half" idx="2"/>
              </p:nvPr>
            </p:nvSpPr>
            <p:spPr/>
            <p:txBody>
              <a:bodyPr/>
              <a:lstStyle/>
              <a:p>
                <a:pPr marL="0" indent="0">
                  <a:buNone/>
                </a:pP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a:latin typeface="Cambria Math" panose="02040503050406030204" pitchFamily="18" charset="0"/>
                          </a:rPr>
                          <m:t>𝐿</m:t>
                        </m:r>
                        <m:r>
                          <a:rPr lang="en-US" altLang="ja-JP" b="0" i="1" smtClean="0">
                            <a:latin typeface="Cambria Math" panose="02040503050406030204" pitchFamily="18" charset="0"/>
                          </a:rPr>
                          <m:t>𝐷</m:t>
                        </m:r>
                      </m:sub>
                    </m:sSub>
                  </m:oMath>
                </a14:m>
                <a:r>
                  <a:rPr kumimoji="1" lang="ja-JP" altLang="en-US" dirty="0"/>
                  <a:t>は左図の通り、周波数特性の改善に役立つ。</a:t>
                </a:r>
                <a:endParaRPr kumimoji="1" lang="en-US" altLang="ja-JP" dirty="0"/>
              </a:p>
              <a:p>
                <a:pPr marL="0" indent="0">
                  <a:buNone/>
                </a:pPr>
                <a:endParaRPr lang="en-US" altLang="ja-JP" dirty="0"/>
              </a:p>
              <a:p>
                <a:pPr marL="0" indent="0">
                  <a:buNone/>
                </a:pPr>
                <a:r>
                  <a:rPr lang="ja-JP" altLang="en-US" dirty="0"/>
                  <a:t>周波数特性について、位相、利得双方の観点から</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a:latin typeface="Cambria Math" panose="02040503050406030204" pitchFamily="18" charset="0"/>
                          </a:rPr>
                          <m:t>𝐿</m:t>
                        </m:r>
                        <m:r>
                          <a:rPr lang="en-US" altLang="ja-JP" b="0" i="1" smtClean="0">
                            <a:latin typeface="Cambria Math" panose="02040503050406030204" pitchFamily="18" charset="0"/>
                          </a:rPr>
                          <m:t>𝐷</m:t>
                        </m:r>
                      </m:sub>
                    </m:sSub>
                  </m:oMath>
                </a14:m>
                <a:r>
                  <a:rPr lang="ja-JP" altLang="en-US" dirty="0"/>
                  <a:t>を決定した。</a:t>
                </a:r>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3378F7FB-5C7D-A35F-6CD5-ECB78B99F1EC}"/>
                  </a:ext>
                </a:extLst>
              </p:cNvPr>
              <p:cNvSpPr>
                <a:spLocks noGrp="1" noRot="1" noChangeAspect="1" noMove="1" noResize="1" noEditPoints="1" noAdjustHandles="1" noChangeArrowheads="1" noChangeShapeType="1" noTextEdit="1"/>
              </p:cNvSpPr>
              <p:nvPr>
                <p:ph sz="half" idx="2"/>
              </p:nvPr>
            </p:nvSpPr>
            <p:spPr>
              <a:blipFill>
                <a:blip r:embed="rId4"/>
                <a:stretch>
                  <a:fillRect l="-2471" t="-2241" r="-1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9B296C9-302D-9E47-34B5-61332ACE4CA5}"/>
                  </a:ext>
                </a:extLst>
              </p:cNvPr>
              <p:cNvSpPr txBox="1"/>
              <p:nvPr/>
            </p:nvSpPr>
            <p:spPr>
              <a:xfrm>
                <a:off x="4180381" y="1818142"/>
                <a:ext cx="511629" cy="169277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𝑹</m:t>
                          </m:r>
                        </m:e>
                        <m:sub>
                          <m:r>
                            <a:rPr kumimoji="1" lang="en-US" altLang="ja-JP" sz="2400" b="1" i="1" smtClean="0">
                              <a:latin typeface="Cambria Math" panose="02040503050406030204" pitchFamily="18" charset="0"/>
                            </a:rPr>
                            <m:t>𝑳𝑫</m:t>
                          </m:r>
                        </m:sub>
                      </m:sSub>
                    </m:oMath>
                  </m:oMathPara>
                </a14:m>
                <a:endParaRPr kumimoji="1" lang="en-US" altLang="ja-JP" sz="2400" b="1" dirty="0"/>
              </a:p>
              <a:p>
                <a:pPr algn="ctr"/>
                <a:r>
                  <a:rPr kumimoji="1" lang="ja-JP" altLang="en-US" sz="2400" b="1" dirty="0"/>
                  <a:t>大</a:t>
                </a:r>
                <a:endParaRPr kumimoji="1" lang="en-US" altLang="ja-JP" sz="2400" b="1" dirty="0"/>
              </a:p>
              <a:p>
                <a:pPr algn="ctr"/>
                <a:r>
                  <a:rPr lang="ja-JP" altLang="en-US" sz="2800" b="1" dirty="0"/>
                  <a:t>↓</a:t>
                </a:r>
                <a:r>
                  <a:rPr lang="ja-JP" altLang="en-US" sz="2400" b="1" dirty="0"/>
                  <a:t>小</a:t>
                </a:r>
                <a:endParaRPr kumimoji="1" lang="ja-JP" altLang="en-US" sz="2400" b="1" dirty="0"/>
              </a:p>
            </p:txBody>
          </p:sp>
        </mc:Choice>
        <mc:Fallback xmlns="">
          <p:sp>
            <p:nvSpPr>
              <p:cNvPr id="8" name="テキスト ボックス 7">
                <a:extLst>
                  <a:ext uri="{FF2B5EF4-FFF2-40B4-BE49-F238E27FC236}">
                    <a16:creationId xmlns:a16="http://schemas.microsoft.com/office/drawing/2014/main" id="{49B296C9-302D-9E47-34B5-61332ACE4CA5}"/>
                  </a:ext>
                </a:extLst>
              </p:cNvPr>
              <p:cNvSpPr txBox="1">
                <a:spLocks noRot="1" noChangeAspect="1" noMove="1" noResize="1" noEditPoints="1" noAdjustHandles="1" noChangeArrowheads="1" noChangeShapeType="1" noTextEdit="1"/>
              </p:cNvSpPr>
              <p:nvPr/>
            </p:nvSpPr>
            <p:spPr>
              <a:xfrm>
                <a:off x="4180381" y="1818142"/>
                <a:ext cx="511629" cy="1692771"/>
              </a:xfrm>
              <a:prstGeom prst="rect">
                <a:avLst/>
              </a:prstGeom>
              <a:blipFill>
                <a:blip r:embed="rId5"/>
                <a:stretch>
                  <a:fillRect l="-25000" r="-33333" b="-3597"/>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5491B4AD-2FA4-FABF-8DB8-ABEABC798D5E}"/>
              </a:ext>
            </a:extLst>
          </p:cNvPr>
          <p:cNvSpPr>
            <a:spLocks noGrp="1"/>
          </p:cNvSpPr>
          <p:nvPr>
            <p:ph type="sldNum" sz="quarter" idx="12"/>
          </p:nvPr>
        </p:nvSpPr>
        <p:spPr/>
        <p:txBody>
          <a:bodyPr/>
          <a:lstStyle/>
          <a:p>
            <a:fld id="{7C7E7249-DBBF-4205-994E-BA9E6B4E52F4}" type="slidenum">
              <a:rPr kumimoji="1" lang="ja-JP" altLang="en-US" smtClean="0"/>
              <a:t>18</a:t>
            </a:fld>
            <a:endParaRPr kumimoji="1" lang="ja-JP" altLang="en-US"/>
          </a:p>
        </p:txBody>
      </p:sp>
    </p:spTree>
    <p:extLst>
      <p:ext uri="{BB962C8B-B14F-4D97-AF65-F5344CB8AC3E}">
        <p14:creationId xmlns:p14="http://schemas.microsoft.com/office/powerpoint/2010/main" val="157836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6A90665E-5676-0EC5-92D7-8F97751EA611}"/>
                  </a:ext>
                </a:extLst>
              </p:cNvPr>
              <p:cNvSpPr>
                <a:spLocks noGrp="1"/>
              </p:cNvSpPr>
              <p:nvPr>
                <p:ph type="title"/>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a:latin typeface="Cambria Math" panose="02040503050406030204" pitchFamily="18" charset="0"/>
                          </a:rPr>
                          <m:t>𝐿</m:t>
                        </m:r>
                        <m:r>
                          <a:rPr lang="en-US" altLang="ja-JP" b="0" i="1" smtClean="0">
                            <a:latin typeface="Cambria Math" panose="02040503050406030204" pitchFamily="18" charset="0"/>
                          </a:rPr>
                          <m:t>𝐷</m:t>
                        </m:r>
                      </m:sub>
                    </m:sSub>
                  </m:oMath>
                </a14:m>
                <a:r>
                  <a:rPr kumimoji="1" lang="ja-JP" altLang="en-US" dirty="0"/>
                  <a:t>の決定　利得との関係</a:t>
                </a:r>
              </a:p>
            </p:txBody>
          </p:sp>
        </mc:Choice>
        <mc:Fallback xmlns="">
          <p:sp>
            <p:nvSpPr>
              <p:cNvPr id="2" name="タイトル 1">
                <a:extLst>
                  <a:ext uri="{FF2B5EF4-FFF2-40B4-BE49-F238E27FC236}">
                    <a16:creationId xmlns:a16="http://schemas.microsoft.com/office/drawing/2014/main" id="{6A90665E-5676-0EC5-92D7-8F97751EA611}"/>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0A8618D6-5365-245F-104E-8D9D75E94BFA}"/>
                  </a:ext>
                </a:extLst>
              </p:cNvPr>
              <p:cNvSpPr>
                <a:spLocks noGrp="1"/>
              </p:cNvSpPr>
              <p:nvPr>
                <p:ph sz="half" idx="2"/>
              </p:nvPr>
            </p:nvSpPr>
            <p:spPr>
              <a:xfrm>
                <a:off x="7881256" y="1825625"/>
                <a:ext cx="4006618" cy="4351338"/>
              </a:xfrm>
            </p:spPr>
            <p:txBody>
              <a:bodyPr>
                <a:normAutofit fontScale="85000" lnSpcReduction="10000"/>
              </a:bodyPr>
              <a:lstStyle/>
              <a:p>
                <a:pPr marL="0" indent="0">
                  <a:buNone/>
                </a:pP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a:latin typeface="Cambria Math" panose="02040503050406030204" pitchFamily="18" charset="0"/>
                          </a:rPr>
                          <m:t>𝐿</m:t>
                        </m:r>
                        <m:r>
                          <a:rPr lang="en-US" altLang="ja-JP" b="0" i="1" smtClean="0">
                            <a:latin typeface="Cambria Math" panose="02040503050406030204" pitchFamily="18" charset="0"/>
                          </a:rPr>
                          <m:t>𝐷</m:t>
                        </m:r>
                      </m:sub>
                    </m:sSub>
                  </m:oMath>
                </a14:m>
                <a:r>
                  <a:rPr kumimoji="1" lang="ja-JP" altLang="en-US" dirty="0"/>
                  <a:t>が大きいほど位相特性は改善される。</a:t>
                </a:r>
                <a:endParaRPr kumimoji="1" lang="en-US" altLang="ja-JP" dirty="0"/>
              </a:p>
              <a:p>
                <a:pPr marL="0" indent="0">
                  <a:buNone/>
                </a:pPr>
                <a:r>
                  <a:rPr lang="ja-JP" altLang="en-US" dirty="0"/>
                  <a:t>一方、</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a:latin typeface="Cambria Math" panose="02040503050406030204" pitchFamily="18" charset="0"/>
                          </a:rPr>
                          <m:t>𝐿</m:t>
                        </m:r>
                        <m:r>
                          <a:rPr lang="en-US" altLang="ja-JP" b="0" i="1" smtClean="0">
                            <a:latin typeface="Cambria Math" panose="02040503050406030204" pitchFamily="18" charset="0"/>
                          </a:rPr>
                          <m:t>𝐷</m:t>
                        </m:r>
                      </m:sub>
                    </m:sSub>
                  </m:oMath>
                </a14:m>
                <a:r>
                  <a:rPr kumimoji="1" lang="ja-JP" altLang="en-US" dirty="0"/>
                  <a:t>が大きすぎると左図の通り特性にピークが生じてしまう。</a:t>
                </a:r>
                <a:endParaRPr kumimoji="1" lang="en-US" altLang="ja-JP" dirty="0"/>
              </a:p>
              <a:p>
                <a:pPr marL="0" indent="0">
                  <a:buNone/>
                </a:pPr>
                <a:endParaRPr kumimoji="1" lang="en-US" altLang="ja-JP" dirty="0"/>
              </a:p>
              <a:p>
                <a:pPr marL="0" indent="0">
                  <a:buNone/>
                </a:pPr>
                <a:r>
                  <a:rPr lang="ja-JP" altLang="en-US" dirty="0"/>
                  <a:t>今回はピークが発生しないような</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a:latin typeface="Cambria Math" panose="02040503050406030204" pitchFamily="18" charset="0"/>
                          </a:rPr>
                          <m:t>𝐿</m:t>
                        </m:r>
                        <m:r>
                          <a:rPr lang="en-US" altLang="ja-JP" b="0" i="1" smtClean="0">
                            <a:latin typeface="Cambria Math" panose="02040503050406030204" pitchFamily="18" charset="0"/>
                          </a:rPr>
                          <m:t>𝐷</m:t>
                        </m:r>
                      </m:sub>
                    </m:sSub>
                  </m:oMath>
                </a14:m>
                <a:r>
                  <a:rPr kumimoji="1" lang="ja-JP" altLang="en-US" dirty="0"/>
                  <a:t>を選択した。</a:t>
                </a:r>
                <a:endParaRPr kumimoji="1" lang="en-US" altLang="ja-JP" dirty="0"/>
              </a:p>
              <a:p>
                <a:pPr marL="0" indent="0">
                  <a:buNone/>
                </a:pP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a:latin typeface="Cambria Math" panose="02040503050406030204" pitchFamily="18" charset="0"/>
                          </a:rPr>
                          <m:t>𝐿</m:t>
                        </m:r>
                        <m:r>
                          <a:rPr lang="en-US" altLang="ja-JP" b="0" i="1" smtClean="0">
                            <a:latin typeface="Cambria Math" panose="02040503050406030204" pitchFamily="18" charset="0"/>
                          </a:rPr>
                          <m:t>𝐷</m:t>
                        </m:r>
                      </m:sub>
                    </m:sSub>
                    <m:r>
                      <a:rPr lang="en-US" altLang="ja-JP" b="0" i="1" smtClean="0">
                        <a:latin typeface="Cambria Math" panose="02040503050406030204" pitchFamily="18" charset="0"/>
                      </a:rPr>
                      <m:t>=2.1</m:t>
                    </m:r>
                    <m:r>
                      <m:rPr>
                        <m:sty m:val="p"/>
                      </m:rPr>
                      <a:rPr lang="en-US" altLang="ja-JP" b="0" i="0" smtClean="0">
                        <a:latin typeface="Cambria Math" panose="02040503050406030204" pitchFamily="18" charset="0"/>
                      </a:rPr>
                      <m:t>k</m:t>
                    </m:r>
                    <m:r>
                      <m:rPr>
                        <m:sty m:val="p"/>
                      </m:rPr>
                      <a:rPr lang="el-GR" altLang="ja-JP" b="0" i="1" smtClean="0">
                        <a:latin typeface="Cambria Math" panose="02040503050406030204" pitchFamily="18" charset="0"/>
                        <a:ea typeface="Cambria Math" panose="02040503050406030204" pitchFamily="18" charset="0"/>
                      </a:rPr>
                      <m:t>Ω</m:t>
                    </m:r>
                    <m:r>
                      <a:rPr lang="ja-JP" altLang="en-US" i="1">
                        <a:latin typeface="Cambria Math" panose="02040503050406030204" pitchFamily="18" charset="0"/>
                      </a:rPr>
                      <m:t>付近</m:t>
                    </m:r>
                  </m:oMath>
                </a14:m>
                <a:r>
                  <a:rPr kumimoji="1" lang="ja-JP" altLang="en-US" dirty="0"/>
                  <a:t>で詳しく調べた。</a:t>
                </a:r>
                <a:endParaRPr kumimoji="1" lang="en-US" altLang="ja-JP" dirty="0"/>
              </a:p>
            </p:txBody>
          </p:sp>
        </mc:Choice>
        <mc:Fallback xmlns="">
          <p:sp>
            <p:nvSpPr>
              <p:cNvPr id="4" name="コンテンツ プレースホルダー 3">
                <a:extLst>
                  <a:ext uri="{FF2B5EF4-FFF2-40B4-BE49-F238E27FC236}">
                    <a16:creationId xmlns:a16="http://schemas.microsoft.com/office/drawing/2014/main" id="{0A8618D6-5365-245F-104E-8D9D75E94BFA}"/>
                  </a:ext>
                </a:extLst>
              </p:cNvPr>
              <p:cNvSpPr>
                <a:spLocks noGrp="1" noRot="1" noChangeAspect="1" noMove="1" noResize="1" noEditPoints="1" noAdjustHandles="1" noChangeArrowheads="1" noChangeShapeType="1" noTextEdit="1"/>
              </p:cNvSpPr>
              <p:nvPr>
                <p:ph sz="half" idx="2"/>
              </p:nvPr>
            </p:nvSpPr>
            <p:spPr>
              <a:xfrm>
                <a:off x="7881256" y="1825625"/>
                <a:ext cx="4006618" cy="4351338"/>
              </a:xfrm>
              <a:blipFill>
                <a:blip r:embed="rId3"/>
                <a:stretch>
                  <a:fillRect l="-2435" t="-2521" r="-1370"/>
                </a:stretch>
              </a:blipFill>
            </p:spPr>
            <p:txBody>
              <a:bodyPr/>
              <a:lstStyle/>
              <a:p>
                <a:r>
                  <a:rPr lang="ja-JP" altLang="en-US">
                    <a:noFill/>
                  </a:rPr>
                  <a:t> </a:t>
                </a:r>
              </a:p>
            </p:txBody>
          </p:sp>
        </mc:Fallback>
      </mc:AlternateContent>
      <p:pic>
        <p:nvPicPr>
          <p:cNvPr id="8" name="コンテンツ プレースホルダー 7">
            <a:extLst>
              <a:ext uri="{FF2B5EF4-FFF2-40B4-BE49-F238E27FC236}">
                <a16:creationId xmlns:a16="http://schemas.microsoft.com/office/drawing/2014/main" id="{6E3809E4-EF76-F808-D9A4-9F0196E22ED8}"/>
              </a:ext>
            </a:extLst>
          </p:cNvPr>
          <p:cNvPicPr>
            <a:picLocks noGrp="1" noChangeAspect="1"/>
          </p:cNvPicPr>
          <p:nvPr>
            <p:ph sz="half" idx="1"/>
          </p:nvPr>
        </p:nvPicPr>
        <p:blipFill>
          <a:blip r:embed="rId4"/>
          <a:stretch>
            <a:fillRect/>
          </a:stretch>
        </p:blipFill>
        <p:spPr>
          <a:xfrm>
            <a:off x="113195" y="1825625"/>
            <a:ext cx="7626546" cy="4231105"/>
          </a:xfrm>
          <a:prstGeom prst="rect">
            <a:avLst/>
          </a:prstGeom>
        </p:spPr>
      </p:pic>
      <p:cxnSp>
        <p:nvCxnSpPr>
          <p:cNvPr id="10" name="直線矢印コネクタ 9">
            <a:extLst>
              <a:ext uri="{FF2B5EF4-FFF2-40B4-BE49-F238E27FC236}">
                <a16:creationId xmlns:a16="http://schemas.microsoft.com/office/drawing/2014/main" id="{1DB541B5-E5AB-3107-9FBB-7FDAC4BD5E0E}"/>
              </a:ext>
            </a:extLst>
          </p:cNvPr>
          <p:cNvCxnSpPr>
            <a:cxnSpLocks/>
          </p:cNvCxnSpPr>
          <p:nvPr/>
        </p:nvCxnSpPr>
        <p:spPr>
          <a:xfrm flipH="1" flipV="1">
            <a:off x="6662057" y="2351314"/>
            <a:ext cx="1219199" cy="6422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スライド番号プレースホルダー 2">
            <a:extLst>
              <a:ext uri="{FF2B5EF4-FFF2-40B4-BE49-F238E27FC236}">
                <a16:creationId xmlns:a16="http://schemas.microsoft.com/office/drawing/2014/main" id="{04D284F5-8924-59DC-C4A0-93E9C44011D8}"/>
              </a:ext>
            </a:extLst>
          </p:cNvPr>
          <p:cNvSpPr>
            <a:spLocks noGrp="1"/>
          </p:cNvSpPr>
          <p:nvPr>
            <p:ph type="sldNum" sz="quarter" idx="12"/>
          </p:nvPr>
        </p:nvSpPr>
        <p:spPr/>
        <p:txBody>
          <a:bodyPr/>
          <a:lstStyle/>
          <a:p>
            <a:fld id="{7C7E7249-DBBF-4205-994E-BA9E6B4E52F4}" type="slidenum">
              <a:rPr kumimoji="1" lang="ja-JP" altLang="en-US" smtClean="0"/>
              <a:t>19</a:t>
            </a:fld>
            <a:endParaRPr kumimoji="1" lang="ja-JP" altLang="en-US"/>
          </a:p>
        </p:txBody>
      </p:sp>
    </p:spTree>
    <p:extLst>
      <p:ext uri="{BB962C8B-B14F-4D97-AF65-F5344CB8AC3E}">
        <p14:creationId xmlns:p14="http://schemas.microsoft.com/office/powerpoint/2010/main" val="124141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011842-6748-07C1-BCDB-2A5FE6FC3F71}"/>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12EFEB3B-E0EA-B206-5B29-B84B3502D581}"/>
              </a:ext>
            </a:extLst>
          </p:cNvPr>
          <p:cNvSpPr>
            <a:spLocks noGrp="1"/>
          </p:cNvSpPr>
          <p:nvPr>
            <p:ph idx="1"/>
          </p:nvPr>
        </p:nvSpPr>
        <p:spPr>
          <a:xfrm>
            <a:off x="838200" y="1825624"/>
            <a:ext cx="10515600" cy="4530725"/>
          </a:xfrm>
        </p:spPr>
        <p:txBody>
          <a:bodyPr>
            <a:normAutofit/>
          </a:bodyPr>
          <a:lstStyle/>
          <a:p>
            <a:pPr marL="0" indent="0">
              <a:buNone/>
            </a:pPr>
            <a:r>
              <a:rPr lang="ja-JP" altLang="en-US" dirty="0"/>
              <a:t>積和演算</a:t>
            </a:r>
            <a:r>
              <a:rPr kumimoji="1" lang="ja-JP" altLang="en-US" dirty="0"/>
              <a:t>回路の周波数特性の改善により、より高速での光リザバコンピューティングの動作を目指す。</a:t>
            </a:r>
            <a:endParaRPr kumimoji="1" lang="en-US" altLang="ja-JP" dirty="0"/>
          </a:p>
          <a:p>
            <a:pPr marL="0" indent="0">
              <a:buNone/>
            </a:pPr>
            <a:r>
              <a:rPr kumimoji="1" lang="ja-JP" altLang="en-US" dirty="0"/>
              <a:t>→再検討中</a:t>
            </a:r>
            <a:endParaRPr kumimoji="1" lang="en-US" altLang="ja-JP" dirty="0"/>
          </a:p>
          <a:p>
            <a:pPr marL="0" indent="0">
              <a:buNone/>
            </a:pPr>
            <a:endParaRPr kumimoji="1" lang="en-US" altLang="ja-JP" dirty="0"/>
          </a:p>
          <a:p>
            <a:pPr marL="0" indent="0">
              <a:buNone/>
            </a:pPr>
            <a:r>
              <a:rPr kumimoji="1" lang="ja-JP" altLang="en-US" dirty="0"/>
              <a:t>アクティブインダクタの設計について、</a:t>
            </a:r>
            <a:r>
              <a:rPr kumimoji="1" lang="en-US" altLang="ja-JP" dirty="0"/>
              <a:t>MOS</a:t>
            </a:r>
            <a:r>
              <a:rPr kumimoji="1" lang="ja-JP" altLang="en-US" dirty="0"/>
              <a:t>のサイズの決定方法や抵抗の選び方等の方針を示し、アクティブインダクタの有無による周波数特性の改善について検討する。</a:t>
            </a:r>
            <a:endParaRPr kumimoji="1" lang="en-US" altLang="ja-JP" dirty="0"/>
          </a:p>
        </p:txBody>
      </p:sp>
      <p:sp>
        <p:nvSpPr>
          <p:cNvPr id="4" name="スライド番号プレースホルダー 3">
            <a:extLst>
              <a:ext uri="{FF2B5EF4-FFF2-40B4-BE49-F238E27FC236}">
                <a16:creationId xmlns:a16="http://schemas.microsoft.com/office/drawing/2014/main" id="{5C25E256-FD59-5014-141A-AA6BE5B7E5BF}"/>
              </a:ext>
            </a:extLst>
          </p:cNvPr>
          <p:cNvSpPr>
            <a:spLocks noGrp="1"/>
          </p:cNvSpPr>
          <p:nvPr>
            <p:ph type="sldNum" sz="quarter" idx="12"/>
          </p:nvPr>
        </p:nvSpPr>
        <p:spPr/>
        <p:txBody>
          <a:bodyPr/>
          <a:lstStyle/>
          <a:p>
            <a:fld id="{7C7E7249-DBBF-4205-994E-BA9E6B4E52F4}" type="slidenum">
              <a:rPr kumimoji="1" lang="ja-JP" altLang="en-US" smtClean="0"/>
              <a:t>2</a:t>
            </a:fld>
            <a:endParaRPr kumimoji="1" lang="ja-JP" altLang="en-US"/>
          </a:p>
        </p:txBody>
      </p:sp>
    </p:spTree>
    <p:extLst>
      <p:ext uri="{BB962C8B-B14F-4D97-AF65-F5344CB8AC3E}">
        <p14:creationId xmlns:p14="http://schemas.microsoft.com/office/powerpoint/2010/main" val="595934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CF687EA5-AD20-E138-C263-35F996A1437B}"/>
                  </a:ext>
                </a:extLst>
              </p:cNvPr>
              <p:cNvSpPr>
                <a:spLocks noGrp="1"/>
              </p:cNvSpPr>
              <p:nvPr>
                <p:ph type="title"/>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a:latin typeface="Cambria Math" panose="02040503050406030204" pitchFamily="18" charset="0"/>
                          </a:rPr>
                          <m:t>𝐿</m:t>
                        </m:r>
                        <m:r>
                          <a:rPr lang="en-US" altLang="ja-JP" b="0" i="1" smtClean="0">
                            <a:latin typeface="Cambria Math" panose="02040503050406030204" pitchFamily="18" charset="0"/>
                          </a:rPr>
                          <m:t>𝐷</m:t>
                        </m:r>
                      </m:sub>
                    </m:sSub>
                  </m:oMath>
                </a14:m>
                <a:r>
                  <a:rPr kumimoji="1" lang="ja-JP" altLang="en-US" dirty="0"/>
                  <a:t>の決定</a:t>
                </a:r>
              </a:p>
            </p:txBody>
          </p:sp>
        </mc:Choice>
        <mc:Fallback xmlns="">
          <p:sp>
            <p:nvSpPr>
              <p:cNvPr id="2" name="タイトル 1">
                <a:extLst>
                  <a:ext uri="{FF2B5EF4-FFF2-40B4-BE49-F238E27FC236}">
                    <a16:creationId xmlns:a16="http://schemas.microsoft.com/office/drawing/2014/main" id="{CF687EA5-AD20-E138-C263-35F996A1437B}"/>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pic>
        <p:nvPicPr>
          <p:cNvPr id="6" name="コンテンツ プレースホルダー 5">
            <a:extLst>
              <a:ext uri="{FF2B5EF4-FFF2-40B4-BE49-F238E27FC236}">
                <a16:creationId xmlns:a16="http://schemas.microsoft.com/office/drawing/2014/main" id="{57941F7B-B8D7-CADF-598B-34A761D41192}"/>
              </a:ext>
            </a:extLst>
          </p:cNvPr>
          <p:cNvPicPr>
            <a:picLocks noGrp="1" noChangeAspect="1"/>
          </p:cNvPicPr>
          <p:nvPr>
            <p:ph sz="half" idx="1"/>
          </p:nvPr>
        </p:nvPicPr>
        <p:blipFill>
          <a:blip r:embed="rId3"/>
          <a:stretch>
            <a:fillRect/>
          </a:stretch>
        </p:blipFill>
        <p:spPr>
          <a:xfrm>
            <a:off x="174594" y="1825625"/>
            <a:ext cx="6741581" cy="3878489"/>
          </a:xfrm>
          <a:prstGeom prst="rect">
            <a:avLst/>
          </a:prstGeom>
        </p:spPr>
      </p:pic>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647575C-2725-208E-59F8-5B64F8C07E20}"/>
                  </a:ext>
                </a:extLst>
              </p:cNvPr>
              <p:cNvSpPr>
                <a:spLocks noGrp="1"/>
              </p:cNvSpPr>
              <p:nvPr>
                <p:ph sz="half" idx="2"/>
              </p:nvPr>
            </p:nvSpPr>
            <p:spPr>
              <a:xfrm>
                <a:off x="7010402" y="1182573"/>
                <a:ext cx="5007004" cy="5164592"/>
              </a:xfrm>
            </p:spPr>
            <p:txBody>
              <a:bodyPr>
                <a:normAutofit fontScale="92500" lnSpcReduction="10000"/>
              </a:bodyPr>
              <a:lstStyle/>
              <a:p>
                <a:pPr marL="0" indent="0">
                  <a:buNone/>
                </a:pPr>
                <a:r>
                  <a:rPr kumimoji="1" lang="ja-JP" altLang="en-US" dirty="0"/>
                  <a:t>前ページより、利得のピークが小さい</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a:latin typeface="Cambria Math" panose="02040503050406030204" pitchFamily="18" charset="0"/>
                          </a:rPr>
                          <m:t>𝐿</m:t>
                        </m:r>
                        <m:r>
                          <a:rPr lang="en-US" altLang="ja-JP" b="0" i="1" smtClean="0">
                            <a:latin typeface="Cambria Math" panose="02040503050406030204" pitchFamily="18" charset="0"/>
                          </a:rPr>
                          <m:t>𝐷</m:t>
                        </m:r>
                      </m:sub>
                    </m:sSub>
                  </m:oMath>
                </a14:m>
                <a:r>
                  <a:rPr lang="ja-JP" altLang="en-US" b="0" dirty="0">
                    <a:latin typeface="Cambria Math" panose="02040503050406030204" pitchFamily="18" charset="0"/>
                  </a:rPr>
                  <a:t>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a:latin typeface="Cambria Math" panose="02040503050406030204" pitchFamily="18" charset="0"/>
                          </a:rPr>
                          <m:t>𝐿</m:t>
                        </m:r>
                        <m:r>
                          <a:rPr lang="en-US" altLang="ja-JP" b="0" i="1" smtClean="0">
                            <a:latin typeface="Cambria Math" panose="02040503050406030204" pitchFamily="18" charset="0"/>
                          </a:rPr>
                          <m:t>𝐷</m:t>
                        </m:r>
                      </m:sub>
                    </m:sSub>
                    <m:r>
                      <a:rPr lang="en-US" altLang="ja-JP" b="0" i="1" smtClean="0">
                        <a:latin typeface="Cambria Math" panose="02040503050406030204" pitchFamily="18" charset="0"/>
                      </a:rPr>
                      <m:t>=2.1</m:t>
                    </m:r>
                    <m:r>
                      <m:rPr>
                        <m:sty m:val="p"/>
                      </m:rPr>
                      <a:rPr lang="en-US" altLang="ja-JP" b="0" i="0" smtClean="0">
                        <a:latin typeface="Cambria Math" panose="02040503050406030204" pitchFamily="18" charset="0"/>
                      </a:rPr>
                      <m:t>k</m:t>
                    </m:r>
                    <m:r>
                      <m:rPr>
                        <m:sty m:val="p"/>
                      </m:rPr>
                      <a:rPr lang="el-GR" altLang="ja-JP" b="0" i="1" smtClean="0">
                        <a:latin typeface="Cambria Math" panose="02040503050406030204" pitchFamily="18" charset="0"/>
                        <a:ea typeface="Cambria Math" panose="02040503050406030204" pitchFamily="18" charset="0"/>
                      </a:rPr>
                      <m:t>Ω</m:t>
                    </m:r>
                    <m:r>
                      <a:rPr lang="ja-JP" altLang="en-US" i="1">
                        <a:latin typeface="Cambria Math" panose="02040503050406030204" pitchFamily="18" charset="0"/>
                      </a:rPr>
                      <m:t>付近</m:t>
                    </m:r>
                  </m:oMath>
                </a14:m>
                <a:r>
                  <a:rPr kumimoji="1" lang="ja-JP" altLang="en-US" dirty="0"/>
                  <a:t>にあると分かり、より小さなステップで調査した。</a:t>
                </a:r>
                <a:endParaRPr kumimoji="1" lang="en-US" altLang="ja-JP" dirty="0"/>
              </a:p>
              <a:p>
                <a:pPr marL="0" indent="0">
                  <a:buNone/>
                </a:pPr>
                <a:r>
                  <a:rPr kumimoji="1" lang="ja-JP" altLang="en-US" dirty="0"/>
                  <a:t>この時、</a:t>
                </a:r>
                <a:r>
                  <a:rPr kumimoji="1" lang="en-US" altLang="ja-JP" dirty="0"/>
                  <a:t>1</a:t>
                </a:r>
                <a:r>
                  <a:rPr kumimoji="1" lang="ja-JP" altLang="en-US" dirty="0"/>
                  <a:t>入力の</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a:latin typeface="Cambria Math" panose="02040503050406030204" pitchFamily="18" charset="0"/>
                          </a:rPr>
                          <m:t>𝐿</m:t>
                        </m:r>
                        <m:r>
                          <a:rPr lang="en-US" altLang="ja-JP" b="0" i="1" smtClean="0">
                            <a:latin typeface="Cambria Math" panose="02040503050406030204" pitchFamily="18" charset="0"/>
                          </a:rPr>
                          <m:t>𝐷</m:t>
                        </m:r>
                      </m:sub>
                    </m:sSub>
                  </m:oMath>
                </a14:m>
                <a:r>
                  <a:rPr kumimoji="1" lang="ja-JP" altLang="en-US" dirty="0"/>
                  <a:t>は７入力時に</a:t>
                </a:r>
                <a:r>
                  <a:rPr kumimoji="1" lang="en-US" altLang="ja-JP" dirty="0"/>
                  <a:t>1/7</a:t>
                </a:r>
                <a:r>
                  <a:rPr kumimoji="1" lang="ja-JP" altLang="en-US" dirty="0"/>
                  <a:t>倍することが分かっているため、７の倍数となるようにした。</a:t>
                </a:r>
                <a:endParaRPr lang="en-US" altLang="ja-JP" dirty="0"/>
              </a:p>
              <a:p>
                <a:pPr marL="0" indent="0">
                  <a:buNone/>
                </a:pPr>
                <a:r>
                  <a:rPr lang="ja-JP" altLang="en-US" dirty="0"/>
                  <a:t>１入力時、</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a:latin typeface="Cambria Math" panose="02040503050406030204" pitchFamily="18" charset="0"/>
                            </a:rPr>
                            <m:t>𝐿</m:t>
                          </m:r>
                          <m:r>
                            <a:rPr lang="en-US" altLang="ja-JP" b="0" i="1" smtClean="0">
                              <a:latin typeface="Cambria Math" panose="02040503050406030204" pitchFamily="18" charset="0"/>
                            </a:rPr>
                            <m:t>𝐷</m:t>
                          </m:r>
                        </m:sub>
                      </m:sSub>
                      <m:r>
                        <a:rPr lang="en-US" altLang="ja-JP" b="0" i="1" smtClean="0">
                          <a:latin typeface="Cambria Math" panose="02040503050406030204" pitchFamily="18" charset="0"/>
                        </a:rPr>
                        <m:t>=1.96</m:t>
                      </m:r>
                      <m:r>
                        <m:rPr>
                          <m:sty m:val="p"/>
                        </m:rPr>
                        <a:rPr lang="en-US" altLang="ja-JP" b="0" i="0" smtClean="0">
                          <a:latin typeface="Cambria Math" panose="02040503050406030204" pitchFamily="18" charset="0"/>
                        </a:rPr>
                        <m:t>k</m:t>
                      </m:r>
                      <m:r>
                        <m:rPr>
                          <m:sty m:val="p"/>
                        </m:rPr>
                        <a:rPr lang="el-GR" altLang="ja-JP" b="0" i="1" smtClean="0">
                          <a:latin typeface="Cambria Math" panose="02040503050406030204" pitchFamily="18" charset="0"/>
                          <a:ea typeface="Cambria Math" panose="02040503050406030204" pitchFamily="18" charset="0"/>
                        </a:rPr>
                        <m:t>Ω</m:t>
                      </m:r>
                    </m:oMath>
                  </m:oMathPara>
                </a14:m>
                <a:endParaRPr kumimoji="1" lang="en-US" altLang="ja-JP" dirty="0"/>
              </a:p>
              <a:p>
                <a:pPr marL="0" indent="0">
                  <a:buNone/>
                </a:pPr>
                <a:endParaRPr kumimoji="1" lang="en-US" altLang="ja-JP" dirty="0"/>
              </a:p>
              <a:p>
                <a:pPr marL="0" indent="0">
                  <a:buNone/>
                </a:pPr>
                <a:r>
                  <a:rPr lang="en-US" altLang="ja-JP" dirty="0"/>
                  <a:t>1</a:t>
                </a:r>
                <a:r>
                  <a:rPr kumimoji="1" lang="ja-JP" altLang="en-US" dirty="0"/>
                  <a:t>割誤差を考え、</a:t>
                </a:r>
                <a:r>
                  <a:rPr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a:latin typeface="Cambria Math" panose="02040503050406030204" pitchFamily="18" charset="0"/>
                          </a:rPr>
                          <m:t>𝐿</m:t>
                        </m:r>
                        <m:r>
                          <a:rPr lang="en-US" altLang="ja-JP" b="0" i="1" smtClean="0">
                            <a:latin typeface="Cambria Math" panose="02040503050406030204" pitchFamily="18" charset="0"/>
                          </a:rPr>
                          <m:t>𝐷</m:t>
                        </m:r>
                      </m:sub>
                    </m:sSub>
                  </m:oMath>
                </a14:m>
                <a:r>
                  <a:rPr kumimoji="1" lang="ja-JP" altLang="en-US" dirty="0"/>
                  <a:t>は少し高めで設定予定。</a:t>
                </a:r>
              </a:p>
            </p:txBody>
          </p:sp>
        </mc:Choice>
        <mc:Fallback xmlns="">
          <p:sp>
            <p:nvSpPr>
              <p:cNvPr id="4" name="コンテンツ プレースホルダー 3">
                <a:extLst>
                  <a:ext uri="{FF2B5EF4-FFF2-40B4-BE49-F238E27FC236}">
                    <a16:creationId xmlns:a16="http://schemas.microsoft.com/office/drawing/2014/main" id="{1647575C-2725-208E-59F8-5B64F8C07E20}"/>
                  </a:ext>
                </a:extLst>
              </p:cNvPr>
              <p:cNvSpPr>
                <a:spLocks noGrp="1" noRot="1" noChangeAspect="1" noMove="1" noResize="1" noEditPoints="1" noAdjustHandles="1" noChangeArrowheads="1" noChangeShapeType="1" noTextEdit="1"/>
              </p:cNvSpPr>
              <p:nvPr>
                <p:ph sz="half" idx="2"/>
              </p:nvPr>
            </p:nvSpPr>
            <p:spPr>
              <a:xfrm>
                <a:off x="7010402" y="1182573"/>
                <a:ext cx="5007004" cy="5164592"/>
              </a:xfrm>
              <a:blipFill>
                <a:blip r:embed="rId4"/>
                <a:stretch>
                  <a:fillRect l="-2192" t="-2361" r="-1827"/>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DD607097-A341-DB54-8211-4CB472FCE3CB}"/>
              </a:ext>
            </a:extLst>
          </p:cNvPr>
          <p:cNvSpPr>
            <a:spLocks noGrp="1"/>
          </p:cNvSpPr>
          <p:nvPr>
            <p:ph type="sldNum" sz="quarter" idx="12"/>
          </p:nvPr>
        </p:nvSpPr>
        <p:spPr/>
        <p:txBody>
          <a:bodyPr/>
          <a:lstStyle/>
          <a:p>
            <a:fld id="{7C7E7249-DBBF-4205-994E-BA9E6B4E52F4}" type="slidenum">
              <a:rPr kumimoji="1" lang="ja-JP" altLang="en-US" smtClean="0"/>
              <a:t>20</a:t>
            </a:fld>
            <a:endParaRPr kumimoji="1" lang="ja-JP" altLang="en-US"/>
          </a:p>
        </p:txBody>
      </p:sp>
      <p:sp>
        <p:nvSpPr>
          <p:cNvPr id="5" name="楕円 4">
            <a:extLst>
              <a:ext uri="{FF2B5EF4-FFF2-40B4-BE49-F238E27FC236}">
                <a16:creationId xmlns:a16="http://schemas.microsoft.com/office/drawing/2014/main" id="{6448B928-BF35-B885-8AD7-468505DF006E}"/>
              </a:ext>
            </a:extLst>
          </p:cNvPr>
          <p:cNvSpPr/>
          <p:nvPr/>
        </p:nvSpPr>
        <p:spPr>
          <a:xfrm>
            <a:off x="4844143" y="2013857"/>
            <a:ext cx="827313" cy="107768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77421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F1BF6-106E-FB2A-7576-998223A8BD2B}"/>
              </a:ext>
            </a:extLst>
          </p:cNvPr>
          <p:cNvSpPr>
            <a:spLocks noGrp="1"/>
          </p:cNvSpPr>
          <p:nvPr>
            <p:ph type="title"/>
          </p:nvPr>
        </p:nvSpPr>
        <p:spPr/>
        <p:txBody>
          <a:bodyPr/>
          <a:lstStyle/>
          <a:p>
            <a:r>
              <a:rPr lang="ja-JP" altLang="en-US" dirty="0"/>
              <a:t>アクティブインダクタ</a:t>
            </a:r>
            <a:r>
              <a:rPr kumimoji="1" lang="en-US" altLang="ja-JP" dirty="0"/>
              <a:t>1</a:t>
            </a:r>
            <a:r>
              <a:rPr kumimoji="1" lang="ja-JP" altLang="en-US" dirty="0"/>
              <a:t>入力時</a:t>
            </a:r>
          </a:p>
        </p:txBody>
      </p:sp>
      <mc:AlternateContent xmlns:mc="http://schemas.openxmlformats.org/markup-compatibility/2006" xmlns:a14="http://schemas.microsoft.com/office/drawing/2010/main">
        <mc:Choice Requires="a14">
          <p:graphicFrame>
            <p:nvGraphicFramePr>
              <p:cNvPr id="9" name="表 9">
                <a:extLst>
                  <a:ext uri="{FF2B5EF4-FFF2-40B4-BE49-F238E27FC236}">
                    <a16:creationId xmlns:a16="http://schemas.microsoft.com/office/drawing/2014/main" id="{FB30749D-4A65-4DAB-0228-A98DD7A30649}"/>
                  </a:ext>
                </a:extLst>
              </p:cNvPr>
              <p:cNvGraphicFramePr>
                <a:graphicFrameLocks noGrp="1"/>
              </p:cNvGraphicFramePr>
              <p:nvPr>
                <p:ph sz="half" idx="1"/>
                <p:extLst>
                  <p:ext uri="{D42A27DB-BD31-4B8C-83A1-F6EECF244321}">
                    <p14:modId xmlns:p14="http://schemas.microsoft.com/office/powerpoint/2010/main" val="4235926584"/>
                  </p:ext>
                </p:extLst>
              </p:nvPr>
            </p:nvGraphicFramePr>
            <p:xfrm>
              <a:off x="348342" y="1799236"/>
              <a:ext cx="6204858" cy="4864037"/>
            </p:xfrm>
            <a:graphic>
              <a:graphicData uri="http://schemas.openxmlformats.org/drawingml/2006/table">
                <a:tbl>
                  <a:tblPr firstRow="1" bandRow="1">
                    <a:tableStyleId>{5940675A-B579-460E-94D1-54222C63F5DA}</a:tableStyleId>
                  </a:tblPr>
                  <a:tblGrid>
                    <a:gridCol w="2634344">
                      <a:extLst>
                        <a:ext uri="{9D8B030D-6E8A-4147-A177-3AD203B41FA5}">
                          <a16:colId xmlns:a16="http://schemas.microsoft.com/office/drawing/2014/main" val="156220084"/>
                        </a:ext>
                      </a:extLst>
                    </a:gridCol>
                    <a:gridCol w="3570514">
                      <a:extLst>
                        <a:ext uri="{9D8B030D-6E8A-4147-A177-3AD203B41FA5}">
                          <a16:colId xmlns:a16="http://schemas.microsoft.com/office/drawing/2014/main" val="3869458691"/>
                        </a:ext>
                      </a:extLst>
                    </a:gridCol>
                  </a:tblGrid>
                  <a:tr h="370840">
                    <a:tc>
                      <a:txBody>
                        <a:bodyPr/>
                        <a:lstStyle/>
                        <a:p>
                          <a:pPr algn="ctr"/>
                          <a:r>
                            <a:rPr kumimoji="1" lang="ja-JP" altLang="en-US" dirty="0"/>
                            <a:t>名称</a:t>
                          </a:r>
                        </a:p>
                      </a:txBody>
                      <a:tcPr/>
                    </a:tc>
                    <a:tc>
                      <a:txBody>
                        <a:bodyPr/>
                        <a:lstStyle/>
                        <a:p>
                          <a:pPr algn="ctr"/>
                          <a:r>
                            <a:rPr kumimoji="1" lang="ja-JP" altLang="en-US" dirty="0"/>
                            <a:t>値</a:t>
                          </a:r>
                        </a:p>
                      </a:txBody>
                      <a:tcPr/>
                    </a:tc>
                    <a:extLst>
                      <a:ext uri="{0D108BD9-81ED-4DB2-BD59-A6C34878D82A}">
                        <a16:rowId xmlns:a16="http://schemas.microsoft.com/office/drawing/2014/main" val="73775110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𝑉</m:t>
                                    </m:r>
                                  </m:e>
                                  <m:sub>
                                    <m:r>
                                      <a:rPr kumimoji="1" lang="en-US" altLang="ja-JP" sz="1800" b="0" smtClean="0">
                                        <a:latin typeface="Cambria Math" panose="02040503050406030204" pitchFamily="18" charset="0"/>
                                      </a:rPr>
                                      <m:t>𝐷𝐷</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smtClean="0">
                                    <a:latin typeface="Cambria Math" panose="02040503050406030204" pitchFamily="18" charset="0"/>
                                  </a:rPr>
                                  <m:t>1.8</m:t>
                                </m:r>
                                <m:r>
                                  <m:rPr>
                                    <m:sty m:val="p"/>
                                  </m:rPr>
                                  <a:rPr kumimoji="1" lang="en-US" altLang="ja-JP" sz="1800" b="0" smtClean="0">
                                    <a:latin typeface="Cambria Math" panose="02040503050406030204" pitchFamily="18" charset="0"/>
                                  </a:rPr>
                                  <m:t>V</m:t>
                                </m:r>
                              </m:oMath>
                            </m:oMathPara>
                          </a14:m>
                          <a:endParaRPr kumimoji="1" lang="ja-JP" altLang="en-US" dirty="0"/>
                        </a:p>
                      </a:txBody>
                      <a:tcPr/>
                    </a:tc>
                    <a:extLst>
                      <a:ext uri="{0D108BD9-81ED-4DB2-BD59-A6C34878D82A}">
                        <a16:rowId xmlns:a16="http://schemas.microsoft.com/office/drawing/2014/main" val="2403181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𝑉</m:t>
                                    </m:r>
                                  </m:e>
                                  <m:sub>
                                    <m:r>
                                      <a:rPr kumimoji="1" lang="en-US" altLang="ja-JP" sz="1800" b="0" smtClean="0">
                                        <a:latin typeface="Cambria Math" panose="02040503050406030204" pitchFamily="18" charset="0"/>
                                      </a:rPr>
                                      <m:t>𝐶𝑇𝑅𝐿</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smtClean="0">
                                    <a:latin typeface="Cambria Math" panose="02040503050406030204" pitchFamily="18" charset="0"/>
                                  </a:rPr>
                                  <m:t>1.2</m:t>
                                </m:r>
                                <m:r>
                                  <m:rPr>
                                    <m:sty m:val="p"/>
                                  </m:rPr>
                                  <a:rPr kumimoji="1" lang="en-US" altLang="ja-JP" sz="1800" b="0" smtClean="0">
                                    <a:latin typeface="Cambria Math" panose="02040503050406030204" pitchFamily="18" charset="0"/>
                                  </a:rPr>
                                  <m:t>V</m:t>
                                </m:r>
                              </m:oMath>
                            </m:oMathPara>
                          </a14:m>
                          <a:endParaRPr kumimoji="1" lang="ja-JP" altLang="en-US" i="0" dirty="0"/>
                        </a:p>
                      </a:txBody>
                      <a:tcPr/>
                    </a:tc>
                    <a:extLst>
                      <a:ext uri="{0D108BD9-81ED-4DB2-BD59-A6C34878D82A}">
                        <a16:rowId xmlns:a16="http://schemas.microsoft.com/office/drawing/2014/main" val="32119414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𝑣</m:t>
                                    </m:r>
                                  </m:e>
                                  <m:sub>
                                    <m:r>
                                      <a:rPr kumimoji="1" lang="en-US" altLang="ja-JP" sz="1800" b="0" smtClean="0">
                                        <a:latin typeface="Cambria Math" panose="02040503050406030204" pitchFamily="18" charset="0"/>
                                      </a:rPr>
                                      <m:t>𝑐𝑡𝑟𝑙</m:t>
                                    </m:r>
                                  </m:sub>
                                </m:sSub>
                                <m:r>
                                  <a:rPr kumimoji="1" lang="en-US" altLang="ja-JP" sz="1800" b="0"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𝑣</m:t>
                                    </m:r>
                                  </m:e>
                                  <m:sub>
                                    <m:r>
                                      <a:rPr kumimoji="1" lang="en-US" altLang="ja-JP" sz="1800" b="0" smtClean="0">
                                        <a:latin typeface="Cambria Math" panose="02040503050406030204" pitchFamily="18" charset="0"/>
                                      </a:rPr>
                                      <m:t>𝑐𝑡𝑟𝑙</m:t>
                                    </m:r>
                                    <m:r>
                                      <a:rPr kumimoji="1" lang="en-US" altLang="ja-JP" sz="1800" b="0" smtClean="0">
                                        <a:latin typeface="Cambria Math" panose="02040503050406030204" pitchFamily="18" charset="0"/>
                                      </a:rPr>
                                      <m:t>2</m:t>
                                    </m:r>
                                  </m:sub>
                                </m:sSub>
                                <m:r>
                                  <a:rPr kumimoji="1" lang="en-US" altLang="ja-JP" sz="1800" b="0"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𝑣</m:t>
                                    </m:r>
                                  </m:e>
                                  <m:sub>
                                    <m:r>
                                      <a:rPr kumimoji="1" lang="en-US" altLang="ja-JP" sz="1800" b="0" smtClean="0">
                                        <a:latin typeface="Cambria Math" panose="02040503050406030204" pitchFamily="18" charset="0"/>
                                      </a:rPr>
                                      <m:t>𝑐𝑡𝑟𝑙</m:t>
                                    </m:r>
                                    <m:r>
                                      <a:rPr kumimoji="1" lang="en-US" altLang="ja-JP" sz="1800" b="0" smtClean="0">
                                        <a:latin typeface="Cambria Math" panose="02040503050406030204" pitchFamily="18" charset="0"/>
                                      </a:rPr>
                                      <m:t>1</m:t>
                                    </m:r>
                                  </m:sub>
                                </m:sSub>
                                <m:r>
                                  <a:rPr kumimoji="1" lang="en-US" altLang="ja-JP" sz="1800" b="0" smtClean="0">
                                    <a:latin typeface="Cambria Math" panose="02040503050406030204" pitchFamily="18" charset="0"/>
                                  </a:rPr>
                                  <m:t>)</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smtClean="0">
                                    <a:latin typeface="Cambria Math" panose="02040503050406030204" pitchFamily="18" charset="0"/>
                                  </a:rPr>
                                  <m:t>−0.1~0.1</m:t>
                                </m:r>
                                <m:r>
                                  <m:rPr>
                                    <m:sty m:val="p"/>
                                  </m:rPr>
                                  <a:rPr kumimoji="1" lang="en-US" altLang="ja-JP" sz="1800" b="0" smtClean="0">
                                    <a:latin typeface="Cambria Math" panose="02040503050406030204" pitchFamily="18" charset="0"/>
                                  </a:rPr>
                                  <m:t>V</m:t>
                                </m:r>
                              </m:oMath>
                            </m:oMathPara>
                          </a14:m>
                          <a:endParaRPr kumimoji="1" lang="ja-JP" altLang="en-US" i="0" dirty="0"/>
                        </a:p>
                      </a:txBody>
                      <a:tcPr/>
                    </a:tc>
                    <a:extLst>
                      <a:ext uri="{0D108BD9-81ED-4DB2-BD59-A6C34878D82A}">
                        <a16:rowId xmlns:a16="http://schemas.microsoft.com/office/drawing/2014/main" val="140670585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𝑉</m:t>
                                    </m:r>
                                  </m:e>
                                  <m:sub>
                                    <m:r>
                                      <a:rPr kumimoji="1" lang="en-US" altLang="ja-JP" sz="1800" b="0" smtClean="0">
                                        <a:latin typeface="Cambria Math" panose="02040503050406030204" pitchFamily="18" charset="0"/>
                                      </a:rPr>
                                      <m:t>𝐼𝑁</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smtClean="0">
                                    <a:latin typeface="Cambria Math" panose="02040503050406030204" pitchFamily="18" charset="0"/>
                                  </a:rPr>
                                  <m:t>0.8</m:t>
                                </m:r>
                                <m:r>
                                  <m:rPr>
                                    <m:sty m:val="p"/>
                                  </m:rPr>
                                  <a:rPr kumimoji="1" lang="en-US" altLang="ja-JP" sz="1800" b="0" smtClean="0">
                                    <a:latin typeface="Cambria Math" panose="02040503050406030204" pitchFamily="18" charset="0"/>
                                  </a:rPr>
                                  <m:t>V</m:t>
                                </m:r>
                              </m:oMath>
                            </m:oMathPara>
                          </a14:m>
                          <a:endParaRPr kumimoji="1" lang="ja-JP" altLang="en-US" i="0" dirty="0"/>
                        </a:p>
                      </a:txBody>
                      <a:tcPr/>
                    </a:tc>
                    <a:extLst>
                      <a:ext uri="{0D108BD9-81ED-4DB2-BD59-A6C34878D82A}">
                        <a16:rowId xmlns:a16="http://schemas.microsoft.com/office/drawing/2014/main" val="94532796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𝑣</m:t>
                                    </m:r>
                                  </m:e>
                                  <m:sub>
                                    <m:r>
                                      <a:rPr kumimoji="1" lang="en-US" altLang="ja-JP" sz="1800" b="0" smtClean="0">
                                        <a:latin typeface="Cambria Math" panose="02040503050406030204" pitchFamily="18" charset="0"/>
                                      </a:rPr>
                                      <m:t>𝑖𝑛</m:t>
                                    </m:r>
                                  </m:sub>
                                </m:sSub>
                                <m:r>
                                  <a:rPr kumimoji="1" lang="en-US" altLang="ja-JP" sz="1800" b="0"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𝑣</m:t>
                                    </m:r>
                                  </m:e>
                                  <m:sub>
                                    <m:r>
                                      <a:rPr kumimoji="1" lang="en-US" altLang="ja-JP" sz="1800" b="0" smtClean="0">
                                        <a:latin typeface="Cambria Math" panose="02040503050406030204" pitchFamily="18" charset="0"/>
                                      </a:rPr>
                                      <m:t>𝑖𝑛</m:t>
                                    </m:r>
                                    <m:r>
                                      <a:rPr kumimoji="1" lang="en-US" altLang="ja-JP" sz="1800" b="0" smtClean="0">
                                        <a:latin typeface="Cambria Math" panose="02040503050406030204" pitchFamily="18" charset="0"/>
                                      </a:rPr>
                                      <m:t>2</m:t>
                                    </m:r>
                                  </m:sub>
                                </m:sSub>
                                <m:r>
                                  <a:rPr kumimoji="1" lang="en-US" altLang="ja-JP" sz="1800" b="0"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𝑣</m:t>
                                    </m:r>
                                  </m:e>
                                  <m:sub>
                                    <m:r>
                                      <a:rPr kumimoji="1" lang="en-US" altLang="ja-JP" sz="1800" b="0" smtClean="0">
                                        <a:latin typeface="Cambria Math" panose="02040503050406030204" pitchFamily="18" charset="0"/>
                                      </a:rPr>
                                      <m:t>𝑖𝑛</m:t>
                                    </m:r>
                                    <m:r>
                                      <a:rPr kumimoji="1" lang="en-US" altLang="ja-JP" sz="1800" b="0" smtClean="0">
                                        <a:latin typeface="Cambria Math" panose="02040503050406030204" pitchFamily="18" charset="0"/>
                                      </a:rPr>
                                      <m:t>1</m:t>
                                    </m:r>
                                  </m:sub>
                                </m:sSub>
                                <m:r>
                                  <a:rPr kumimoji="1" lang="en-US" altLang="ja-JP" sz="1800" b="0" smtClean="0">
                                    <a:latin typeface="Cambria Math" panose="02040503050406030204" pitchFamily="18" charset="0"/>
                                  </a:rPr>
                                  <m:t>)</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smtClean="0">
                                    <a:latin typeface="Cambria Math" panose="02040503050406030204" pitchFamily="18" charset="0"/>
                                  </a:rPr>
                                  <m:t>−0.1~0.1</m:t>
                                </m:r>
                                <m:r>
                                  <m:rPr>
                                    <m:sty m:val="p"/>
                                  </m:rPr>
                                  <a:rPr kumimoji="1" lang="en-US" altLang="ja-JP" sz="1800" b="0" smtClean="0">
                                    <a:latin typeface="Cambria Math" panose="02040503050406030204" pitchFamily="18" charset="0"/>
                                  </a:rPr>
                                  <m:t>V</m:t>
                                </m:r>
                              </m:oMath>
                            </m:oMathPara>
                          </a14:m>
                          <a:endParaRPr kumimoji="1" lang="ja-JP" altLang="en-US" dirty="0"/>
                        </a:p>
                      </a:txBody>
                      <a:tcPr/>
                    </a:tc>
                    <a:extLst>
                      <a:ext uri="{0D108BD9-81ED-4DB2-BD59-A6C34878D82A}">
                        <a16:rowId xmlns:a16="http://schemas.microsoft.com/office/drawing/2014/main" val="136017876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bias</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smtClean="0">
                                    <a:latin typeface="Cambria Math" panose="02040503050406030204" pitchFamily="18" charset="0"/>
                                  </a:rPr>
                                  <m:t>0.6</m:t>
                                </m:r>
                                <m:r>
                                  <m:rPr>
                                    <m:sty m:val="p"/>
                                  </m:rPr>
                                  <a:rPr kumimoji="1" lang="en-US" altLang="ja-JP" sz="1800" b="0" smtClean="0">
                                    <a:latin typeface="Cambria Math" panose="02040503050406030204" pitchFamily="18" charset="0"/>
                                  </a:rPr>
                                  <m:t>V</m:t>
                                </m:r>
                              </m:oMath>
                            </m:oMathPara>
                          </a14:m>
                          <a:endParaRPr kumimoji="1" lang="ja-JP" altLang="en-US" i="0" dirty="0"/>
                        </a:p>
                      </a:txBody>
                      <a:tcPr/>
                    </a:tc>
                    <a:extLst>
                      <a:ext uri="{0D108BD9-81ED-4DB2-BD59-A6C34878D82A}">
                        <a16:rowId xmlns:a16="http://schemas.microsoft.com/office/drawing/2014/main" val="198970557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𝑅</m:t>
                                    </m:r>
                                  </m:e>
                                  <m:sub>
                                    <m:r>
                                      <a:rPr kumimoji="1" lang="en-US" altLang="ja-JP" sz="1800" b="0" smtClean="0">
                                        <a:latin typeface="Cambria Math" panose="02040503050406030204" pitchFamily="18" charset="0"/>
                                      </a:rPr>
                                      <m:t>𝐿</m:t>
                                    </m:r>
                                    <m:r>
                                      <m:rPr>
                                        <m:sty m:val="p"/>
                                      </m:rPr>
                                      <a:rPr kumimoji="1" lang="en-US" altLang="ja-JP" sz="1800" b="0" i="0" smtClean="0">
                                        <a:latin typeface="Cambria Math" panose="02040503050406030204" pitchFamily="18" charset="0"/>
                                      </a:rPr>
                                      <m:t>D</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0" smtClean="0">
                                    <a:latin typeface="Cambria Math" panose="02040503050406030204" pitchFamily="18" charset="0"/>
                                  </a:rPr>
                                  <m:t>1.96</m:t>
                                </m:r>
                                <m:r>
                                  <m:rPr>
                                    <m:sty m:val="p"/>
                                  </m:rPr>
                                  <a:rPr kumimoji="1" lang="en-US" altLang="ja-JP" sz="1800" b="0" i="0" smtClean="0">
                                    <a:latin typeface="Cambria Math" panose="02040503050406030204" pitchFamily="18" charset="0"/>
                                  </a:rPr>
                                  <m:t>kΩ</m:t>
                                </m:r>
                              </m:oMath>
                            </m:oMathPara>
                          </a14:m>
                          <a:endParaRPr kumimoji="1" lang="ja-JP" altLang="en-US" dirty="0"/>
                        </a:p>
                      </a:txBody>
                      <a:tcPr/>
                    </a:tc>
                    <a:extLst>
                      <a:ext uri="{0D108BD9-81ED-4DB2-BD59-A6C34878D82A}">
                        <a16:rowId xmlns:a16="http://schemas.microsoft.com/office/drawing/2014/main" val="7080871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𝑀</m:t>
                                    </m:r>
                                  </m:e>
                                  <m:sub>
                                    <m:r>
                                      <a:rPr kumimoji="1" lang="en-US" altLang="ja-JP" sz="1800" b="0" smtClean="0">
                                        <a:latin typeface="Cambria Math" panose="02040503050406030204" pitchFamily="18" charset="0"/>
                                      </a:rPr>
                                      <m:t>𝐿</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kumimoji="1" lang="en-US" altLang="ja-JP" sz="1800" b="0" i="1" smtClean="0">
                                        <a:latin typeface="Cambria Math" panose="02040503050406030204" pitchFamily="18" charset="0"/>
                                      </a:rPr>
                                    </m:ctrlPr>
                                  </m:fPr>
                                  <m:num>
                                    <m:r>
                                      <a:rPr kumimoji="1" lang="en-US" altLang="ja-JP" sz="1800" b="0" smtClean="0">
                                        <a:latin typeface="Cambria Math" panose="02040503050406030204" pitchFamily="18" charset="0"/>
                                      </a:rPr>
                                      <m:t>𝑊</m:t>
                                    </m:r>
                                    <m:r>
                                      <a:rPr kumimoji="1" lang="en-US" altLang="ja-JP" sz="1800" b="0" smtClean="0">
                                        <a:latin typeface="Cambria Math" panose="02040503050406030204" pitchFamily="18" charset="0"/>
                                      </a:rPr>
                                      <m:t>×</m:t>
                                    </m:r>
                                    <m:r>
                                      <a:rPr kumimoji="1" lang="en-US" altLang="ja-JP" sz="1800" b="0" smtClean="0">
                                        <a:latin typeface="Cambria Math" panose="02040503050406030204" pitchFamily="18" charset="0"/>
                                      </a:rPr>
                                      <m:t>𝑀</m:t>
                                    </m:r>
                                  </m:num>
                                  <m:den>
                                    <m:r>
                                      <a:rPr kumimoji="1" lang="en-US" altLang="ja-JP" sz="1800" b="0" smtClean="0">
                                        <a:latin typeface="Cambria Math" panose="02040503050406030204" pitchFamily="18" charset="0"/>
                                      </a:rPr>
                                      <m:t>𝐿</m:t>
                                    </m:r>
                                  </m:den>
                                </m:f>
                                <m:r>
                                  <a:rPr kumimoji="1" lang="en-US" altLang="ja-JP" sz="1800" b="0" smtClean="0">
                                    <a:latin typeface="Cambria Math" panose="02040503050406030204" pitchFamily="18" charset="0"/>
                                  </a:rPr>
                                  <m:t>=</m:t>
                                </m:r>
                                <m:f>
                                  <m:fPr>
                                    <m:type m:val="lin"/>
                                    <m:ctrlPr>
                                      <a:rPr kumimoji="1" lang="en-US" altLang="ja-JP" sz="1800" b="0" i="1" smtClean="0">
                                        <a:latin typeface="Cambria Math" panose="02040503050406030204" pitchFamily="18" charset="0"/>
                                      </a:rPr>
                                    </m:ctrlPr>
                                  </m:fPr>
                                  <m:num>
                                    <m:r>
                                      <a:rPr kumimoji="1" lang="en-US" altLang="ja-JP" sz="1800" b="0" i="0" smtClean="0">
                                        <a:latin typeface="Cambria Math" panose="02040503050406030204" pitchFamily="18" charset="0"/>
                                      </a:rPr>
                                      <m:t>3</m:t>
                                    </m:r>
                                    <m:r>
                                      <m:rPr>
                                        <m:sty m:val="p"/>
                                      </m:rPr>
                                      <a:rPr kumimoji="1" lang="ja-JP" altLang="en-US" sz="1800" b="0" smtClean="0">
                                        <a:latin typeface="Cambria Math" panose="02040503050406030204" pitchFamily="18" charset="0"/>
                                      </a:rPr>
                                      <m:t>μ</m:t>
                                    </m:r>
                                    <m:r>
                                      <m:rPr>
                                        <m:sty m:val="p"/>
                                      </m:rPr>
                                      <a:rPr kumimoji="1" lang="en-US" altLang="ja-JP" sz="1800" b="0" smtClean="0">
                                        <a:latin typeface="Cambria Math" panose="02040503050406030204" pitchFamily="18" charset="0"/>
                                      </a:rPr>
                                      <m:t>m</m:t>
                                    </m:r>
                                    <m:r>
                                      <a:rPr kumimoji="1" lang="en-US" altLang="ja-JP" sz="1800" b="0" smtClean="0">
                                        <a:latin typeface="Cambria Math" panose="02040503050406030204" pitchFamily="18" charset="0"/>
                                      </a:rPr>
                                      <m:t>×2</m:t>
                                    </m:r>
                                  </m:num>
                                  <m:den>
                                    <m:r>
                                      <a:rPr kumimoji="1" lang="en-US" altLang="ja-JP" sz="1800" b="0" smtClean="0">
                                        <a:latin typeface="Cambria Math" panose="02040503050406030204" pitchFamily="18" charset="0"/>
                                      </a:rPr>
                                      <m:t>0.18</m:t>
                                    </m:r>
                                    <m:r>
                                      <m:rPr>
                                        <m:sty m:val="p"/>
                                      </m:rPr>
                                      <a:rPr kumimoji="1" lang="ja-JP" altLang="en-US" sz="1800" b="0" smtClean="0">
                                        <a:latin typeface="Cambria Math" panose="02040503050406030204" pitchFamily="18" charset="0"/>
                                      </a:rPr>
                                      <m:t>μ</m:t>
                                    </m:r>
                                    <m:r>
                                      <m:rPr>
                                        <m:sty m:val="p"/>
                                      </m:rPr>
                                      <a:rPr kumimoji="1" lang="en-US" altLang="ja-JP" sz="1800" b="0" smtClean="0">
                                        <a:latin typeface="Cambria Math" panose="02040503050406030204" pitchFamily="18" charset="0"/>
                                      </a:rPr>
                                      <m:t>m</m:t>
                                    </m:r>
                                  </m:den>
                                </m:f>
                              </m:oMath>
                            </m:oMathPara>
                          </a14:m>
                          <a:endParaRPr kumimoji="1" lang="ja-JP" altLang="en-US" dirty="0"/>
                        </a:p>
                      </a:txBody>
                      <a:tcPr/>
                    </a:tc>
                    <a:extLst>
                      <a:ext uri="{0D108BD9-81ED-4DB2-BD59-A6C34878D82A}">
                        <a16:rowId xmlns:a16="http://schemas.microsoft.com/office/drawing/2014/main" val="33826954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𝑀</m:t>
                                    </m:r>
                                  </m:e>
                                  <m:sub>
                                    <m:r>
                                      <a:rPr kumimoji="1" lang="en-US" altLang="ja-JP" sz="1800" b="0" smtClean="0">
                                        <a:latin typeface="Cambria Math" panose="02040503050406030204" pitchFamily="18" charset="0"/>
                                      </a:rPr>
                                      <m:t>𝑢𝑝</m:t>
                                    </m:r>
                                  </m:sub>
                                </m:sSub>
                                <m:r>
                                  <a:rPr kumimoji="1" lang="en-US" altLang="ja-JP" sz="1800" b="0"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𝑀</m:t>
                                    </m:r>
                                  </m:e>
                                  <m:sub>
                                    <m:r>
                                      <a:rPr kumimoji="1" lang="en-US" altLang="ja-JP" sz="1800" b="0" smtClean="0">
                                        <a:latin typeface="Cambria Math" panose="02040503050406030204" pitchFamily="18" charset="0"/>
                                      </a:rPr>
                                      <m:t>3,4,5,6</m:t>
                                    </m:r>
                                  </m:sub>
                                </m:sSub>
                                <m:r>
                                  <a:rPr kumimoji="1" lang="en-US" altLang="ja-JP" sz="1800" b="0" smtClean="0">
                                    <a:latin typeface="Cambria Math" panose="02040503050406030204" pitchFamily="18" charset="0"/>
                                  </a:rPr>
                                  <m:t>)</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kumimoji="1" lang="en-US" altLang="ja-JP" sz="1800" b="0" i="1" smtClean="0">
                                        <a:latin typeface="Cambria Math" panose="02040503050406030204" pitchFamily="18" charset="0"/>
                                      </a:rPr>
                                    </m:ctrlPr>
                                  </m:fPr>
                                  <m:num>
                                    <m:r>
                                      <a:rPr kumimoji="1" lang="en-US" altLang="ja-JP" sz="1800" b="0" smtClean="0">
                                        <a:latin typeface="Cambria Math" panose="02040503050406030204" pitchFamily="18" charset="0"/>
                                      </a:rPr>
                                      <m:t>𝑊</m:t>
                                    </m:r>
                                    <m:r>
                                      <a:rPr kumimoji="1" lang="en-US" altLang="ja-JP" sz="1800" b="0" smtClean="0">
                                        <a:latin typeface="Cambria Math" panose="02040503050406030204" pitchFamily="18" charset="0"/>
                                      </a:rPr>
                                      <m:t>×</m:t>
                                    </m:r>
                                    <m:r>
                                      <a:rPr kumimoji="1" lang="en-US" altLang="ja-JP" sz="1800" b="0" smtClean="0">
                                        <a:latin typeface="Cambria Math" panose="02040503050406030204" pitchFamily="18" charset="0"/>
                                      </a:rPr>
                                      <m:t>𝑀</m:t>
                                    </m:r>
                                  </m:num>
                                  <m:den>
                                    <m:r>
                                      <a:rPr kumimoji="1" lang="en-US" altLang="ja-JP" sz="1800" b="0" smtClean="0">
                                        <a:latin typeface="Cambria Math" panose="02040503050406030204" pitchFamily="18" charset="0"/>
                                      </a:rPr>
                                      <m:t>𝐿</m:t>
                                    </m:r>
                                  </m:den>
                                </m:f>
                                <m:r>
                                  <a:rPr kumimoji="1" lang="en-US" altLang="ja-JP" sz="1800" b="0" smtClean="0">
                                    <a:latin typeface="Cambria Math" panose="02040503050406030204" pitchFamily="18" charset="0"/>
                                  </a:rPr>
                                  <m:t>=</m:t>
                                </m:r>
                                <m:f>
                                  <m:fPr>
                                    <m:type m:val="lin"/>
                                    <m:ctrlPr>
                                      <a:rPr kumimoji="1" lang="en-US" altLang="ja-JP" sz="1800" b="0" i="1" smtClean="0">
                                        <a:latin typeface="Cambria Math" panose="02040503050406030204" pitchFamily="18" charset="0"/>
                                      </a:rPr>
                                    </m:ctrlPr>
                                  </m:fPr>
                                  <m:num>
                                    <m:r>
                                      <a:rPr kumimoji="1" lang="en-US" altLang="ja-JP" sz="1800" b="0" smtClean="0">
                                        <a:latin typeface="Cambria Math" panose="02040503050406030204" pitchFamily="18" charset="0"/>
                                      </a:rPr>
                                      <m:t>11</m:t>
                                    </m:r>
                                    <m:r>
                                      <m:rPr>
                                        <m:sty m:val="p"/>
                                      </m:rPr>
                                      <a:rPr kumimoji="1" lang="ja-JP" altLang="en-US" sz="1800" b="0" smtClean="0">
                                        <a:latin typeface="Cambria Math" panose="02040503050406030204" pitchFamily="18" charset="0"/>
                                      </a:rPr>
                                      <m:t>μ</m:t>
                                    </m:r>
                                    <m:r>
                                      <m:rPr>
                                        <m:sty m:val="p"/>
                                      </m:rPr>
                                      <a:rPr kumimoji="1" lang="en-US" altLang="ja-JP" sz="1800" b="0" smtClean="0">
                                        <a:latin typeface="Cambria Math" panose="02040503050406030204" pitchFamily="18" charset="0"/>
                                      </a:rPr>
                                      <m:t>m</m:t>
                                    </m:r>
                                    <m:r>
                                      <a:rPr kumimoji="1" lang="en-US" altLang="ja-JP" sz="1800" b="0" smtClean="0">
                                        <a:latin typeface="Cambria Math" panose="02040503050406030204" pitchFamily="18" charset="0"/>
                                      </a:rPr>
                                      <m:t>×2</m:t>
                                    </m:r>
                                  </m:num>
                                  <m:den>
                                    <m:r>
                                      <a:rPr kumimoji="1" lang="en-US" altLang="ja-JP" sz="1800" b="0" smtClean="0">
                                        <a:latin typeface="Cambria Math" panose="02040503050406030204" pitchFamily="18" charset="0"/>
                                      </a:rPr>
                                      <m:t>0.18</m:t>
                                    </m:r>
                                    <m:r>
                                      <m:rPr>
                                        <m:sty m:val="p"/>
                                      </m:rPr>
                                      <a:rPr kumimoji="1" lang="ja-JP" altLang="en-US" sz="1800" b="0" smtClean="0">
                                        <a:latin typeface="Cambria Math" panose="02040503050406030204" pitchFamily="18" charset="0"/>
                                      </a:rPr>
                                      <m:t>μ</m:t>
                                    </m:r>
                                    <m:r>
                                      <m:rPr>
                                        <m:sty m:val="p"/>
                                      </m:rPr>
                                      <a:rPr kumimoji="1" lang="en-US" altLang="ja-JP" sz="1800" b="0" smtClean="0">
                                        <a:latin typeface="Cambria Math" panose="02040503050406030204" pitchFamily="18" charset="0"/>
                                      </a:rPr>
                                      <m:t>m</m:t>
                                    </m:r>
                                  </m:den>
                                </m:f>
                              </m:oMath>
                            </m:oMathPara>
                          </a14:m>
                          <a:endParaRPr kumimoji="1" lang="ja-JP" altLang="en-US" dirty="0"/>
                        </a:p>
                      </a:txBody>
                      <a:tcPr/>
                    </a:tc>
                    <a:extLst>
                      <a:ext uri="{0D108BD9-81ED-4DB2-BD59-A6C34878D82A}">
                        <a16:rowId xmlns:a16="http://schemas.microsoft.com/office/drawing/2014/main" val="240661547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𝑀</m:t>
                                    </m:r>
                                  </m:e>
                                  <m:sub>
                                    <m:r>
                                      <a:rPr kumimoji="1" lang="en-US" altLang="ja-JP" sz="1800" b="0" smtClean="0">
                                        <a:latin typeface="Cambria Math" panose="02040503050406030204" pitchFamily="18" charset="0"/>
                                      </a:rPr>
                                      <m:t>𝑚𝑖𝑑</m:t>
                                    </m:r>
                                  </m:sub>
                                </m:sSub>
                                <m:r>
                                  <a:rPr kumimoji="1" lang="en-US" altLang="ja-JP" sz="1800" b="0"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𝑀</m:t>
                                    </m:r>
                                  </m:e>
                                  <m:sub>
                                    <m:r>
                                      <a:rPr kumimoji="1" lang="en-US" altLang="ja-JP" sz="1800" b="0" smtClean="0">
                                        <a:latin typeface="Cambria Math" panose="02040503050406030204" pitchFamily="18" charset="0"/>
                                      </a:rPr>
                                      <m:t>1,2</m:t>
                                    </m:r>
                                  </m:sub>
                                </m:sSub>
                                <m:r>
                                  <a:rPr kumimoji="1" lang="en-US" altLang="ja-JP" sz="1800" b="0" smtClean="0">
                                    <a:latin typeface="Cambria Math" panose="02040503050406030204" pitchFamily="18" charset="0"/>
                                  </a:rPr>
                                  <m:t>)</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lin"/>
                                    <m:ctrlPr>
                                      <a:rPr kumimoji="1" lang="en-US" altLang="ja-JP" sz="1800" b="0" i="1" smtClean="0">
                                        <a:latin typeface="Cambria Math" panose="02040503050406030204" pitchFamily="18" charset="0"/>
                                      </a:rPr>
                                    </m:ctrlPr>
                                  </m:fPr>
                                  <m:num>
                                    <m:r>
                                      <a:rPr kumimoji="1" lang="en-US" altLang="ja-JP" sz="1800" b="0" smtClean="0">
                                        <a:latin typeface="Cambria Math" panose="02040503050406030204" pitchFamily="18" charset="0"/>
                                      </a:rPr>
                                      <m:t>𝑊</m:t>
                                    </m:r>
                                    <m:r>
                                      <a:rPr kumimoji="1" lang="en-US" altLang="ja-JP" sz="1800" b="0" smtClean="0">
                                        <a:latin typeface="Cambria Math" panose="02040503050406030204" pitchFamily="18" charset="0"/>
                                      </a:rPr>
                                      <m:t>×</m:t>
                                    </m:r>
                                    <m:r>
                                      <a:rPr kumimoji="1" lang="en-US" altLang="ja-JP" sz="1800" b="0" smtClean="0">
                                        <a:latin typeface="Cambria Math" panose="02040503050406030204" pitchFamily="18" charset="0"/>
                                      </a:rPr>
                                      <m:t>𝑀</m:t>
                                    </m:r>
                                  </m:num>
                                  <m:den>
                                    <m:r>
                                      <a:rPr kumimoji="1" lang="en-US" altLang="ja-JP" sz="1800" b="0" smtClean="0">
                                        <a:latin typeface="Cambria Math" panose="02040503050406030204" pitchFamily="18" charset="0"/>
                                      </a:rPr>
                                      <m:t>𝐿</m:t>
                                    </m:r>
                                  </m:den>
                                </m:f>
                                <m:r>
                                  <a:rPr kumimoji="1" lang="en-US" altLang="ja-JP" sz="1800" b="0" smtClean="0">
                                    <a:latin typeface="Cambria Math" panose="02040503050406030204" pitchFamily="18" charset="0"/>
                                  </a:rPr>
                                  <m:t>=</m:t>
                                </m:r>
                                <m:f>
                                  <m:fPr>
                                    <m:type m:val="lin"/>
                                    <m:ctrlPr>
                                      <a:rPr kumimoji="1" lang="en-US" altLang="ja-JP" sz="1800" b="0" i="1" smtClean="0">
                                        <a:latin typeface="Cambria Math" panose="02040503050406030204" pitchFamily="18" charset="0"/>
                                      </a:rPr>
                                    </m:ctrlPr>
                                  </m:fPr>
                                  <m:num>
                                    <m:r>
                                      <a:rPr kumimoji="1" lang="en-US" altLang="ja-JP" sz="1800" b="0" i="0" smtClean="0">
                                        <a:latin typeface="Cambria Math" panose="02040503050406030204" pitchFamily="18" charset="0"/>
                                      </a:rPr>
                                      <m:t>11</m:t>
                                    </m:r>
                                    <m:r>
                                      <m:rPr>
                                        <m:sty m:val="p"/>
                                      </m:rPr>
                                      <a:rPr kumimoji="1" lang="ja-JP" altLang="en-US" sz="1800" b="0" smtClean="0">
                                        <a:latin typeface="Cambria Math" panose="02040503050406030204" pitchFamily="18" charset="0"/>
                                      </a:rPr>
                                      <m:t>μ</m:t>
                                    </m:r>
                                    <m:r>
                                      <m:rPr>
                                        <m:sty m:val="p"/>
                                      </m:rPr>
                                      <a:rPr kumimoji="1" lang="en-US" altLang="ja-JP" sz="1800" b="0" smtClean="0">
                                        <a:latin typeface="Cambria Math" panose="02040503050406030204" pitchFamily="18" charset="0"/>
                                      </a:rPr>
                                      <m:t>m</m:t>
                                    </m:r>
                                    <m:r>
                                      <a:rPr kumimoji="1" lang="en-US" altLang="ja-JP" sz="1800" b="0" smtClean="0">
                                        <a:latin typeface="Cambria Math" panose="02040503050406030204" pitchFamily="18" charset="0"/>
                                      </a:rPr>
                                      <m:t>×4</m:t>
                                    </m:r>
                                  </m:num>
                                  <m:den>
                                    <m:r>
                                      <a:rPr kumimoji="1" lang="en-US" altLang="ja-JP" sz="1800" b="0" smtClean="0">
                                        <a:latin typeface="Cambria Math" panose="02040503050406030204" pitchFamily="18" charset="0"/>
                                      </a:rPr>
                                      <m:t>0.18</m:t>
                                    </m:r>
                                    <m:r>
                                      <m:rPr>
                                        <m:sty m:val="p"/>
                                      </m:rPr>
                                      <a:rPr kumimoji="1" lang="ja-JP" altLang="en-US" sz="1800" b="0" smtClean="0">
                                        <a:latin typeface="Cambria Math" panose="02040503050406030204" pitchFamily="18" charset="0"/>
                                      </a:rPr>
                                      <m:t>μ</m:t>
                                    </m:r>
                                    <m:r>
                                      <m:rPr>
                                        <m:sty m:val="p"/>
                                      </m:rPr>
                                      <a:rPr kumimoji="1" lang="en-US" altLang="ja-JP" sz="1800" b="0" smtClean="0">
                                        <a:latin typeface="Cambria Math" panose="02040503050406030204" pitchFamily="18" charset="0"/>
                                      </a:rPr>
                                      <m:t>m</m:t>
                                    </m:r>
                                  </m:den>
                                </m:f>
                              </m:oMath>
                            </m:oMathPara>
                          </a14:m>
                          <a:endParaRPr kumimoji="1" lang="ja-JP" altLang="en-US" dirty="0"/>
                        </a:p>
                      </a:txBody>
                      <a:tcPr/>
                    </a:tc>
                    <a:extLst>
                      <a:ext uri="{0D108BD9-81ED-4DB2-BD59-A6C34878D82A}">
                        <a16:rowId xmlns:a16="http://schemas.microsoft.com/office/drawing/2014/main" val="39190886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𝑀</m:t>
                                    </m:r>
                                  </m:e>
                                  <m:sub>
                                    <m:r>
                                      <a:rPr kumimoji="1" lang="en-US" altLang="ja-JP" sz="1800" b="0" smtClean="0">
                                        <a:latin typeface="Cambria Math" panose="02040503050406030204" pitchFamily="18" charset="0"/>
                                      </a:rPr>
                                      <m:t>𝑑𝑜𝑤𝑛</m:t>
                                    </m:r>
                                  </m:sub>
                                </m:sSub>
                                <m:r>
                                  <a:rPr kumimoji="1" lang="en-US" altLang="ja-JP" sz="1800" b="0"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𝑀</m:t>
                                    </m:r>
                                  </m:e>
                                  <m:sub>
                                    <m:r>
                                      <a:rPr kumimoji="1" lang="en-US" altLang="ja-JP" sz="1800" b="0" smtClean="0">
                                        <a:latin typeface="Cambria Math" panose="02040503050406030204" pitchFamily="18" charset="0"/>
                                      </a:rPr>
                                      <m:t>0</m:t>
                                    </m:r>
                                  </m:sub>
                                </m:sSub>
                                <m:r>
                                  <a:rPr kumimoji="1" lang="en-US" altLang="ja-JP" sz="1800" b="0" smtClean="0">
                                    <a:latin typeface="Cambria Math" panose="02040503050406030204" pitchFamily="18" charset="0"/>
                                  </a:rPr>
                                  <m:t>)</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lin"/>
                                    <m:ctrlPr>
                                      <a:rPr kumimoji="1" lang="en-US" altLang="ja-JP" sz="1800" b="0" i="1" smtClean="0">
                                        <a:latin typeface="Cambria Math" panose="02040503050406030204" pitchFamily="18" charset="0"/>
                                      </a:rPr>
                                    </m:ctrlPr>
                                  </m:fPr>
                                  <m:num>
                                    <m:r>
                                      <a:rPr kumimoji="1" lang="en-US" altLang="ja-JP" sz="1800" b="0" smtClean="0">
                                        <a:latin typeface="Cambria Math" panose="02040503050406030204" pitchFamily="18" charset="0"/>
                                      </a:rPr>
                                      <m:t>𝑊</m:t>
                                    </m:r>
                                    <m:r>
                                      <a:rPr kumimoji="1" lang="en-US" altLang="ja-JP" sz="1800" b="0" smtClean="0">
                                        <a:latin typeface="Cambria Math" panose="02040503050406030204" pitchFamily="18" charset="0"/>
                                      </a:rPr>
                                      <m:t>×</m:t>
                                    </m:r>
                                    <m:r>
                                      <a:rPr kumimoji="1" lang="en-US" altLang="ja-JP" sz="1800" b="0" smtClean="0">
                                        <a:latin typeface="Cambria Math" panose="02040503050406030204" pitchFamily="18" charset="0"/>
                                      </a:rPr>
                                      <m:t>𝑀</m:t>
                                    </m:r>
                                  </m:num>
                                  <m:den>
                                    <m:r>
                                      <a:rPr kumimoji="1" lang="en-US" altLang="ja-JP" sz="1800" b="0" smtClean="0">
                                        <a:latin typeface="Cambria Math" panose="02040503050406030204" pitchFamily="18" charset="0"/>
                                      </a:rPr>
                                      <m:t>𝐿</m:t>
                                    </m:r>
                                  </m:den>
                                </m:f>
                                <m:r>
                                  <a:rPr kumimoji="1" lang="en-US" altLang="ja-JP" sz="1800" b="0" smtClean="0">
                                    <a:latin typeface="Cambria Math" panose="02040503050406030204" pitchFamily="18" charset="0"/>
                                  </a:rPr>
                                  <m:t>=</m:t>
                                </m:r>
                                <m:f>
                                  <m:fPr>
                                    <m:type m:val="lin"/>
                                    <m:ctrlPr>
                                      <a:rPr kumimoji="1" lang="en-US" altLang="ja-JP" sz="1800" b="0" i="1" smtClean="0">
                                        <a:latin typeface="Cambria Math" panose="02040503050406030204" pitchFamily="18" charset="0"/>
                                      </a:rPr>
                                    </m:ctrlPr>
                                  </m:fPr>
                                  <m:num>
                                    <m:r>
                                      <a:rPr kumimoji="1" lang="en-US" altLang="ja-JP" sz="1800" b="0" i="0" smtClean="0">
                                        <a:latin typeface="Cambria Math" panose="02040503050406030204" pitchFamily="18" charset="0"/>
                                      </a:rPr>
                                      <m:t>14</m:t>
                                    </m:r>
                                    <m:r>
                                      <m:rPr>
                                        <m:sty m:val="p"/>
                                      </m:rPr>
                                      <a:rPr kumimoji="1" lang="ja-JP" altLang="en-US" sz="1800" b="0" smtClean="0">
                                        <a:latin typeface="Cambria Math" panose="02040503050406030204" pitchFamily="18" charset="0"/>
                                      </a:rPr>
                                      <m:t>μ</m:t>
                                    </m:r>
                                    <m:r>
                                      <m:rPr>
                                        <m:sty m:val="p"/>
                                      </m:rPr>
                                      <a:rPr kumimoji="1" lang="en-US" altLang="ja-JP" sz="1800" b="0" smtClean="0">
                                        <a:latin typeface="Cambria Math" panose="02040503050406030204" pitchFamily="18" charset="0"/>
                                      </a:rPr>
                                      <m:t>m</m:t>
                                    </m:r>
                                    <m:r>
                                      <a:rPr kumimoji="1" lang="en-US" altLang="ja-JP" sz="1800" b="0" smtClean="0">
                                        <a:latin typeface="Cambria Math" panose="02040503050406030204" pitchFamily="18" charset="0"/>
                                      </a:rPr>
                                      <m:t>×4</m:t>
                                    </m:r>
                                  </m:num>
                                  <m:den>
                                    <m:r>
                                      <a:rPr kumimoji="1" lang="en-US" altLang="ja-JP" sz="1800" b="0" smtClean="0">
                                        <a:latin typeface="Cambria Math" panose="02040503050406030204" pitchFamily="18" charset="0"/>
                                      </a:rPr>
                                      <m:t>0.18</m:t>
                                    </m:r>
                                    <m:r>
                                      <m:rPr>
                                        <m:sty m:val="p"/>
                                      </m:rPr>
                                      <a:rPr kumimoji="1" lang="ja-JP" altLang="en-US" sz="1800" b="0" smtClean="0">
                                        <a:latin typeface="Cambria Math" panose="02040503050406030204" pitchFamily="18" charset="0"/>
                                      </a:rPr>
                                      <m:t>μ</m:t>
                                    </m:r>
                                    <m:r>
                                      <m:rPr>
                                        <m:sty m:val="p"/>
                                      </m:rPr>
                                      <a:rPr kumimoji="1" lang="en-US" altLang="ja-JP" sz="1800" b="0" smtClean="0">
                                        <a:latin typeface="Cambria Math" panose="02040503050406030204" pitchFamily="18" charset="0"/>
                                      </a:rPr>
                                      <m:t>m</m:t>
                                    </m:r>
                                  </m:den>
                                </m:f>
                              </m:oMath>
                            </m:oMathPara>
                          </a14:m>
                          <a:endParaRPr kumimoji="1" lang="ja-JP" altLang="en-US" dirty="0"/>
                        </a:p>
                      </a:txBody>
                      <a:tcPr/>
                    </a:tc>
                    <a:extLst>
                      <a:ext uri="{0D108BD9-81ED-4DB2-BD59-A6C34878D82A}">
                        <a16:rowId xmlns:a16="http://schemas.microsoft.com/office/drawing/2014/main" val="1094247697"/>
                      </a:ext>
                    </a:extLst>
                  </a:tr>
                  <a:tr h="370840">
                    <a:tc>
                      <a:txBody>
                        <a:bodyPr/>
                        <a:lstStyle/>
                        <a:p>
                          <a:pPr algn="ctr"/>
                          <a:r>
                            <a:rPr kumimoji="1" lang="ja-JP" altLang="en-US" sz="1800" dirty="0"/>
                            <a:t>同相モードでの</a:t>
                          </a:r>
                          <a14:m>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𝐼</m:t>
                                  </m:r>
                                </m:e>
                                <m:sub>
                                  <m:r>
                                    <a:rPr kumimoji="1" lang="en-US" altLang="ja-JP" sz="1800" b="0" smtClean="0">
                                      <a:latin typeface="Cambria Math" panose="02040503050406030204" pitchFamily="18" charset="0"/>
                                    </a:rPr>
                                    <m:t>𝐷</m:t>
                                  </m:r>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𝑀</m:t>
                                      </m:r>
                                    </m:e>
                                    <m:sub>
                                      <m:r>
                                        <a:rPr kumimoji="1" lang="en-US" altLang="ja-JP" sz="1800" b="0" smtClean="0">
                                          <a:latin typeface="Cambria Math" panose="02040503050406030204" pitchFamily="18" charset="0"/>
                                        </a:rPr>
                                        <m:t>0</m:t>
                                      </m:r>
                                    </m:sub>
                                  </m:sSub>
                                </m:sub>
                              </m:sSub>
                            </m:oMath>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smtClean="0">
                                    <a:latin typeface="Cambria Math" panose="02040503050406030204" pitchFamily="18" charset="0"/>
                                  </a:rPr>
                                  <m:t>1</m:t>
                                </m:r>
                                <m:r>
                                  <m:rPr>
                                    <m:sty m:val="p"/>
                                  </m:rPr>
                                  <a:rPr kumimoji="1" lang="en-US" altLang="ja-JP" sz="1800" b="0" smtClean="0">
                                    <a:latin typeface="Cambria Math" panose="02040503050406030204" pitchFamily="18" charset="0"/>
                                  </a:rPr>
                                  <m:t>mA</m:t>
                                </m:r>
                              </m:oMath>
                            </m:oMathPara>
                          </a14:m>
                          <a:endParaRPr kumimoji="1" lang="ja-JP" altLang="en-US" i="0" dirty="0"/>
                        </a:p>
                      </a:txBody>
                      <a:tcPr/>
                    </a:tc>
                    <a:extLst>
                      <a:ext uri="{0D108BD9-81ED-4DB2-BD59-A6C34878D82A}">
                        <a16:rowId xmlns:a16="http://schemas.microsoft.com/office/drawing/2014/main" val="1317735498"/>
                      </a:ext>
                    </a:extLst>
                  </a:tr>
                </a:tbl>
              </a:graphicData>
            </a:graphic>
          </p:graphicFrame>
        </mc:Choice>
        <mc:Fallback xmlns="">
          <p:graphicFrame>
            <p:nvGraphicFramePr>
              <p:cNvPr id="9" name="表 9">
                <a:extLst>
                  <a:ext uri="{FF2B5EF4-FFF2-40B4-BE49-F238E27FC236}">
                    <a16:creationId xmlns:a16="http://schemas.microsoft.com/office/drawing/2014/main" id="{FB30749D-4A65-4DAB-0228-A98DD7A30649}"/>
                  </a:ext>
                </a:extLst>
              </p:cNvPr>
              <p:cNvGraphicFramePr>
                <a:graphicFrameLocks noGrp="1"/>
              </p:cNvGraphicFramePr>
              <p:nvPr>
                <p:ph sz="half" idx="1"/>
                <p:extLst>
                  <p:ext uri="{D42A27DB-BD31-4B8C-83A1-F6EECF244321}">
                    <p14:modId xmlns:p14="http://schemas.microsoft.com/office/powerpoint/2010/main" val="4235926584"/>
                  </p:ext>
                </p:extLst>
              </p:nvPr>
            </p:nvGraphicFramePr>
            <p:xfrm>
              <a:off x="348342" y="1799236"/>
              <a:ext cx="6204858" cy="4866895"/>
            </p:xfrm>
            <a:graphic>
              <a:graphicData uri="http://schemas.openxmlformats.org/drawingml/2006/table">
                <a:tbl>
                  <a:tblPr firstRow="1" bandRow="1">
                    <a:tableStyleId>{5940675A-B579-460E-94D1-54222C63F5DA}</a:tableStyleId>
                  </a:tblPr>
                  <a:tblGrid>
                    <a:gridCol w="2634344">
                      <a:extLst>
                        <a:ext uri="{9D8B030D-6E8A-4147-A177-3AD203B41FA5}">
                          <a16:colId xmlns:a16="http://schemas.microsoft.com/office/drawing/2014/main" val="156220084"/>
                        </a:ext>
                      </a:extLst>
                    </a:gridCol>
                    <a:gridCol w="3570514">
                      <a:extLst>
                        <a:ext uri="{9D8B030D-6E8A-4147-A177-3AD203B41FA5}">
                          <a16:colId xmlns:a16="http://schemas.microsoft.com/office/drawing/2014/main" val="3869458691"/>
                        </a:ext>
                      </a:extLst>
                    </a:gridCol>
                  </a:tblGrid>
                  <a:tr h="370840">
                    <a:tc>
                      <a:txBody>
                        <a:bodyPr/>
                        <a:lstStyle/>
                        <a:p>
                          <a:pPr algn="ctr"/>
                          <a:r>
                            <a:rPr kumimoji="1" lang="ja-JP" altLang="en-US" dirty="0"/>
                            <a:t>名称</a:t>
                          </a:r>
                        </a:p>
                      </a:txBody>
                      <a:tcPr/>
                    </a:tc>
                    <a:tc>
                      <a:txBody>
                        <a:bodyPr/>
                        <a:lstStyle/>
                        <a:p>
                          <a:pPr algn="ctr"/>
                          <a:r>
                            <a:rPr kumimoji="1" lang="ja-JP" altLang="en-US" dirty="0"/>
                            <a:t>値</a:t>
                          </a:r>
                        </a:p>
                      </a:txBody>
                      <a:tcPr/>
                    </a:tc>
                    <a:extLst>
                      <a:ext uri="{0D108BD9-81ED-4DB2-BD59-A6C34878D82A}">
                        <a16:rowId xmlns:a16="http://schemas.microsoft.com/office/drawing/2014/main" val="737751109"/>
                      </a:ext>
                    </a:extLst>
                  </a:tr>
                  <a:tr h="370840">
                    <a:tc>
                      <a:txBody>
                        <a:bodyPr/>
                        <a:lstStyle/>
                        <a:p>
                          <a:endParaRPr lang="ja-JP"/>
                        </a:p>
                      </a:txBody>
                      <a:tcPr>
                        <a:blipFill>
                          <a:blip r:embed="rId2"/>
                          <a:stretch>
                            <a:fillRect l="-231" t="-108197" r="-136343" b="-1180328"/>
                          </a:stretch>
                        </a:blipFill>
                      </a:tcPr>
                    </a:tc>
                    <a:tc>
                      <a:txBody>
                        <a:bodyPr/>
                        <a:lstStyle/>
                        <a:p>
                          <a:endParaRPr lang="ja-JP"/>
                        </a:p>
                      </a:txBody>
                      <a:tcPr>
                        <a:blipFill>
                          <a:blip r:embed="rId2"/>
                          <a:stretch>
                            <a:fillRect l="-73891" t="-108197" r="-512" b="-1180328"/>
                          </a:stretch>
                        </a:blipFill>
                      </a:tcPr>
                    </a:tc>
                    <a:extLst>
                      <a:ext uri="{0D108BD9-81ED-4DB2-BD59-A6C34878D82A}">
                        <a16:rowId xmlns:a16="http://schemas.microsoft.com/office/drawing/2014/main" val="24031815"/>
                      </a:ext>
                    </a:extLst>
                  </a:tr>
                  <a:tr h="370840">
                    <a:tc>
                      <a:txBody>
                        <a:bodyPr/>
                        <a:lstStyle/>
                        <a:p>
                          <a:endParaRPr lang="ja-JP"/>
                        </a:p>
                      </a:txBody>
                      <a:tcPr>
                        <a:blipFill>
                          <a:blip r:embed="rId2"/>
                          <a:stretch>
                            <a:fillRect l="-231" t="-208197" r="-136343" b="-1080328"/>
                          </a:stretch>
                        </a:blipFill>
                      </a:tcPr>
                    </a:tc>
                    <a:tc>
                      <a:txBody>
                        <a:bodyPr/>
                        <a:lstStyle/>
                        <a:p>
                          <a:endParaRPr lang="ja-JP"/>
                        </a:p>
                      </a:txBody>
                      <a:tcPr>
                        <a:blipFill>
                          <a:blip r:embed="rId2"/>
                          <a:stretch>
                            <a:fillRect l="-73891" t="-208197" r="-512" b="-1080328"/>
                          </a:stretch>
                        </a:blipFill>
                      </a:tcPr>
                    </a:tc>
                    <a:extLst>
                      <a:ext uri="{0D108BD9-81ED-4DB2-BD59-A6C34878D82A}">
                        <a16:rowId xmlns:a16="http://schemas.microsoft.com/office/drawing/2014/main" val="3211941403"/>
                      </a:ext>
                    </a:extLst>
                  </a:tr>
                  <a:tr h="370840">
                    <a:tc>
                      <a:txBody>
                        <a:bodyPr/>
                        <a:lstStyle/>
                        <a:p>
                          <a:endParaRPr lang="ja-JP"/>
                        </a:p>
                      </a:txBody>
                      <a:tcPr>
                        <a:blipFill>
                          <a:blip r:embed="rId2"/>
                          <a:stretch>
                            <a:fillRect l="-231" t="-308197" r="-136343" b="-980328"/>
                          </a:stretch>
                        </a:blipFill>
                      </a:tcPr>
                    </a:tc>
                    <a:tc>
                      <a:txBody>
                        <a:bodyPr/>
                        <a:lstStyle/>
                        <a:p>
                          <a:endParaRPr lang="ja-JP"/>
                        </a:p>
                      </a:txBody>
                      <a:tcPr>
                        <a:blipFill>
                          <a:blip r:embed="rId2"/>
                          <a:stretch>
                            <a:fillRect l="-73891" t="-308197" r="-512" b="-980328"/>
                          </a:stretch>
                        </a:blipFill>
                      </a:tcPr>
                    </a:tc>
                    <a:extLst>
                      <a:ext uri="{0D108BD9-81ED-4DB2-BD59-A6C34878D82A}">
                        <a16:rowId xmlns:a16="http://schemas.microsoft.com/office/drawing/2014/main" val="1406705852"/>
                      </a:ext>
                    </a:extLst>
                  </a:tr>
                  <a:tr h="370840">
                    <a:tc>
                      <a:txBody>
                        <a:bodyPr/>
                        <a:lstStyle/>
                        <a:p>
                          <a:endParaRPr lang="ja-JP"/>
                        </a:p>
                      </a:txBody>
                      <a:tcPr>
                        <a:blipFill>
                          <a:blip r:embed="rId2"/>
                          <a:stretch>
                            <a:fillRect l="-231" t="-415000" r="-136343" b="-896667"/>
                          </a:stretch>
                        </a:blipFill>
                      </a:tcPr>
                    </a:tc>
                    <a:tc>
                      <a:txBody>
                        <a:bodyPr/>
                        <a:lstStyle/>
                        <a:p>
                          <a:endParaRPr lang="ja-JP"/>
                        </a:p>
                      </a:txBody>
                      <a:tcPr>
                        <a:blipFill>
                          <a:blip r:embed="rId2"/>
                          <a:stretch>
                            <a:fillRect l="-73891" t="-415000" r="-512" b="-896667"/>
                          </a:stretch>
                        </a:blipFill>
                      </a:tcPr>
                    </a:tc>
                    <a:extLst>
                      <a:ext uri="{0D108BD9-81ED-4DB2-BD59-A6C34878D82A}">
                        <a16:rowId xmlns:a16="http://schemas.microsoft.com/office/drawing/2014/main" val="945327964"/>
                      </a:ext>
                    </a:extLst>
                  </a:tr>
                  <a:tr h="370840">
                    <a:tc>
                      <a:txBody>
                        <a:bodyPr/>
                        <a:lstStyle/>
                        <a:p>
                          <a:endParaRPr lang="ja-JP"/>
                        </a:p>
                      </a:txBody>
                      <a:tcPr>
                        <a:blipFill>
                          <a:blip r:embed="rId2"/>
                          <a:stretch>
                            <a:fillRect l="-231" t="-506557" r="-136343" b="-781967"/>
                          </a:stretch>
                        </a:blipFill>
                      </a:tcPr>
                    </a:tc>
                    <a:tc>
                      <a:txBody>
                        <a:bodyPr/>
                        <a:lstStyle/>
                        <a:p>
                          <a:endParaRPr lang="ja-JP"/>
                        </a:p>
                      </a:txBody>
                      <a:tcPr>
                        <a:blipFill>
                          <a:blip r:embed="rId2"/>
                          <a:stretch>
                            <a:fillRect l="-73891" t="-506557" r="-512" b="-781967"/>
                          </a:stretch>
                        </a:blipFill>
                      </a:tcPr>
                    </a:tc>
                    <a:extLst>
                      <a:ext uri="{0D108BD9-81ED-4DB2-BD59-A6C34878D82A}">
                        <a16:rowId xmlns:a16="http://schemas.microsoft.com/office/drawing/2014/main" val="1360178765"/>
                      </a:ext>
                    </a:extLst>
                  </a:tr>
                  <a:tr h="370840">
                    <a:tc>
                      <a:txBody>
                        <a:bodyPr/>
                        <a:lstStyle/>
                        <a:p>
                          <a:endParaRPr lang="ja-JP"/>
                        </a:p>
                      </a:txBody>
                      <a:tcPr>
                        <a:blipFill>
                          <a:blip r:embed="rId2"/>
                          <a:stretch>
                            <a:fillRect l="-231" t="-606557" r="-136343" b="-681967"/>
                          </a:stretch>
                        </a:blipFill>
                      </a:tcPr>
                    </a:tc>
                    <a:tc>
                      <a:txBody>
                        <a:bodyPr/>
                        <a:lstStyle/>
                        <a:p>
                          <a:endParaRPr lang="ja-JP"/>
                        </a:p>
                      </a:txBody>
                      <a:tcPr>
                        <a:blipFill>
                          <a:blip r:embed="rId2"/>
                          <a:stretch>
                            <a:fillRect l="-73891" t="-606557" r="-512" b="-681967"/>
                          </a:stretch>
                        </a:blipFill>
                      </a:tcPr>
                    </a:tc>
                    <a:extLst>
                      <a:ext uri="{0D108BD9-81ED-4DB2-BD59-A6C34878D82A}">
                        <a16:rowId xmlns:a16="http://schemas.microsoft.com/office/drawing/2014/main" val="1989705572"/>
                      </a:ext>
                    </a:extLst>
                  </a:tr>
                  <a:tr h="370840">
                    <a:tc>
                      <a:txBody>
                        <a:bodyPr/>
                        <a:lstStyle/>
                        <a:p>
                          <a:endParaRPr lang="ja-JP"/>
                        </a:p>
                      </a:txBody>
                      <a:tcPr>
                        <a:blipFill>
                          <a:blip r:embed="rId2"/>
                          <a:stretch>
                            <a:fillRect l="-231" t="-706557" r="-136343" b="-581967"/>
                          </a:stretch>
                        </a:blipFill>
                      </a:tcPr>
                    </a:tc>
                    <a:tc>
                      <a:txBody>
                        <a:bodyPr/>
                        <a:lstStyle/>
                        <a:p>
                          <a:endParaRPr lang="ja-JP"/>
                        </a:p>
                      </a:txBody>
                      <a:tcPr>
                        <a:blipFill>
                          <a:blip r:embed="rId2"/>
                          <a:stretch>
                            <a:fillRect l="-73891" t="-706557" r="-512" b="-581967"/>
                          </a:stretch>
                        </a:blipFill>
                      </a:tcPr>
                    </a:tc>
                    <a:extLst>
                      <a:ext uri="{0D108BD9-81ED-4DB2-BD59-A6C34878D82A}">
                        <a16:rowId xmlns:a16="http://schemas.microsoft.com/office/drawing/2014/main" val="708087191"/>
                      </a:ext>
                    </a:extLst>
                  </a:tr>
                  <a:tr h="370840">
                    <a:tc>
                      <a:txBody>
                        <a:bodyPr/>
                        <a:lstStyle/>
                        <a:p>
                          <a:endParaRPr lang="ja-JP"/>
                        </a:p>
                      </a:txBody>
                      <a:tcPr>
                        <a:blipFill>
                          <a:blip r:embed="rId2"/>
                          <a:stretch>
                            <a:fillRect l="-231" t="-806557" r="-136343" b="-481967"/>
                          </a:stretch>
                        </a:blipFill>
                      </a:tcPr>
                    </a:tc>
                    <a:tc>
                      <a:txBody>
                        <a:bodyPr/>
                        <a:lstStyle/>
                        <a:p>
                          <a:endParaRPr lang="ja-JP"/>
                        </a:p>
                      </a:txBody>
                      <a:tcPr>
                        <a:blipFill>
                          <a:blip r:embed="rId2"/>
                          <a:stretch>
                            <a:fillRect l="-73891" t="-806557" r="-512" b="-481967"/>
                          </a:stretch>
                        </a:blipFill>
                      </a:tcPr>
                    </a:tc>
                    <a:extLst>
                      <a:ext uri="{0D108BD9-81ED-4DB2-BD59-A6C34878D82A}">
                        <a16:rowId xmlns:a16="http://schemas.microsoft.com/office/drawing/2014/main" val="3382695402"/>
                      </a:ext>
                    </a:extLst>
                  </a:tr>
                  <a:tr h="390335">
                    <a:tc>
                      <a:txBody>
                        <a:bodyPr/>
                        <a:lstStyle/>
                        <a:p>
                          <a:endParaRPr lang="ja-JP"/>
                        </a:p>
                      </a:txBody>
                      <a:tcPr>
                        <a:blipFill>
                          <a:blip r:embed="rId2"/>
                          <a:stretch>
                            <a:fillRect l="-231" t="-864063" r="-136343" b="-359375"/>
                          </a:stretch>
                        </a:blipFill>
                      </a:tcPr>
                    </a:tc>
                    <a:tc>
                      <a:txBody>
                        <a:bodyPr/>
                        <a:lstStyle/>
                        <a:p>
                          <a:endParaRPr lang="ja-JP"/>
                        </a:p>
                      </a:txBody>
                      <a:tcPr>
                        <a:blipFill>
                          <a:blip r:embed="rId2"/>
                          <a:stretch>
                            <a:fillRect l="-73891" t="-864063" r="-512" b="-359375"/>
                          </a:stretch>
                        </a:blipFill>
                      </a:tcPr>
                    </a:tc>
                    <a:extLst>
                      <a:ext uri="{0D108BD9-81ED-4DB2-BD59-A6C34878D82A}">
                        <a16:rowId xmlns:a16="http://schemas.microsoft.com/office/drawing/2014/main" val="2406615472"/>
                      </a:ext>
                    </a:extLst>
                  </a:tr>
                  <a:tr h="377825">
                    <a:tc>
                      <a:txBody>
                        <a:bodyPr/>
                        <a:lstStyle/>
                        <a:p>
                          <a:endParaRPr lang="ja-JP"/>
                        </a:p>
                      </a:txBody>
                      <a:tcPr>
                        <a:blipFill>
                          <a:blip r:embed="rId2"/>
                          <a:stretch>
                            <a:fillRect l="-231" t="-995161" r="-136343" b="-270968"/>
                          </a:stretch>
                        </a:blipFill>
                      </a:tcPr>
                    </a:tc>
                    <a:tc>
                      <a:txBody>
                        <a:bodyPr/>
                        <a:lstStyle/>
                        <a:p>
                          <a:endParaRPr lang="ja-JP"/>
                        </a:p>
                      </a:txBody>
                      <a:tcPr>
                        <a:blipFill>
                          <a:blip r:embed="rId2"/>
                          <a:stretch>
                            <a:fillRect l="-73891" t="-995161" r="-512" b="-270968"/>
                          </a:stretch>
                        </a:blipFill>
                      </a:tcPr>
                    </a:tc>
                    <a:extLst>
                      <a:ext uri="{0D108BD9-81ED-4DB2-BD59-A6C34878D82A}">
                        <a16:rowId xmlns:a16="http://schemas.microsoft.com/office/drawing/2014/main" val="391908869"/>
                      </a:ext>
                    </a:extLst>
                  </a:tr>
                  <a:tr h="370840">
                    <a:tc>
                      <a:txBody>
                        <a:bodyPr/>
                        <a:lstStyle/>
                        <a:p>
                          <a:endParaRPr lang="ja-JP"/>
                        </a:p>
                      </a:txBody>
                      <a:tcPr>
                        <a:blipFill>
                          <a:blip r:embed="rId2"/>
                          <a:stretch>
                            <a:fillRect l="-231" t="-1113115" r="-136343" b="-175410"/>
                          </a:stretch>
                        </a:blipFill>
                      </a:tcPr>
                    </a:tc>
                    <a:tc>
                      <a:txBody>
                        <a:bodyPr/>
                        <a:lstStyle/>
                        <a:p>
                          <a:endParaRPr lang="ja-JP"/>
                        </a:p>
                      </a:txBody>
                      <a:tcPr>
                        <a:blipFill>
                          <a:blip r:embed="rId2"/>
                          <a:stretch>
                            <a:fillRect l="-73891" t="-1113115" r="-512" b="-175410"/>
                          </a:stretch>
                        </a:blipFill>
                      </a:tcPr>
                    </a:tc>
                    <a:extLst>
                      <a:ext uri="{0D108BD9-81ED-4DB2-BD59-A6C34878D82A}">
                        <a16:rowId xmlns:a16="http://schemas.microsoft.com/office/drawing/2014/main" val="1094247697"/>
                      </a:ext>
                    </a:extLst>
                  </a:tr>
                  <a:tr h="390335">
                    <a:tc>
                      <a:txBody>
                        <a:bodyPr/>
                        <a:lstStyle/>
                        <a:p>
                          <a:endParaRPr lang="ja-JP"/>
                        </a:p>
                      </a:txBody>
                      <a:tcPr>
                        <a:blipFill>
                          <a:blip r:embed="rId2"/>
                          <a:stretch>
                            <a:fillRect l="-231" t="-1156250" r="-136343" b="-67188"/>
                          </a:stretch>
                        </a:blipFill>
                      </a:tcPr>
                    </a:tc>
                    <a:tc>
                      <a:txBody>
                        <a:bodyPr/>
                        <a:lstStyle/>
                        <a:p>
                          <a:endParaRPr lang="ja-JP"/>
                        </a:p>
                      </a:txBody>
                      <a:tcPr>
                        <a:blipFill>
                          <a:blip r:embed="rId2"/>
                          <a:stretch>
                            <a:fillRect l="-73891" t="-1156250" r="-512" b="-67188"/>
                          </a:stretch>
                        </a:blipFill>
                      </a:tcPr>
                    </a:tc>
                    <a:extLst>
                      <a:ext uri="{0D108BD9-81ED-4DB2-BD59-A6C34878D82A}">
                        <a16:rowId xmlns:a16="http://schemas.microsoft.com/office/drawing/2014/main" val="1317735498"/>
                      </a:ext>
                    </a:extLst>
                  </a:tr>
                </a:tbl>
              </a:graphicData>
            </a:graphic>
          </p:graphicFrame>
        </mc:Fallback>
      </mc:AlternateContent>
      <p:pic>
        <p:nvPicPr>
          <p:cNvPr id="16" name="コンテンツ プレースホルダー 15">
            <a:extLst>
              <a:ext uri="{FF2B5EF4-FFF2-40B4-BE49-F238E27FC236}">
                <a16:creationId xmlns:a16="http://schemas.microsoft.com/office/drawing/2014/main" id="{644B93A2-160A-870C-FFD5-ACCC07BFD2A8}"/>
              </a:ext>
            </a:extLst>
          </p:cNvPr>
          <p:cNvPicPr>
            <a:picLocks noGrp="1" noChangeAspect="1"/>
          </p:cNvPicPr>
          <p:nvPr>
            <p:ph sz="half" idx="2"/>
          </p:nvPr>
        </p:nvPicPr>
        <p:blipFill>
          <a:blip r:embed="rId3"/>
          <a:stretch>
            <a:fillRect/>
          </a:stretch>
        </p:blipFill>
        <p:spPr>
          <a:xfrm>
            <a:off x="6833448" y="1690688"/>
            <a:ext cx="4683637" cy="4513458"/>
          </a:xfrm>
          <a:prstGeom prst="rect">
            <a:avLst/>
          </a:prstGeom>
        </p:spPr>
      </p:pic>
      <p:sp>
        <p:nvSpPr>
          <p:cNvPr id="3" name="スライド番号プレースホルダー 2">
            <a:extLst>
              <a:ext uri="{FF2B5EF4-FFF2-40B4-BE49-F238E27FC236}">
                <a16:creationId xmlns:a16="http://schemas.microsoft.com/office/drawing/2014/main" id="{796A046C-EB65-9569-C71F-4141CF1C8D64}"/>
              </a:ext>
            </a:extLst>
          </p:cNvPr>
          <p:cNvSpPr>
            <a:spLocks noGrp="1"/>
          </p:cNvSpPr>
          <p:nvPr>
            <p:ph type="sldNum" sz="quarter" idx="12"/>
          </p:nvPr>
        </p:nvSpPr>
        <p:spPr/>
        <p:txBody>
          <a:bodyPr/>
          <a:lstStyle/>
          <a:p>
            <a:fld id="{7C7E7249-DBBF-4205-994E-BA9E6B4E52F4}" type="slidenum">
              <a:rPr kumimoji="1" lang="ja-JP" altLang="en-US" smtClean="0"/>
              <a:t>21</a:t>
            </a:fld>
            <a:endParaRPr kumimoji="1" lang="ja-JP" altLang="en-US"/>
          </a:p>
        </p:txBody>
      </p:sp>
    </p:spTree>
    <p:extLst>
      <p:ext uri="{BB962C8B-B14F-4D97-AF65-F5344CB8AC3E}">
        <p14:creationId xmlns:p14="http://schemas.microsoft.com/office/powerpoint/2010/main" val="162586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42FAC-A0AC-F7A9-88E6-56E5E8DAA032}"/>
              </a:ext>
            </a:extLst>
          </p:cNvPr>
          <p:cNvSpPr>
            <a:spLocks noGrp="1"/>
          </p:cNvSpPr>
          <p:nvPr>
            <p:ph type="title"/>
          </p:nvPr>
        </p:nvSpPr>
        <p:spPr/>
        <p:txBody>
          <a:bodyPr/>
          <a:lstStyle/>
          <a:p>
            <a:r>
              <a:rPr kumimoji="1" lang="en-US" altLang="ja-JP" dirty="0"/>
              <a:t>1</a:t>
            </a:r>
            <a:r>
              <a:rPr kumimoji="1" lang="ja-JP" altLang="en-US" dirty="0"/>
              <a:t>入力積和演算回路結果</a:t>
            </a:r>
            <a:r>
              <a:rPr lang="ja-JP" altLang="en-US" dirty="0"/>
              <a:t>比較</a:t>
            </a:r>
            <a:endParaRPr kumimoji="1" lang="ja-JP" altLang="en-US" dirty="0"/>
          </a:p>
        </p:txBody>
      </p:sp>
      <p:pic>
        <p:nvPicPr>
          <p:cNvPr id="5" name="コンテンツ プレースホルダー 4">
            <a:extLst>
              <a:ext uri="{FF2B5EF4-FFF2-40B4-BE49-F238E27FC236}">
                <a16:creationId xmlns:a16="http://schemas.microsoft.com/office/drawing/2014/main" id="{98285888-6493-E512-19C9-6A916C2EFD5B}"/>
              </a:ext>
            </a:extLst>
          </p:cNvPr>
          <p:cNvPicPr>
            <a:picLocks noGrp="1" noChangeAspect="1"/>
          </p:cNvPicPr>
          <p:nvPr>
            <p:ph sz="half" idx="1"/>
          </p:nvPr>
        </p:nvPicPr>
        <p:blipFill>
          <a:blip r:embed="rId2"/>
          <a:stretch>
            <a:fillRect/>
          </a:stretch>
        </p:blipFill>
        <p:spPr>
          <a:xfrm>
            <a:off x="117258" y="1825625"/>
            <a:ext cx="6054942" cy="3802832"/>
          </a:xfrm>
          <a:prstGeom prst="rect">
            <a:avLst/>
          </a:prstGeom>
        </p:spPr>
      </p:pic>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9F1A5124-C975-AEE2-593C-3FFA810F2AC3}"/>
                  </a:ext>
                </a:extLst>
              </p:cNvPr>
              <p:cNvSpPr>
                <a:spLocks noGrp="1"/>
              </p:cNvSpPr>
              <p:nvPr>
                <p:ph sz="half" idx="2"/>
              </p:nvPr>
            </p:nvSpPr>
            <p:spPr>
              <a:xfrm>
                <a:off x="6172200" y="1825625"/>
                <a:ext cx="5725886" cy="4351338"/>
              </a:xfrm>
            </p:spPr>
            <p:txBody>
              <a:bodyPr>
                <a:normAutofit fontScale="92500" lnSpcReduction="20000"/>
              </a:bodyPr>
              <a:lstStyle/>
              <a:p>
                <a:pPr marL="0" indent="0">
                  <a:buNone/>
                </a:pPr>
                <a:r>
                  <a:rPr lang="ja-JP" altLang="en-US" dirty="0"/>
                  <a:t>実線をシミュレーション結果、</a:t>
                </a:r>
                <a:endParaRPr lang="en-US" altLang="ja-JP" dirty="0"/>
              </a:p>
              <a:p>
                <a:pPr marL="0" indent="0">
                  <a:buNone/>
                </a:pPr>
                <a:r>
                  <a:rPr lang="ja-JP" altLang="en-US" dirty="0"/>
                  <a:t>破線を</a:t>
                </a: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𝑜𝑢𝑡</m:t>
                          </m:r>
                        </m:sub>
                      </m:sSub>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4</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𝑚</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𝑐𝑡𝑟𝑙</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0</m:t>
                          </m:r>
                        </m:sub>
                      </m:sSub>
                      <m:rad>
                        <m:radPr>
                          <m:degHide m:val="on"/>
                          <m:ctrlPr>
                            <a:rPr lang="en-US" altLang="ja-JP" i="1">
                              <a:latin typeface="Cambria Math" panose="02040503050406030204" pitchFamily="18" charset="0"/>
                            </a:rPr>
                          </m:ctrlPr>
                        </m:radPr>
                        <m:deg/>
                        <m:e>
                          <m:f>
                            <m:fPr>
                              <m:ctrlPr>
                                <a:rPr lang="en-US" altLang="ja-JP" b="0" i="1" smtClean="0">
                                  <a:latin typeface="Cambria Math" panose="02040503050406030204" pitchFamily="18" charset="0"/>
                                </a:rPr>
                              </m:ctrlPr>
                            </m:fPr>
                            <m:num>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𝑊</m:t>
                                  </m:r>
                                </m:e>
                                <m:sub>
                                  <m:r>
                                    <a:rPr lang="en-US" altLang="ja-JP" b="0" i="1" smtClean="0">
                                      <a:latin typeface="Cambria Math" panose="02040503050406030204" pitchFamily="18" charset="0"/>
                                    </a:rPr>
                                    <m:t>𝑢𝑝</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𝑚𝑖𝑑</m:t>
                                  </m:r>
                                </m:sub>
                              </m:sSub>
                            </m:num>
                            <m:den>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𝑢𝑝</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𝑚𝑖𝑑</m:t>
                                  </m:r>
                                </m:sub>
                              </m:sSub>
                            </m:den>
                          </m:f>
                        </m:e>
                      </m:rad>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𝑖𝑛</m:t>
                          </m:r>
                        </m:sub>
                      </m:sSub>
                    </m:oMath>
                  </m:oMathPara>
                </a14:m>
                <a:endParaRPr lang="en-US" altLang="ja-JP" dirty="0"/>
              </a:p>
              <a:p>
                <a:pPr marL="0" indent="0">
                  <a:buNone/>
                </a:pPr>
                <a:r>
                  <a:rPr lang="ja-JP" altLang="en-US" dirty="0"/>
                  <a:t>による結果として、左図を示す。</a:t>
                </a:r>
                <a:endParaRPr lang="en-US" altLang="ja-JP" dirty="0"/>
              </a:p>
              <a:p>
                <a:pPr marL="0" indent="0">
                  <a:buNone/>
                </a:pPr>
                <a:r>
                  <a:rPr lang="ja-JP" altLang="en-US" dirty="0"/>
                  <a:t>またこの時</a:t>
                </a:r>
                <a14:m>
                  <m:oMath xmlns:m="http://schemas.openxmlformats.org/officeDocument/2006/math">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𝑚</m:t>
                            </m:r>
                          </m:sub>
                        </m:sSub>
                      </m:den>
                    </m:f>
                    <m:r>
                      <a:rPr lang="en-US" altLang="ja-JP" b="0" i="1" smtClean="0">
                        <a:latin typeface="Cambria Math" panose="02040503050406030204" pitchFamily="18" charset="0"/>
                      </a:rPr>
                      <m:t>=400</m:t>
                    </m:r>
                    <m:r>
                      <m:rPr>
                        <m:sty m:val="p"/>
                      </m:rPr>
                      <a:rPr lang="en-US" altLang="ja-JP">
                        <a:latin typeface="Cambria Math" panose="02040503050406030204" pitchFamily="18" charset="0"/>
                      </a:rPr>
                      <m:t>Ω</m:t>
                    </m:r>
                  </m:oMath>
                </a14:m>
                <a:endParaRPr lang="en-US" altLang="ja-JP" dirty="0"/>
              </a:p>
              <a:p>
                <a:pPr marL="0" indent="0">
                  <a:buNone/>
                </a:pPr>
                <a:r>
                  <a:rPr lang="ja-JP" altLang="en-US" dirty="0"/>
                  <a:t>入力</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𝑖𝑛</m:t>
                        </m:r>
                      </m:sub>
                    </m:sSub>
                  </m:oMath>
                </a14:m>
                <a:r>
                  <a:rPr lang="ja-JP" altLang="en-US" dirty="0"/>
                  <a:t>が小さい範囲で誤差率は</a:t>
                </a:r>
                <a:r>
                  <a:rPr lang="en-US" altLang="ja-JP" dirty="0"/>
                  <a:t>10</a:t>
                </a:r>
                <a:r>
                  <a:rPr lang="ja-JP" altLang="en-US" dirty="0"/>
                  <a:t>％以内に収まるが、入力</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𝑖𝑛</m:t>
                        </m:r>
                      </m:sub>
                    </m:sSub>
                  </m:oMath>
                </a14:m>
                <a:r>
                  <a:rPr lang="ja-JP" altLang="en-US" dirty="0"/>
                  <a:t>が大きくなると</a:t>
                </a:r>
                <a:r>
                  <a:rPr lang="en-US" altLang="ja-JP" dirty="0"/>
                  <a:t>(</a:t>
                </a:r>
                <a:r>
                  <a:rPr lang="ja-JP" altLang="en-US" dirty="0"/>
                  <a:t>図両端</a:t>
                </a:r>
                <a:r>
                  <a:rPr lang="en-US" altLang="ja-JP" dirty="0"/>
                  <a:t>)</a:t>
                </a:r>
                <a:r>
                  <a:rPr lang="ja-JP" altLang="en-US" dirty="0"/>
                  <a:t>で誤差率は大きくなる。</a:t>
                </a:r>
                <a:endParaRPr lang="en-US" altLang="ja-JP" dirty="0"/>
              </a:p>
              <a:p>
                <a:pPr marL="0" indent="0">
                  <a:buNone/>
                </a:pPr>
                <a:r>
                  <a:rPr lang="ja-JP" altLang="en-US" dirty="0"/>
                  <a:t>おおよそ理論通りの動作。</a:t>
                </a:r>
                <a:endParaRPr lang="en-US" altLang="ja-JP" dirty="0"/>
              </a:p>
            </p:txBody>
          </p:sp>
        </mc:Choice>
        <mc:Fallback xmlns="">
          <p:sp>
            <p:nvSpPr>
              <p:cNvPr id="6" name="コンテンツ プレースホルダー 5">
                <a:extLst>
                  <a:ext uri="{FF2B5EF4-FFF2-40B4-BE49-F238E27FC236}">
                    <a16:creationId xmlns:a16="http://schemas.microsoft.com/office/drawing/2014/main" id="{9F1A5124-C975-AEE2-593C-3FFA810F2AC3}"/>
                  </a:ext>
                </a:extLst>
              </p:cNvPr>
              <p:cNvSpPr>
                <a:spLocks noGrp="1" noRot="1" noChangeAspect="1" noMove="1" noResize="1" noEditPoints="1" noAdjustHandles="1" noChangeArrowheads="1" noChangeShapeType="1" noTextEdit="1"/>
              </p:cNvSpPr>
              <p:nvPr>
                <p:ph sz="half" idx="2"/>
              </p:nvPr>
            </p:nvSpPr>
            <p:spPr>
              <a:xfrm>
                <a:off x="6172200" y="1825625"/>
                <a:ext cx="5725886" cy="4351338"/>
              </a:xfrm>
              <a:blipFill>
                <a:blip r:embed="rId3"/>
                <a:stretch>
                  <a:fillRect l="-1917" t="-3501" r="-149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7B6130D-4B34-E6EA-1E59-E8A3878D1B02}"/>
              </a:ext>
            </a:extLst>
          </p:cNvPr>
          <p:cNvSpPr>
            <a:spLocks noGrp="1"/>
          </p:cNvSpPr>
          <p:nvPr>
            <p:ph type="sldNum" sz="quarter" idx="12"/>
          </p:nvPr>
        </p:nvSpPr>
        <p:spPr/>
        <p:txBody>
          <a:bodyPr/>
          <a:lstStyle/>
          <a:p>
            <a:fld id="{924F15B5-D230-46EA-A16E-48DA41321501}" type="slidenum">
              <a:rPr kumimoji="1" lang="ja-JP" altLang="en-US" smtClean="0"/>
              <a:t>22</a:t>
            </a:fld>
            <a:endParaRPr kumimoji="1" lang="ja-JP" altLang="en-US"/>
          </a:p>
        </p:txBody>
      </p:sp>
    </p:spTree>
    <p:extLst>
      <p:ext uri="{BB962C8B-B14F-4D97-AF65-F5344CB8AC3E}">
        <p14:creationId xmlns:p14="http://schemas.microsoft.com/office/powerpoint/2010/main" val="1818910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F1BF6-106E-FB2A-7576-998223A8BD2B}"/>
              </a:ext>
            </a:extLst>
          </p:cNvPr>
          <p:cNvSpPr>
            <a:spLocks noGrp="1"/>
          </p:cNvSpPr>
          <p:nvPr>
            <p:ph type="title"/>
          </p:nvPr>
        </p:nvSpPr>
        <p:spPr/>
        <p:txBody>
          <a:bodyPr/>
          <a:lstStyle/>
          <a:p>
            <a:r>
              <a:rPr lang="ja-JP" altLang="en-US" dirty="0"/>
              <a:t>アクティブインダクタを使用しない</a:t>
            </a:r>
            <a:br>
              <a:rPr lang="en-US" altLang="ja-JP" dirty="0"/>
            </a:br>
            <a:r>
              <a:rPr kumimoji="1" lang="en-US" altLang="ja-JP" dirty="0"/>
              <a:t>1</a:t>
            </a:r>
            <a:r>
              <a:rPr kumimoji="1" lang="ja-JP" altLang="en-US" dirty="0"/>
              <a:t>入力時の設計</a:t>
            </a:r>
          </a:p>
        </p:txBody>
      </p:sp>
      <mc:AlternateContent xmlns:mc="http://schemas.openxmlformats.org/markup-compatibility/2006" xmlns:a14="http://schemas.microsoft.com/office/drawing/2010/main">
        <mc:Choice Requires="a14">
          <p:graphicFrame>
            <p:nvGraphicFramePr>
              <p:cNvPr id="9" name="表 9">
                <a:extLst>
                  <a:ext uri="{FF2B5EF4-FFF2-40B4-BE49-F238E27FC236}">
                    <a16:creationId xmlns:a16="http://schemas.microsoft.com/office/drawing/2014/main" id="{FB30749D-4A65-4DAB-0228-A98DD7A30649}"/>
                  </a:ext>
                </a:extLst>
              </p:cNvPr>
              <p:cNvGraphicFramePr>
                <a:graphicFrameLocks noGrp="1"/>
              </p:cNvGraphicFramePr>
              <p:nvPr>
                <p:ph sz="half" idx="1"/>
                <p:extLst>
                  <p:ext uri="{D42A27DB-BD31-4B8C-83A1-F6EECF244321}">
                    <p14:modId xmlns:p14="http://schemas.microsoft.com/office/powerpoint/2010/main" val="2853401025"/>
                  </p:ext>
                </p:extLst>
              </p:nvPr>
            </p:nvGraphicFramePr>
            <p:xfrm>
              <a:off x="348342" y="1799236"/>
              <a:ext cx="6204858" cy="4493197"/>
            </p:xfrm>
            <a:graphic>
              <a:graphicData uri="http://schemas.openxmlformats.org/drawingml/2006/table">
                <a:tbl>
                  <a:tblPr firstRow="1" bandRow="1">
                    <a:tableStyleId>{5940675A-B579-460E-94D1-54222C63F5DA}</a:tableStyleId>
                  </a:tblPr>
                  <a:tblGrid>
                    <a:gridCol w="2634344">
                      <a:extLst>
                        <a:ext uri="{9D8B030D-6E8A-4147-A177-3AD203B41FA5}">
                          <a16:colId xmlns:a16="http://schemas.microsoft.com/office/drawing/2014/main" val="156220084"/>
                        </a:ext>
                      </a:extLst>
                    </a:gridCol>
                    <a:gridCol w="3570514">
                      <a:extLst>
                        <a:ext uri="{9D8B030D-6E8A-4147-A177-3AD203B41FA5}">
                          <a16:colId xmlns:a16="http://schemas.microsoft.com/office/drawing/2014/main" val="3869458691"/>
                        </a:ext>
                      </a:extLst>
                    </a:gridCol>
                  </a:tblGrid>
                  <a:tr h="370840">
                    <a:tc>
                      <a:txBody>
                        <a:bodyPr/>
                        <a:lstStyle/>
                        <a:p>
                          <a:pPr algn="ctr"/>
                          <a:r>
                            <a:rPr kumimoji="1" lang="ja-JP" altLang="en-US" dirty="0"/>
                            <a:t>名称</a:t>
                          </a:r>
                        </a:p>
                      </a:txBody>
                      <a:tcPr/>
                    </a:tc>
                    <a:tc>
                      <a:txBody>
                        <a:bodyPr/>
                        <a:lstStyle/>
                        <a:p>
                          <a:pPr algn="ctr"/>
                          <a:r>
                            <a:rPr kumimoji="1" lang="ja-JP" altLang="en-US" dirty="0"/>
                            <a:t>値</a:t>
                          </a:r>
                        </a:p>
                      </a:txBody>
                      <a:tcPr/>
                    </a:tc>
                    <a:extLst>
                      <a:ext uri="{0D108BD9-81ED-4DB2-BD59-A6C34878D82A}">
                        <a16:rowId xmlns:a16="http://schemas.microsoft.com/office/drawing/2014/main" val="73775110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𝑉</m:t>
                                    </m:r>
                                  </m:e>
                                  <m:sub>
                                    <m:r>
                                      <a:rPr kumimoji="1" lang="en-US" altLang="ja-JP" sz="1800" b="0" smtClean="0">
                                        <a:latin typeface="Cambria Math" panose="02040503050406030204" pitchFamily="18" charset="0"/>
                                      </a:rPr>
                                      <m:t>𝐷𝐷</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smtClean="0">
                                    <a:latin typeface="Cambria Math" panose="02040503050406030204" pitchFamily="18" charset="0"/>
                                  </a:rPr>
                                  <m:t>1.</m:t>
                                </m:r>
                                <m:r>
                                  <a:rPr kumimoji="1" lang="en-US" altLang="ja-JP" sz="1800" b="0" i="0" smtClean="0">
                                    <a:latin typeface="Cambria Math" panose="02040503050406030204" pitchFamily="18" charset="0"/>
                                  </a:rPr>
                                  <m:t>1</m:t>
                                </m:r>
                                <m:r>
                                  <m:rPr>
                                    <m:sty m:val="p"/>
                                  </m:rPr>
                                  <a:rPr kumimoji="1" lang="en-US" altLang="ja-JP" sz="1800" b="0" smtClean="0">
                                    <a:latin typeface="Cambria Math" panose="02040503050406030204" pitchFamily="18" charset="0"/>
                                  </a:rPr>
                                  <m:t>V</m:t>
                                </m:r>
                              </m:oMath>
                            </m:oMathPara>
                          </a14:m>
                          <a:endParaRPr kumimoji="1" lang="ja-JP" altLang="en-US" dirty="0"/>
                        </a:p>
                      </a:txBody>
                      <a:tcPr/>
                    </a:tc>
                    <a:extLst>
                      <a:ext uri="{0D108BD9-81ED-4DB2-BD59-A6C34878D82A}">
                        <a16:rowId xmlns:a16="http://schemas.microsoft.com/office/drawing/2014/main" val="2403181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𝑉</m:t>
                                    </m:r>
                                  </m:e>
                                  <m:sub>
                                    <m:r>
                                      <a:rPr kumimoji="1" lang="en-US" altLang="ja-JP" sz="1800" b="0" smtClean="0">
                                        <a:latin typeface="Cambria Math" panose="02040503050406030204" pitchFamily="18" charset="0"/>
                                      </a:rPr>
                                      <m:t>𝐶𝑇𝑅𝐿</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smtClean="0">
                                    <a:latin typeface="Cambria Math" panose="02040503050406030204" pitchFamily="18" charset="0"/>
                                  </a:rPr>
                                  <m:t>1.2</m:t>
                                </m:r>
                                <m:r>
                                  <m:rPr>
                                    <m:sty m:val="p"/>
                                  </m:rPr>
                                  <a:rPr kumimoji="1" lang="en-US" altLang="ja-JP" sz="1800" b="0" smtClean="0">
                                    <a:latin typeface="Cambria Math" panose="02040503050406030204" pitchFamily="18" charset="0"/>
                                  </a:rPr>
                                  <m:t>V</m:t>
                                </m:r>
                              </m:oMath>
                            </m:oMathPara>
                          </a14:m>
                          <a:endParaRPr kumimoji="1" lang="ja-JP" altLang="en-US" i="0" dirty="0"/>
                        </a:p>
                      </a:txBody>
                      <a:tcPr/>
                    </a:tc>
                    <a:extLst>
                      <a:ext uri="{0D108BD9-81ED-4DB2-BD59-A6C34878D82A}">
                        <a16:rowId xmlns:a16="http://schemas.microsoft.com/office/drawing/2014/main" val="32119414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𝑣</m:t>
                                    </m:r>
                                  </m:e>
                                  <m:sub>
                                    <m:r>
                                      <a:rPr kumimoji="1" lang="en-US" altLang="ja-JP" sz="1800" b="0" smtClean="0">
                                        <a:latin typeface="Cambria Math" panose="02040503050406030204" pitchFamily="18" charset="0"/>
                                      </a:rPr>
                                      <m:t>𝑐𝑡𝑟𝑙</m:t>
                                    </m:r>
                                  </m:sub>
                                </m:sSub>
                                <m:r>
                                  <a:rPr kumimoji="1" lang="en-US" altLang="ja-JP" sz="1800" b="0"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𝑣</m:t>
                                    </m:r>
                                  </m:e>
                                  <m:sub>
                                    <m:r>
                                      <a:rPr kumimoji="1" lang="en-US" altLang="ja-JP" sz="1800" b="0" smtClean="0">
                                        <a:latin typeface="Cambria Math" panose="02040503050406030204" pitchFamily="18" charset="0"/>
                                      </a:rPr>
                                      <m:t>𝑐𝑡𝑟𝑙</m:t>
                                    </m:r>
                                    <m:r>
                                      <a:rPr kumimoji="1" lang="en-US" altLang="ja-JP" sz="1800" b="0" smtClean="0">
                                        <a:latin typeface="Cambria Math" panose="02040503050406030204" pitchFamily="18" charset="0"/>
                                      </a:rPr>
                                      <m:t>2</m:t>
                                    </m:r>
                                  </m:sub>
                                </m:sSub>
                                <m:r>
                                  <a:rPr kumimoji="1" lang="en-US" altLang="ja-JP" sz="1800" b="0"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𝑣</m:t>
                                    </m:r>
                                  </m:e>
                                  <m:sub>
                                    <m:r>
                                      <a:rPr kumimoji="1" lang="en-US" altLang="ja-JP" sz="1800" b="0" smtClean="0">
                                        <a:latin typeface="Cambria Math" panose="02040503050406030204" pitchFamily="18" charset="0"/>
                                      </a:rPr>
                                      <m:t>𝑐𝑡𝑟𝑙</m:t>
                                    </m:r>
                                    <m:r>
                                      <a:rPr kumimoji="1" lang="en-US" altLang="ja-JP" sz="1800" b="0" smtClean="0">
                                        <a:latin typeface="Cambria Math" panose="02040503050406030204" pitchFamily="18" charset="0"/>
                                      </a:rPr>
                                      <m:t>1</m:t>
                                    </m:r>
                                  </m:sub>
                                </m:sSub>
                                <m:r>
                                  <a:rPr kumimoji="1" lang="en-US" altLang="ja-JP" sz="1800" b="0" smtClean="0">
                                    <a:latin typeface="Cambria Math" panose="02040503050406030204" pitchFamily="18" charset="0"/>
                                  </a:rPr>
                                  <m:t>)</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smtClean="0">
                                    <a:latin typeface="Cambria Math" panose="02040503050406030204" pitchFamily="18" charset="0"/>
                                  </a:rPr>
                                  <m:t>−0.1~0.1</m:t>
                                </m:r>
                                <m:r>
                                  <m:rPr>
                                    <m:sty m:val="p"/>
                                  </m:rPr>
                                  <a:rPr kumimoji="1" lang="en-US" altLang="ja-JP" sz="1800" b="0" smtClean="0">
                                    <a:latin typeface="Cambria Math" panose="02040503050406030204" pitchFamily="18" charset="0"/>
                                  </a:rPr>
                                  <m:t>V</m:t>
                                </m:r>
                              </m:oMath>
                            </m:oMathPara>
                          </a14:m>
                          <a:endParaRPr kumimoji="1" lang="ja-JP" altLang="en-US" i="0" dirty="0"/>
                        </a:p>
                      </a:txBody>
                      <a:tcPr/>
                    </a:tc>
                    <a:extLst>
                      <a:ext uri="{0D108BD9-81ED-4DB2-BD59-A6C34878D82A}">
                        <a16:rowId xmlns:a16="http://schemas.microsoft.com/office/drawing/2014/main" val="140670585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𝑉</m:t>
                                    </m:r>
                                  </m:e>
                                  <m:sub>
                                    <m:r>
                                      <a:rPr kumimoji="1" lang="en-US" altLang="ja-JP" sz="1800" b="0" smtClean="0">
                                        <a:latin typeface="Cambria Math" panose="02040503050406030204" pitchFamily="18" charset="0"/>
                                      </a:rPr>
                                      <m:t>𝐼𝑁</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smtClean="0">
                                    <a:latin typeface="Cambria Math" panose="02040503050406030204" pitchFamily="18" charset="0"/>
                                  </a:rPr>
                                  <m:t>0.8</m:t>
                                </m:r>
                                <m:r>
                                  <m:rPr>
                                    <m:sty m:val="p"/>
                                  </m:rPr>
                                  <a:rPr kumimoji="1" lang="en-US" altLang="ja-JP" sz="1800" b="0" smtClean="0">
                                    <a:latin typeface="Cambria Math" panose="02040503050406030204" pitchFamily="18" charset="0"/>
                                  </a:rPr>
                                  <m:t>V</m:t>
                                </m:r>
                              </m:oMath>
                            </m:oMathPara>
                          </a14:m>
                          <a:endParaRPr kumimoji="1" lang="ja-JP" altLang="en-US" i="0" dirty="0"/>
                        </a:p>
                      </a:txBody>
                      <a:tcPr/>
                    </a:tc>
                    <a:extLst>
                      <a:ext uri="{0D108BD9-81ED-4DB2-BD59-A6C34878D82A}">
                        <a16:rowId xmlns:a16="http://schemas.microsoft.com/office/drawing/2014/main" val="94532796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𝑣</m:t>
                                    </m:r>
                                  </m:e>
                                  <m:sub>
                                    <m:r>
                                      <a:rPr kumimoji="1" lang="en-US" altLang="ja-JP" sz="1800" b="0" smtClean="0">
                                        <a:latin typeface="Cambria Math" panose="02040503050406030204" pitchFamily="18" charset="0"/>
                                      </a:rPr>
                                      <m:t>𝑖𝑛</m:t>
                                    </m:r>
                                  </m:sub>
                                </m:sSub>
                                <m:r>
                                  <a:rPr kumimoji="1" lang="en-US" altLang="ja-JP" sz="1800" b="0"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𝑣</m:t>
                                    </m:r>
                                  </m:e>
                                  <m:sub>
                                    <m:r>
                                      <a:rPr kumimoji="1" lang="en-US" altLang="ja-JP" sz="1800" b="0" smtClean="0">
                                        <a:latin typeface="Cambria Math" panose="02040503050406030204" pitchFamily="18" charset="0"/>
                                      </a:rPr>
                                      <m:t>𝑖𝑛</m:t>
                                    </m:r>
                                    <m:r>
                                      <a:rPr kumimoji="1" lang="en-US" altLang="ja-JP" sz="1800" b="0" smtClean="0">
                                        <a:latin typeface="Cambria Math" panose="02040503050406030204" pitchFamily="18" charset="0"/>
                                      </a:rPr>
                                      <m:t>2</m:t>
                                    </m:r>
                                  </m:sub>
                                </m:sSub>
                                <m:r>
                                  <a:rPr kumimoji="1" lang="en-US" altLang="ja-JP" sz="1800" b="0"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𝑣</m:t>
                                    </m:r>
                                  </m:e>
                                  <m:sub>
                                    <m:r>
                                      <a:rPr kumimoji="1" lang="en-US" altLang="ja-JP" sz="1800" b="0" smtClean="0">
                                        <a:latin typeface="Cambria Math" panose="02040503050406030204" pitchFamily="18" charset="0"/>
                                      </a:rPr>
                                      <m:t>𝑖𝑛</m:t>
                                    </m:r>
                                    <m:r>
                                      <a:rPr kumimoji="1" lang="en-US" altLang="ja-JP" sz="1800" b="0" smtClean="0">
                                        <a:latin typeface="Cambria Math" panose="02040503050406030204" pitchFamily="18" charset="0"/>
                                      </a:rPr>
                                      <m:t>1</m:t>
                                    </m:r>
                                  </m:sub>
                                </m:sSub>
                                <m:r>
                                  <a:rPr kumimoji="1" lang="en-US" altLang="ja-JP" sz="1800" b="0" smtClean="0">
                                    <a:latin typeface="Cambria Math" panose="02040503050406030204" pitchFamily="18" charset="0"/>
                                  </a:rPr>
                                  <m:t>)</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smtClean="0">
                                    <a:latin typeface="Cambria Math" panose="02040503050406030204" pitchFamily="18" charset="0"/>
                                  </a:rPr>
                                  <m:t>−0.1~0.1</m:t>
                                </m:r>
                                <m:r>
                                  <m:rPr>
                                    <m:sty m:val="p"/>
                                  </m:rPr>
                                  <a:rPr kumimoji="1" lang="en-US" altLang="ja-JP" sz="1800" b="0" smtClean="0">
                                    <a:latin typeface="Cambria Math" panose="02040503050406030204" pitchFamily="18" charset="0"/>
                                  </a:rPr>
                                  <m:t>V</m:t>
                                </m:r>
                              </m:oMath>
                            </m:oMathPara>
                          </a14:m>
                          <a:endParaRPr kumimoji="1" lang="ja-JP" altLang="en-US" dirty="0"/>
                        </a:p>
                      </a:txBody>
                      <a:tcPr/>
                    </a:tc>
                    <a:extLst>
                      <a:ext uri="{0D108BD9-81ED-4DB2-BD59-A6C34878D82A}">
                        <a16:rowId xmlns:a16="http://schemas.microsoft.com/office/drawing/2014/main" val="136017876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𝑉</m:t>
                                    </m:r>
                                  </m:e>
                                  <m:sub>
                                    <m:r>
                                      <m:rPr>
                                        <m:sty m:val="p"/>
                                      </m:rPr>
                                      <a:rPr kumimoji="1" lang="en-US" altLang="ja-JP" sz="1800" b="0" i="0" smtClean="0">
                                        <a:latin typeface="Cambria Math" panose="02040503050406030204" pitchFamily="18" charset="0"/>
                                      </a:rPr>
                                      <m:t>bias</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smtClean="0">
                                    <a:latin typeface="Cambria Math" panose="02040503050406030204" pitchFamily="18" charset="0"/>
                                  </a:rPr>
                                  <m:t>0.6</m:t>
                                </m:r>
                                <m:r>
                                  <m:rPr>
                                    <m:sty m:val="p"/>
                                  </m:rPr>
                                  <a:rPr kumimoji="1" lang="en-US" altLang="ja-JP" sz="1800" b="0" smtClean="0">
                                    <a:latin typeface="Cambria Math" panose="02040503050406030204" pitchFamily="18" charset="0"/>
                                  </a:rPr>
                                  <m:t>V</m:t>
                                </m:r>
                              </m:oMath>
                            </m:oMathPara>
                          </a14:m>
                          <a:endParaRPr kumimoji="1" lang="ja-JP" altLang="en-US" i="0" dirty="0"/>
                        </a:p>
                      </a:txBody>
                      <a:tcPr/>
                    </a:tc>
                    <a:extLst>
                      <a:ext uri="{0D108BD9-81ED-4DB2-BD59-A6C34878D82A}">
                        <a16:rowId xmlns:a16="http://schemas.microsoft.com/office/drawing/2014/main" val="198970557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solidFill>
                                          <a:srgbClr val="C00000"/>
                                        </a:solidFill>
                                        <a:latin typeface="Cambria Math" panose="02040503050406030204" pitchFamily="18" charset="0"/>
                                      </a:rPr>
                                    </m:ctrlPr>
                                  </m:sSubPr>
                                  <m:e>
                                    <m:r>
                                      <a:rPr kumimoji="1" lang="en-US" altLang="ja-JP" sz="1800" b="0" smtClean="0">
                                        <a:solidFill>
                                          <a:srgbClr val="C00000"/>
                                        </a:solidFill>
                                        <a:latin typeface="Cambria Math" panose="02040503050406030204" pitchFamily="18" charset="0"/>
                                      </a:rPr>
                                      <m:t>𝑅</m:t>
                                    </m:r>
                                  </m:e>
                                  <m:sub>
                                    <m:r>
                                      <a:rPr kumimoji="1" lang="en-US" altLang="ja-JP" sz="1800" b="0" smtClean="0">
                                        <a:solidFill>
                                          <a:srgbClr val="C00000"/>
                                        </a:solidFill>
                                        <a:latin typeface="Cambria Math" panose="02040503050406030204" pitchFamily="18" charset="0"/>
                                      </a:rPr>
                                      <m:t>𝐿</m:t>
                                    </m:r>
                                  </m:sub>
                                </m:sSub>
                              </m:oMath>
                            </m:oMathPara>
                          </a14:m>
                          <a:endParaRPr kumimoji="1" lang="ja-JP" altLang="en-US" dirty="0">
                            <a:solidFill>
                              <a:srgbClr val="C0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0" smtClean="0">
                                    <a:solidFill>
                                      <a:srgbClr val="C00000"/>
                                    </a:solidFill>
                                    <a:latin typeface="Cambria Math" panose="02040503050406030204" pitchFamily="18" charset="0"/>
                                  </a:rPr>
                                  <m:t>400</m:t>
                                </m:r>
                                <m:r>
                                  <m:rPr>
                                    <m:sty m:val="p"/>
                                  </m:rPr>
                                  <a:rPr kumimoji="1" lang="en-US" altLang="ja-JP" sz="1800" b="0" smtClean="0">
                                    <a:solidFill>
                                      <a:srgbClr val="C00000"/>
                                    </a:solidFill>
                                    <a:latin typeface="Cambria Math" panose="02040503050406030204" pitchFamily="18" charset="0"/>
                                  </a:rPr>
                                  <m:t>Ω</m:t>
                                </m:r>
                              </m:oMath>
                            </m:oMathPara>
                          </a14:m>
                          <a:endParaRPr kumimoji="1" lang="ja-JP" altLang="en-US" dirty="0">
                            <a:solidFill>
                              <a:srgbClr val="C00000"/>
                            </a:solidFill>
                          </a:endParaRPr>
                        </a:p>
                      </a:txBody>
                      <a:tcPr/>
                    </a:tc>
                    <a:extLst>
                      <a:ext uri="{0D108BD9-81ED-4DB2-BD59-A6C34878D82A}">
                        <a16:rowId xmlns:a16="http://schemas.microsoft.com/office/drawing/2014/main" val="7080871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𝑀</m:t>
                                    </m:r>
                                  </m:e>
                                  <m:sub>
                                    <m:r>
                                      <a:rPr kumimoji="1" lang="en-US" altLang="ja-JP" sz="1800" b="0" smtClean="0">
                                        <a:latin typeface="Cambria Math" panose="02040503050406030204" pitchFamily="18" charset="0"/>
                                      </a:rPr>
                                      <m:t>𝑢𝑝</m:t>
                                    </m:r>
                                  </m:sub>
                                </m:sSub>
                                <m:r>
                                  <a:rPr kumimoji="1" lang="en-US" altLang="ja-JP" sz="1800" b="0"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𝑀</m:t>
                                    </m:r>
                                  </m:e>
                                  <m:sub>
                                    <m:r>
                                      <a:rPr kumimoji="1" lang="en-US" altLang="ja-JP" sz="1800" b="0" smtClean="0">
                                        <a:latin typeface="Cambria Math" panose="02040503050406030204" pitchFamily="18" charset="0"/>
                                      </a:rPr>
                                      <m:t>3,4,5,6</m:t>
                                    </m:r>
                                  </m:sub>
                                </m:sSub>
                                <m:r>
                                  <a:rPr kumimoji="1" lang="en-US" altLang="ja-JP" sz="1800" b="0" smtClean="0">
                                    <a:latin typeface="Cambria Math" panose="02040503050406030204" pitchFamily="18" charset="0"/>
                                  </a:rPr>
                                  <m:t>)</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kumimoji="1" lang="en-US" altLang="ja-JP" sz="1800" b="0" i="1" smtClean="0">
                                        <a:latin typeface="Cambria Math" panose="02040503050406030204" pitchFamily="18" charset="0"/>
                                      </a:rPr>
                                    </m:ctrlPr>
                                  </m:fPr>
                                  <m:num>
                                    <m:r>
                                      <a:rPr kumimoji="1" lang="en-US" altLang="ja-JP" sz="1800" b="0" smtClean="0">
                                        <a:latin typeface="Cambria Math" panose="02040503050406030204" pitchFamily="18" charset="0"/>
                                      </a:rPr>
                                      <m:t>𝑊</m:t>
                                    </m:r>
                                    <m:r>
                                      <a:rPr kumimoji="1" lang="en-US" altLang="ja-JP" sz="1800" b="0" smtClean="0">
                                        <a:latin typeface="Cambria Math" panose="02040503050406030204" pitchFamily="18" charset="0"/>
                                      </a:rPr>
                                      <m:t>×</m:t>
                                    </m:r>
                                    <m:r>
                                      <a:rPr kumimoji="1" lang="en-US" altLang="ja-JP" sz="1800" b="0" smtClean="0">
                                        <a:latin typeface="Cambria Math" panose="02040503050406030204" pitchFamily="18" charset="0"/>
                                      </a:rPr>
                                      <m:t>𝑀</m:t>
                                    </m:r>
                                  </m:num>
                                  <m:den>
                                    <m:r>
                                      <a:rPr kumimoji="1" lang="en-US" altLang="ja-JP" sz="1800" b="0" smtClean="0">
                                        <a:latin typeface="Cambria Math" panose="02040503050406030204" pitchFamily="18" charset="0"/>
                                      </a:rPr>
                                      <m:t>𝐿</m:t>
                                    </m:r>
                                  </m:den>
                                </m:f>
                                <m:r>
                                  <a:rPr kumimoji="1" lang="en-US" altLang="ja-JP" sz="1800" b="0" smtClean="0">
                                    <a:latin typeface="Cambria Math" panose="02040503050406030204" pitchFamily="18" charset="0"/>
                                  </a:rPr>
                                  <m:t>=</m:t>
                                </m:r>
                                <m:f>
                                  <m:fPr>
                                    <m:type m:val="lin"/>
                                    <m:ctrlPr>
                                      <a:rPr kumimoji="1" lang="en-US" altLang="ja-JP" sz="1800" b="0" i="1" smtClean="0">
                                        <a:latin typeface="Cambria Math" panose="02040503050406030204" pitchFamily="18" charset="0"/>
                                      </a:rPr>
                                    </m:ctrlPr>
                                  </m:fPr>
                                  <m:num>
                                    <m:r>
                                      <a:rPr kumimoji="1" lang="en-US" altLang="ja-JP" sz="1800" b="0" smtClean="0">
                                        <a:latin typeface="Cambria Math" panose="02040503050406030204" pitchFamily="18" charset="0"/>
                                      </a:rPr>
                                      <m:t>11</m:t>
                                    </m:r>
                                    <m:r>
                                      <m:rPr>
                                        <m:sty m:val="p"/>
                                      </m:rPr>
                                      <a:rPr kumimoji="1" lang="ja-JP" altLang="en-US" sz="1800" b="0" smtClean="0">
                                        <a:latin typeface="Cambria Math" panose="02040503050406030204" pitchFamily="18" charset="0"/>
                                      </a:rPr>
                                      <m:t>μ</m:t>
                                    </m:r>
                                    <m:r>
                                      <m:rPr>
                                        <m:sty m:val="p"/>
                                      </m:rPr>
                                      <a:rPr kumimoji="1" lang="en-US" altLang="ja-JP" sz="1800" b="0" smtClean="0">
                                        <a:latin typeface="Cambria Math" panose="02040503050406030204" pitchFamily="18" charset="0"/>
                                      </a:rPr>
                                      <m:t>m</m:t>
                                    </m:r>
                                    <m:r>
                                      <a:rPr kumimoji="1" lang="en-US" altLang="ja-JP" sz="1800" b="0" smtClean="0">
                                        <a:latin typeface="Cambria Math" panose="02040503050406030204" pitchFamily="18" charset="0"/>
                                      </a:rPr>
                                      <m:t>×2</m:t>
                                    </m:r>
                                  </m:num>
                                  <m:den>
                                    <m:r>
                                      <a:rPr kumimoji="1" lang="en-US" altLang="ja-JP" sz="1800" b="0" smtClean="0">
                                        <a:latin typeface="Cambria Math" panose="02040503050406030204" pitchFamily="18" charset="0"/>
                                      </a:rPr>
                                      <m:t>0.18</m:t>
                                    </m:r>
                                    <m:r>
                                      <m:rPr>
                                        <m:sty m:val="p"/>
                                      </m:rPr>
                                      <a:rPr kumimoji="1" lang="ja-JP" altLang="en-US" sz="1800" b="0" smtClean="0">
                                        <a:latin typeface="Cambria Math" panose="02040503050406030204" pitchFamily="18" charset="0"/>
                                      </a:rPr>
                                      <m:t>μ</m:t>
                                    </m:r>
                                    <m:r>
                                      <m:rPr>
                                        <m:sty m:val="p"/>
                                      </m:rPr>
                                      <a:rPr kumimoji="1" lang="en-US" altLang="ja-JP" sz="1800" b="0" smtClean="0">
                                        <a:latin typeface="Cambria Math" panose="02040503050406030204" pitchFamily="18" charset="0"/>
                                      </a:rPr>
                                      <m:t>m</m:t>
                                    </m:r>
                                  </m:den>
                                </m:f>
                              </m:oMath>
                            </m:oMathPara>
                          </a14:m>
                          <a:endParaRPr kumimoji="1" lang="ja-JP" altLang="en-US" dirty="0"/>
                        </a:p>
                      </a:txBody>
                      <a:tcPr/>
                    </a:tc>
                    <a:extLst>
                      <a:ext uri="{0D108BD9-81ED-4DB2-BD59-A6C34878D82A}">
                        <a16:rowId xmlns:a16="http://schemas.microsoft.com/office/drawing/2014/main" val="240661547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𝑀</m:t>
                                    </m:r>
                                  </m:e>
                                  <m:sub>
                                    <m:r>
                                      <a:rPr kumimoji="1" lang="en-US" altLang="ja-JP" sz="1800" b="0" smtClean="0">
                                        <a:latin typeface="Cambria Math" panose="02040503050406030204" pitchFamily="18" charset="0"/>
                                      </a:rPr>
                                      <m:t>𝑚𝑖𝑑</m:t>
                                    </m:r>
                                  </m:sub>
                                </m:sSub>
                                <m:r>
                                  <a:rPr kumimoji="1" lang="en-US" altLang="ja-JP" sz="1800" b="0"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𝑀</m:t>
                                    </m:r>
                                  </m:e>
                                  <m:sub>
                                    <m:r>
                                      <a:rPr kumimoji="1" lang="en-US" altLang="ja-JP" sz="1800" b="0" smtClean="0">
                                        <a:latin typeface="Cambria Math" panose="02040503050406030204" pitchFamily="18" charset="0"/>
                                      </a:rPr>
                                      <m:t>1,2</m:t>
                                    </m:r>
                                  </m:sub>
                                </m:sSub>
                                <m:r>
                                  <a:rPr kumimoji="1" lang="en-US" altLang="ja-JP" sz="1800" b="0" smtClean="0">
                                    <a:latin typeface="Cambria Math" panose="02040503050406030204" pitchFamily="18" charset="0"/>
                                  </a:rPr>
                                  <m:t>)</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lin"/>
                                    <m:ctrlPr>
                                      <a:rPr kumimoji="1" lang="en-US" altLang="ja-JP" sz="1800" b="0" i="1" smtClean="0">
                                        <a:latin typeface="Cambria Math" panose="02040503050406030204" pitchFamily="18" charset="0"/>
                                      </a:rPr>
                                    </m:ctrlPr>
                                  </m:fPr>
                                  <m:num>
                                    <m:r>
                                      <a:rPr kumimoji="1" lang="en-US" altLang="ja-JP" sz="1800" b="0" smtClean="0">
                                        <a:latin typeface="Cambria Math" panose="02040503050406030204" pitchFamily="18" charset="0"/>
                                      </a:rPr>
                                      <m:t>𝑊</m:t>
                                    </m:r>
                                    <m:r>
                                      <a:rPr kumimoji="1" lang="en-US" altLang="ja-JP" sz="1800" b="0" smtClean="0">
                                        <a:latin typeface="Cambria Math" panose="02040503050406030204" pitchFamily="18" charset="0"/>
                                      </a:rPr>
                                      <m:t>×</m:t>
                                    </m:r>
                                    <m:r>
                                      <a:rPr kumimoji="1" lang="en-US" altLang="ja-JP" sz="1800" b="0" smtClean="0">
                                        <a:latin typeface="Cambria Math" panose="02040503050406030204" pitchFamily="18" charset="0"/>
                                      </a:rPr>
                                      <m:t>𝑀</m:t>
                                    </m:r>
                                  </m:num>
                                  <m:den>
                                    <m:r>
                                      <a:rPr kumimoji="1" lang="en-US" altLang="ja-JP" sz="1800" b="0" smtClean="0">
                                        <a:latin typeface="Cambria Math" panose="02040503050406030204" pitchFamily="18" charset="0"/>
                                      </a:rPr>
                                      <m:t>𝐿</m:t>
                                    </m:r>
                                  </m:den>
                                </m:f>
                                <m:r>
                                  <a:rPr kumimoji="1" lang="en-US" altLang="ja-JP" sz="1800" b="0" smtClean="0">
                                    <a:latin typeface="Cambria Math" panose="02040503050406030204" pitchFamily="18" charset="0"/>
                                  </a:rPr>
                                  <m:t>=</m:t>
                                </m:r>
                                <m:f>
                                  <m:fPr>
                                    <m:type m:val="lin"/>
                                    <m:ctrlPr>
                                      <a:rPr kumimoji="1" lang="en-US" altLang="ja-JP" sz="1800" b="0" i="1" smtClean="0">
                                        <a:latin typeface="Cambria Math" panose="02040503050406030204" pitchFamily="18" charset="0"/>
                                      </a:rPr>
                                    </m:ctrlPr>
                                  </m:fPr>
                                  <m:num>
                                    <m:r>
                                      <a:rPr kumimoji="1" lang="en-US" altLang="ja-JP" sz="1800" b="0" i="0" smtClean="0">
                                        <a:latin typeface="Cambria Math" panose="02040503050406030204" pitchFamily="18" charset="0"/>
                                      </a:rPr>
                                      <m:t>11</m:t>
                                    </m:r>
                                    <m:r>
                                      <m:rPr>
                                        <m:sty m:val="p"/>
                                      </m:rPr>
                                      <a:rPr kumimoji="1" lang="ja-JP" altLang="en-US" sz="1800" b="0" smtClean="0">
                                        <a:latin typeface="Cambria Math" panose="02040503050406030204" pitchFamily="18" charset="0"/>
                                      </a:rPr>
                                      <m:t>μ</m:t>
                                    </m:r>
                                    <m:r>
                                      <m:rPr>
                                        <m:sty m:val="p"/>
                                      </m:rPr>
                                      <a:rPr kumimoji="1" lang="en-US" altLang="ja-JP" sz="1800" b="0" smtClean="0">
                                        <a:latin typeface="Cambria Math" panose="02040503050406030204" pitchFamily="18" charset="0"/>
                                      </a:rPr>
                                      <m:t>m</m:t>
                                    </m:r>
                                    <m:r>
                                      <a:rPr kumimoji="1" lang="en-US" altLang="ja-JP" sz="1800" b="0" smtClean="0">
                                        <a:latin typeface="Cambria Math" panose="02040503050406030204" pitchFamily="18" charset="0"/>
                                      </a:rPr>
                                      <m:t>×4</m:t>
                                    </m:r>
                                  </m:num>
                                  <m:den>
                                    <m:r>
                                      <a:rPr kumimoji="1" lang="en-US" altLang="ja-JP" sz="1800" b="0" smtClean="0">
                                        <a:latin typeface="Cambria Math" panose="02040503050406030204" pitchFamily="18" charset="0"/>
                                      </a:rPr>
                                      <m:t>0.18</m:t>
                                    </m:r>
                                    <m:r>
                                      <m:rPr>
                                        <m:sty m:val="p"/>
                                      </m:rPr>
                                      <a:rPr kumimoji="1" lang="ja-JP" altLang="en-US" sz="1800" b="0" smtClean="0">
                                        <a:latin typeface="Cambria Math" panose="02040503050406030204" pitchFamily="18" charset="0"/>
                                      </a:rPr>
                                      <m:t>μ</m:t>
                                    </m:r>
                                    <m:r>
                                      <m:rPr>
                                        <m:sty m:val="p"/>
                                      </m:rPr>
                                      <a:rPr kumimoji="1" lang="en-US" altLang="ja-JP" sz="1800" b="0" smtClean="0">
                                        <a:latin typeface="Cambria Math" panose="02040503050406030204" pitchFamily="18" charset="0"/>
                                      </a:rPr>
                                      <m:t>m</m:t>
                                    </m:r>
                                  </m:den>
                                </m:f>
                              </m:oMath>
                            </m:oMathPara>
                          </a14:m>
                          <a:endParaRPr kumimoji="1" lang="ja-JP" altLang="en-US" dirty="0"/>
                        </a:p>
                      </a:txBody>
                      <a:tcPr/>
                    </a:tc>
                    <a:extLst>
                      <a:ext uri="{0D108BD9-81ED-4DB2-BD59-A6C34878D82A}">
                        <a16:rowId xmlns:a16="http://schemas.microsoft.com/office/drawing/2014/main" val="39190886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𝑀</m:t>
                                    </m:r>
                                  </m:e>
                                  <m:sub>
                                    <m:r>
                                      <a:rPr kumimoji="1" lang="en-US" altLang="ja-JP" sz="1800" b="0" smtClean="0">
                                        <a:latin typeface="Cambria Math" panose="02040503050406030204" pitchFamily="18" charset="0"/>
                                      </a:rPr>
                                      <m:t>𝑑𝑜𝑤𝑛</m:t>
                                    </m:r>
                                  </m:sub>
                                </m:sSub>
                                <m:r>
                                  <a:rPr kumimoji="1" lang="en-US" altLang="ja-JP" sz="1800" b="0"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𝑀</m:t>
                                    </m:r>
                                  </m:e>
                                  <m:sub>
                                    <m:r>
                                      <a:rPr kumimoji="1" lang="en-US" altLang="ja-JP" sz="1800" b="0" smtClean="0">
                                        <a:latin typeface="Cambria Math" panose="02040503050406030204" pitchFamily="18" charset="0"/>
                                      </a:rPr>
                                      <m:t>0</m:t>
                                    </m:r>
                                  </m:sub>
                                </m:sSub>
                                <m:r>
                                  <a:rPr kumimoji="1" lang="en-US" altLang="ja-JP" sz="1800" b="0" smtClean="0">
                                    <a:latin typeface="Cambria Math" panose="02040503050406030204" pitchFamily="18" charset="0"/>
                                  </a:rPr>
                                  <m:t>)</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lin"/>
                                    <m:ctrlPr>
                                      <a:rPr kumimoji="1" lang="en-US" altLang="ja-JP" sz="1800" b="0" i="1" smtClean="0">
                                        <a:latin typeface="Cambria Math" panose="02040503050406030204" pitchFamily="18" charset="0"/>
                                      </a:rPr>
                                    </m:ctrlPr>
                                  </m:fPr>
                                  <m:num>
                                    <m:r>
                                      <a:rPr kumimoji="1" lang="en-US" altLang="ja-JP" sz="1800" b="0" smtClean="0">
                                        <a:latin typeface="Cambria Math" panose="02040503050406030204" pitchFamily="18" charset="0"/>
                                      </a:rPr>
                                      <m:t>𝑊</m:t>
                                    </m:r>
                                    <m:r>
                                      <a:rPr kumimoji="1" lang="en-US" altLang="ja-JP" sz="1800" b="0" smtClean="0">
                                        <a:latin typeface="Cambria Math" panose="02040503050406030204" pitchFamily="18" charset="0"/>
                                      </a:rPr>
                                      <m:t>×</m:t>
                                    </m:r>
                                    <m:r>
                                      <a:rPr kumimoji="1" lang="en-US" altLang="ja-JP" sz="1800" b="0" smtClean="0">
                                        <a:latin typeface="Cambria Math" panose="02040503050406030204" pitchFamily="18" charset="0"/>
                                      </a:rPr>
                                      <m:t>𝑀</m:t>
                                    </m:r>
                                  </m:num>
                                  <m:den>
                                    <m:r>
                                      <a:rPr kumimoji="1" lang="en-US" altLang="ja-JP" sz="1800" b="0" smtClean="0">
                                        <a:latin typeface="Cambria Math" panose="02040503050406030204" pitchFamily="18" charset="0"/>
                                      </a:rPr>
                                      <m:t>𝐿</m:t>
                                    </m:r>
                                  </m:den>
                                </m:f>
                                <m:r>
                                  <a:rPr kumimoji="1" lang="en-US" altLang="ja-JP" sz="1800" b="0" smtClean="0">
                                    <a:latin typeface="Cambria Math" panose="02040503050406030204" pitchFamily="18" charset="0"/>
                                  </a:rPr>
                                  <m:t>=</m:t>
                                </m:r>
                                <m:f>
                                  <m:fPr>
                                    <m:type m:val="lin"/>
                                    <m:ctrlPr>
                                      <a:rPr kumimoji="1" lang="en-US" altLang="ja-JP" sz="1800" b="0" i="1" smtClean="0">
                                        <a:latin typeface="Cambria Math" panose="02040503050406030204" pitchFamily="18" charset="0"/>
                                      </a:rPr>
                                    </m:ctrlPr>
                                  </m:fPr>
                                  <m:num>
                                    <m:r>
                                      <a:rPr kumimoji="1" lang="en-US" altLang="ja-JP" sz="1800" b="0" i="0" smtClean="0">
                                        <a:latin typeface="Cambria Math" panose="02040503050406030204" pitchFamily="18" charset="0"/>
                                      </a:rPr>
                                      <m:t>14</m:t>
                                    </m:r>
                                    <m:r>
                                      <m:rPr>
                                        <m:sty m:val="p"/>
                                      </m:rPr>
                                      <a:rPr kumimoji="1" lang="ja-JP" altLang="en-US" sz="1800" b="0" smtClean="0">
                                        <a:latin typeface="Cambria Math" panose="02040503050406030204" pitchFamily="18" charset="0"/>
                                      </a:rPr>
                                      <m:t>μ</m:t>
                                    </m:r>
                                    <m:r>
                                      <m:rPr>
                                        <m:sty m:val="p"/>
                                      </m:rPr>
                                      <a:rPr kumimoji="1" lang="en-US" altLang="ja-JP" sz="1800" b="0" smtClean="0">
                                        <a:latin typeface="Cambria Math" panose="02040503050406030204" pitchFamily="18" charset="0"/>
                                      </a:rPr>
                                      <m:t>m</m:t>
                                    </m:r>
                                    <m:r>
                                      <a:rPr kumimoji="1" lang="en-US" altLang="ja-JP" sz="1800" b="0" smtClean="0">
                                        <a:latin typeface="Cambria Math" panose="02040503050406030204" pitchFamily="18" charset="0"/>
                                      </a:rPr>
                                      <m:t>×4</m:t>
                                    </m:r>
                                  </m:num>
                                  <m:den>
                                    <m:r>
                                      <a:rPr kumimoji="1" lang="en-US" altLang="ja-JP" sz="1800" b="0" smtClean="0">
                                        <a:latin typeface="Cambria Math" panose="02040503050406030204" pitchFamily="18" charset="0"/>
                                      </a:rPr>
                                      <m:t>0.18</m:t>
                                    </m:r>
                                    <m:r>
                                      <m:rPr>
                                        <m:sty m:val="p"/>
                                      </m:rPr>
                                      <a:rPr kumimoji="1" lang="ja-JP" altLang="en-US" sz="1800" b="0" smtClean="0">
                                        <a:latin typeface="Cambria Math" panose="02040503050406030204" pitchFamily="18" charset="0"/>
                                      </a:rPr>
                                      <m:t>μ</m:t>
                                    </m:r>
                                    <m:r>
                                      <m:rPr>
                                        <m:sty m:val="p"/>
                                      </m:rPr>
                                      <a:rPr kumimoji="1" lang="en-US" altLang="ja-JP" sz="1800" b="0" smtClean="0">
                                        <a:latin typeface="Cambria Math" panose="02040503050406030204" pitchFamily="18" charset="0"/>
                                      </a:rPr>
                                      <m:t>m</m:t>
                                    </m:r>
                                  </m:den>
                                </m:f>
                              </m:oMath>
                            </m:oMathPara>
                          </a14:m>
                          <a:endParaRPr kumimoji="1" lang="ja-JP" altLang="en-US" dirty="0"/>
                        </a:p>
                      </a:txBody>
                      <a:tcPr/>
                    </a:tc>
                    <a:extLst>
                      <a:ext uri="{0D108BD9-81ED-4DB2-BD59-A6C34878D82A}">
                        <a16:rowId xmlns:a16="http://schemas.microsoft.com/office/drawing/2014/main" val="1094247697"/>
                      </a:ext>
                    </a:extLst>
                  </a:tr>
                  <a:tr h="370840">
                    <a:tc>
                      <a:txBody>
                        <a:bodyPr/>
                        <a:lstStyle/>
                        <a:p>
                          <a:pPr algn="ctr"/>
                          <a:r>
                            <a:rPr kumimoji="1" lang="ja-JP" altLang="en-US" sz="1800" dirty="0"/>
                            <a:t>同相モードでの</a:t>
                          </a:r>
                          <a14:m>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𝐼</m:t>
                                  </m:r>
                                </m:e>
                                <m:sub>
                                  <m:r>
                                    <a:rPr kumimoji="1" lang="en-US" altLang="ja-JP" sz="1800" b="0" smtClean="0">
                                      <a:latin typeface="Cambria Math" panose="02040503050406030204" pitchFamily="18" charset="0"/>
                                    </a:rPr>
                                    <m:t>𝐷</m:t>
                                  </m:r>
                                  <m:sSub>
                                    <m:sSubPr>
                                      <m:ctrlPr>
                                        <a:rPr kumimoji="1" lang="en-US" altLang="ja-JP" sz="1800" i="1" smtClean="0">
                                          <a:latin typeface="Cambria Math" panose="02040503050406030204" pitchFamily="18" charset="0"/>
                                        </a:rPr>
                                      </m:ctrlPr>
                                    </m:sSubPr>
                                    <m:e>
                                      <m:r>
                                        <a:rPr kumimoji="1" lang="en-US" altLang="ja-JP" sz="1800" b="0" smtClean="0">
                                          <a:latin typeface="Cambria Math" panose="02040503050406030204" pitchFamily="18" charset="0"/>
                                        </a:rPr>
                                        <m:t>𝑀</m:t>
                                      </m:r>
                                    </m:e>
                                    <m:sub>
                                      <m:r>
                                        <a:rPr kumimoji="1" lang="en-US" altLang="ja-JP" sz="1800" b="0" smtClean="0">
                                          <a:latin typeface="Cambria Math" panose="02040503050406030204" pitchFamily="18" charset="0"/>
                                        </a:rPr>
                                        <m:t>0</m:t>
                                      </m:r>
                                    </m:sub>
                                  </m:sSub>
                                </m:sub>
                              </m:sSub>
                            </m:oMath>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smtClean="0">
                                    <a:latin typeface="Cambria Math" panose="02040503050406030204" pitchFamily="18" charset="0"/>
                                  </a:rPr>
                                  <m:t>1</m:t>
                                </m:r>
                                <m:r>
                                  <m:rPr>
                                    <m:sty m:val="p"/>
                                  </m:rPr>
                                  <a:rPr kumimoji="1" lang="en-US" altLang="ja-JP" sz="1800" b="0" smtClean="0">
                                    <a:latin typeface="Cambria Math" panose="02040503050406030204" pitchFamily="18" charset="0"/>
                                  </a:rPr>
                                  <m:t>mA</m:t>
                                </m:r>
                              </m:oMath>
                            </m:oMathPara>
                          </a14:m>
                          <a:endParaRPr kumimoji="1" lang="ja-JP" altLang="en-US" i="0" dirty="0"/>
                        </a:p>
                      </a:txBody>
                      <a:tcPr/>
                    </a:tc>
                    <a:extLst>
                      <a:ext uri="{0D108BD9-81ED-4DB2-BD59-A6C34878D82A}">
                        <a16:rowId xmlns:a16="http://schemas.microsoft.com/office/drawing/2014/main" val="1317735498"/>
                      </a:ext>
                    </a:extLst>
                  </a:tr>
                </a:tbl>
              </a:graphicData>
            </a:graphic>
          </p:graphicFrame>
        </mc:Choice>
        <mc:Fallback xmlns="">
          <p:graphicFrame>
            <p:nvGraphicFramePr>
              <p:cNvPr id="9" name="表 9">
                <a:extLst>
                  <a:ext uri="{FF2B5EF4-FFF2-40B4-BE49-F238E27FC236}">
                    <a16:creationId xmlns:a16="http://schemas.microsoft.com/office/drawing/2014/main" id="{FB30749D-4A65-4DAB-0228-A98DD7A30649}"/>
                  </a:ext>
                </a:extLst>
              </p:cNvPr>
              <p:cNvGraphicFramePr>
                <a:graphicFrameLocks noGrp="1"/>
              </p:cNvGraphicFramePr>
              <p:nvPr>
                <p:ph sz="half" idx="1"/>
                <p:extLst>
                  <p:ext uri="{D42A27DB-BD31-4B8C-83A1-F6EECF244321}">
                    <p14:modId xmlns:p14="http://schemas.microsoft.com/office/powerpoint/2010/main" val="2853401025"/>
                  </p:ext>
                </p:extLst>
              </p:nvPr>
            </p:nvGraphicFramePr>
            <p:xfrm>
              <a:off x="348342" y="1799236"/>
              <a:ext cx="6204858" cy="4496055"/>
            </p:xfrm>
            <a:graphic>
              <a:graphicData uri="http://schemas.openxmlformats.org/drawingml/2006/table">
                <a:tbl>
                  <a:tblPr firstRow="1" bandRow="1">
                    <a:tableStyleId>{5940675A-B579-460E-94D1-54222C63F5DA}</a:tableStyleId>
                  </a:tblPr>
                  <a:tblGrid>
                    <a:gridCol w="2634344">
                      <a:extLst>
                        <a:ext uri="{9D8B030D-6E8A-4147-A177-3AD203B41FA5}">
                          <a16:colId xmlns:a16="http://schemas.microsoft.com/office/drawing/2014/main" val="156220084"/>
                        </a:ext>
                      </a:extLst>
                    </a:gridCol>
                    <a:gridCol w="3570514">
                      <a:extLst>
                        <a:ext uri="{9D8B030D-6E8A-4147-A177-3AD203B41FA5}">
                          <a16:colId xmlns:a16="http://schemas.microsoft.com/office/drawing/2014/main" val="3869458691"/>
                        </a:ext>
                      </a:extLst>
                    </a:gridCol>
                  </a:tblGrid>
                  <a:tr h="370840">
                    <a:tc>
                      <a:txBody>
                        <a:bodyPr/>
                        <a:lstStyle/>
                        <a:p>
                          <a:pPr algn="ctr"/>
                          <a:r>
                            <a:rPr kumimoji="1" lang="ja-JP" altLang="en-US" dirty="0"/>
                            <a:t>名称</a:t>
                          </a:r>
                        </a:p>
                      </a:txBody>
                      <a:tcPr/>
                    </a:tc>
                    <a:tc>
                      <a:txBody>
                        <a:bodyPr/>
                        <a:lstStyle/>
                        <a:p>
                          <a:pPr algn="ctr"/>
                          <a:r>
                            <a:rPr kumimoji="1" lang="ja-JP" altLang="en-US" dirty="0"/>
                            <a:t>値</a:t>
                          </a:r>
                        </a:p>
                      </a:txBody>
                      <a:tcPr/>
                    </a:tc>
                    <a:extLst>
                      <a:ext uri="{0D108BD9-81ED-4DB2-BD59-A6C34878D82A}">
                        <a16:rowId xmlns:a16="http://schemas.microsoft.com/office/drawing/2014/main" val="737751109"/>
                      </a:ext>
                    </a:extLst>
                  </a:tr>
                  <a:tr h="370840">
                    <a:tc>
                      <a:txBody>
                        <a:bodyPr/>
                        <a:lstStyle/>
                        <a:p>
                          <a:endParaRPr lang="ja-JP"/>
                        </a:p>
                      </a:txBody>
                      <a:tcPr>
                        <a:blipFill>
                          <a:blip r:embed="rId2"/>
                          <a:stretch>
                            <a:fillRect l="-231" t="-108197" r="-136343" b="-1080328"/>
                          </a:stretch>
                        </a:blipFill>
                      </a:tcPr>
                    </a:tc>
                    <a:tc>
                      <a:txBody>
                        <a:bodyPr/>
                        <a:lstStyle/>
                        <a:p>
                          <a:endParaRPr lang="ja-JP"/>
                        </a:p>
                      </a:txBody>
                      <a:tcPr>
                        <a:blipFill>
                          <a:blip r:embed="rId2"/>
                          <a:stretch>
                            <a:fillRect l="-73891" t="-108197" r="-512" b="-1080328"/>
                          </a:stretch>
                        </a:blipFill>
                      </a:tcPr>
                    </a:tc>
                    <a:extLst>
                      <a:ext uri="{0D108BD9-81ED-4DB2-BD59-A6C34878D82A}">
                        <a16:rowId xmlns:a16="http://schemas.microsoft.com/office/drawing/2014/main" val="24031815"/>
                      </a:ext>
                    </a:extLst>
                  </a:tr>
                  <a:tr h="370840">
                    <a:tc>
                      <a:txBody>
                        <a:bodyPr/>
                        <a:lstStyle/>
                        <a:p>
                          <a:endParaRPr lang="ja-JP"/>
                        </a:p>
                      </a:txBody>
                      <a:tcPr>
                        <a:blipFill>
                          <a:blip r:embed="rId2"/>
                          <a:stretch>
                            <a:fillRect l="-231" t="-208197" r="-136343" b="-980328"/>
                          </a:stretch>
                        </a:blipFill>
                      </a:tcPr>
                    </a:tc>
                    <a:tc>
                      <a:txBody>
                        <a:bodyPr/>
                        <a:lstStyle/>
                        <a:p>
                          <a:endParaRPr lang="ja-JP"/>
                        </a:p>
                      </a:txBody>
                      <a:tcPr>
                        <a:blipFill>
                          <a:blip r:embed="rId2"/>
                          <a:stretch>
                            <a:fillRect l="-73891" t="-208197" r="-512" b="-980328"/>
                          </a:stretch>
                        </a:blipFill>
                      </a:tcPr>
                    </a:tc>
                    <a:extLst>
                      <a:ext uri="{0D108BD9-81ED-4DB2-BD59-A6C34878D82A}">
                        <a16:rowId xmlns:a16="http://schemas.microsoft.com/office/drawing/2014/main" val="3211941403"/>
                      </a:ext>
                    </a:extLst>
                  </a:tr>
                  <a:tr h="370840">
                    <a:tc>
                      <a:txBody>
                        <a:bodyPr/>
                        <a:lstStyle/>
                        <a:p>
                          <a:endParaRPr lang="ja-JP"/>
                        </a:p>
                      </a:txBody>
                      <a:tcPr>
                        <a:blipFill>
                          <a:blip r:embed="rId2"/>
                          <a:stretch>
                            <a:fillRect l="-231" t="-313333" r="-136343" b="-896667"/>
                          </a:stretch>
                        </a:blipFill>
                      </a:tcPr>
                    </a:tc>
                    <a:tc>
                      <a:txBody>
                        <a:bodyPr/>
                        <a:lstStyle/>
                        <a:p>
                          <a:endParaRPr lang="ja-JP"/>
                        </a:p>
                      </a:txBody>
                      <a:tcPr>
                        <a:blipFill>
                          <a:blip r:embed="rId2"/>
                          <a:stretch>
                            <a:fillRect l="-73891" t="-313333" r="-512" b="-896667"/>
                          </a:stretch>
                        </a:blipFill>
                      </a:tcPr>
                    </a:tc>
                    <a:extLst>
                      <a:ext uri="{0D108BD9-81ED-4DB2-BD59-A6C34878D82A}">
                        <a16:rowId xmlns:a16="http://schemas.microsoft.com/office/drawing/2014/main" val="1406705852"/>
                      </a:ext>
                    </a:extLst>
                  </a:tr>
                  <a:tr h="370840">
                    <a:tc>
                      <a:txBody>
                        <a:bodyPr/>
                        <a:lstStyle/>
                        <a:p>
                          <a:endParaRPr lang="ja-JP"/>
                        </a:p>
                      </a:txBody>
                      <a:tcPr>
                        <a:blipFill>
                          <a:blip r:embed="rId2"/>
                          <a:stretch>
                            <a:fillRect l="-231" t="-406557" r="-136343" b="-781967"/>
                          </a:stretch>
                        </a:blipFill>
                      </a:tcPr>
                    </a:tc>
                    <a:tc>
                      <a:txBody>
                        <a:bodyPr/>
                        <a:lstStyle/>
                        <a:p>
                          <a:endParaRPr lang="ja-JP"/>
                        </a:p>
                      </a:txBody>
                      <a:tcPr>
                        <a:blipFill>
                          <a:blip r:embed="rId2"/>
                          <a:stretch>
                            <a:fillRect l="-73891" t="-406557" r="-512" b="-781967"/>
                          </a:stretch>
                        </a:blipFill>
                      </a:tcPr>
                    </a:tc>
                    <a:extLst>
                      <a:ext uri="{0D108BD9-81ED-4DB2-BD59-A6C34878D82A}">
                        <a16:rowId xmlns:a16="http://schemas.microsoft.com/office/drawing/2014/main" val="945327964"/>
                      </a:ext>
                    </a:extLst>
                  </a:tr>
                  <a:tr h="370840">
                    <a:tc>
                      <a:txBody>
                        <a:bodyPr/>
                        <a:lstStyle/>
                        <a:p>
                          <a:endParaRPr lang="ja-JP"/>
                        </a:p>
                      </a:txBody>
                      <a:tcPr>
                        <a:blipFill>
                          <a:blip r:embed="rId2"/>
                          <a:stretch>
                            <a:fillRect l="-231" t="-506557" r="-136343" b="-681967"/>
                          </a:stretch>
                        </a:blipFill>
                      </a:tcPr>
                    </a:tc>
                    <a:tc>
                      <a:txBody>
                        <a:bodyPr/>
                        <a:lstStyle/>
                        <a:p>
                          <a:endParaRPr lang="ja-JP"/>
                        </a:p>
                      </a:txBody>
                      <a:tcPr>
                        <a:blipFill>
                          <a:blip r:embed="rId2"/>
                          <a:stretch>
                            <a:fillRect l="-73891" t="-506557" r="-512" b="-681967"/>
                          </a:stretch>
                        </a:blipFill>
                      </a:tcPr>
                    </a:tc>
                    <a:extLst>
                      <a:ext uri="{0D108BD9-81ED-4DB2-BD59-A6C34878D82A}">
                        <a16:rowId xmlns:a16="http://schemas.microsoft.com/office/drawing/2014/main" val="1360178765"/>
                      </a:ext>
                    </a:extLst>
                  </a:tr>
                  <a:tr h="370840">
                    <a:tc>
                      <a:txBody>
                        <a:bodyPr/>
                        <a:lstStyle/>
                        <a:p>
                          <a:endParaRPr lang="ja-JP"/>
                        </a:p>
                      </a:txBody>
                      <a:tcPr>
                        <a:blipFill>
                          <a:blip r:embed="rId2"/>
                          <a:stretch>
                            <a:fillRect l="-231" t="-606557" r="-136343" b="-581967"/>
                          </a:stretch>
                        </a:blipFill>
                      </a:tcPr>
                    </a:tc>
                    <a:tc>
                      <a:txBody>
                        <a:bodyPr/>
                        <a:lstStyle/>
                        <a:p>
                          <a:endParaRPr lang="ja-JP"/>
                        </a:p>
                      </a:txBody>
                      <a:tcPr>
                        <a:blipFill>
                          <a:blip r:embed="rId2"/>
                          <a:stretch>
                            <a:fillRect l="-73891" t="-606557" r="-512" b="-581967"/>
                          </a:stretch>
                        </a:blipFill>
                      </a:tcPr>
                    </a:tc>
                    <a:extLst>
                      <a:ext uri="{0D108BD9-81ED-4DB2-BD59-A6C34878D82A}">
                        <a16:rowId xmlns:a16="http://schemas.microsoft.com/office/drawing/2014/main" val="1989705572"/>
                      </a:ext>
                    </a:extLst>
                  </a:tr>
                  <a:tr h="370840">
                    <a:tc>
                      <a:txBody>
                        <a:bodyPr/>
                        <a:lstStyle/>
                        <a:p>
                          <a:endParaRPr lang="ja-JP"/>
                        </a:p>
                      </a:txBody>
                      <a:tcPr>
                        <a:blipFill>
                          <a:blip r:embed="rId2"/>
                          <a:stretch>
                            <a:fillRect l="-231" t="-706557" r="-136343" b="-481967"/>
                          </a:stretch>
                        </a:blipFill>
                      </a:tcPr>
                    </a:tc>
                    <a:tc>
                      <a:txBody>
                        <a:bodyPr/>
                        <a:lstStyle/>
                        <a:p>
                          <a:endParaRPr lang="ja-JP"/>
                        </a:p>
                      </a:txBody>
                      <a:tcPr>
                        <a:blipFill>
                          <a:blip r:embed="rId2"/>
                          <a:stretch>
                            <a:fillRect l="-73891" t="-706557" r="-512" b="-481967"/>
                          </a:stretch>
                        </a:blipFill>
                      </a:tcPr>
                    </a:tc>
                    <a:extLst>
                      <a:ext uri="{0D108BD9-81ED-4DB2-BD59-A6C34878D82A}">
                        <a16:rowId xmlns:a16="http://schemas.microsoft.com/office/drawing/2014/main" val="708087191"/>
                      </a:ext>
                    </a:extLst>
                  </a:tr>
                  <a:tr h="390335">
                    <a:tc>
                      <a:txBody>
                        <a:bodyPr/>
                        <a:lstStyle/>
                        <a:p>
                          <a:endParaRPr lang="ja-JP"/>
                        </a:p>
                      </a:txBody>
                      <a:tcPr>
                        <a:blipFill>
                          <a:blip r:embed="rId2"/>
                          <a:stretch>
                            <a:fillRect l="-231" t="-768750" r="-136343" b="-359375"/>
                          </a:stretch>
                        </a:blipFill>
                      </a:tcPr>
                    </a:tc>
                    <a:tc>
                      <a:txBody>
                        <a:bodyPr/>
                        <a:lstStyle/>
                        <a:p>
                          <a:endParaRPr lang="ja-JP"/>
                        </a:p>
                      </a:txBody>
                      <a:tcPr>
                        <a:blipFill>
                          <a:blip r:embed="rId2"/>
                          <a:stretch>
                            <a:fillRect l="-73891" t="-768750" r="-512" b="-359375"/>
                          </a:stretch>
                        </a:blipFill>
                      </a:tcPr>
                    </a:tc>
                    <a:extLst>
                      <a:ext uri="{0D108BD9-81ED-4DB2-BD59-A6C34878D82A}">
                        <a16:rowId xmlns:a16="http://schemas.microsoft.com/office/drawing/2014/main" val="2406615472"/>
                      </a:ext>
                    </a:extLst>
                  </a:tr>
                  <a:tr h="377825">
                    <a:tc>
                      <a:txBody>
                        <a:bodyPr/>
                        <a:lstStyle/>
                        <a:p>
                          <a:endParaRPr lang="ja-JP"/>
                        </a:p>
                      </a:txBody>
                      <a:tcPr>
                        <a:blipFill>
                          <a:blip r:embed="rId2"/>
                          <a:stretch>
                            <a:fillRect l="-231" t="-896774" r="-136343" b="-270968"/>
                          </a:stretch>
                        </a:blipFill>
                      </a:tcPr>
                    </a:tc>
                    <a:tc>
                      <a:txBody>
                        <a:bodyPr/>
                        <a:lstStyle/>
                        <a:p>
                          <a:endParaRPr lang="ja-JP"/>
                        </a:p>
                      </a:txBody>
                      <a:tcPr>
                        <a:blipFill>
                          <a:blip r:embed="rId2"/>
                          <a:stretch>
                            <a:fillRect l="-73891" t="-896774" r="-512" b="-270968"/>
                          </a:stretch>
                        </a:blipFill>
                      </a:tcPr>
                    </a:tc>
                    <a:extLst>
                      <a:ext uri="{0D108BD9-81ED-4DB2-BD59-A6C34878D82A}">
                        <a16:rowId xmlns:a16="http://schemas.microsoft.com/office/drawing/2014/main" val="391908869"/>
                      </a:ext>
                    </a:extLst>
                  </a:tr>
                  <a:tr h="370840">
                    <a:tc>
                      <a:txBody>
                        <a:bodyPr/>
                        <a:lstStyle/>
                        <a:p>
                          <a:endParaRPr lang="ja-JP"/>
                        </a:p>
                      </a:txBody>
                      <a:tcPr>
                        <a:blipFill>
                          <a:blip r:embed="rId2"/>
                          <a:stretch>
                            <a:fillRect l="-231" t="-1013115" r="-136343" b="-175410"/>
                          </a:stretch>
                        </a:blipFill>
                      </a:tcPr>
                    </a:tc>
                    <a:tc>
                      <a:txBody>
                        <a:bodyPr/>
                        <a:lstStyle/>
                        <a:p>
                          <a:endParaRPr lang="ja-JP"/>
                        </a:p>
                      </a:txBody>
                      <a:tcPr>
                        <a:blipFill>
                          <a:blip r:embed="rId2"/>
                          <a:stretch>
                            <a:fillRect l="-73891" t="-1013115" r="-512" b="-175410"/>
                          </a:stretch>
                        </a:blipFill>
                      </a:tcPr>
                    </a:tc>
                    <a:extLst>
                      <a:ext uri="{0D108BD9-81ED-4DB2-BD59-A6C34878D82A}">
                        <a16:rowId xmlns:a16="http://schemas.microsoft.com/office/drawing/2014/main" val="1094247697"/>
                      </a:ext>
                    </a:extLst>
                  </a:tr>
                  <a:tr h="390335">
                    <a:tc>
                      <a:txBody>
                        <a:bodyPr/>
                        <a:lstStyle/>
                        <a:p>
                          <a:endParaRPr lang="ja-JP"/>
                        </a:p>
                      </a:txBody>
                      <a:tcPr>
                        <a:blipFill>
                          <a:blip r:embed="rId2"/>
                          <a:stretch>
                            <a:fillRect l="-231" t="-1060938" r="-136343" b="-67188"/>
                          </a:stretch>
                        </a:blipFill>
                      </a:tcPr>
                    </a:tc>
                    <a:tc>
                      <a:txBody>
                        <a:bodyPr/>
                        <a:lstStyle/>
                        <a:p>
                          <a:endParaRPr lang="ja-JP"/>
                        </a:p>
                      </a:txBody>
                      <a:tcPr>
                        <a:blipFill>
                          <a:blip r:embed="rId2"/>
                          <a:stretch>
                            <a:fillRect l="-73891" t="-1060938" r="-512" b="-67188"/>
                          </a:stretch>
                        </a:blipFill>
                      </a:tcPr>
                    </a:tc>
                    <a:extLst>
                      <a:ext uri="{0D108BD9-81ED-4DB2-BD59-A6C34878D82A}">
                        <a16:rowId xmlns:a16="http://schemas.microsoft.com/office/drawing/2014/main" val="1317735498"/>
                      </a:ext>
                    </a:extLst>
                  </a:tr>
                </a:tbl>
              </a:graphicData>
            </a:graphic>
          </p:graphicFrame>
        </mc:Fallback>
      </mc:AlternateContent>
      <p:pic>
        <p:nvPicPr>
          <p:cNvPr id="27" name="コンテンツ プレースホルダー 26">
            <a:extLst>
              <a:ext uri="{FF2B5EF4-FFF2-40B4-BE49-F238E27FC236}">
                <a16:creationId xmlns:a16="http://schemas.microsoft.com/office/drawing/2014/main" id="{B85ED83D-23F8-CD15-E50B-F90164748FCB}"/>
              </a:ext>
            </a:extLst>
          </p:cNvPr>
          <p:cNvPicPr>
            <a:picLocks noGrp="1" noChangeAspect="1"/>
          </p:cNvPicPr>
          <p:nvPr>
            <p:ph sz="half" idx="2"/>
          </p:nvPr>
        </p:nvPicPr>
        <p:blipFill>
          <a:blip r:embed="rId3"/>
          <a:stretch>
            <a:fillRect/>
          </a:stretch>
        </p:blipFill>
        <p:spPr>
          <a:xfrm>
            <a:off x="6760296" y="1543240"/>
            <a:ext cx="5007161" cy="4809093"/>
          </a:xfrm>
          <a:prstGeom prst="rect">
            <a:avLst/>
          </a:prstGeom>
        </p:spPr>
      </p:pic>
      <p:sp>
        <p:nvSpPr>
          <p:cNvPr id="3" name="スライド番号プレースホルダー 2">
            <a:extLst>
              <a:ext uri="{FF2B5EF4-FFF2-40B4-BE49-F238E27FC236}">
                <a16:creationId xmlns:a16="http://schemas.microsoft.com/office/drawing/2014/main" id="{AE9EE972-5CE5-3779-1E8A-9B5A7450F033}"/>
              </a:ext>
            </a:extLst>
          </p:cNvPr>
          <p:cNvSpPr>
            <a:spLocks noGrp="1"/>
          </p:cNvSpPr>
          <p:nvPr>
            <p:ph type="sldNum" sz="quarter" idx="12"/>
          </p:nvPr>
        </p:nvSpPr>
        <p:spPr/>
        <p:txBody>
          <a:bodyPr/>
          <a:lstStyle/>
          <a:p>
            <a:fld id="{7C7E7249-DBBF-4205-994E-BA9E6B4E52F4}" type="slidenum">
              <a:rPr kumimoji="1" lang="ja-JP" altLang="en-US" smtClean="0"/>
              <a:t>23</a:t>
            </a:fld>
            <a:endParaRPr kumimoji="1" lang="ja-JP" altLang="en-US"/>
          </a:p>
        </p:txBody>
      </p:sp>
    </p:spTree>
    <p:extLst>
      <p:ext uri="{BB962C8B-B14F-4D97-AF65-F5344CB8AC3E}">
        <p14:creationId xmlns:p14="http://schemas.microsoft.com/office/powerpoint/2010/main" val="1890526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CAC3C-381C-CEFE-83E0-623631E5244D}"/>
              </a:ext>
            </a:extLst>
          </p:cNvPr>
          <p:cNvSpPr>
            <a:spLocks noGrp="1"/>
          </p:cNvSpPr>
          <p:nvPr>
            <p:ph type="title"/>
          </p:nvPr>
        </p:nvSpPr>
        <p:spPr/>
        <p:txBody>
          <a:bodyPr/>
          <a:lstStyle/>
          <a:p>
            <a:r>
              <a:rPr kumimoji="1" lang="ja-JP" altLang="en-US" dirty="0"/>
              <a:t>アクティブインダクタの使用有無による比較</a:t>
            </a:r>
            <a:r>
              <a:rPr kumimoji="1" lang="en-US" altLang="ja-JP" dirty="0"/>
              <a:t>(</a:t>
            </a:r>
            <a:r>
              <a:rPr kumimoji="1" lang="ja-JP" altLang="en-US" dirty="0"/>
              <a:t>１入力</a:t>
            </a:r>
            <a:r>
              <a:rPr kumimoji="1" lang="en-US" altLang="ja-JP" dirty="0"/>
              <a:t>)</a:t>
            </a:r>
            <a:endParaRPr kumimoji="1" lang="ja-JP" altLang="en-US" dirty="0"/>
          </a:p>
        </p:txBody>
      </p:sp>
      <p:pic>
        <p:nvPicPr>
          <p:cNvPr id="5" name="コンテンツ プレースホルダー 4">
            <a:extLst>
              <a:ext uri="{FF2B5EF4-FFF2-40B4-BE49-F238E27FC236}">
                <a16:creationId xmlns:a16="http://schemas.microsoft.com/office/drawing/2014/main" id="{201509E8-4F3B-AD76-6A0E-1DE3F696F81D}"/>
              </a:ext>
            </a:extLst>
          </p:cNvPr>
          <p:cNvPicPr>
            <a:picLocks noGrp="1" noChangeAspect="1"/>
          </p:cNvPicPr>
          <p:nvPr>
            <p:ph sz="half" idx="1"/>
          </p:nvPr>
        </p:nvPicPr>
        <p:blipFill>
          <a:blip r:embed="rId2"/>
          <a:stretch>
            <a:fillRect/>
          </a:stretch>
        </p:blipFill>
        <p:spPr>
          <a:xfrm>
            <a:off x="80693" y="2307792"/>
            <a:ext cx="5940290" cy="3570494"/>
          </a:xfrm>
          <a:prstGeom prst="rect">
            <a:avLst/>
          </a:prstGeom>
        </p:spPr>
      </p:pic>
      <p:sp>
        <p:nvSpPr>
          <p:cNvPr id="4" name="コンテンツ プレースホルダー 3">
            <a:extLst>
              <a:ext uri="{FF2B5EF4-FFF2-40B4-BE49-F238E27FC236}">
                <a16:creationId xmlns:a16="http://schemas.microsoft.com/office/drawing/2014/main" id="{B03892FA-071F-8F72-6A65-212956AC0CA3}"/>
              </a:ext>
            </a:extLst>
          </p:cNvPr>
          <p:cNvSpPr>
            <a:spLocks noGrp="1"/>
          </p:cNvSpPr>
          <p:nvPr>
            <p:ph sz="half" idx="2"/>
          </p:nvPr>
        </p:nvSpPr>
        <p:spPr>
          <a:xfrm>
            <a:off x="6096000" y="1360714"/>
            <a:ext cx="5257800" cy="4816249"/>
          </a:xfrm>
        </p:spPr>
        <p:txBody>
          <a:bodyPr>
            <a:normAutofit lnSpcReduction="10000"/>
          </a:bodyPr>
          <a:lstStyle/>
          <a:p>
            <a:pPr marL="0" indent="0">
              <a:buNone/>
            </a:pPr>
            <a:r>
              <a:rPr kumimoji="1" lang="ja-JP" altLang="en-US" dirty="0"/>
              <a:t>左図はアクティブインダクタ使用</a:t>
            </a:r>
            <a:r>
              <a:rPr kumimoji="1" lang="en-US" altLang="ja-JP" dirty="0"/>
              <a:t>(</a:t>
            </a:r>
            <a:r>
              <a:rPr kumimoji="1" lang="en-US" altLang="ja-JP" dirty="0" err="1"/>
              <a:t>activ</a:t>
            </a:r>
            <a:r>
              <a:rPr kumimoji="1" lang="en-US" altLang="ja-JP" dirty="0"/>
              <a:t>)</a:t>
            </a:r>
            <a:r>
              <a:rPr kumimoji="1" lang="ja-JP" altLang="en-US" dirty="0"/>
              <a:t>と不使用</a:t>
            </a:r>
            <a:r>
              <a:rPr kumimoji="1" lang="en-US" altLang="ja-JP" dirty="0"/>
              <a:t>(</a:t>
            </a:r>
            <a:r>
              <a:rPr kumimoji="1" lang="en-US" altLang="ja-JP" dirty="0" err="1"/>
              <a:t>onlyR</a:t>
            </a:r>
            <a:r>
              <a:rPr kumimoji="1" lang="en-US" altLang="ja-JP" dirty="0"/>
              <a:t>)</a:t>
            </a:r>
            <a:r>
              <a:rPr kumimoji="1" lang="ja-JP" altLang="en-US" dirty="0"/>
              <a:t>のもので比較したもの。</a:t>
            </a:r>
            <a:endParaRPr kumimoji="1" lang="en-US" altLang="ja-JP" dirty="0"/>
          </a:p>
          <a:p>
            <a:pPr marL="0" indent="0">
              <a:buNone/>
            </a:pPr>
            <a:endParaRPr lang="en-US" altLang="ja-JP" dirty="0"/>
          </a:p>
          <a:p>
            <a:pPr marL="0" indent="0">
              <a:buNone/>
            </a:pPr>
            <a:r>
              <a:rPr kumimoji="1" lang="ja-JP" altLang="en-US" dirty="0"/>
              <a:t>利得：</a:t>
            </a:r>
            <a:r>
              <a:rPr lang="en-US" altLang="ja-JP" dirty="0"/>
              <a:t>-3dB</a:t>
            </a:r>
            <a:r>
              <a:rPr lang="ja-JP" altLang="en-US" dirty="0"/>
              <a:t>落ちるのが</a:t>
            </a:r>
            <a:endParaRPr lang="en-US" altLang="ja-JP" dirty="0"/>
          </a:p>
          <a:p>
            <a:pPr marL="0" indent="0">
              <a:buNone/>
            </a:pPr>
            <a:r>
              <a:rPr kumimoji="1" lang="en-US" altLang="ja-JP" dirty="0" err="1"/>
              <a:t>activ</a:t>
            </a:r>
            <a:r>
              <a:rPr kumimoji="1" lang="ja-JP" altLang="en-US" dirty="0"/>
              <a:t>：約</a:t>
            </a:r>
            <a:r>
              <a:rPr kumimoji="1" lang="en-US" altLang="ja-JP" dirty="0"/>
              <a:t>5.8GHz</a:t>
            </a:r>
          </a:p>
          <a:p>
            <a:pPr marL="0" indent="0">
              <a:buNone/>
            </a:pPr>
            <a:r>
              <a:rPr kumimoji="1" lang="en-US" altLang="ja-JP" dirty="0" err="1"/>
              <a:t>onlyR</a:t>
            </a:r>
            <a:r>
              <a:rPr kumimoji="1" lang="ja-JP" altLang="en-US" dirty="0"/>
              <a:t>：約</a:t>
            </a:r>
            <a:r>
              <a:rPr kumimoji="1" lang="en-US" altLang="ja-JP" dirty="0"/>
              <a:t>3.8GHz</a:t>
            </a:r>
          </a:p>
          <a:p>
            <a:pPr marL="0" indent="0">
              <a:buNone/>
            </a:pPr>
            <a:r>
              <a:rPr lang="ja-JP" altLang="en-US" dirty="0"/>
              <a:t>位相：</a:t>
            </a:r>
            <a:r>
              <a:rPr lang="en-US" altLang="ja-JP" dirty="0"/>
              <a:t>1GHz</a:t>
            </a:r>
            <a:r>
              <a:rPr lang="ja-JP" altLang="en-US" dirty="0"/>
              <a:t>において</a:t>
            </a:r>
            <a:endParaRPr lang="en-US" altLang="ja-JP" dirty="0"/>
          </a:p>
          <a:p>
            <a:pPr marL="0" indent="0">
              <a:buNone/>
            </a:pPr>
            <a:r>
              <a:rPr kumimoji="1" lang="en-US" altLang="ja-JP" dirty="0" err="1"/>
              <a:t>activ</a:t>
            </a:r>
            <a:r>
              <a:rPr kumimoji="1" lang="ja-JP" altLang="en-US" dirty="0"/>
              <a:t>：約</a:t>
            </a:r>
            <a:r>
              <a:rPr kumimoji="1" lang="en-US" altLang="ja-JP" dirty="0"/>
              <a:t>16°</a:t>
            </a:r>
          </a:p>
          <a:p>
            <a:pPr marL="0" indent="0">
              <a:buNone/>
            </a:pPr>
            <a:r>
              <a:rPr kumimoji="1" lang="en-US" altLang="ja-JP" dirty="0" err="1"/>
              <a:t>onlyR</a:t>
            </a:r>
            <a:r>
              <a:rPr kumimoji="1" lang="ja-JP" altLang="en-US" dirty="0"/>
              <a:t>：約</a:t>
            </a:r>
            <a:r>
              <a:rPr kumimoji="1" lang="en-US" altLang="ja-JP" dirty="0"/>
              <a:t>21°</a:t>
            </a:r>
          </a:p>
        </p:txBody>
      </p:sp>
      <p:sp>
        <p:nvSpPr>
          <p:cNvPr id="6" name="テキスト ボックス 5">
            <a:extLst>
              <a:ext uri="{FF2B5EF4-FFF2-40B4-BE49-F238E27FC236}">
                <a16:creationId xmlns:a16="http://schemas.microsoft.com/office/drawing/2014/main" id="{30206016-87B9-B9E9-36AB-B537B4F61BDF}"/>
              </a:ext>
            </a:extLst>
          </p:cNvPr>
          <p:cNvSpPr txBox="1"/>
          <p:nvPr/>
        </p:nvSpPr>
        <p:spPr>
          <a:xfrm>
            <a:off x="9710059" y="2644170"/>
            <a:ext cx="2481941" cy="1569660"/>
          </a:xfrm>
          <a:prstGeom prst="rect">
            <a:avLst/>
          </a:prstGeom>
          <a:noFill/>
        </p:spPr>
        <p:txBody>
          <a:bodyPr wrap="square" rtlCol="0">
            <a:spAutoFit/>
          </a:bodyPr>
          <a:lstStyle/>
          <a:p>
            <a:pPr algn="ctr"/>
            <a:r>
              <a:rPr kumimoji="1" lang="ja-JP" altLang="en-US" sz="3200" dirty="0"/>
              <a:t>周波数</a:t>
            </a:r>
            <a:endParaRPr kumimoji="1" lang="en-US" altLang="ja-JP" sz="3200" dirty="0"/>
          </a:p>
          <a:p>
            <a:pPr algn="ctr"/>
            <a:r>
              <a:rPr kumimoji="1" lang="ja-JP" altLang="en-US" sz="3200" dirty="0"/>
              <a:t>約</a:t>
            </a:r>
            <a:r>
              <a:rPr kumimoji="1" lang="en-US" altLang="ja-JP" sz="3200" dirty="0"/>
              <a:t>2GHz</a:t>
            </a:r>
            <a:r>
              <a:rPr kumimoji="1" lang="ja-JP" altLang="en-US" sz="3200" dirty="0"/>
              <a:t>改善約</a:t>
            </a:r>
            <a:r>
              <a:rPr kumimoji="1" lang="en-US" altLang="ja-JP" sz="3200" dirty="0"/>
              <a:t>1.5</a:t>
            </a:r>
            <a:r>
              <a:rPr kumimoji="1" lang="ja-JP" altLang="en-US" sz="3200" dirty="0"/>
              <a:t>倍改善</a:t>
            </a:r>
            <a:endParaRPr kumimoji="1" lang="en-US" altLang="ja-JP" sz="3200" dirty="0"/>
          </a:p>
        </p:txBody>
      </p:sp>
      <p:cxnSp>
        <p:nvCxnSpPr>
          <p:cNvPr id="8" name="コネクタ: 曲線 7">
            <a:extLst>
              <a:ext uri="{FF2B5EF4-FFF2-40B4-BE49-F238E27FC236}">
                <a16:creationId xmlns:a16="http://schemas.microsoft.com/office/drawing/2014/main" id="{0DA4D6FC-80C2-1E88-6F57-D605283642BB}"/>
              </a:ext>
            </a:extLst>
          </p:cNvPr>
          <p:cNvCxnSpPr>
            <a:cxnSpLocks/>
            <a:stCxn id="6" idx="2"/>
          </p:cNvCxnSpPr>
          <p:nvPr/>
        </p:nvCxnSpPr>
        <p:spPr>
          <a:xfrm rot="5400000" flipH="1">
            <a:off x="9808691" y="3071491"/>
            <a:ext cx="444992" cy="1839687"/>
          </a:xfrm>
          <a:prstGeom prst="curvedConnector4">
            <a:avLst>
              <a:gd name="adj1" fmla="val -51372"/>
              <a:gd name="adj2" fmla="val 83728"/>
            </a:avLst>
          </a:prstGeom>
          <a:ln w="38100">
            <a:tailEnd type="triangle"/>
          </a:ln>
        </p:spPr>
        <p:style>
          <a:lnRef idx="3">
            <a:schemeClr val="dk1"/>
          </a:lnRef>
          <a:fillRef idx="0">
            <a:schemeClr val="dk1"/>
          </a:fillRef>
          <a:effectRef idx="2">
            <a:schemeClr val="dk1"/>
          </a:effectRef>
          <a:fontRef idx="minor">
            <a:schemeClr val="tx1"/>
          </a:fontRef>
        </p:style>
      </p:cxnSp>
      <p:sp>
        <p:nvSpPr>
          <p:cNvPr id="3" name="スライド番号プレースホルダー 2">
            <a:extLst>
              <a:ext uri="{FF2B5EF4-FFF2-40B4-BE49-F238E27FC236}">
                <a16:creationId xmlns:a16="http://schemas.microsoft.com/office/drawing/2014/main" id="{D96DA41B-5FC5-C680-3E52-569315580870}"/>
              </a:ext>
            </a:extLst>
          </p:cNvPr>
          <p:cNvSpPr>
            <a:spLocks noGrp="1"/>
          </p:cNvSpPr>
          <p:nvPr>
            <p:ph type="sldNum" sz="quarter" idx="12"/>
          </p:nvPr>
        </p:nvSpPr>
        <p:spPr/>
        <p:txBody>
          <a:bodyPr/>
          <a:lstStyle/>
          <a:p>
            <a:fld id="{7C7E7249-DBBF-4205-994E-BA9E6B4E52F4}" type="slidenum">
              <a:rPr kumimoji="1" lang="ja-JP" altLang="en-US" smtClean="0"/>
              <a:t>24</a:t>
            </a:fld>
            <a:endParaRPr kumimoji="1" lang="ja-JP" altLang="en-US"/>
          </a:p>
        </p:txBody>
      </p:sp>
    </p:spTree>
    <p:extLst>
      <p:ext uri="{BB962C8B-B14F-4D97-AF65-F5344CB8AC3E}">
        <p14:creationId xmlns:p14="http://schemas.microsoft.com/office/powerpoint/2010/main" val="1939205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F75C3F-77B5-FAF8-1990-5A0EA7A1314F}"/>
              </a:ext>
            </a:extLst>
          </p:cNvPr>
          <p:cNvSpPr>
            <a:spLocks noGrp="1"/>
          </p:cNvSpPr>
          <p:nvPr>
            <p:ph type="title"/>
          </p:nvPr>
        </p:nvSpPr>
        <p:spPr/>
        <p:txBody>
          <a:bodyPr/>
          <a:lstStyle/>
          <a:p>
            <a:r>
              <a:rPr kumimoji="1" lang="ja-JP" altLang="en-US" dirty="0"/>
              <a:t>７入力時の変更点</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555051-AD05-6503-8C99-4523A7A8DDDF}"/>
                  </a:ext>
                </a:extLst>
              </p:cNvPr>
              <p:cNvSpPr>
                <a:spLocks noGrp="1"/>
              </p:cNvSpPr>
              <p:nvPr>
                <p:ph sz="half" idx="1"/>
              </p:nvPr>
            </p:nvSpPr>
            <p:spPr/>
            <p:txBody>
              <a:bodyPr>
                <a:normAutofit fontScale="77500" lnSpcReduction="20000"/>
              </a:bodyPr>
              <a:lstStyle/>
              <a:p>
                <a:pPr marL="0" indent="0">
                  <a:buNone/>
                </a:pPr>
                <a:r>
                  <a:rPr kumimoji="1" lang="ja-JP" altLang="en-US" sz="2800" b="0" dirty="0">
                    <a:latin typeface="Cambria Math" panose="02040503050406030204" pitchFamily="18" charset="0"/>
                  </a:rPr>
                  <a:t>アクティブインダクタを使用した際、インスタンスは以下のように近似できる。</a:t>
                </a:r>
                <a:endParaRPr kumimoji="1" lang="en-US" altLang="ja-JP" sz="28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𝑣</m:t>
                          </m:r>
                        </m:num>
                        <m:den>
                          <m:r>
                            <a:rPr kumimoji="1" lang="en-US" altLang="ja-JP" sz="2800" b="0" i="1" smtClean="0">
                              <a:latin typeface="Cambria Math" panose="02040503050406030204" pitchFamily="18" charset="0"/>
                            </a:rPr>
                            <m:t>𝑖</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r>
                                <m:rPr>
                                  <m:sty m:val="p"/>
                                </m:rPr>
                                <a:rPr kumimoji="1" lang="en-US" altLang="ja-JP" sz="2800" b="0" i="0" smtClean="0">
                                  <a:latin typeface="Cambria Math" panose="02040503050406030204" pitchFamily="18" charset="0"/>
                                </a:rPr>
                                <m:t>j</m:t>
                              </m:r>
                              <m:r>
                                <a:rPr kumimoji="1" lang="en-US" altLang="ja-JP" sz="2800" b="0" i="1" smtClean="0">
                                  <a:latin typeface="Cambria Math" panose="02040503050406030204" pitchFamily="18" charset="0"/>
                                </a:rPr>
                                <m:t>𝜔</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𝐶</m:t>
                                  </m:r>
                                </m:e>
                                <m:sub>
                                  <m:r>
                                    <m:rPr>
                                      <m:sty m:val="p"/>
                                    </m:rPr>
                                    <a:rPr kumimoji="1" lang="en-US" altLang="ja-JP" sz="2800" b="0" i="0" smtClean="0">
                                      <a:latin typeface="Cambria Math" panose="02040503050406030204" pitchFamily="18" charset="0"/>
                                    </a:rPr>
                                    <m:t>gs</m:t>
                                  </m:r>
                                </m:sub>
                              </m:sSub>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R</m:t>
                                  </m:r>
                                </m:e>
                                <m:sub>
                                  <m:r>
                                    <m:rPr>
                                      <m:sty m:val="p"/>
                                    </m:rPr>
                                    <a:rPr lang="en-US" altLang="ja-JP" i="1">
                                      <a:latin typeface="Cambria Math" panose="02040503050406030204" pitchFamily="18" charset="0"/>
                                    </a:rPr>
                                    <m:t>LD</m:t>
                                  </m:r>
                                </m:sub>
                              </m:sSub>
                            </m:num>
                            <m:den>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𝑔</m:t>
                                  </m:r>
                                </m:e>
                                <m:sub>
                                  <m:r>
                                    <m:rPr>
                                      <m:sty m:val="p"/>
                                    </m:rPr>
                                    <a:rPr kumimoji="1" lang="en-US" altLang="ja-JP" sz="2800" b="0" i="0" smtClean="0">
                                      <a:latin typeface="Cambria Math" panose="02040503050406030204" pitchFamily="18" charset="0"/>
                                    </a:rPr>
                                    <m:t>m</m:t>
                                  </m:r>
                                </m:sub>
                              </m:sSub>
                              <m:r>
                                <a:rPr kumimoji="1" lang="en-US" altLang="ja-JP" sz="2800" b="0" i="1" smtClean="0">
                                  <a:latin typeface="Cambria Math" panose="02040503050406030204" pitchFamily="18" charset="0"/>
                                </a:rPr>
                                <m:t>+</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𝐶</m:t>
                                  </m:r>
                                </m:e>
                                <m:sub>
                                  <m:r>
                                    <m:rPr>
                                      <m:sty m:val="p"/>
                                    </m:rPr>
                                    <a:rPr kumimoji="1" lang="en-US" altLang="ja-JP" sz="2800" b="0" i="0" smtClean="0">
                                      <a:latin typeface="Cambria Math" panose="02040503050406030204" pitchFamily="18" charset="0"/>
                                    </a:rPr>
                                    <m:t>gs</m:t>
                                  </m:r>
                                </m:sub>
                              </m:sSub>
                            </m:den>
                          </m:f>
                        </m:e>
                      </m:d>
                      <m:r>
                        <a:rPr lang="en-US" altLang="ja-JP" i="1">
                          <a:latin typeface="Cambria Math" panose="02040503050406030204" pitchFamily="18" charset="0"/>
                          <a:ea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𝑟</m:t>
                          </m:r>
                        </m:e>
                        <m:sub>
                          <m:r>
                            <m:rPr>
                              <m:sty m:val="p"/>
                            </m:rPr>
                            <a:rPr lang="en-US" altLang="ja-JP" sz="2800" b="0" i="0" smtClean="0">
                              <a:latin typeface="Cambria Math" panose="02040503050406030204" pitchFamily="18" charset="0"/>
                            </a:rPr>
                            <m:t>ds</m:t>
                          </m:r>
                        </m:sub>
                      </m:sSub>
                      <m:r>
                        <a:rPr lang="en-US" altLang="ja-JP" sz="2800" b="0" i="1" smtClean="0">
                          <a:latin typeface="Cambria Math" panose="02040503050406030204" pitchFamily="18" charset="0"/>
                          <a:ea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R</m:t>
                              </m:r>
                            </m:e>
                            <m:sub>
                              <m:r>
                                <m:rPr>
                                  <m:sty m:val="p"/>
                                </m:rPr>
                                <a:rPr lang="en-US" altLang="ja-JP" i="1">
                                  <a:latin typeface="Cambria Math" panose="02040503050406030204" pitchFamily="18" charset="0"/>
                                </a:rPr>
                                <m:t>LD</m:t>
                              </m:r>
                            </m:sub>
                          </m:sSub>
                        </m:num>
                        <m:den>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𝑔</m:t>
                              </m:r>
                            </m:e>
                            <m:sub>
                              <m:r>
                                <m:rPr>
                                  <m:sty m:val="p"/>
                                </m:rPr>
                                <a:rPr lang="en-US" altLang="ja-JP" sz="2800">
                                  <a:latin typeface="Cambria Math" panose="02040503050406030204" pitchFamily="18" charset="0"/>
                                </a:rPr>
                                <m:t>m</m:t>
                              </m:r>
                            </m:sub>
                          </m:sSub>
                          <m:r>
                            <a:rPr lang="en-US" altLang="ja-JP" sz="2800" i="1">
                              <a:latin typeface="Cambria Math" panose="02040503050406030204" pitchFamily="18" charset="0"/>
                            </a:rPr>
                            <m:t>+</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den>
                      </m:f>
                    </m:oMath>
                  </m:oMathPara>
                </a14:m>
                <a:endParaRPr kumimoji="1" lang="en-US" altLang="ja-JP" sz="2800" dirty="0"/>
              </a:p>
              <a:p>
                <a:pPr marL="0" indent="0">
                  <a:lnSpc>
                    <a:spcPct val="150000"/>
                  </a:lnSpc>
                  <a:buNone/>
                </a:pPr>
                <a14:m>
                  <m:oMathPara xmlns:m="http://schemas.openxmlformats.org/officeDocument/2006/math">
                    <m:oMathParaPr>
                      <m:jc m:val="left"/>
                    </m:oMathParaPr>
                    <m:oMath xmlns:m="http://schemas.openxmlformats.org/officeDocument/2006/math">
                      <m:r>
                        <a:rPr lang="en-US" altLang="ja-JP" sz="2600" i="1" smtClean="0">
                          <a:latin typeface="Cambria Math" panose="02040503050406030204" pitchFamily="18" charset="0"/>
                          <a:ea typeface="Cambria Math" panose="02040503050406030204" pitchFamily="18" charset="0"/>
                        </a:rPr>
                        <m:t>≅</m:t>
                      </m:r>
                      <m:f>
                        <m:fPr>
                          <m:ctrlPr>
                            <a:rPr lang="en-US" altLang="ja-JP" sz="2600" i="1">
                              <a:latin typeface="Cambria Math" panose="02040503050406030204" pitchFamily="18" charset="0"/>
                            </a:rPr>
                          </m:ctrlPr>
                        </m:fPr>
                        <m:num>
                          <m:r>
                            <a:rPr lang="en-US" altLang="ja-JP" sz="2600" i="1">
                              <a:latin typeface="Cambria Math" panose="02040503050406030204" pitchFamily="18" charset="0"/>
                            </a:rPr>
                            <m:t>1</m:t>
                          </m:r>
                        </m:num>
                        <m:den>
                          <m:sSub>
                            <m:sSubPr>
                              <m:ctrlPr>
                                <a:rPr lang="en-US" altLang="ja-JP" sz="2600" i="1">
                                  <a:latin typeface="Cambria Math" panose="02040503050406030204" pitchFamily="18" charset="0"/>
                                </a:rPr>
                              </m:ctrlPr>
                            </m:sSubPr>
                            <m:e>
                              <m:r>
                                <a:rPr lang="en-US" altLang="ja-JP" sz="2600" i="1">
                                  <a:latin typeface="Cambria Math" panose="02040503050406030204" pitchFamily="18" charset="0"/>
                                </a:rPr>
                                <m:t>𝑔</m:t>
                              </m:r>
                            </m:e>
                            <m:sub>
                              <m:r>
                                <m:rPr>
                                  <m:sty m:val="p"/>
                                </m:rPr>
                                <a:rPr lang="en-US" altLang="ja-JP" sz="2600">
                                  <a:latin typeface="Cambria Math" panose="02040503050406030204" pitchFamily="18" charset="0"/>
                                </a:rPr>
                                <m:t>m</m:t>
                              </m:r>
                            </m:sub>
                          </m:sSub>
                        </m:den>
                      </m:f>
                      <m:r>
                        <a:rPr lang="en-US" altLang="ja-JP" sz="2600" b="0" i="1" smtClean="0">
                          <a:latin typeface="Cambria Math" panose="02040503050406030204" pitchFamily="18" charset="0"/>
                        </a:rPr>
                        <m:t>+</m:t>
                      </m:r>
                      <m:r>
                        <m:rPr>
                          <m:sty m:val="p"/>
                        </m:rPr>
                        <a:rPr lang="en-US" altLang="ja-JP" sz="2600">
                          <a:latin typeface="Cambria Math" panose="02040503050406030204" pitchFamily="18" charset="0"/>
                        </a:rPr>
                        <m:t>j</m:t>
                      </m:r>
                      <m:r>
                        <a:rPr lang="en-US" altLang="ja-JP" sz="2600" i="1">
                          <a:latin typeface="Cambria Math" panose="02040503050406030204" pitchFamily="18" charset="0"/>
                        </a:rPr>
                        <m:t>𝜔</m:t>
                      </m:r>
                      <m:f>
                        <m:fPr>
                          <m:ctrlPr>
                            <a:rPr lang="en-US" altLang="ja-JP" sz="2600" i="1">
                              <a:latin typeface="Cambria Math" panose="02040503050406030204" pitchFamily="18" charset="0"/>
                            </a:rPr>
                          </m:ctrlPr>
                        </m:fPr>
                        <m:num>
                          <m:sSub>
                            <m:sSubPr>
                              <m:ctrlPr>
                                <a:rPr lang="en-US" altLang="ja-JP" sz="2600" i="1">
                                  <a:latin typeface="Cambria Math" panose="02040503050406030204" pitchFamily="18" charset="0"/>
                                </a:rPr>
                              </m:ctrlPr>
                            </m:sSubPr>
                            <m:e>
                              <m:r>
                                <a:rPr lang="en-US" altLang="ja-JP" sz="2600" i="1">
                                  <a:latin typeface="Cambria Math" panose="02040503050406030204" pitchFamily="18" charset="0"/>
                                </a:rPr>
                                <m:t>𝐶</m:t>
                              </m:r>
                            </m:e>
                            <m:sub>
                              <m:r>
                                <m:rPr>
                                  <m:sty m:val="p"/>
                                </m:rPr>
                                <a:rPr lang="en-US" altLang="ja-JP" sz="2600">
                                  <a:latin typeface="Cambria Math" panose="02040503050406030204" pitchFamily="18" charset="0"/>
                                </a:rPr>
                                <m:t>gs</m:t>
                              </m:r>
                            </m:sub>
                          </m:sSub>
                          <m:sSub>
                            <m:sSubPr>
                              <m:ctrlPr>
                                <a:rPr lang="en-US" altLang="ja-JP" sz="2600" i="1">
                                  <a:latin typeface="Cambria Math" panose="02040503050406030204" pitchFamily="18" charset="0"/>
                                </a:rPr>
                              </m:ctrlPr>
                            </m:sSubPr>
                            <m:e>
                              <m:r>
                                <m:rPr>
                                  <m:sty m:val="p"/>
                                </m:rPr>
                                <a:rPr lang="en-US" altLang="ja-JP" sz="2600" i="1">
                                  <a:latin typeface="Cambria Math" panose="02040503050406030204" pitchFamily="18" charset="0"/>
                                </a:rPr>
                                <m:t>R</m:t>
                              </m:r>
                            </m:e>
                            <m:sub>
                              <m:r>
                                <m:rPr>
                                  <m:sty m:val="p"/>
                                </m:rPr>
                                <a:rPr lang="en-US" altLang="ja-JP" sz="2600" i="1">
                                  <a:latin typeface="Cambria Math" panose="02040503050406030204" pitchFamily="18" charset="0"/>
                                </a:rPr>
                                <m:t>LD</m:t>
                              </m:r>
                            </m:sub>
                          </m:sSub>
                        </m:num>
                        <m:den>
                          <m:sSub>
                            <m:sSubPr>
                              <m:ctrlPr>
                                <a:rPr lang="en-US" altLang="ja-JP" sz="2600" i="1">
                                  <a:latin typeface="Cambria Math" panose="02040503050406030204" pitchFamily="18" charset="0"/>
                                </a:rPr>
                              </m:ctrlPr>
                            </m:sSubPr>
                            <m:e>
                              <m:r>
                                <a:rPr lang="en-US" altLang="ja-JP" sz="2600" i="1">
                                  <a:latin typeface="Cambria Math" panose="02040503050406030204" pitchFamily="18" charset="0"/>
                                </a:rPr>
                                <m:t>𝑔</m:t>
                              </m:r>
                            </m:e>
                            <m:sub>
                              <m:r>
                                <m:rPr>
                                  <m:sty m:val="p"/>
                                </m:rPr>
                                <a:rPr lang="en-US" altLang="ja-JP" sz="2600">
                                  <a:latin typeface="Cambria Math" panose="02040503050406030204" pitchFamily="18" charset="0"/>
                                </a:rPr>
                                <m:t>m</m:t>
                              </m:r>
                            </m:sub>
                          </m:sSub>
                        </m:den>
                      </m:f>
                      <m:r>
                        <a:rPr lang="en-US" altLang="ja-JP" sz="2600" b="0" i="1" smtClean="0">
                          <a:latin typeface="Cambria Math" panose="02040503050406030204" pitchFamily="18" charset="0"/>
                        </a:rPr>
                        <m:t> </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rPr>
                            <m:t>𝑓</m:t>
                          </m:r>
                          <m:r>
                            <a:rPr lang="en-US" altLang="ja-JP" sz="2600" b="0" i="1" smtClean="0">
                              <a:latin typeface="Cambria Math" panose="02040503050406030204" pitchFamily="18" charset="0"/>
                            </a:rPr>
                            <m:t>≪</m:t>
                          </m:r>
                          <m:f>
                            <m:fPr>
                              <m:ctrlPr>
                                <a:rPr lang="en-US" altLang="ja-JP" sz="2600" i="1">
                                  <a:latin typeface="Cambria Math" panose="02040503050406030204" pitchFamily="18" charset="0"/>
                                </a:rPr>
                              </m:ctrlPr>
                            </m:fPr>
                            <m:num>
                              <m:sSub>
                                <m:sSubPr>
                                  <m:ctrlPr>
                                    <a:rPr lang="en-US" altLang="ja-JP" sz="2600" i="1">
                                      <a:latin typeface="Cambria Math" panose="02040503050406030204" pitchFamily="18" charset="0"/>
                                    </a:rPr>
                                  </m:ctrlPr>
                                </m:sSubPr>
                                <m:e>
                                  <m:r>
                                    <a:rPr lang="en-US" altLang="ja-JP" sz="2600" i="1">
                                      <a:latin typeface="Cambria Math" panose="02040503050406030204" pitchFamily="18" charset="0"/>
                                    </a:rPr>
                                    <m:t>𝑔</m:t>
                                  </m:r>
                                </m:e>
                                <m:sub>
                                  <m:r>
                                    <m:rPr>
                                      <m:sty m:val="p"/>
                                    </m:rPr>
                                    <a:rPr lang="en-US" altLang="ja-JP" sz="2600">
                                      <a:latin typeface="Cambria Math" panose="02040503050406030204" pitchFamily="18" charset="0"/>
                                    </a:rPr>
                                    <m:t>m</m:t>
                                  </m:r>
                                </m:sub>
                              </m:sSub>
                            </m:num>
                            <m:den>
                              <m:r>
                                <a:rPr lang="en-US" altLang="ja-JP" sz="2600" i="1">
                                  <a:latin typeface="Cambria Math" panose="02040503050406030204" pitchFamily="18" charset="0"/>
                                </a:rPr>
                                <m:t>2</m:t>
                              </m:r>
                              <m:r>
                                <m:rPr>
                                  <m:sty m:val="p"/>
                                </m:rPr>
                                <a:rPr lang="en-US" altLang="ja-JP" sz="2600">
                                  <a:latin typeface="Cambria Math" panose="02040503050406030204" pitchFamily="18" charset="0"/>
                                </a:rPr>
                                <m:t>π</m:t>
                              </m:r>
                              <m:sSub>
                                <m:sSubPr>
                                  <m:ctrlPr>
                                    <a:rPr lang="en-US" altLang="ja-JP" sz="2600" i="1">
                                      <a:latin typeface="Cambria Math" panose="02040503050406030204" pitchFamily="18" charset="0"/>
                                    </a:rPr>
                                  </m:ctrlPr>
                                </m:sSubPr>
                                <m:e>
                                  <m:r>
                                    <a:rPr lang="en-US" altLang="ja-JP" sz="2600" i="1">
                                      <a:latin typeface="Cambria Math" panose="02040503050406030204" pitchFamily="18" charset="0"/>
                                    </a:rPr>
                                    <m:t>𝐶</m:t>
                                  </m:r>
                                </m:e>
                                <m:sub>
                                  <m:r>
                                    <m:rPr>
                                      <m:sty m:val="p"/>
                                    </m:rPr>
                                    <a:rPr lang="en-US" altLang="ja-JP" sz="2600">
                                      <a:latin typeface="Cambria Math" panose="02040503050406030204" pitchFamily="18" charset="0"/>
                                    </a:rPr>
                                    <m:t>gs</m:t>
                                  </m:r>
                                </m:sub>
                              </m:sSub>
                            </m:den>
                          </m:f>
                          <m:r>
                            <a:rPr lang="en-US" altLang="ja-JP" sz="2600" b="0" i="1" smtClean="0">
                              <a:latin typeface="Cambria Math" panose="02040503050406030204" pitchFamily="18" charset="0"/>
                            </a:rPr>
                            <m:t> </m:t>
                          </m:r>
                          <m:r>
                            <a:rPr lang="ja-JP" altLang="en-US" sz="2600" i="1">
                              <a:latin typeface="Cambria Math" panose="02040503050406030204" pitchFamily="18" charset="0"/>
                            </a:rPr>
                            <m:t>に</m:t>
                          </m:r>
                          <m:r>
                            <a:rPr lang="ja-JP" altLang="en-US" sz="2600" i="1" smtClean="0">
                              <a:latin typeface="Cambria Math" panose="02040503050406030204" pitchFamily="18" charset="0"/>
                            </a:rPr>
                            <m:t>対して</m:t>
                          </m:r>
                        </m:e>
                      </m:d>
                    </m:oMath>
                  </m:oMathPara>
                </a14:m>
                <a:endParaRPr lang="en-US" altLang="ja-JP" sz="2600" i="1" dirty="0">
                  <a:latin typeface="Cambria Math" panose="02040503050406030204" pitchFamily="18" charset="0"/>
                </a:endParaRPr>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3555051-AD05-6503-8C99-4523A7A8DDDF}"/>
                  </a:ext>
                </a:extLst>
              </p:cNvPr>
              <p:cNvSpPr>
                <a:spLocks noGrp="1" noRot="1" noChangeAspect="1" noMove="1" noResize="1" noEditPoints="1" noAdjustHandles="1" noChangeArrowheads="1" noChangeShapeType="1" noTextEdit="1"/>
              </p:cNvSpPr>
              <p:nvPr>
                <p:ph sz="half" idx="1"/>
              </p:nvPr>
            </p:nvSpPr>
            <p:spPr>
              <a:blipFill>
                <a:blip r:embed="rId2"/>
                <a:stretch>
                  <a:fillRect l="-1529" t="-26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5B277621-D4BF-C3D5-352C-3630D1A82934}"/>
                  </a:ext>
                </a:extLst>
              </p:cNvPr>
              <p:cNvSpPr>
                <a:spLocks noGrp="1"/>
              </p:cNvSpPr>
              <p:nvPr>
                <p:ph sz="half" idx="2"/>
              </p:nvPr>
            </p:nvSpPr>
            <p:spPr>
              <a:xfrm>
                <a:off x="6172199" y="1825625"/>
                <a:ext cx="5889171" cy="4351338"/>
              </a:xfrm>
            </p:spPr>
            <p:txBody>
              <a:bodyPr>
                <a:normAutofit fontScale="77500" lnSpcReduction="20000"/>
              </a:bodyPr>
              <a:lstStyle/>
              <a:p>
                <a:pPr marL="0" indent="0">
                  <a:buNone/>
                </a:pPr>
                <a:r>
                  <a:rPr kumimoji="1" lang="ja-JP" altLang="en-US" sz="2800" b="0" u="none" strike="noStrike" kern="1200" dirty="0">
                    <a:solidFill>
                      <a:srgbClr val="000000"/>
                    </a:solidFill>
                    <a:effectLst/>
                    <a:latin typeface="Cambria Math" panose="02040503050406030204" pitchFamily="18" charset="0"/>
                  </a:rPr>
                  <a:t>抵抗値は</a:t>
                </a:r>
                <a:r>
                  <a:rPr kumimoji="1" lang="en-US" altLang="ja-JP" sz="2800" b="0" u="none" strike="noStrike" kern="1200" dirty="0">
                    <a:solidFill>
                      <a:srgbClr val="000000"/>
                    </a:solidFill>
                    <a:effectLst/>
                    <a:latin typeface="Cambria Math" panose="02040503050406030204" pitchFamily="18" charset="0"/>
                  </a:rPr>
                  <a:t>1/N</a:t>
                </a:r>
                <a:r>
                  <a:rPr kumimoji="1" lang="ja-JP" altLang="en-US" sz="2800" b="0" u="none" strike="noStrike" kern="1200" dirty="0">
                    <a:solidFill>
                      <a:srgbClr val="000000"/>
                    </a:solidFill>
                    <a:effectLst/>
                    <a:latin typeface="Cambria Math" panose="02040503050406030204" pitchFamily="18" charset="0"/>
                  </a:rPr>
                  <a:t>となり、</a:t>
                </a:r>
                <a:r>
                  <a:rPr lang="ja-JP" altLang="en-US" dirty="0">
                    <a:solidFill>
                      <a:srgbClr val="000000"/>
                    </a:solidFill>
                    <a:latin typeface="Cambria Math" panose="02040503050406030204" pitchFamily="18" charset="0"/>
                  </a:rPr>
                  <a:t>アクティブインダクタに流れる電流が７倍となるので、抵抗</a:t>
                </a:r>
                <a:r>
                  <a:rPr lang="en-US" altLang="ja-JP" sz="2800" dirty="0"/>
                  <a:t> </a:t>
                </a:r>
                <a14:m>
                  <m:oMath xmlns:m="http://schemas.openxmlformats.org/officeDocument/2006/math">
                    <m:f>
                      <m:fPr>
                        <m:ctrlPr>
                          <a:rPr lang="en-US" altLang="ja-JP" sz="2800" i="1" smtClean="0">
                            <a:latin typeface="Cambria Math" panose="02040503050406030204" pitchFamily="18" charset="0"/>
                          </a:rPr>
                        </m:ctrlPr>
                      </m:fPr>
                      <m:num>
                        <m:r>
                          <a:rPr lang="en-US" altLang="ja-JP" sz="2800" i="1">
                            <a:latin typeface="Cambria Math" panose="02040503050406030204" pitchFamily="18" charset="0"/>
                          </a:rPr>
                          <m:t>1</m:t>
                        </m:r>
                      </m:num>
                      <m:den>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𝑔</m:t>
                            </m:r>
                          </m:e>
                          <m:sub>
                            <m:r>
                              <m:rPr>
                                <m:sty m:val="p"/>
                              </m:rPr>
                              <a:rPr lang="en-US" altLang="ja-JP" sz="2800">
                                <a:latin typeface="Cambria Math" panose="02040503050406030204" pitchFamily="18" charset="0"/>
                              </a:rPr>
                              <m:t>m</m:t>
                            </m:r>
                          </m:sub>
                        </m:sSub>
                      </m:den>
                    </m:f>
                  </m:oMath>
                </a14:m>
                <a:r>
                  <a:rPr kumimoji="1" lang="ja-JP" altLang="en-US" sz="2800" b="0" u="none" strike="noStrike" kern="1200" dirty="0">
                    <a:solidFill>
                      <a:srgbClr val="000000"/>
                    </a:solidFill>
                    <a:effectLst/>
                    <a:latin typeface="Cambria Math" panose="02040503050406030204" pitchFamily="18" charset="0"/>
                  </a:rPr>
                  <a:t>の値は</a:t>
                </a:r>
                <a:r>
                  <a:rPr lang="ja-JP" altLang="en-US" dirty="0">
                    <a:solidFill>
                      <a:srgbClr val="000000"/>
                    </a:solidFill>
                    <a:latin typeface="Cambria Math" panose="02040503050406030204" pitchFamily="18" charset="0"/>
                  </a:rPr>
                  <a:t>以下のように考えた。</a:t>
                </a:r>
                <a:endParaRPr lang="en-US" altLang="ja-JP" dirty="0">
                  <a:solidFill>
                    <a:srgbClr val="000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ja-JP" sz="2800" i="1" smtClean="0">
                              <a:latin typeface="Cambria Math" panose="02040503050406030204" pitchFamily="18" charset="0"/>
                            </a:rPr>
                          </m:ctrlPr>
                        </m:fPr>
                        <m:num>
                          <m:r>
                            <a:rPr lang="en-US" altLang="ja-JP" sz="2800" i="1">
                              <a:latin typeface="Cambria Math" panose="02040503050406030204" pitchFamily="18" charset="0"/>
                            </a:rPr>
                            <m:t>1</m:t>
                          </m:r>
                        </m:num>
                        <m:den>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𝑔</m:t>
                              </m:r>
                            </m:e>
                            <m:sub>
                              <m:r>
                                <m:rPr>
                                  <m:sty m:val="p"/>
                                </m:rPr>
                                <a:rPr lang="en-US" altLang="ja-JP" sz="2800">
                                  <a:latin typeface="Cambria Math" panose="02040503050406030204" pitchFamily="18" charset="0"/>
                                </a:rPr>
                                <m:t>m</m:t>
                              </m:r>
                            </m:sub>
                          </m:sSub>
                        </m:den>
                      </m:f>
                      <m:r>
                        <a:rPr lang="en-US" altLang="ja-JP" sz="2800"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rad>
                            <m:radPr>
                              <m:degHide m:val="on"/>
                              <m:ctrlPr>
                                <a:rPr lang="en-US" altLang="ja-JP" i="1">
                                  <a:latin typeface="Cambria Math" panose="02040503050406030204" pitchFamily="18" charset="0"/>
                                </a:rPr>
                              </m:ctrlPr>
                            </m:radPr>
                            <m:deg/>
                            <m:e>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𝐿</m:t>
                                      </m:r>
                                    </m:sub>
                                  </m:sSub>
                                </m:sub>
                              </m:sSub>
                              <m:r>
                                <a:rPr lang="en-US" altLang="ja-JP" i="1">
                                  <a:latin typeface="Cambria Math" panose="02040503050406030204" pitchFamily="18" charset="0"/>
                                </a:rPr>
                                <m:t>𝐼</m:t>
                              </m:r>
                            </m:e>
                          </m:rad>
                        </m:den>
                      </m:f>
                    </m:oMath>
                  </m:oMathPara>
                </a14:m>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b="0" i="1" smtClean="0">
                              <a:latin typeface="Cambria Math" panose="02040503050406030204" pitchFamily="18" charset="0"/>
                            </a:rPr>
                            <m:t>7</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m:rPr>
                                  <m:sty m:val="p"/>
                                </m:rPr>
                                <a:rPr lang="en-US" altLang="ja-JP">
                                  <a:latin typeface="Cambria Math" panose="02040503050406030204" pitchFamily="18" charset="0"/>
                                </a:rPr>
                                <m:t>m</m:t>
                              </m:r>
                            </m:sub>
                          </m:sSub>
                        </m:den>
                      </m:f>
                      <m:r>
                        <a:rPr lang="en-US" altLang="ja-JP" i="1">
                          <a:latin typeface="Cambria Math" panose="02040503050406030204" pitchFamily="18" charset="0"/>
                        </a:rPr>
                        <m:t> </m:t>
                      </m:r>
                      <m:r>
                        <a:rPr lang="en-US" altLang="ja-JP"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1</m:t>
                          </m:r>
                        </m:num>
                        <m:den>
                          <m:r>
                            <a:rPr lang="en-US" altLang="ja-JP" sz="2800" b="0" i="1" smtClean="0">
                              <a:latin typeface="Cambria Math" panose="02040503050406030204" pitchFamily="18" charset="0"/>
                            </a:rPr>
                            <m:t>2</m:t>
                          </m:r>
                          <m:rad>
                            <m:radPr>
                              <m:degHide m:val="on"/>
                              <m:ctrlPr>
                                <a:rPr lang="en-US" altLang="ja-JP" sz="2800" b="0" i="1" smtClean="0">
                                  <a:latin typeface="Cambria Math" panose="02040503050406030204" pitchFamily="18" charset="0"/>
                                </a:rPr>
                              </m:ctrlPr>
                            </m:radPr>
                            <m:deg/>
                            <m:e>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𝐿</m:t>
                                      </m:r>
                                      <m:r>
                                        <a:rPr lang="en-US" altLang="ja-JP" b="0" i="1" smtClean="0">
                                          <a:latin typeface="Cambria Math" panose="02040503050406030204" pitchFamily="18" charset="0"/>
                                        </a:rPr>
                                        <m:t>7</m:t>
                                      </m:r>
                                    </m:sub>
                                  </m:sSub>
                                </m:sub>
                              </m:sSub>
                              <m:r>
                                <a:rPr lang="en-US" altLang="ja-JP" sz="2800" b="0" i="1" smtClean="0">
                                  <a:latin typeface="Cambria Math" panose="02040503050406030204" pitchFamily="18" charset="0"/>
                                </a:rPr>
                                <m:t>7</m:t>
                              </m:r>
                              <m:r>
                                <a:rPr lang="en-US" altLang="ja-JP" sz="2800" b="0" i="1" smtClean="0">
                                  <a:latin typeface="Cambria Math" panose="02040503050406030204" pitchFamily="18" charset="0"/>
                                </a:rPr>
                                <m:t>𝐼</m:t>
                              </m:r>
                            </m:e>
                          </m:rad>
                        </m:den>
                      </m:f>
                    </m:oMath>
                  </m:oMathPara>
                </a14:m>
                <a:endParaRPr kumimoji="1" lang="en-US" altLang="ja-JP" sz="2800" b="0" u="none" strike="noStrike" kern="1200" dirty="0">
                  <a:solidFill>
                    <a:srgbClr val="000000"/>
                  </a:solidFill>
                  <a:effectLst/>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𝐾</m:t>
                          </m:r>
                        </m:e>
                        <m: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𝐿</m:t>
                              </m:r>
                              <m:r>
                                <a:rPr lang="en-US" altLang="ja-JP" b="0" i="1" smtClean="0">
                                  <a:latin typeface="Cambria Math" panose="02040503050406030204" pitchFamily="18" charset="0"/>
                                </a:rPr>
                                <m:t>7</m:t>
                              </m:r>
                            </m:sub>
                          </m:sSub>
                        </m:sub>
                      </m:sSub>
                      <m:r>
                        <a:rPr lang="en-US" altLang="ja-JP" b="0" i="1" smtClean="0">
                          <a:latin typeface="Cambria Math" panose="02040503050406030204" pitchFamily="18" charset="0"/>
                        </a:rPr>
                        <m:t>=7</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𝐿</m:t>
                              </m:r>
                            </m:sub>
                          </m:sSub>
                        </m:sub>
                      </m:sSub>
                    </m:oMath>
                  </m:oMathPara>
                </a14:m>
                <a:endParaRPr kumimoji="1" lang="en-US" altLang="ja-JP" sz="2800" b="0" u="none" strike="noStrike" kern="1200" dirty="0">
                  <a:solidFill>
                    <a:srgbClr val="000000"/>
                  </a:solidFill>
                  <a:effectLst/>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𝐿</m:t>
                              </m:r>
                            </m:sub>
                          </m:sSub>
                        </m:sub>
                      </m:sSub>
                      <m:r>
                        <a:rPr lang="en-US" altLang="ja-JP" i="1">
                          <a:latin typeface="Cambria Math" panose="02040503050406030204" pitchFamily="18" charset="0"/>
                        </a:rPr>
                        <m:t> </m:t>
                      </m:r>
                      <m:r>
                        <a:rPr lang="en-US" altLang="ja-JP" b="0" i="1" smtClean="0">
                          <a:latin typeface="Cambria Math" panose="02040503050406030204" pitchFamily="18" charset="0"/>
                        </a:rPr>
                        <m:t>:</m:t>
                      </m:r>
                      <m:f>
                        <m:fPr>
                          <m:type m:val="lin"/>
                          <m:ctrlPr>
                            <a:rPr kumimoji="1" lang="en-US" altLang="ja-JP" sz="2800" b="0" i="1" u="none" strike="noStrike" kern="1200">
                              <a:solidFill>
                                <a:srgbClr val="000000"/>
                              </a:solidFill>
                              <a:effectLst/>
                              <a:latin typeface="Cambria Math" panose="02040503050406030204" pitchFamily="18" charset="0"/>
                            </a:rPr>
                          </m:ctrlPr>
                        </m:fPr>
                        <m:num>
                          <m:r>
                            <a:rPr kumimoji="1" lang="en-US" altLang="ja-JP" sz="2800" b="0" i="1" u="none" strike="noStrike" kern="1200">
                              <a:solidFill>
                                <a:srgbClr val="000000"/>
                              </a:solidFill>
                              <a:effectLst/>
                              <a:latin typeface="Cambria Math" panose="02040503050406030204" pitchFamily="18" charset="0"/>
                            </a:rPr>
                            <m:t>𝑊</m:t>
                          </m:r>
                          <m:r>
                            <a:rPr kumimoji="1" lang="en-US" altLang="ja-JP" sz="2800" b="0" i="1" u="none" strike="noStrike" kern="1200">
                              <a:solidFill>
                                <a:srgbClr val="000000"/>
                              </a:solidFill>
                              <a:effectLst/>
                              <a:latin typeface="Cambria Math" panose="02040503050406030204" pitchFamily="18" charset="0"/>
                              <a:ea typeface="Cambria Math" panose="02040503050406030204" pitchFamily="18" charset="0"/>
                            </a:rPr>
                            <m:t>×</m:t>
                          </m:r>
                          <m:r>
                            <a:rPr kumimoji="1" lang="en-US" altLang="ja-JP" sz="2800" b="0" i="1" u="none" strike="noStrike" kern="1200">
                              <a:solidFill>
                                <a:srgbClr val="000000"/>
                              </a:solidFill>
                              <a:effectLst/>
                              <a:latin typeface="Cambria Math" panose="02040503050406030204" pitchFamily="18" charset="0"/>
                              <a:ea typeface="Cambria Math" panose="02040503050406030204" pitchFamily="18" charset="0"/>
                            </a:rPr>
                            <m:t>𝑀</m:t>
                          </m:r>
                        </m:num>
                        <m:den>
                          <m:r>
                            <a:rPr kumimoji="1" lang="en-US" altLang="ja-JP" sz="2800" b="0" i="1" u="none" strike="noStrike" kern="1200">
                              <a:solidFill>
                                <a:srgbClr val="000000"/>
                              </a:solidFill>
                              <a:effectLst/>
                              <a:latin typeface="Cambria Math" panose="02040503050406030204" pitchFamily="18" charset="0"/>
                            </a:rPr>
                            <m:t>𝐿</m:t>
                          </m:r>
                        </m:den>
                      </m:f>
                      <m:r>
                        <a:rPr lang="en-US" altLang="ja-JP" i="1">
                          <a:solidFill>
                            <a:srgbClr val="000000"/>
                          </a:solidFill>
                          <a:latin typeface="Cambria Math" panose="02040503050406030204" pitchFamily="18" charset="0"/>
                        </a:rPr>
                        <m:t>=</m:t>
                      </m:r>
                      <m:f>
                        <m:fPr>
                          <m:type m:val="lin"/>
                          <m:ctrlPr>
                            <a:rPr lang="en-US" altLang="ja-JP" i="1">
                              <a:solidFill>
                                <a:srgbClr val="000000"/>
                              </a:solidFill>
                              <a:latin typeface="Cambria Math" panose="02040503050406030204" pitchFamily="18" charset="0"/>
                            </a:rPr>
                          </m:ctrlPr>
                        </m:fPr>
                        <m:num>
                          <m:r>
                            <a:rPr lang="en-US" altLang="ja-JP" i="1">
                              <a:solidFill>
                                <a:srgbClr val="000000"/>
                              </a:solidFill>
                              <a:latin typeface="Cambria Math" panose="02040503050406030204" pitchFamily="18" charset="0"/>
                            </a:rPr>
                            <m:t>3</m:t>
                          </m:r>
                          <m:r>
                            <m:rPr>
                              <m:sty m:val="p"/>
                            </m:rPr>
                            <a:rPr lang="ja-JP" altLang="ja-JP">
                              <a:solidFill>
                                <a:srgbClr val="000000"/>
                              </a:solidFill>
                              <a:latin typeface="Cambria Math" panose="02040503050406030204" pitchFamily="18" charset="0"/>
                              <a:ea typeface="Cambria Math" panose="02040503050406030204" pitchFamily="18" charset="0"/>
                            </a:rPr>
                            <m:t>μ</m:t>
                          </m:r>
                          <m:r>
                            <m:rPr>
                              <m:sty m:val="p"/>
                            </m:rPr>
                            <a:rPr lang="en-US" altLang="ja-JP">
                              <a:solidFill>
                                <a:srgbClr val="000000"/>
                              </a:solidFill>
                              <a:latin typeface="Cambria Math" panose="02040503050406030204" pitchFamily="18" charset="0"/>
                            </a:rPr>
                            <m:t>m</m:t>
                          </m:r>
                          <m:r>
                            <a:rPr lang="en-US" altLang="ja-JP" i="1">
                              <a:solidFill>
                                <a:srgbClr val="000000"/>
                              </a:solidFill>
                              <a:latin typeface="Cambria Math" panose="02040503050406030204" pitchFamily="18" charset="0"/>
                              <a:ea typeface="Cambria Math" panose="02040503050406030204" pitchFamily="18" charset="0"/>
                            </a:rPr>
                            <m:t>×2</m:t>
                          </m:r>
                        </m:num>
                        <m:den>
                          <m:r>
                            <a:rPr lang="en-US" altLang="ja-JP" i="1">
                              <a:solidFill>
                                <a:srgbClr val="000000"/>
                              </a:solidFill>
                              <a:latin typeface="Cambria Math" panose="02040503050406030204" pitchFamily="18" charset="0"/>
                            </a:rPr>
                            <m:t>0.18</m:t>
                          </m:r>
                          <m:r>
                            <m:rPr>
                              <m:sty m:val="p"/>
                            </m:rPr>
                            <a:rPr lang="ja-JP" altLang="ja-JP">
                              <a:solidFill>
                                <a:srgbClr val="000000"/>
                              </a:solidFill>
                              <a:latin typeface="Cambria Math" panose="02040503050406030204" pitchFamily="18" charset="0"/>
                              <a:ea typeface="Cambria Math" panose="02040503050406030204" pitchFamily="18" charset="0"/>
                            </a:rPr>
                            <m:t>μ</m:t>
                          </m:r>
                          <m:r>
                            <m:rPr>
                              <m:sty m:val="p"/>
                            </m:rPr>
                            <a:rPr lang="en-US" altLang="ja-JP">
                              <a:solidFill>
                                <a:srgbClr val="000000"/>
                              </a:solidFill>
                              <a:latin typeface="Cambria Math" panose="02040503050406030204" pitchFamily="18" charset="0"/>
                            </a:rPr>
                            <m:t>m</m:t>
                          </m:r>
                        </m:den>
                      </m:f>
                    </m:oMath>
                  </m:oMathPara>
                </a14:m>
                <a:endParaRPr lang="ja-JP" altLang="en-US" dirty="0"/>
              </a:p>
              <a:p>
                <a:pPr marL="0" indent="0">
                  <a:buNone/>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𝐾</m:t>
                        </m:r>
                      </m:e>
                      <m:sub>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𝐿</m:t>
                            </m:r>
                            <m:r>
                              <a:rPr lang="en-US" altLang="ja-JP" b="0" i="1" smtClean="0">
                                <a:latin typeface="Cambria Math" panose="02040503050406030204" pitchFamily="18" charset="0"/>
                              </a:rPr>
                              <m:t>7</m:t>
                            </m:r>
                          </m:sub>
                        </m:sSub>
                      </m:sub>
                    </m:sSub>
                    <m:r>
                      <a:rPr lang="en-US" altLang="ja-JP" b="0" i="1" smtClean="0">
                        <a:latin typeface="Cambria Math" panose="02040503050406030204" pitchFamily="18" charset="0"/>
                      </a:rPr>
                      <m:t>:</m:t>
                    </m:r>
                  </m:oMath>
                </a14:m>
                <a:r>
                  <a:rPr lang="en-US" altLang="ja-JP" dirty="0">
                    <a:solidFill>
                      <a:srgbClr val="000000"/>
                    </a:solidFill>
                  </a:rPr>
                  <a:t> </a:t>
                </a:r>
                <a14:m>
                  <m:oMath xmlns:m="http://schemas.openxmlformats.org/officeDocument/2006/math">
                    <m:f>
                      <m:fPr>
                        <m:type m:val="lin"/>
                        <m:ctrlPr>
                          <a:rPr lang="en-US" altLang="ja-JP" i="1">
                            <a:solidFill>
                              <a:srgbClr val="000000"/>
                            </a:solidFill>
                            <a:latin typeface="Cambria Math" panose="02040503050406030204" pitchFamily="18" charset="0"/>
                          </a:rPr>
                        </m:ctrlPr>
                      </m:fPr>
                      <m:num>
                        <m:r>
                          <a:rPr lang="en-US" altLang="ja-JP" i="1">
                            <a:solidFill>
                              <a:srgbClr val="000000"/>
                            </a:solidFill>
                            <a:latin typeface="Cambria Math" panose="02040503050406030204" pitchFamily="18" charset="0"/>
                          </a:rPr>
                          <m:t>𝑊</m:t>
                        </m:r>
                        <m:r>
                          <a:rPr lang="en-US" altLang="ja-JP" i="1">
                            <a:solidFill>
                              <a:srgbClr val="000000"/>
                            </a:solidFill>
                            <a:latin typeface="Cambria Math" panose="02040503050406030204" pitchFamily="18" charset="0"/>
                            <a:ea typeface="Cambria Math" panose="02040503050406030204" pitchFamily="18" charset="0"/>
                          </a:rPr>
                          <m:t>×</m:t>
                        </m:r>
                        <m:r>
                          <a:rPr lang="en-US" altLang="ja-JP" i="1">
                            <a:solidFill>
                              <a:srgbClr val="000000"/>
                            </a:solidFill>
                            <a:latin typeface="Cambria Math" panose="02040503050406030204" pitchFamily="18" charset="0"/>
                            <a:ea typeface="Cambria Math" panose="02040503050406030204" pitchFamily="18" charset="0"/>
                          </a:rPr>
                          <m:t>𝑀</m:t>
                        </m:r>
                      </m:num>
                      <m:den>
                        <m:r>
                          <a:rPr lang="en-US" altLang="ja-JP" i="1">
                            <a:solidFill>
                              <a:srgbClr val="000000"/>
                            </a:solidFill>
                            <a:latin typeface="Cambria Math" panose="02040503050406030204" pitchFamily="18" charset="0"/>
                          </a:rPr>
                          <m:t>𝐿</m:t>
                        </m:r>
                      </m:den>
                    </m:f>
                    <m:r>
                      <a:rPr lang="en-US" altLang="ja-JP" i="1">
                        <a:solidFill>
                          <a:srgbClr val="000000"/>
                        </a:solidFill>
                        <a:latin typeface="Cambria Math" panose="02040503050406030204" pitchFamily="18" charset="0"/>
                      </a:rPr>
                      <m:t>=</m:t>
                    </m:r>
                    <m:f>
                      <m:fPr>
                        <m:type m:val="lin"/>
                        <m:ctrlPr>
                          <a:rPr lang="en-US" altLang="ja-JP" i="1">
                            <a:solidFill>
                              <a:srgbClr val="000000"/>
                            </a:solidFill>
                            <a:latin typeface="Cambria Math" panose="02040503050406030204" pitchFamily="18" charset="0"/>
                          </a:rPr>
                        </m:ctrlPr>
                      </m:fPr>
                      <m:num>
                        <m:r>
                          <a:rPr lang="en-US" altLang="ja-JP" b="0" i="1" smtClean="0">
                            <a:solidFill>
                              <a:srgbClr val="000000"/>
                            </a:solidFill>
                            <a:latin typeface="Cambria Math" panose="02040503050406030204" pitchFamily="18" charset="0"/>
                          </a:rPr>
                          <m:t>21</m:t>
                        </m:r>
                        <m:r>
                          <m:rPr>
                            <m:sty m:val="p"/>
                          </m:rPr>
                          <a:rPr lang="ja-JP" altLang="ja-JP">
                            <a:solidFill>
                              <a:srgbClr val="000000"/>
                            </a:solidFill>
                            <a:latin typeface="Cambria Math" panose="02040503050406030204" pitchFamily="18" charset="0"/>
                            <a:ea typeface="Cambria Math" panose="02040503050406030204" pitchFamily="18" charset="0"/>
                          </a:rPr>
                          <m:t>μ</m:t>
                        </m:r>
                        <m:r>
                          <m:rPr>
                            <m:sty m:val="p"/>
                          </m:rPr>
                          <a:rPr lang="en-US" altLang="ja-JP">
                            <a:solidFill>
                              <a:srgbClr val="000000"/>
                            </a:solidFill>
                            <a:latin typeface="Cambria Math" panose="02040503050406030204" pitchFamily="18" charset="0"/>
                          </a:rPr>
                          <m:t>m</m:t>
                        </m:r>
                        <m:r>
                          <a:rPr lang="en-US" altLang="ja-JP" i="1">
                            <a:solidFill>
                              <a:srgbClr val="000000"/>
                            </a:solidFill>
                            <a:latin typeface="Cambria Math" panose="02040503050406030204" pitchFamily="18" charset="0"/>
                            <a:ea typeface="Cambria Math" panose="02040503050406030204" pitchFamily="18" charset="0"/>
                          </a:rPr>
                          <m:t>×2</m:t>
                        </m:r>
                      </m:num>
                      <m:den>
                        <m:r>
                          <a:rPr lang="en-US" altLang="ja-JP" i="1">
                            <a:solidFill>
                              <a:srgbClr val="000000"/>
                            </a:solidFill>
                            <a:latin typeface="Cambria Math" panose="02040503050406030204" pitchFamily="18" charset="0"/>
                          </a:rPr>
                          <m:t>0.18</m:t>
                        </m:r>
                        <m:r>
                          <m:rPr>
                            <m:sty m:val="p"/>
                          </m:rPr>
                          <a:rPr lang="ja-JP" altLang="ja-JP">
                            <a:solidFill>
                              <a:srgbClr val="000000"/>
                            </a:solidFill>
                            <a:latin typeface="Cambria Math" panose="02040503050406030204" pitchFamily="18" charset="0"/>
                            <a:ea typeface="Cambria Math" panose="02040503050406030204" pitchFamily="18" charset="0"/>
                          </a:rPr>
                          <m:t>μ</m:t>
                        </m:r>
                        <m:r>
                          <m:rPr>
                            <m:sty m:val="p"/>
                          </m:rPr>
                          <a:rPr lang="en-US" altLang="ja-JP">
                            <a:solidFill>
                              <a:srgbClr val="000000"/>
                            </a:solidFill>
                            <a:latin typeface="Cambria Math" panose="02040503050406030204" pitchFamily="18" charset="0"/>
                          </a:rPr>
                          <m:t>m</m:t>
                        </m:r>
                      </m:den>
                    </m:f>
                  </m:oMath>
                </a14:m>
                <a:endParaRPr lang="en-US" altLang="ja-JP"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ja-JP" i="1" smtClean="0">
                          <a:solidFill>
                            <a:srgbClr val="000000"/>
                          </a:solidFill>
                          <a:latin typeface="Cambria Math" panose="02040503050406030204" pitchFamily="18" charset="0"/>
                          <a:ea typeface="Cambria Math" panose="02040503050406030204" pitchFamily="18" charset="0"/>
                        </a:rPr>
                        <m:t>→</m:t>
                      </m:r>
                      <m:f>
                        <m:fPr>
                          <m:type m:val="lin"/>
                          <m:ctrlPr>
                            <a:rPr lang="en-US" altLang="ja-JP" i="1">
                              <a:solidFill>
                                <a:srgbClr val="000000"/>
                              </a:solidFill>
                              <a:latin typeface="Cambria Math" panose="02040503050406030204" pitchFamily="18" charset="0"/>
                            </a:rPr>
                          </m:ctrlPr>
                        </m:fPr>
                        <m:num>
                          <m:r>
                            <a:rPr lang="en-US" altLang="ja-JP" b="0" i="0" smtClean="0">
                              <a:solidFill>
                                <a:srgbClr val="000000"/>
                              </a:solidFill>
                              <a:latin typeface="Cambria Math" panose="02040503050406030204" pitchFamily="18" charset="0"/>
                            </a:rPr>
                            <m:t>10.5</m:t>
                          </m:r>
                          <m:r>
                            <m:rPr>
                              <m:sty m:val="p"/>
                            </m:rPr>
                            <a:rPr lang="ja-JP" altLang="ja-JP">
                              <a:solidFill>
                                <a:srgbClr val="000000"/>
                              </a:solidFill>
                              <a:latin typeface="Cambria Math" panose="02040503050406030204" pitchFamily="18" charset="0"/>
                              <a:ea typeface="Cambria Math" panose="02040503050406030204" pitchFamily="18" charset="0"/>
                            </a:rPr>
                            <m:t>μ</m:t>
                          </m:r>
                          <m:r>
                            <m:rPr>
                              <m:sty m:val="p"/>
                            </m:rPr>
                            <a:rPr lang="en-US" altLang="ja-JP">
                              <a:solidFill>
                                <a:srgbClr val="000000"/>
                              </a:solidFill>
                              <a:latin typeface="Cambria Math" panose="02040503050406030204" pitchFamily="18" charset="0"/>
                            </a:rPr>
                            <m:t>m</m:t>
                          </m:r>
                          <m:r>
                            <a:rPr lang="en-US" altLang="ja-JP" i="1">
                              <a:solidFill>
                                <a:srgbClr val="000000"/>
                              </a:solidFill>
                              <a:latin typeface="Cambria Math" panose="02040503050406030204" pitchFamily="18" charset="0"/>
                              <a:ea typeface="Cambria Math" panose="02040503050406030204" pitchFamily="18" charset="0"/>
                            </a:rPr>
                            <m:t>×</m:t>
                          </m:r>
                          <m:r>
                            <a:rPr lang="en-US" altLang="ja-JP" b="0" i="1" smtClean="0">
                              <a:solidFill>
                                <a:srgbClr val="000000"/>
                              </a:solidFill>
                              <a:latin typeface="Cambria Math" panose="02040503050406030204" pitchFamily="18" charset="0"/>
                              <a:ea typeface="Cambria Math" panose="02040503050406030204" pitchFamily="18" charset="0"/>
                            </a:rPr>
                            <m:t>4</m:t>
                          </m:r>
                        </m:num>
                        <m:den>
                          <m:r>
                            <a:rPr lang="en-US" altLang="ja-JP" i="1">
                              <a:solidFill>
                                <a:srgbClr val="000000"/>
                              </a:solidFill>
                              <a:latin typeface="Cambria Math" panose="02040503050406030204" pitchFamily="18" charset="0"/>
                            </a:rPr>
                            <m:t>0.18</m:t>
                          </m:r>
                          <m:r>
                            <m:rPr>
                              <m:sty m:val="p"/>
                            </m:rPr>
                            <a:rPr lang="ja-JP" altLang="ja-JP">
                              <a:solidFill>
                                <a:srgbClr val="000000"/>
                              </a:solidFill>
                              <a:latin typeface="Cambria Math" panose="02040503050406030204" pitchFamily="18" charset="0"/>
                              <a:ea typeface="Cambria Math" panose="02040503050406030204" pitchFamily="18" charset="0"/>
                            </a:rPr>
                            <m:t>μ</m:t>
                          </m:r>
                          <m:r>
                            <m:rPr>
                              <m:sty m:val="p"/>
                            </m:rPr>
                            <a:rPr lang="en-US" altLang="ja-JP">
                              <a:solidFill>
                                <a:srgbClr val="000000"/>
                              </a:solidFill>
                              <a:latin typeface="Cambria Math" panose="02040503050406030204" pitchFamily="18" charset="0"/>
                            </a:rPr>
                            <m:t>m</m:t>
                          </m:r>
                        </m:den>
                      </m:f>
                    </m:oMath>
                  </m:oMathPara>
                </a14:m>
                <a:endParaRPr lang="en-US" altLang="ja-JP" dirty="0"/>
              </a:p>
              <a:p>
                <a:pPr marL="0" indent="0">
                  <a:buNone/>
                </a:pPr>
                <a:endParaRPr lang="en-US" altLang="ja-JP" dirty="0"/>
              </a:p>
              <a:p>
                <a:pPr marL="0" indent="0">
                  <a:buNone/>
                </a:pPr>
                <a:endParaRPr lang="ja-JP" altLang="en-US" dirty="0"/>
              </a:p>
            </p:txBody>
          </p:sp>
        </mc:Choice>
        <mc:Fallback xmlns="">
          <p:sp>
            <p:nvSpPr>
              <p:cNvPr id="6" name="コンテンツ プレースホルダー 5">
                <a:extLst>
                  <a:ext uri="{FF2B5EF4-FFF2-40B4-BE49-F238E27FC236}">
                    <a16:creationId xmlns:a16="http://schemas.microsoft.com/office/drawing/2014/main" id="{5B277621-D4BF-C3D5-352C-3630D1A82934}"/>
                  </a:ext>
                </a:extLst>
              </p:cNvPr>
              <p:cNvSpPr>
                <a:spLocks noGrp="1" noRot="1" noChangeAspect="1" noMove="1" noResize="1" noEditPoints="1" noAdjustHandles="1" noChangeArrowheads="1" noChangeShapeType="1" noTextEdit="1"/>
              </p:cNvSpPr>
              <p:nvPr>
                <p:ph sz="half" idx="2"/>
              </p:nvPr>
            </p:nvSpPr>
            <p:spPr>
              <a:xfrm>
                <a:off x="6172199" y="1825625"/>
                <a:ext cx="5889171" cy="4351338"/>
              </a:xfrm>
              <a:blipFill>
                <a:blip r:embed="rId3"/>
                <a:stretch>
                  <a:fillRect l="-1241" t="-3081" r="-1034" b="-2241"/>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92349CBB-FCDD-5A2D-2787-3DE51C509F97}"/>
              </a:ext>
            </a:extLst>
          </p:cNvPr>
          <p:cNvSpPr>
            <a:spLocks noGrp="1"/>
          </p:cNvSpPr>
          <p:nvPr>
            <p:ph type="sldNum" sz="quarter" idx="12"/>
          </p:nvPr>
        </p:nvSpPr>
        <p:spPr/>
        <p:txBody>
          <a:bodyPr/>
          <a:lstStyle/>
          <a:p>
            <a:fld id="{924F15B5-D230-46EA-A16E-48DA41321501}" type="slidenum">
              <a:rPr kumimoji="1" lang="ja-JP" altLang="en-US" smtClean="0"/>
              <a:t>25</a:t>
            </a:fld>
            <a:endParaRPr kumimoji="1" lang="ja-JP" altLang="en-US"/>
          </a:p>
        </p:txBody>
      </p:sp>
    </p:spTree>
    <p:extLst>
      <p:ext uri="{BB962C8B-B14F-4D97-AF65-F5344CB8AC3E}">
        <p14:creationId xmlns:p14="http://schemas.microsoft.com/office/powerpoint/2010/main" val="3812755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コンテンツ プレースホルダー 12">
            <a:extLst>
              <a:ext uri="{FF2B5EF4-FFF2-40B4-BE49-F238E27FC236}">
                <a16:creationId xmlns:a16="http://schemas.microsoft.com/office/drawing/2014/main" id="{C7112A6E-2265-043C-F1C6-54F746079924}"/>
              </a:ext>
            </a:extLst>
          </p:cNvPr>
          <p:cNvPicPr>
            <a:picLocks noGrp="1" noChangeAspect="1"/>
          </p:cNvPicPr>
          <p:nvPr>
            <p:ph sz="half" idx="2"/>
          </p:nvPr>
        </p:nvPicPr>
        <p:blipFill>
          <a:blip r:embed="rId2"/>
          <a:stretch>
            <a:fillRect/>
          </a:stretch>
        </p:blipFill>
        <p:spPr>
          <a:xfrm>
            <a:off x="6784389" y="1571057"/>
            <a:ext cx="5271133" cy="4512697"/>
          </a:xfrm>
          <a:prstGeom prst="rect">
            <a:avLst/>
          </a:prstGeom>
        </p:spPr>
      </p:pic>
      <p:sp>
        <p:nvSpPr>
          <p:cNvPr id="2" name="タイトル 1">
            <a:extLst>
              <a:ext uri="{FF2B5EF4-FFF2-40B4-BE49-F238E27FC236}">
                <a16:creationId xmlns:a16="http://schemas.microsoft.com/office/drawing/2014/main" id="{B57CA52C-3DD0-BD8A-AFF8-9DF08B9698A6}"/>
              </a:ext>
            </a:extLst>
          </p:cNvPr>
          <p:cNvSpPr>
            <a:spLocks noGrp="1"/>
          </p:cNvSpPr>
          <p:nvPr>
            <p:ph type="title"/>
          </p:nvPr>
        </p:nvSpPr>
        <p:spPr/>
        <p:txBody>
          <a:bodyPr/>
          <a:lstStyle/>
          <a:p>
            <a:r>
              <a:rPr kumimoji="1" lang="en-US" altLang="ja-JP" dirty="0"/>
              <a:t>7</a:t>
            </a:r>
            <a:r>
              <a:rPr kumimoji="1" lang="ja-JP" altLang="en-US" dirty="0"/>
              <a:t>入力ギルバート型乗算回路</a:t>
            </a:r>
          </a:p>
        </p:txBody>
      </p:sp>
      <mc:AlternateContent xmlns:mc="http://schemas.openxmlformats.org/markup-compatibility/2006" xmlns:a14="http://schemas.microsoft.com/office/drawing/2010/main">
        <mc:Choice Requires="a14">
          <p:graphicFrame>
            <p:nvGraphicFramePr>
              <p:cNvPr id="11" name="表 11">
                <a:extLst>
                  <a:ext uri="{FF2B5EF4-FFF2-40B4-BE49-F238E27FC236}">
                    <a16:creationId xmlns:a16="http://schemas.microsoft.com/office/drawing/2014/main" id="{942B19DD-2827-7718-CA94-61A56995A96F}"/>
                  </a:ext>
                </a:extLst>
              </p:cNvPr>
              <p:cNvGraphicFramePr>
                <a:graphicFrameLocks noGrp="1"/>
              </p:cNvGraphicFramePr>
              <p:nvPr>
                <p:ph sz="half" idx="1"/>
                <p:extLst>
                  <p:ext uri="{D42A27DB-BD31-4B8C-83A1-F6EECF244321}">
                    <p14:modId xmlns:p14="http://schemas.microsoft.com/office/powerpoint/2010/main" val="3227860808"/>
                  </p:ext>
                </p:extLst>
              </p:nvPr>
            </p:nvGraphicFramePr>
            <p:xfrm>
              <a:off x="323982" y="1671896"/>
              <a:ext cx="6381618" cy="4867016"/>
            </p:xfrm>
            <a:graphic>
              <a:graphicData uri="http://schemas.openxmlformats.org/drawingml/2006/table">
                <a:tbl>
                  <a:tblPr firstRow="1" bandRow="1">
                    <a:tableStyleId>{5940675A-B579-460E-94D1-54222C63F5DA}</a:tableStyleId>
                  </a:tblPr>
                  <a:tblGrid>
                    <a:gridCol w="2898189">
                      <a:extLst>
                        <a:ext uri="{9D8B030D-6E8A-4147-A177-3AD203B41FA5}">
                          <a16:colId xmlns:a16="http://schemas.microsoft.com/office/drawing/2014/main" val="1550927089"/>
                        </a:ext>
                      </a:extLst>
                    </a:gridCol>
                    <a:gridCol w="3483429">
                      <a:extLst>
                        <a:ext uri="{9D8B030D-6E8A-4147-A177-3AD203B41FA5}">
                          <a16:colId xmlns:a16="http://schemas.microsoft.com/office/drawing/2014/main" val="1286354228"/>
                        </a:ext>
                      </a:extLst>
                    </a:gridCol>
                  </a:tblGrid>
                  <a:tr h="371067">
                    <a:tc>
                      <a:txBody>
                        <a:bodyPr/>
                        <a:lstStyle/>
                        <a:p>
                          <a:pPr algn="ctr"/>
                          <a:r>
                            <a:rPr kumimoji="1" lang="ja-JP" altLang="en-US" dirty="0"/>
                            <a:t>名称</a:t>
                          </a:r>
                        </a:p>
                      </a:txBody>
                      <a:tcPr/>
                    </a:tc>
                    <a:tc>
                      <a:txBody>
                        <a:bodyPr/>
                        <a:lstStyle/>
                        <a:p>
                          <a:pPr algn="ctr"/>
                          <a:r>
                            <a:rPr kumimoji="1" lang="ja-JP" altLang="en-US" dirty="0"/>
                            <a:t>値</a:t>
                          </a:r>
                        </a:p>
                      </a:txBody>
                      <a:tcPr/>
                    </a:tc>
                    <a:extLst>
                      <a:ext uri="{0D108BD9-81ED-4DB2-BD59-A6C34878D82A}">
                        <a16:rowId xmlns:a16="http://schemas.microsoft.com/office/drawing/2014/main" val="1899439643"/>
                      </a:ext>
                    </a:extLst>
                  </a:tr>
                  <a:tr h="37106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𝐷𝐷</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1.8</m:t>
                                </m:r>
                                <m:r>
                                  <m:rPr>
                                    <m:sty m:val="p"/>
                                  </m:rPr>
                                  <a:rPr kumimoji="1" lang="en-US" altLang="ja-JP" sz="1800" b="0" i="0" smtClean="0">
                                    <a:latin typeface="Cambria Math" panose="02040503050406030204" pitchFamily="18" charset="0"/>
                                  </a:rPr>
                                  <m:t>V</m:t>
                                </m:r>
                              </m:oMath>
                            </m:oMathPara>
                          </a14:m>
                          <a:endParaRPr kumimoji="1" lang="ja-JP" altLang="en-US" dirty="0"/>
                        </a:p>
                      </a:txBody>
                      <a:tcPr/>
                    </a:tc>
                    <a:extLst>
                      <a:ext uri="{0D108BD9-81ED-4DB2-BD59-A6C34878D82A}">
                        <a16:rowId xmlns:a16="http://schemas.microsoft.com/office/drawing/2014/main" val="3873016426"/>
                      </a:ext>
                    </a:extLst>
                  </a:tr>
                  <a:tr h="37106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𝐶𝑇𝑅𝐿</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1.</m:t>
                                </m:r>
                                <m:r>
                                  <a:rPr kumimoji="1" lang="en-US" altLang="ja-JP" sz="1800" b="0" i="0" smtClean="0">
                                    <a:latin typeface="Cambria Math" panose="02040503050406030204" pitchFamily="18" charset="0"/>
                                  </a:rPr>
                                  <m:t>2</m:t>
                                </m:r>
                                <m:r>
                                  <m:rPr>
                                    <m:sty m:val="p"/>
                                  </m:rPr>
                                  <a:rPr kumimoji="1" lang="en-US" altLang="ja-JP" sz="1800" b="0" i="0" smtClean="0">
                                    <a:latin typeface="Cambria Math" panose="02040503050406030204" pitchFamily="18" charset="0"/>
                                  </a:rPr>
                                  <m:t>V</m:t>
                                </m:r>
                              </m:oMath>
                            </m:oMathPara>
                          </a14:m>
                          <a:endParaRPr kumimoji="1" lang="ja-JP" altLang="en-US" i="0" dirty="0"/>
                        </a:p>
                      </a:txBody>
                      <a:tcPr/>
                    </a:tc>
                    <a:extLst>
                      <a:ext uri="{0D108BD9-81ED-4DB2-BD59-A6C34878D82A}">
                        <a16:rowId xmlns:a16="http://schemas.microsoft.com/office/drawing/2014/main" val="3322478547"/>
                      </a:ext>
                    </a:extLst>
                  </a:tr>
                  <a:tr h="3710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𝑣</m:t>
                                    </m:r>
                                  </m:e>
                                  <m:sub>
                                    <m:r>
                                      <a:rPr kumimoji="1" lang="en-US" altLang="ja-JP" sz="1800" b="0" i="1" smtClean="0">
                                        <a:latin typeface="Cambria Math" panose="02040503050406030204" pitchFamily="18" charset="0"/>
                                      </a:rPr>
                                      <m:t>𝑐𝑡𝑟𝑙</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𝑣</m:t>
                                    </m:r>
                                  </m:e>
                                  <m:sub>
                                    <m:r>
                                      <a:rPr kumimoji="1" lang="en-US" altLang="ja-JP" sz="1800" b="0" i="1" smtClean="0">
                                        <a:latin typeface="Cambria Math" panose="02040503050406030204" pitchFamily="18" charset="0"/>
                                      </a:rPr>
                                      <m:t>𝑐𝑡𝑟𝑙</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𝑣</m:t>
                                    </m:r>
                                  </m:e>
                                  <m:sub>
                                    <m:r>
                                      <a:rPr kumimoji="1" lang="en-US" altLang="ja-JP" sz="1800" b="0" i="1" smtClean="0">
                                        <a:latin typeface="Cambria Math" panose="02040503050406030204" pitchFamily="18" charset="0"/>
                                      </a:rPr>
                                      <m:t>𝑐𝑡𝑟𝑙</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−0.1~0.1</m:t>
                                </m:r>
                                <m:r>
                                  <m:rPr>
                                    <m:sty m:val="p"/>
                                  </m:rPr>
                                  <a:rPr kumimoji="1" lang="en-US" altLang="ja-JP" sz="1800" b="0" i="0" smtClean="0">
                                    <a:latin typeface="Cambria Math" panose="02040503050406030204" pitchFamily="18" charset="0"/>
                                  </a:rPr>
                                  <m:t>V</m:t>
                                </m:r>
                              </m:oMath>
                            </m:oMathPara>
                          </a14:m>
                          <a:endParaRPr kumimoji="1" lang="ja-JP" altLang="en-US" i="0" dirty="0"/>
                        </a:p>
                      </a:txBody>
                      <a:tcPr/>
                    </a:tc>
                    <a:extLst>
                      <a:ext uri="{0D108BD9-81ED-4DB2-BD59-A6C34878D82A}">
                        <a16:rowId xmlns:a16="http://schemas.microsoft.com/office/drawing/2014/main" val="2754390872"/>
                      </a:ext>
                    </a:extLst>
                  </a:tr>
                  <a:tr h="37106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𝐼𝑁</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m:t>
                                </m:r>
                                <m:r>
                                  <a:rPr kumimoji="1" lang="en-US" altLang="ja-JP" sz="1800" b="0" i="0" smtClean="0">
                                    <a:latin typeface="Cambria Math" panose="02040503050406030204" pitchFamily="18" charset="0"/>
                                  </a:rPr>
                                  <m:t>8</m:t>
                                </m:r>
                                <m:r>
                                  <m:rPr>
                                    <m:sty m:val="p"/>
                                  </m:rPr>
                                  <a:rPr kumimoji="1" lang="en-US" altLang="ja-JP" sz="1800" b="0" i="0" smtClean="0">
                                    <a:latin typeface="Cambria Math" panose="02040503050406030204" pitchFamily="18" charset="0"/>
                                  </a:rPr>
                                  <m:t>V</m:t>
                                </m:r>
                              </m:oMath>
                            </m:oMathPara>
                          </a14:m>
                          <a:endParaRPr kumimoji="1" lang="ja-JP" altLang="en-US" i="0" dirty="0"/>
                        </a:p>
                      </a:txBody>
                      <a:tcPr/>
                    </a:tc>
                    <a:extLst>
                      <a:ext uri="{0D108BD9-81ED-4DB2-BD59-A6C34878D82A}">
                        <a16:rowId xmlns:a16="http://schemas.microsoft.com/office/drawing/2014/main" val="744382646"/>
                      </a:ext>
                    </a:extLst>
                  </a:tr>
                  <a:tr h="37106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𝑣</m:t>
                                    </m:r>
                                  </m:e>
                                  <m:sub>
                                    <m:r>
                                      <a:rPr kumimoji="1" lang="en-US" altLang="ja-JP" sz="1800" b="0" i="1" smtClean="0">
                                        <a:latin typeface="Cambria Math" panose="02040503050406030204" pitchFamily="18" charset="0"/>
                                      </a:rPr>
                                      <m:t>𝑖𝑛</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𝑣</m:t>
                                    </m:r>
                                  </m:e>
                                  <m:sub>
                                    <m:r>
                                      <a:rPr kumimoji="1" lang="en-US" altLang="ja-JP" sz="1800" b="0" i="1" smtClean="0">
                                        <a:latin typeface="Cambria Math" panose="02040503050406030204" pitchFamily="18" charset="0"/>
                                      </a:rPr>
                                      <m:t>𝑖𝑛</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𝑣</m:t>
                                    </m:r>
                                  </m:e>
                                  <m:sub>
                                    <m:r>
                                      <a:rPr kumimoji="1" lang="en-US" altLang="ja-JP" sz="1800" b="0" i="1" smtClean="0">
                                        <a:latin typeface="Cambria Math" panose="02040503050406030204" pitchFamily="18" charset="0"/>
                                      </a:rPr>
                                      <m:t>𝑖𝑛</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−0.1~0.1</m:t>
                                </m:r>
                                <m:r>
                                  <m:rPr>
                                    <m:sty m:val="p"/>
                                  </m:rPr>
                                  <a:rPr kumimoji="1" lang="en-US" altLang="ja-JP" sz="1800" b="0" i="0" smtClean="0">
                                    <a:latin typeface="Cambria Math" panose="02040503050406030204" pitchFamily="18" charset="0"/>
                                  </a:rPr>
                                  <m:t>V</m:t>
                                </m:r>
                              </m:oMath>
                            </m:oMathPara>
                          </a14:m>
                          <a:endParaRPr kumimoji="1" lang="ja-JP" altLang="en-US" dirty="0"/>
                        </a:p>
                      </a:txBody>
                      <a:tcPr/>
                    </a:tc>
                    <a:extLst>
                      <a:ext uri="{0D108BD9-81ED-4DB2-BD59-A6C34878D82A}">
                        <a16:rowId xmlns:a16="http://schemas.microsoft.com/office/drawing/2014/main" val="2153915551"/>
                      </a:ext>
                    </a:extLst>
                  </a:tr>
                  <a:tr h="37106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0</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m:t>
                                </m:r>
                                <m:r>
                                  <a:rPr kumimoji="1" lang="en-US" altLang="ja-JP" sz="1800" b="0" i="0" smtClean="0">
                                    <a:latin typeface="Cambria Math" panose="02040503050406030204" pitchFamily="18" charset="0"/>
                                  </a:rPr>
                                  <m:t>6</m:t>
                                </m:r>
                                <m:r>
                                  <m:rPr>
                                    <m:sty m:val="p"/>
                                  </m:rPr>
                                  <a:rPr kumimoji="1" lang="en-US" altLang="ja-JP" sz="1800" b="0" i="0" smtClean="0">
                                    <a:latin typeface="Cambria Math" panose="02040503050406030204" pitchFamily="18" charset="0"/>
                                  </a:rPr>
                                  <m:t>V</m:t>
                                </m:r>
                              </m:oMath>
                            </m:oMathPara>
                          </a14:m>
                          <a:endParaRPr kumimoji="1" lang="ja-JP" altLang="en-US" i="0" dirty="0"/>
                        </a:p>
                      </a:txBody>
                      <a:tcPr/>
                    </a:tc>
                    <a:extLst>
                      <a:ext uri="{0D108BD9-81ED-4DB2-BD59-A6C34878D82A}">
                        <a16:rowId xmlns:a16="http://schemas.microsoft.com/office/drawing/2014/main" val="3914205648"/>
                      </a:ext>
                    </a:extLst>
                  </a:tr>
                  <a:tr h="37106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a:rPr kumimoji="1" lang="en-US" altLang="ja-JP" sz="1800" b="0" i="1" smtClean="0">
                                        <a:latin typeface="Cambria Math" panose="02040503050406030204" pitchFamily="18" charset="0"/>
                                      </a:rPr>
                                      <m:t>𝐿𝐷</m:t>
                                    </m:r>
                                    <m:r>
                                      <a:rPr kumimoji="1" lang="en-US" altLang="ja-JP" sz="1800" b="0" i="1" smtClean="0">
                                        <a:latin typeface="Cambria Math" panose="02040503050406030204" pitchFamily="18" charset="0"/>
                                      </a:rPr>
                                      <m:t>7</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a:rPr kumimoji="1" lang="en-US" altLang="ja-JP" sz="1800" b="0" i="1" smtClean="0">
                                        <a:latin typeface="Cambria Math" panose="02040503050406030204" pitchFamily="18" charset="0"/>
                                      </a:rPr>
                                      <m:t>𝐿𝐷</m:t>
                                    </m:r>
                                  </m:sub>
                                </m:sSub>
                                <m:r>
                                  <a:rPr kumimoji="1" lang="en-US" altLang="ja-JP" sz="1800" b="0" i="1" smtClean="0">
                                    <a:latin typeface="Cambria Math" panose="02040503050406030204" pitchFamily="18" charset="0"/>
                                  </a:rPr>
                                  <m:t>/7</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0" smtClean="0">
                                    <a:latin typeface="Cambria Math" panose="02040503050406030204" pitchFamily="18" charset="0"/>
                                  </a:rPr>
                                  <m:t>280</m:t>
                                </m:r>
                                <m:r>
                                  <m:rPr>
                                    <m:sty m:val="p"/>
                                  </m:rPr>
                                  <a:rPr kumimoji="1" lang="en-US" altLang="ja-JP" sz="1800" b="0" i="1" smtClean="0">
                                    <a:latin typeface="Cambria Math" panose="02040503050406030204" pitchFamily="18" charset="0"/>
                                  </a:rPr>
                                  <m:t>Ω</m:t>
                                </m:r>
                              </m:oMath>
                            </m:oMathPara>
                          </a14:m>
                          <a:endParaRPr kumimoji="1" lang="ja-JP" altLang="en-US" dirty="0"/>
                        </a:p>
                      </a:txBody>
                      <a:tcPr/>
                    </a:tc>
                    <a:extLst>
                      <a:ext uri="{0D108BD9-81ED-4DB2-BD59-A6C34878D82A}">
                        <a16:rowId xmlns:a16="http://schemas.microsoft.com/office/drawing/2014/main" val="1428363448"/>
                      </a:ext>
                    </a:extLst>
                  </a:tr>
                  <a:tr h="37106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𝑀</m:t>
                                    </m:r>
                                  </m:e>
                                  <m:sub>
                                    <m:r>
                                      <a:rPr kumimoji="1" lang="en-US" altLang="ja-JP" sz="1800" b="0" i="1" smtClean="0">
                                        <a:latin typeface="Cambria Math" panose="02040503050406030204" pitchFamily="18" charset="0"/>
                                      </a:rPr>
                                      <m:t>𝐿</m:t>
                                    </m:r>
                                    <m:r>
                                      <a:rPr kumimoji="1" lang="en-US" altLang="ja-JP" sz="1800" b="0" i="1" smtClean="0">
                                        <a:latin typeface="Cambria Math" panose="02040503050406030204" pitchFamily="18" charset="0"/>
                                      </a:rPr>
                                      <m:t>7</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𝑊</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𝑀</m:t>
                                    </m:r>
                                  </m:num>
                                  <m:den>
                                    <m:r>
                                      <a:rPr kumimoji="1" lang="en-US" altLang="ja-JP" sz="1800" b="0" i="1" smtClean="0">
                                        <a:latin typeface="Cambria Math" panose="02040503050406030204" pitchFamily="18" charset="0"/>
                                      </a:rPr>
                                      <m:t>𝐿</m:t>
                                    </m:r>
                                  </m:den>
                                </m:f>
                                <m:r>
                                  <a:rPr kumimoji="1" lang="en-US" altLang="ja-JP" sz="1800" b="0" i="1" smtClean="0">
                                    <a:latin typeface="Cambria Math" panose="02040503050406030204" pitchFamily="18" charset="0"/>
                                  </a:rPr>
                                  <m:t>=</m:t>
                                </m:r>
                                <m:f>
                                  <m:fPr>
                                    <m:type m:val="lin"/>
                                    <m:ctrlPr>
                                      <a:rPr kumimoji="1" lang="en-US" altLang="ja-JP" sz="1800" b="0" i="1" smtClean="0">
                                        <a:latin typeface="Cambria Math" panose="02040503050406030204" pitchFamily="18" charset="0"/>
                                      </a:rPr>
                                    </m:ctrlPr>
                                  </m:fPr>
                                  <m:num>
                                    <m:r>
                                      <a:rPr kumimoji="1" lang="en-US" altLang="ja-JP" sz="1800" b="0" i="0" smtClean="0">
                                        <a:latin typeface="Cambria Math" panose="02040503050406030204" pitchFamily="18" charset="0"/>
                                      </a:rPr>
                                      <m:t>10.5</m:t>
                                    </m:r>
                                    <m:r>
                                      <m:rPr>
                                        <m:sty m:val="p"/>
                                      </m:rPr>
                                      <a:rPr kumimoji="1" lang="ja-JP" altLang="en-US" sz="1800" b="0" i="0" smtClean="0">
                                        <a:latin typeface="Cambria Math" panose="02040503050406030204" pitchFamily="18" charset="0"/>
                                      </a:rPr>
                                      <m:t>μ</m:t>
                                    </m:r>
                                    <m:r>
                                      <m:rPr>
                                        <m:sty m:val="p"/>
                                      </m:rPr>
                                      <a:rPr kumimoji="1" lang="en-US" altLang="ja-JP" sz="1800" b="0" i="0" smtClean="0">
                                        <a:latin typeface="Cambria Math" panose="02040503050406030204" pitchFamily="18" charset="0"/>
                                      </a:rPr>
                                      <m:t>m</m:t>
                                    </m:r>
                                    <m:r>
                                      <a:rPr kumimoji="1" lang="en-US" altLang="ja-JP" sz="1800" b="0" i="1" smtClean="0">
                                        <a:latin typeface="Cambria Math" panose="02040503050406030204" pitchFamily="18" charset="0"/>
                                        <a:ea typeface="Cambria Math" panose="02040503050406030204" pitchFamily="18" charset="0"/>
                                      </a:rPr>
                                      <m:t>×4</m:t>
                                    </m:r>
                                  </m:num>
                                  <m:den>
                                    <m:r>
                                      <a:rPr kumimoji="1" lang="en-US" altLang="ja-JP" sz="1800" b="0" i="1" smtClean="0">
                                        <a:latin typeface="Cambria Math" panose="02040503050406030204" pitchFamily="18" charset="0"/>
                                      </a:rPr>
                                      <m:t>0.18</m:t>
                                    </m:r>
                                    <m:r>
                                      <m:rPr>
                                        <m:sty m:val="p"/>
                                      </m:rPr>
                                      <a:rPr kumimoji="1" lang="ja-JP" altLang="en-US" sz="1800" b="0" i="0" smtClean="0">
                                        <a:latin typeface="Cambria Math" panose="02040503050406030204" pitchFamily="18" charset="0"/>
                                      </a:rPr>
                                      <m:t>μ</m:t>
                                    </m:r>
                                    <m:r>
                                      <m:rPr>
                                        <m:sty m:val="p"/>
                                      </m:rPr>
                                      <a:rPr kumimoji="1" lang="en-US" altLang="ja-JP" sz="1800" b="0" i="0" smtClean="0">
                                        <a:latin typeface="Cambria Math" panose="02040503050406030204" pitchFamily="18" charset="0"/>
                                      </a:rPr>
                                      <m:t>m</m:t>
                                    </m:r>
                                  </m:den>
                                </m:f>
                              </m:oMath>
                            </m:oMathPara>
                          </a14:m>
                          <a:endParaRPr kumimoji="1" lang="ja-JP" altLang="en-US" dirty="0"/>
                        </a:p>
                      </a:txBody>
                      <a:tcPr/>
                    </a:tc>
                    <a:extLst>
                      <a:ext uri="{0D108BD9-81ED-4DB2-BD59-A6C34878D82A}">
                        <a16:rowId xmlns:a16="http://schemas.microsoft.com/office/drawing/2014/main" val="1259408178"/>
                      </a:ext>
                    </a:extLst>
                  </a:tr>
                  <a:tr h="3872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𝑀</m:t>
                                    </m:r>
                                  </m:e>
                                  <m:sub>
                                    <m:r>
                                      <a:rPr kumimoji="1" lang="en-US" altLang="ja-JP" sz="1800" b="0" i="1" smtClean="0">
                                        <a:latin typeface="Cambria Math" panose="02040503050406030204" pitchFamily="18" charset="0"/>
                                      </a:rPr>
                                      <m:t>𝑢𝑝</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𝑀</m:t>
                                    </m:r>
                                  </m:e>
                                  <m:sub>
                                    <m:r>
                                      <a:rPr kumimoji="1" lang="en-US" altLang="ja-JP" sz="1800" b="0" i="1" smtClean="0">
                                        <a:latin typeface="Cambria Math" panose="02040503050406030204" pitchFamily="18" charset="0"/>
                                      </a:rPr>
                                      <m:t>3,4,5,6</m:t>
                                    </m:r>
                                  </m:sub>
                                </m:sSub>
                                <m:r>
                                  <a:rPr kumimoji="1" lang="en-US" altLang="ja-JP" sz="1800" b="0" i="1" smtClean="0">
                                    <a:latin typeface="Cambria Math" panose="02040503050406030204" pitchFamily="18" charset="0"/>
                                  </a:rPr>
                                  <m:t>)</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𝑊</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𝑀</m:t>
                                    </m:r>
                                  </m:num>
                                  <m:den>
                                    <m:r>
                                      <a:rPr kumimoji="1" lang="en-US" altLang="ja-JP" sz="1800" b="0" i="1" smtClean="0">
                                        <a:latin typeface="Cambria Math" panose="02040503050406030204" pitchFamily="18" charset="0"/>
                                      </a:rPr>
                                      <m:t>𝐿</m:t>
                                    </m:r>
                                  </m:den>
                                </m:f>
                                <m:r>
                                  <a:rPr kumimoji="1" lang="en-US" altLang="ja-JP" sz="1800" b="0" i="1" smtClean="0">
                                    <a:latin typeface="Cambria Math" panose="02040503050406030204" pitchFamily="18" charset="0"/>
                                  </a:rPr>
                                  <m:t>=</m:t>
                                </m:r>
                                <m:f>
                                  <m:fPr>
                                    <m:type m:val="lin"/>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m:t>
                                    </m:r>
                                    <m:r>
                                      <a:rPr kumimoji="1" lang="en-US" altLang="ja-JP" sz="1800" b="0" i="0" smtClean="0">
                                        <a:latin typeface="Cambria Math" panose="02040503050406030204" pitchFamily="18" charset="0"/>
                                      </a:rPr>
                                      <m:t>1</m:t>
                                    </m:r>
                                    <m:r>
                                      <m:rPr>
                                        <m:sty m:val="p"/>
                                      </m:rPr>
                                      <a:rPr kumimoji="1" lang="ja-JP" altLang="en-US" sz="1800" b="0" i="0" smtClean="0">
                                        <a:latin typeface="Cambria Math" panose="02040503050406030204" pitchFamily="18" charset="0"/>
                                      </a:rPr>
                                      <m:t>μ</m:t>
                                    </m:r>
                                    <m:r>
                                      <m:rPr>
                                        <m:sty m:val="p"/>
                                      </m:rPr>
                                      <a:rPr kumimoji="1" lang="en-US" altLang="ja-JP" sz="1800" b="0" i="0" smtClean="0">
                                        <a:latin typeface="Cambria Math" panose="02040503050406030204" pitchFamily="18" charset="0"/>
                                      </a:rPr>
                                      <m:t>m</m:t>
                                    </m:r>
                                    <m:r>
                                      <a:rPr kumimoji="1" lang="en-US" altLang="ja-JP" sz="1800" b="0" i="1" smtClean="0">
                                        <a:latin typeface="Cambria Math" panose="02040503050406030204" pitchFamily="18" charset="0"/>
                                        <a:ea typeface="Cambria Math" panose="02040503050406030204" pitchFamily="18" charset="0"/>
                                      </a:rPr>
                                      <m:t>×2</m:t>
                                    </m:r>
                                  </m:num>
                                  <m:den>
                                    <m:r>
                                      <a:rPr kumimoji="1" lang="en-US" altLang="ja-JP" sz="1800" b="0" i="1" smtClean="0">
                                        <a:latin typeface="Cambria Math" panose="02040503050406030204" pitchFamily="18" charset="0"/>
                                      </a:rPr>
                                      <m:t>0.18</m:t>
                                    </m:r>
                                    <m:r>
                                      <m:rPr>
                                        <m:sty m:val="p"/>
                                      </m:rPr>
                                      <a:rPr kumimoji="1" lang="ja-JP" altLang="en-US" sz="1800" b="0" i="0" smtClean="0">
                                        <a:latin typeface="Cambria Math" panose="02040503050406030204" pitchFamily="18" charset="0"/>
                                      </a:rPr>
                                      <m:t>μ</m:t>
                                    </m:r>
                                    <m:r>
                                      <m:rPr>
                                        <m:sty m:val="p"/>
                                      </m:rPr>
                                      <a:rPr kumimoji="1" lang="en-US" altLang="ja-JP" sz="1800" b="0" i="0" smtClean="0">
                                        <a:latin typeface="Cambria Math" panose="02040503050406030204" pitchFamily="18" charset="0"/>
                                      </a:rPr>
                                      <m:t>m</m:t>
                                    </m:r>
                                  </m:den>
                                </m:f>
                              </m:oMath>
                            </m:oMathPara>
                          </a14:m>
                          <a:endParaRPr kumimoji="1" lang="ja-JP" altLang="en-US" dirty="0"/>
                        </a:p>
                      </a:txBody>
                      <a:tcPr/>
                    </a:tc>
                    <a:extLst>
                      <a:ext uri="{0D108BD9-81ED-4DB2-BD59-A6C34878D82A}">
                        <a16:rowId xmlns:a16="http://schemas.microsoft.com/office/drawing/2014/main" val="847649693"/>
                      </a:ext>
                    </a:extLst>
                  </a:tr>
                  <a:tr h="3780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𝑀</m:t>
                                    </m:r>
                                  </m:e>
                                  <m:sub>
                                    <m:r>
                                      <a:rPr kumimoji="1" lang="en-US" altLang="ja-JP" sz="1800" b="0" i="1" smtClean="0">
                                        <a:latin typeface="Cambria Math" panose="02040503050406030204" pitchFamily="18" charset="0"/>
                                      </a:rPr>
                                      <m:t>𝑚𝑖𝑑</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𝑀</m:t>
                                    </m:r>
                                  </m:e>
                                  <m:sub>
                                    <m:r>
                                      <a:rPr kumimoji="1" lang="en-US" altLang="ja-JP" sz="1800" b="0" i="1" smtClean="0">
                                        <a:latin typeface="Cambria Math" panose="02040503050406030204" pitchFamily="18" charset="0"/>
                                      </a:rPr>
                                      <m:t>1,2</m:t>
                                    </m:r>
                                  </m:sub>
                                </m:sSub>
                                <m:r>
                                  <a:rPr kumimoji="1" lang="en-US" altLang="ja-JP" sz="1800" b="0" i="1" smtClean="0">
                                    <a:latin typeface="Cambria Math" panose="02040503050406030204" pitchFamily="18" charset="0"/>
                                  </a:rPr>
                                  <m:t>)</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lin"/>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𝑊</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𝑀</m:t>
                                    </m:r>
                                  </m:num>
                                  <m:den>
                                    <m:r>
                                      <a:rPr kumimoji="1" lang="en-US" altLang="ja-JP" sz="1800" b="0" i="1" smtClean="0">
                                        <a:latin typeface="Cambria Math" panose="02040503050406030204" pitchFamily="18" charset="0"/>
                                      </a:rPr>
                                      <m:t>𝐿</m:t>
                                    </m:r>
                                  </m:den>
                                </m:f>
                                <m:r>
                                  <a:rPr kumimoji="1" lang="en-US" altLang="ja-JP" sz="1800" b="0" i="1" smtClean="0">
                                    <a:latin typeface="Cambria Math" panose="02040503050406030204" pitchFamily="18" charset="0"/>
                                  </a:rPr>
                                  <m:t>=</m:t>
                                </m:r>
                                <m:f>
                                  <m:fPr>
                                    <m:type m:val="lin"/>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11</m:t>
                                    </m:r>
                                    <m:r>
                                      <m:rPr>
                                        <m:sty m:val="p"/>
                                      </m:rPr>
                                      <a:rPr kumimoji="1" lang="ja-JP" altLang="en-US" sz="1800" b="0" i="0" smtClean="0">
                                        <a:latin typeface="Cambria Math" panose="02040503050406030204" pitchFamily="18" charset="0"/>
                                      </a:rPr>
                                      <m:t>μ</m:t>
                                    </m:r>
                                    <m:r>
                                      <m:rPr>
                                        <m:sty m:val="p"/>
                                      </m:rPr>
                                      <a:rPr kumimoji="1" lang="en-US" altLang="ja-JP" sz="1800" b="0" i="0" smtClean="0">
                                        <a:latin typeface="Cambria Math" panose="02040503050406030204" pitchFamily="18" charset="0"/>
                                      </a:rPr>
                                      <m:t>m</m:t>
                                    </m:r>
                                    <m:r>
                                      <a:rPr kumimoji="1" lang="en-US" altLang="ja-JP" sz="1800" b="0" i="1" smtClean="0">
                                        <a:latin typeface="Cambria Math" panose="02040503050406030204" pitchFamily="18" charset="0"/>
                                        <a:ea typeface="Cambria Math" panose="02040503050406030204" pitchFamily="18" charset="0"/>
                                      </a:rPr>
                                      <m:t>×4</m:t>
                                    </m:r>
                                  </m:num>
                                  <m:den>
                                    <m:r>
                                      <a:rPr kumimoji="1" lang="en-US" altLang="ja-JP" sz="1800" b="0" i="1" smtClean="0">
                                        <a:latin typeface="Cambria Math" panose="02040503050406030204" pitchFamily="18" charset="0"/>
                                      </a:rPr>
                                      <m:t>0.18</m:t>
                                    </m:r>
                                    <m:r>
                                      <m:rPr>
                                        <m:sty m:val="p"/>
                                      </m:rPr>
                                      <a:rPr kumimoji="1" lang="ja-JP" altLang="en-US" sz="1800" b="0" i="0" smtClean="0">
                                        <a:latin typeface="Cambria Math" panose="02040503050406030204" pitchFamily="18" charset="0"/>
                                      </a:rPr>
                                      <m:t>μ</m:t>
                                    </m:r>
                                    <m:r>
                                      <m:rPr>
                                        <m:sty m:val="p"/>
                                      </m:rPr>
                                      <a:rPr kumimoji="1" lang="en-US" altLang="ja-JP" sz="1800" b="0" i="0" smtClean="0">
                                        <a:latin typeface="Cambria Math" panose="02040503050406030204" pitchFamily="18" charset="0"/>
                                      </a:rPr>
                                      <m:t>m</m:t>
                                    </m:r>
                                  </m:den>
                                </m:f>
                              </m:oMath>
                            </m:oMathPara>
                          </a14:m>
                          <a:endParaRPr kumimoji="1" lang="ja-JP" altLang="en-US" dirty="0"/>
                        </a:p>
                      </a:txBody>
                      <a:tcPr/>
                    </a:tc>
                    <a:extLst>
                      <a:ext uri="{0D108BD9-81ED-4DB2-BD59-A6C34878D82A}">
                        <a16:rowId xmlns:a16="http://schemas.microsoft.com/office/drawing/2014/main" val="1950716414"/>
                      </a:ext>
                    </a:extLst>
                  </a:tr>
                  <a:tr h="37106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𝑀</m:t>
                                    </m:r>
                                  </m:e>
                                  <m:sub>
                                    <m:r>
                                      <a:rPr kumimoji="1" lang="en-US" altLang="ja-JP" sz="1800" b="0" i="1" smtClean="0">
                                        <a:latin typeface="Cambria Math" panose="02040503050406030204" pitchFamily="18" charset="0"/>
                                      </a:rPr>
                                      <m:t>𝑑𝑜𝑤𝑛</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𝑀</m:t>
                                    </m:r>
                                  </m:e>
                                  <m:sub>
                                    <m:r>
                                      <a:rPr kumimoji="1" lang="en-US" altLang="ja-JP" sz="1800" b="0" i="1" smtClean="0">
                                        <a:latin typeface="Cambria Math" panose="02040503050406030204" pitchFamily="18" charset="0"/>
                                      </a:rPr>
                                      <m:t>0</m:t>
                                    </m:r>
                                  </m:sub>
                                </m:sSub>
                                <m:r>
                                  <a:rPr kumimoji="1" lang="en-US" altLang="ja-JP" sz="1800" b="0" i="1" smtClean="0">
                                    <a:latin typeface="Cambria Math" panose="02040503050406030204" pitchFamily="18" charset="0"/>
                                  </a:rPr>
                                  <m:t>)</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lin"/>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𝑊</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𝑀</m:t>
                                    </m:r>
                                  </m:num>
                                  <m:den>
                                    <m:r>
                                      <a:rPr kumimoji="1" lang="en-US" altLang="ja-JP" sz="1800" b="0" i="1" smtClean="0">
                                        <a:latin typeface="Cambria Math" panose="02040503050406030204" pitchFamily="18" charset="0"/>
                                      </a:rPr>
                                      <m:t>𝐿</m:t>
                                    </m:r>
                                  </m:den>
                                </m:f>
                                <m:r>
                                  <a:rPr kumimoji="1" lang="en-US" altLang="ja-JP" sz="1800" b="0" i="1" smtClean="0">
                                    <a:latin typeface="Cambria Math" panose="02040503050406030204" pitchFamily="18" charset="0"/>
                                  </a:rPr>
                                  <m:t>=</m:t>
                                </m:r>
                                <m:f>
                                  <m:fPr>
                                    <m:type m:val="lin"/>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14</m:t>
                                    </m:r>
                                    <m:r>
                                      <m:rPr>
                                        <m:sty m:val="p"/>
                                      </m:rPr>
                                      <a:rPr kumimoji="1" lang="ja-JP" altLang="en-US" sz="1800" b="0" i="0" smtClean="0">
                                        <a:latin typeface="Cambria Math" panose="02040503050406030204" pitchFamily="18" charset="0"/>
                                      </a:rPr>
                                      <m:t>μ</m:t>
                                    </m:r>
                                    <m:r>
                                      <m:rPr>
                                        <m:sty m:val="p"/>
                                      </m:rPr>
                                      <a:rPr kumimoji="1" lang="en-US" altLang="ja-JP" sz="1800" b="0" i="0" smtClean="0">
                                        <a:latin typeface="Cambria Math" panose="02040503050406030204" pitchFamily="18" charset="0"/>
                                      </a:rPr>
                                      <m:t>m</m:t>
                                    </m:r>
                                    <m:r>
                                      <a:rPr kumimoji="1" lang="en-US" altLang="ja-JP" sz="1800" b="0" i="1" smtClean="0">
                                        <a:latin typeface="Cambria Math" panose="02040503050406030204" pitchFamily="18" charset="0"/>
                                        <a:ea typeface="Cambria Math" panose="02040503050406030204" pitchFamily="18" charset="0"/>
                                      </a:rPr>
                                      <m:t>×4</m:t>
                                    </m:r>
                                  </m:num>
                                  <m:den>
                                    <m:r>
                                      <a:rPr kumimoji="1" lang="en-US" altLang="ja-JP" sz="1800" b="0" i="1" smtClean="0">
                                        <a:latin typeface="Cambria Math" panose="02040503050406030204" pitchFamily="18" charset="0"/>
                                      </a:rPr>
                                      <m:t>0.18</m:t>
                                    </m:r>
                                    <m:r>
                                      <m:rPr>
                                        <m:sty m:val="p"/>
                                      </m:rPr>
                                      <a:rPr kumimoji="1" lang="ja-JP" altLang="en-US" sz="1800" b="0" i="0" smtClean="0">
                                        <a:latin typeface="Cambria Math" panose="02040503050406030204" pitchFamily="18" charset="0"/>
                                      </a:rPr>
                                      <m:t>μ</m:t>
                                    </m:r>
                                    <m:r>
                                      <m:rPr>
                                        <m:sty m:val="p"/>
                                      </m:rPr>
                                      <a:rPr kumimoji="1" lang="en-US" altLang="ja-JP" sz="1800" b="0" i="0" smtClean="0">
                                        <a:latin typeface="Cambria Math" panose="02040503050406030204" pitchFamily="18" charset="0"/>
                                      </a:rPr>
                                      <m:t>m</m:t>
                                    </m:r>
                                  </m:den>
                                </m:f>
                              </m:oMath>
                            </m:oMathPara>
                          </a14:m>
                          <a:endParaRPr kumimoji="1" lang="ja-JP" altLang="en-US" dirty="0"/>
                        </a:p>
                      </a:txBody>
                      <a:tcPr/>
                    </a:tc>
                    <a:extLst>
                      <a:ext uri="{0D108BD9-81ED-4DB2-BD59-A6C34878D82A}">
                        <a16:rowId xmlns:a16="http://schemas.microsoft.com/office/drawing/2014/main" val="1301834616"/>
                      </a:ext>
                    </a:extLst>
                  </a:tr>
                  <a:tr h="391083">
                    <a:tc>
                      <a:txBody>
                        <a:bodyPr/>
                        <a:lstStyle/>
                        <a:p>
                          <a:pPr algn="ctr"/>
                          <a:r>
                            <a:rPr kumimoji="1" lang="ja-JP" altLang="en-US" sz="1800" dirty="0"/>
                            <a:t>同相モードでの</a:t>
                          </a:r>
                          <a14:m>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a:rPr kumimoji="1" lang="en-US" altLang="ja-JP" sz="1800" b="0" i="1" smtClean="0">
                                      <a:latin typeface="Cambria Math" panose="02040503050406030204" pitchFamily="18" charset="0"/>
                                    </a:rPr>
                                    <m:t>𝐷</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𝑀</m:t>
                                      </m:r>
                                    </m:e>
                                    <m:sub>
                                      <m:r>
                                        <a:rPr kumimoji="1" lang="en-US" altLang="ja-JP" sz="1800" b="0" i="1" smtClean="0">
                                          <a:latin typeface="Cambria Math" panose="02040503050406030204" pitchFamily="18" charset="0"/>
                                        </a:rPr>
                                        <m:t>0</m:t>
                                      </m:r>
                                    </m:sub>
                                  </m:sSub>
                                </m:sub>
                              </m:sSub>
                            </m:oMath>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1</m:t>
                                </m:r>
                                <m:r>
                                  <m:rPr>
                                    <m:sty m:val="p"/>
                                  </m:rPr>
                                  <a:rPr kumimoji="1" lang="en-US" altLang="ja-JP" sz="1800" b="0" i="0" smtClean="0">
                                    <a:latin typeface="Cambria Math" panose="02040503050406030204" pitchFamily="18" charset="0"/>
                                  </a:rPr>
                                  <m:t>mA</m:t>
                                </m:r>
                              </m:oMath>
                            </m:oMathPara>
                          </a14:m>
                          <a:endParaRPr kumimoji="1" lang="ja-JP" altLang="en-US" i="0" dirty="0"/>
                        </a:p>
                      </a:txBody>
                      <a:tcPr/>
                    </a:tc>
                    <a:extLst>
                      <a:ext uri="{0D108BD9-81ED-4DB2-BD59-A6C34878D82A}">
                        <a16:rowId xmlns:a16="http://schemas.microsoft.com/office/drawing/2014/main" val="889146459"/>
                      </a:ext>
                    </a:extLst>
                  </a:tr>
                </a:tbl>
              </a:graphicData>
            </a:graphic>
          </p:graphicFrame>
        </mc:Choice>
        <mc:Fallback xmlns="">
          <p:graphicFrame>
            <p:nvGraphicFramePr>
              <p:cNvPr id="11" name="表 11">
                <a:extLst>
                  <a:ext uri="{FF2B5EF4-FFF2-40B4-BE49-F238E27FC236}">
                    <a16:creationId xmlns:a16="http://schemas.microsoft.com/office/drawing/2014/main" id="{942B19DD-2827-7718-CA94-61A56995A96F}"/>
                  </a:ext>
                </a:extLst>
              </p:cNvPr>
              <p:cNvGraphicFramePr>
                <a:graphicFrameLocks noGrp="1"/>
              </p:cNvGraphicFramePr>
              <p:nvPr>
                <p:ph sz="half" idx="1"/>
                <p:extLst>
                  <p:ext uri="{D42A27DB-BD31-4B8C-83A1-F6EECF244321}">
                    <p14:modId xmlns:p14="http://schemas.microsoft.com/office/powerpoint/2010/main" val="3227860808"/>
                  </p:ext>
                </p:extLst>
              </p:nvPr>
            </p:nvGraphicFramePr>
            <p:xfrm>
              <a:off x="323982" y="1671896"/>
              <a:ext cx="6381618" cy="4867016"/>
            </p:xfrm>
            <a:graphic>
              <a:graphicData uri="http://schemas.openxmlformats.org/drawingml/2006/table">
                <a:tbl>
                  <a:tblPr firstRow="1" bandRow="1">
                    <a:tableStyleId>{5940675A-B579-460E-94D1-54222C63F5DA}</a:tableStyleId>
                  </a:tblPr>
                  <a:tblGrid>
                    <a:gridCol w="2898189">
                      <a:extLst>
                        <a:ext uri="{9D8B030D-6E8A-4147-A177-3AD203B41FA5}">
                          <a16:colId xmlns:a16="http://schemas.microsoft.com/office/drawing/2014/main" val="1550927089"/>
                        </a:ext>
                      </a:extLst>
                    </a:gridCol>
                    <a:gridCol w="3483429">
                      <a:extLst>
                        <a:ext uri="{9D8B030D-6E8A-4147-A177-3AD203B41FA5}">
                          <a16:colId xmlns:a16="http://schemas.microsoft.com/office/drawing/2014/main" val="1286354228"/>
                        </a:ext>
                      </a:extLst>
                    </a:gridCol>
                  </a:tblGrid>
                  <a:tr h="371067">
                    <a:tc>
                      <a:txBody>
                        <a:bodyPr/>
                        <a:lstStyle/>
                        <a:p>
                          <a:pPr algn="ctr"/>
                          <a:r>
                            <a:rPr kumimoji="1" lang="ja-JP" altLang="en-US" dirty="0"/>
                            <a:t>名称</a:t>
                          </a:r>
                        </a:p>
                      </a:txBody>
                      <a:tcPr/>
                    </a:tc>
                    <a:tc>
                      <a:txBody>
                        <a:bodyPr/>
                        <a:lstStyle/>
                        <a:p>
                          <a:pPr algn="ctr"/>
                          <a:r>
                            <a:rPr kumimoji="1" lang="ja-JP" altLang="en-US" dirty="0"/>
                            <a:t>値</a:t>
                          </a:r>
                        </a:p>
                      </a:txBody>
                      <a:tcPr/>
                    </a:tc>
                    <a:extLst>
                      <a:ext uri="{0D108BD9-81ED-4DB2-BD59-A6C34878D82A}">
                        <a16:rowId xmlns:a16="http://schemas.microsoft.com/office/drawing/2014/main" val="1899439643"/>
                      </a:ext>
                    </a:extLst>
                  </a:tr>
                  <a:tr h="371067">
                    <a:tc>
                      <a:txBody>
                        <a:bodyPr/>
                        <a:lstStyle/>
                        <a:p>
                          <a:endParaRPr lang="ja-JP"/>
                        </a:p>
                      </a:txBody>
                      <a:tcPr>
                        <a:blipFill>
                          <a:blip r:embed="rId3"/>
                          <a:stretch>
                            <a:fillRect l="-211" t="-108197" r="-121053" b="-1180328"/>
                          </a:stretch>
                        </a:blipFill>
                      </a:tcPr>
                    </a:tc>
                    <a:tc>
                      <a:txBody>
                        <a:bodyPr/>
                        <a:lstStyle/>
                        <a:p>
                          <a:endParaRPr lang="ja-JP"/>
                        </a:p>
                      </a:txBody>
                      <a:tcPr>
                        <a:blipFill>
                          <a:blip r:embed="rId3"/>
                          <a:stretch>
                            <a:fillRect l="-83217" t="-108197" r="-524" b="-1180328"/>
                          </a:stretch>
                        </a:blipFill>
                      </a:tcPr>
                    </a:tc>
                    <a:extLst>
                      <a:ext uri="{0D108BD9-81ED-4DB2-BD59-A6C34878D82A}">
                        <a16:rowId xmlns:a16="http://schemas.microsoft.com/office/drawing/2014/main" val="3873016426"/>
                      </a:ext>
                    </a:extLst>
                  </a:tr>
                  <a:tr h="371067">
                    <a:tc>
                      <a:txBody>
                        <a:bodyPr/>
                        <a:lstStyle/>
                        <a:p>
                          <a:endParaRPr lang="ja-JP"/>
                        </a:p>
                      </a:txBody>
                      <a:tcPr>
                        <a:blipFill>
                          <a:blip r:embed="rId3"/>
                          <a:stretch>
                            <a:fillRect l="-211" t="-208197" r="-121053" b="-1080328"/>
                          </a:stretch>
                        </a:blipFill>
                      </a:tcPr>
                    </a:tc>
                    <a:tc>
                      <a:txBody>
                        <a:bodyPr/>
                        <a:lstStyle/>
                        <a:p>
                          <a:endParaRPr lang="ja-JP"/>
                        </a:p>
                      </a:txBody>
                      <a:tcPr>
                        <a:blipFill>
                          <a:blip r:embed="rId3"/>
                          <a:stretch>
                            <a:fillRect l="-83217" t="-208197" r="-524" b="-1080328"/>
                          </a:stretch>
                        </a:blipFill>
                      </a:tcPr>
                    </a:tc>
                    <a:extLst>
                      <a:ext uri="{0D108BD9-81ED-4DB2-BD59-A6C34878D82A}">
                        <a16:rowId xmlns:a16="http://schemas.microsoft.com/office/drawing/2014/main" val="3322478547"/>
                      </a:ext>
                    </a:extLst>
                  </a:tr>
                  <a:tr h="371067">
                    <a:tc>
                      <a:txBody>
                        <a:bodyPr/>
                        <a:lstStyle/>
                        <a:p>
                          <a:endParaRPr lang="ja-JP"/>
                        </a:p>
                      </a:txBody>
                      <a:tcPr>
                        <a:blipFill>
                          <a:blip r:embed="rId3"/>
                          <a:stretch>
                            <a:fillRect l="-211" t="-308197" r="-121053" b="-980328"/>
                          </a:stretch>
                        </a:blipFill>
                      </a:tcPr>
                    </a:tc>
                    <a:tc>
                      <a:txBody>
                        <a:bodyPr/>
                        <a:lstStyle/>
                        <a:p>
                          <a:endParaRPr lang="ja-JP"/>
                        </a:p>
                      </a:txBody>
                      <a:tcPr>
                        <a:blipFill>
                          <a:blip r:embed="rId3"/>
                          <a:stretch>
                            <a:fillRect l="-83217" t="-308197" r="-524" b="-980328"/>
                          </a:stretch>
                        </a:blipFill>
                      </a:tcPr>
                    </a:tc>
                    <a:extLst>
                      <a:ext uri="{0D108BD9-81ED-4DB2-BD59-A6C34878D82A}">
                        <a16:rowId xmlns:a16="http://schemas.microsoft.com/office/drawing/2014/main" val="2754390872"/>
                      </a:ext>
                    </a:extLst>
                  </a:tr>
                  <a:tr h="371067">
                    <a:tc>
                      <a:txBody>
                        <a:bodyPr/>
                        <a:lstStyle/>
                        <a:p>
                          <a:endParaRPr lang="ja-JP"/>
                        </a:p>
                      </a:txBody>
                      <a:tcPr>
                        <a:blipFill>
                          <a:blip r:embed="rId3"/>
                          <a:stretch>
                            <a:fillRect l="-211" t="-408197" r="-121053" b="-880328"/>
                          </a:stretch>
                        </a:blipFill>
                      </a:tcPr>
                    </a:tc>
                    <a:tc>
                      <a:txBody>
                        <a:bodyPr/>
                        <a:lstStyle/>
                        <a:p>
                          <a:endParaRPr lang="ja-JP"/>
                        </a:p>
                      </a:txBody>
                      <a:tcPr>
                        <a:blipFill>
                          <a:blip r:embed="rId3"/>
                          <a:stretch>
                            <a:fillRect l="-83217" t="-408197" r="-524" b="-880328"/>
                          </a:stretch>
                        </a:blipFill>
                      </a:tcPr>
                    </a:tc>
                    <a:extLst>
                      <a:ext uri="{0D108BD9-81ED-4DB2-BD59-A6C34878D82A}">
                        <a16:rowId xmlns:a16="http://schemas.microsoft.com/office/drawing/2014/main" val="744382646"/>
                      </a:ext>
                    </a:extLst>
                  </a:tr>
                  <a:tr h="371067">
                    <a:tc>
                      <a:txBody>
                        <a:bodyPr/>
                        <a:lstStyle/>
                        <a:p>
                          <a:endParaRPr lang="ja-JP"/>
                        </a:p>
                      </a:txBody>
                      <a:tcPr>
                        <a:blipFill>
                          <a:blip r:embed="rId3"/>
                          <a:stretch>
                            <a:fillRect l="-211" t="-508197" r="-121053" b="-780328"/>
                          </a:stretch>
                        </a:blipFill>
                      </a:tcPr>
                    </a:tc>
                    <a:tc>
                      <a:txBody>
                        <a:bodyPr/>
                        <a:lstStyle/>
                        <a:p>
                          <a:endParaRPr lang="ja-JP"/>
                        </a:p>
                      </a:txBody>
                      <a:tcPr>
                        <a:blipFill>
                          <a:blip r:embed="rId3"/>
                          <a:stretch>
                            <a:fillRect l="-83217" t="-508197" r="-524" b="-780328"/>
                          </a:stretch>
                        </a:blipFill>
                      </a:tcPr>
                    </a:tc>
                    <a:extLst>
                      <a:ext uri="{0D108BD9-81ED-4DB2-BD59-A6C34878D82A}">
                        <a16:rowId xmlns:a16="http://schemas.microsoft.com/office/drawing/2014/main" val="2153915551"/>
                      </a:ext>
                    </a:extLst>
                  </a:tr>
                  <a:tr h="371067">
                    <a:tc>
                      <a:txBody>
                        <a:bodyPr/>
                        <a:lstStyle/>
                        <a:p>
                          <a:endParaRPr lang="ja-JP"/>
                        </a:p>
                      </a:txBody>
                      <a:tcPr>
                        <a:blipFill>
                          <a:blip r:embed="rId3"/>
                          <a:stretch>
                            <a:fillRect l="-211" t="-618333" r="-121053" b="-693333"/>
                          </a:stretch>
                        </a:blipFill>
                      </a:tcPr>
                    </a:tc>
                    <a:tc>
                      <a:txBody>
                        <a:bodyPr/>
                        <a:lstStyle/>
                        <a:p>
                          <a:endParaRPr lang="ja-JP"/>
                        </a:p>
                      </a:txBody>
                      <a:tcPr>
                        <a:blipFill>
                          <a:blip r:embed="rId3"/>
                          <a:stretch>
                            <a:fillRect l="-83217" t="-618333" r="-524" b="-693333"/>
                          </a:stretch>
                        </a:blipFill>
                      </a:tcPr>
                    </a:tc>
                    <a:extLst>
                      <a:ext uri="{0D108BD9-81ED-4DB2-BD59-A6C34878D82A}">
                        <a16:rowId xmlns:a16="http://schemas.microsoft.com/office/drawing/2014/main" val="3914205648"/>
                      </a:ext>
                    </a:extLst>
                  </a:tr>
                  <a:tr h="371067">
                    <a:tc>
                      <a:txBody>
                        <a:bodyPr/>
                        <a:lstStyle/>
                        <a:p>
                          <a:endParaRPr lang="ja-JP"/>
                        </a:p>
                      </a:txBody>
                      <a:tcPr>
                        <a:blipFill>
                          <a:blip r:embed="rId3"/>
                          <a:stretch>
                            <a:fillRect l="-211" t="-706557" r="-121053" b="-581967"/>
                          </a:stretch>
                        </a:blipFill>
                      </a:tcPr>
                    </a:tc>
                    <a:tc>
                      <a:txBody>
                        <a:bodyPr/>
                        <a:lstStyle/>
                        <a:p>
                          <a:endParaRPr lang="ja-JP"/>
                        </a:p>
                      </a:txBody>
                      <a:tcPr>
                        <a:blipFill>
                          <a:blip r:embed="rId3"/>
                          <a:stretch>
                            <a:fillRect l="-83217" t="-706557" r="-524" b="-581967"/>
                          </a:stretch>
                        </a:blipFill>
                      </a:tcPr>
                    </a:tc>
                    <a:extLst>
                      <a:ext uri="{0D108BD9-81ED-4DB2-BD59-A6C34878D82A}">
                        <a16:rowId xmlns:a16="http://schemas.microsoft.com/office/drawing/2014/main" val="1428363448"/>
                      </a:ext>
                    </a:extLst>
                  </a:tr>
                  <a:tr h="371067">
                    <a:tc>
                      <a:txBody>
                        <a:bodyPr/>
                        <a:lstStyle/>
                        <a:p>
                          <a:endParaRPr lang="ja-JP"/>
                        </a:p>
                      </a:txBody>
                      <a:tcPr>
                        <a:blipFill>
                          <a:blip r:embed="rId3"/>
                          <a:stretch>
                            <a:fillRect l="-211" t="-806557" r="-121053" b="-481967"/>
                          </a:stretch>
                        </a:blipFill>
                      </a:tcPr>
                    </a:tc>
                    <a:tc>
                      <a:txBody>
                        <a:bodyPr/>
                        <a:lstStyle/>
                        <a:p>
                          <a:endParaRPr lang="ja-JP"/>
                        </a:p>
                      </a:txBody>
                      <a:tcPr>
                        <a:blipFill>
                          <a:blip r:embed="rId3"/>
                          <a:stretch>
                            <a:fillRect l="-83217" t="-806557" r="-524" b="-481967"/>
                          </a:stretch>
                        </a:blipFill>
                      </a:tcPr>
                    </a:tc>
                    <a:extLst>
                      <a:ext uri="{0D108BD9-81ED-4DB2-BD59-A6C34878D82A}">
                        <a16:rowId xmlns:a16="http://schemas.microsoft.com/office/drawing/2014/main" val="1259408178"/>
                      </a:ext>
                    </a:extLst>
                  </a:tr>
                  <a:tr h="387206">
                    <a:tc>
                      <a:txBody>
                        <a:bodyPr/>
                        <a:lstStyle/>
                        <a:p>
                          <a:endParaRPr lang="ja-JP"/>
                        </a:p>
                      </a:txBody>
                      <a:tcPr>
                        <a:blipFill>
                          <a:blip r:embed="rId3"/>
                          <a:stretch>
                            <a:fillRect l="-211" t="-864063" r="-121053" b="-359375"/>
                          </a:stretch>
                        </a:blipFill>
                      </a:tcPr>
                    </a:tc>
                    <a:tc>
                      <a:txBody>
                        <a:bodyPr/>
                        <a:lstStyle/>
                        <a:p>
                          <a:endParaRPr lang="ja-JP"/>
                        </a:p>
                      </a:txBody>
                      <a:tcPr>
                        <a:blipFill>
                          <a:blip r:embed="rId3"/>
                          <a:stretch>
                            <a:fillRect l="-83217" t="-864063" r="-524" b="-359375"/>
                          </a:stretch>
                        </a:blipFill>
                      </a:tcPr>
                    </a:tc>
                    <a:extLst>
                      <a:ext uri="{0D108BD9-81ED-4DB2-BD59-A6C34878D82A}">
                        <a16:rowId xmlns:a16="http://schemas.microsoft.com/office/drawing/2014/main" val="847649693"/>
                      </a:ext>
                    </a:extLst>
                  </a:tr>
                  <a:tr h="378057">
                    <a:tc>
                      <a:txBody>
                        <a:bodyPr/>
                        <a:lstStyle/>
                        <a:p>
                          <a:endParaRPr lang="ja-JP"/>
                        </a:p>
                      </a:txBody>
                      <a:tcPr>
                        <a:blipFill>
                          <a:blip r:embed="rId3"/>
                          <a:stretch>
                            <a:fillRect l="-211" t="-995161" r="-121053" b="-270968"/>
                          </a:stretch>
                        </a:blipFill>
                      </a:tcPr>
                    </a:tc>
                    <a:tc>
                      <a:txBody>
                        <a:bodyPr/>
                        <a:lstStyle/>
                        <a:p>
                          <a:endParaRPr lang="ja-JP"/>
                        </a:p>
                      </a:txBody>
                      <a:tcPr>
                        <a:blipFill>
                          <a:blip r:embed="rId3"/>
                          <a:stretch>
                            <a:fillRect l="-83217" t="-995161" r="-524" b="-270968"/>
                          </a:stretch>
                        </a:blipFill>
                      </a:tcPr>
                    </a:tc>
                    <a:extLst>
                      <a:ext uri="{0D108BD9-81ED-4DB2-BD59-A6C34878D82A}">
                        <a16:rowId xmlns:a16="http://schemas.microsoft.com/office/drawing/2014/main" val="1950716414"/>
                      </a:ext>
                    </a:extLst>
                  </a:tr>
                  <a:tr h="371067">
                    <a:tc>
                      <a:txBody>
                        <a:bodyPr/>
                        <a:lstStyle/>
                        <a:p>
                          <a:endParaRPr lang="ja-JP"/>
                        </a:p>
                      </a:txBody>
                      <a:tcPr>
                        <a:blipFill>
                          <a:blip r:embed="rId3"/>
                          <a:stretch>
                            <a:fillRect l="-211" t="-1113115" r="-121053" b="-175410"/>
                          </a:stretch>
                        </a:blipFill>
                      </a:tcPr>
                    </a:tc>
                    <a:tc>
                      <a:txBody>
                        <a:bodyPr/>
                        <a:lstStyle/>
                        <a:p>
                          <a:endParaRPr lang="ja-JP"/>
                        </a:p>
                      </a:txBody>
                      <a:tcPr>
                        <a:blipFill>
                          <a:blip r:embed="rId3"/>
                          <a:stretch>
                            <a:fillRect l="-83217" t="-1113115" r="-524" b="-175410"/>
                          </a:stretch>
                        </a:blipFill>
                      </a:tcPr>
                    </a:tc>
                    <a:extLst>
                      <a:ext uri="{0D108BD9-81ED-4DB2-BD59-A6C34878D82A}">
                        <a16:rowId xmlns:a16="http://schemas.microsoft.com/office/drawing/2014/main" val="1301834616"/>
                      </a:ext>
                    </a:extLst>
                  </a:tr>
                  <a:tr h="391083">
                    <a:tc>
                      <a:txBody>
                        <a:bodyPr/>
                        <a:lstStyle/>
                        <a:p>
                          <a:endParaRPr lang="ja-JP"/>
                        </a:p>
                      </a:txBody>
                      <a:tcPr>
                        <a:blipFill>
                          <a:blip r:embed="rId3"/>
                          <a:stretch>
                            <a:fillRect l="-211" t="-1156250" r="-121053" b="-67188"/>
                          </a:stretch>
                        </a:blipFill>
                      </a:tcPr>
                    </a:tc>
                    <a:tc>
                      <a:txBody>
                        <a:bodyPr/>
                        <a:lstStyle/>
                        <a:p>
                          <a:endParaRPr lang="ja-JP"/>
                        </a:p>
                      </a:txBody>
                      <a:tcPr>
                        <a:blipFill>
                          <a:blip r:embed="rId3"/>
                          <a:stretch>
                            <a:fillRect l="-83217" t="-1156250" r="-524" b="-67188"/>
                          </a:stretch>
                        </a:blipFill>
                      </a:tcPr>
                    </a:tc>
                    <a:extLst>
                      <a:ext uri="{0D108BD9-81ED-4DB2-BD59-A6C34878D82A}">
                        <a16:rowId xmlns:a16="http://schemas.microsoft.com/office/drawing/2014/main" val="889146459"/>
                      </a:ext>
                    </a:extLst>
                  </a:tr>
                </a:tbl>
              </a:graphicData>
            </a:graphic>
          </p:graphicFrame>
        </mc:Fallback>
      </mc:AlternateContent>
      <p:sp>
        <p:nvSpPr>
          <p:cNvPr id="3" name="正方形/長方形 2">
            <a:extLst>
              <a:ext uri="{FF2B5EF4-FFF2-40B4-BE49-F238E27FC236}">
                <a16:creationId xmlns:a16="http://schemas.microsoft.com/office/drawing/2014/main" id="{E54DF086-F3AE-2FEE-8678-3864F8FCC4AD}"/>
              </a:ext>
            </a:extLst>
          </p:cNvPr>
          <p:cNvSpPr/>
          <p:nvPr/>
        </p:nvSpPr>
        <p:spPr>
          <a:xfrm>
            <a:off x="6578590" y="2122710"/>
            <a:ext cx="745936" cy="5878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a:t>0.9</a:t>
            </a:r>
            <a:r>
              <a:rPr kumimoji="1" lang="en-US" altLang="ja-JP" dirty="0"/>
              <a:t>V</a:t>
            </a:r>
            <a:endParaRPr kumimoji="1" lang="ja-JP" altLang="en-US" dirty="0"/>
          </a:p>
        </p:txBody>
      </p:sp>
      <p:sp>
        <p:nvSpPr>
          <p:cNvPr id="4" name="正方形/長方形 3">
            <a:extLst>
              <a:ext uri="{FF2B5EF4-FFF2-40B4-BE49-F238E27FC236}">
                <a16:creationId xmlns:a16="http://schemas.microsoft.com/office/drawing/2014/main" id="{7E6DED9B-E4FE-1BBF-ABAA-111C40C2E44A}"/>
              </a:ext>
            </a:extLst>
          </p:cNvPr>
          <p:cNvSpPr/>
          <p:nvPr/>
        </p:nvSpPr>
        <p:spPr>
          <a:xfrm>
            <a:off x="11353800" y="1828796"/>
            <a:ext cx="745936" cy="5878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a:t>0.9</a:t>
            </a:r>
            <a:r>
              <a:rPr kumimoji="1" lang="en-US" altLang="ja-JP" dirty="0"/>
              <a:t>V</a:t>
            </a:r>
            <a:endParaRPr kumimoji="1" lang="ja-JP" altLang="en-US" dirty="0"/>
          </a:p>
        </p:txBody>
      </p:sp>
      <p:sp>
        <p:nvSpPr>
          <p:cNvPr id="5" name="正方形/長方形 4">
            <a:extLst>
              <a:ext uri="{FF2B5EF4-FFF2-40B4-BE49-F238E27FC236}">
                <a16:creationId xmlns:a16="http://schemas.microsoft.com/office/drawing/2014/main" id="{030B0C6A-403C-C468-6C1C-1A68E63EB346}"/>
              </a:ext>
            </a:extLst>
          </p:cNvPr>
          <p:cNvSpPr/>
          <p:nvPr/>
        </p:nvSpPr>
        <p:spPr>
          <a:xfrm>
            <a:off x="8906309" y="3598060"/>
            <a:ext cx="745936" cy="458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0.6V</a:t>
            </a:r>
            <a:endParaRPr kumimoji="1" lang="ja-JP" altLang="en-US" dirty="0"/>
          </a:p>
        </p:txBody>
      </p:sp>
      <p:sp>
        <p:nvSpPr>
          <p:cNvPr id="8" name="正方形/長方形 7">
            <a:extLst>
              <a:ext uri="{FF2B5EF4-FFF2-40B4-BE49-F238E27FC236}">
                <a16:creationId xmlns:a16="http://schemas.microsoft.com/office/drawing/2014/main" id="{F5503D4B-85B0-83D5-9A63-C9AC4D59C58E}"/>
              </a:ext>
            </a:extLst>
          </p:cNvPr>
          <p:cNvSpPr/>
          <p:nvPr/>
        </p:nvSpPr>
        <p:spPr>
          <a:xfrm>
            <a:off x="8830109" y="4356723"/>
            <a:ext cx="898336" cy="5878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0.2V</a:t>
            </a:r>
            <a:endParaRPr kumimoji="1" lang="ja-JP" altLang="en-US" dirty="0"/>
          </a:p>
        </p:txBody>
      </p:sp>
      <p:sp>
        <p:nvSpPr>
          <p:cNvPr id="9" name="スライド番号プレースホルダー 8">
            <a:extLst>
              <a:ext uri="{FF2B5EF4-FFF2-40B4-BE49-F238E27FC236}">
                <a16:creationId xmlns:a16="http://schemas.microsoft.com/office/drawing/2014/main" id="{5D0C2900-F810-B54A-2A77-AC0BE19A1841}"/>
              </a:ext>
            </a:extLst>
          </p:cNvPr>
          <p:cNvSpPr>
            <a:spLocks noGrp="1"/>
          </p:cNvSpPr>
          <p:nvPr>
            <p:ph type="sldNum" sz="quarter" idx="12"/>
          </p:nvPr>
        </p:nvSpPr>
        <p:spPr/>
        <p:txBody>
          <a:bodyPr/>
          <a:lstStyle/>
          <a:p>
            <a:fld id="{86EB0EDD-8420-42DB-8C1E-995E3D3C720D}" type="slidenum">
              <a:rPr kumimoji="1" lang="ja-JP" altLang="en-US" smtClean="0"/>
              <a:t>26</a:t>
            </a:fld>
            <a:endParaRPr kumimoji="1" lang="ja-JP" altLang="en-US"/>
          </a:p>
        </p:txBody>
      </p:sp>
    </p:spTree>
    <p:extLst>
      <p:ext uri="{BB962C8B-B14F-4D97-AF65-F5344CB8AC3E}">
        <p14:creationId xmlns:p14="http://schemas.microsoft.com/office/powerpoint/2010/main" val="1236423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コンテンツ プレースホルダー 17">
            <a:extLst>
              <a:ext uri="{FF2B5EF4-FFF2-40B4-BE49-F238E27FC236}">
                <a16:creationId xmlns:a16="http://schemas.microsoft.com/office/drawing/2014/main" id="{F3B1C41F-F21C-E345-1667-E28BF1A481E3}"/>
              </a:ext>
            </a:extLst>
          </p:cNvPr>
          <p:cNvPicPr>
            <a:picLocks noGrp="1" noChangeAspect="1"/>
          </p:cNvPicPr>
          <p:nvPr>
            <p:ph sz="half" idx="2"/>
          </p:nvPr>
        </p:nvPicPr>
        <p:blipFill>
          <a:blip r:embed="rId2"/>
          <a:stretch>
            <a:fillRect/>
          </a:stretch>
        </p:blipFill>
        <p:spPr>
          <a:xfrm>
            <a:off x="6705600" y="1917392"/>
            <a:ext cx="5451729" cy="4527054"/>
          </a:xfrm>
          <a:prstGeom prst="rect">
            <a:avLst/>
          </a:prstGeom>
        </p:spPr>
      </p:pic>
      <p:sp>
        <p:nvSpPr>
          <p:cNvPr id="2" name="タイトル 1">
            <a:extLst>
              <a:ext uri="{FF2B5EF4-FFF2-40B4-BE49-F238E27FC236}">
                <a16:creationId xmlns:a16="http://schemas.microsoft.com/office/drawing/2014/main" id="{B57CA52C-3DD0-BD8A-AFF8-9DF08B9698A6}"/>
              </a:ext>
            </a:extLst>
          </p:cNvPr>
          <p:cNvSpPr>
            <a:spLocks noGrp="1"/>
          </p:cNvSpPr>
          <p:nvPr>
            <p:ph type="title"/>
          </p:nvPr>
        </p:nvSpPr>
        <p:spPr/>
        <p:txBody>
          <a:bodyPr/>
          <a:lstStyle/>
          <a:p>
            <a:r>
              <a:rPr kumimoji="1" lang="en-US" altLang="ja-JP" dirty="0"/>
              <a:t>7</a:t>
            </a:r>
            <a:r>
              <a:rPr kumimoji="1" lang="ja-JP" altLang="en-US" dirty="0"/>
              <a:t>入力ギルバート型乗算回路</a:t>
            </a:r>
          </a:p>
        </p:txBody>
      </p:sp>
      <mc:AlternateContent xmlns:mc="http://schemas.openxmlformats.org/markup-compatibility/2006" xmlns:a14="http://schemas.microsoft.com/office/drawing/2010/main">
        <mc:Choice Requires="a14">
          <p:graphicFrame>
            <p:nvGraphicFramePr>
              <p:cNvPr id="11" name="表 11">
                <a:extLst>
                  <a:ext uri="{FF2B5EF4-FFF2-40B4-BE49-F238E27FC236}">
                    <a16:creationId xmlns:a16="http://schemas.microsoft.com/office/drawing/2014/main" id="{942B19DD-2827-7718-CA94-61A56995A96F}"/>
                  </a:ext>
                </a:extLst>
              </p:cNvPr>
              <p:cNvGraphicFramePr>
                <a:graphicFrameLocks noGrp="1"/>
              </p:cNvGraphicFramePr>
              <p:nvPr>
                <p:ph sz="half" idx="1"/>
                <p:extLst>
                  <p:ext uri="{D42A27DB-BD31-4B8C-83A1-F6EECF244321}">
                    <p14:modId xmlns:p14="http://schemas.microsoft.com/office/powerpoint/2010/main" val="3482739273"/>
                  </p:ext>
                </p:extLst>
              </p:nvPr>
            </p:nvGraphicFramePr>
            <p:xfrm>
              <a:off x="323982" y="1671896"/>
              <a:ext cx="6381618" cy="4514645"/>
            </p:xfrm>
            <a:graphic>
              <a:graphicData uri="http://schemas.openxmlformats.org/drawingml/2006/table">
                <a:tbl>
                  <a:tblPr firstRow="1" bandRow="1">
                    <a:tableStyleId>{5940675A-B579-460E-94D1-54222C63F5DA}</a:tableStyleId>
                  </a:tblPr>
                  <a:tblGrid>
                    <a:gridCol w="2898189">
                      <a:extLst>
                        <a:ext uri="{9D8B030D-6E8A-4147-A177-3AD203B41FA5}">
                          <a16:colId xmlns:a16="http://schemas.microsoft.com/office/drawing/2014/main" val="1550927089"/>
                        </a:ext>
                      </a:extLst>
                    </a:gridCol>
                    <a:gridCol w="3483429">
                      <a:extLst>
                        <a:ext uri="{9D8B030D-6E8A-4147-A177-3AD203B41FA5}">
                          <a16:colId xmlns:a16="http://schemas.microsoft.com/office/drawing/2014/main" val="1286354228"/>
                        </a:ext>
                      </a:extLst>
                    </a:gridCol>
                  </a:tblGrid>
                  <a:tr h="371067">
                    <a:tc>
                      <a:txBody>
                        <a:bodyPr/>
                        <a:lstStyle/>
                        <a:p>
                          <a:pPr algn="ctr"/>
                          <a:r>
                            <a:rPr kumimoji="1" lang="ja-JP" altLang="en-US" dirty="0"/>
                            <a:t>名称</a:t>
                          </a:r>
                        </a:p>
                      </a:txBody>
                      <a:tcPr/>
                    </a:tc>
                    <a:tc>
                      <a:txBody>
                        <a:bodyPr/>
                        <a:lstStyle/>
                        <a:p>
                          <a:pPr algn="ctr"/>
                          <a:r>
                            <a:rPr kumimoji="1" lang="ja-JP" altLang="en-US" dirty="0"/>
                            <a:t>値</a:t>
                          </a:r>
                        </a:p>
                      </a:txBody>
                      <a:tcPr/>
                    </a:tc>
                    <a:extLst>
                      <a:ext uri="{0D108BD9-81ED-4DB2-BD59-A6C34878D82A}">
                        <a16:rowId xmlns:a16="http://schemas.microsoft.com/office/drawing/2014/main" val="1899439643"/>
                      </a:ext>
                    </a:extLst>
                  </a:tr>
                  <a:tr h="37106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𝐷𝐷</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1.</m:t>
                                </m:r>
                                <m:r>
                                  <a:rPr kumimoji="1" lang="en-US" altLang="ja-JP" sz="1800" b="0" i="0" smtClean="0">
                                    <a:latin typeface="Cambria Math" panose="02040503050406030204" pitchFamily="18" charset="0"/>
                                  </a:rPr>
                                  <m:t>1</m:t>
                                </m:r>
                                <m:r>
                                  <m:rPr>
                                    <m:sty m:val="p"/>
                                  </m:rPr>
                                  <a:rPr kumimoji="1" lang="en-US" altLang="ja-JP" sz="1800" b="0" i="0" smtClean="0">
                                    <a:latin typeface="Cambria Math" panose="02040503050406030204" pitchFamily="18" charset="0"/>
                                  </a:rPr>
                                  <m:t>V</m:t>
                                </m:r>
                              </m:oMath>
                            </m:oMathPara>
                          </a14:m>
                          <a:endParaRPr kumimoji="1" lang="ja-JP" altLang="en-US" dirty="0"/>
                        </a:p>
                      </a:txBody>
                      <a:tcPr/>
                    </a:tc>
                    <a:extLst>
                      <a:ext uri="{0D108BD9-81ED-4DB2-BD59-A6C34878D82A}">
                        <a16:rowId xmlns:a16="http://schemas.microsoft.com/office/drawing/2014/main" val="3873016426"/>
                      </a:ext>
                    </a:extLst>
                  </a:tr>
                  <a:tr h="37106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𝐶𝑇𝑅𝐿</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1.</m:t>
                                </m:r>
                                <m:r>
                                  <a:rPr kumimoji="1" lang="en-US" altLang="ja-JP" sz="1800" b="0" i="0" smtClean="0">
                                    <a:latin typeface="Cambria Math" panose="02040503050406030204" pitchFamily="18" charset="0"/>
                                  </a:rPr>
                                  <m:t>2</m:t>
                                </m:r>
                                <m:r>
                                  <m:rPr>
                                    <m:sty m:val="p"/>
                                  </m:rPr>
                                  <a:rPr kumimoji="1" lang="en-US" altLang="ja-JP" sz="1800" b="0" i="0" smtClean="0">
                                    <a:latin typeface="Cambria Math" panose="02040503050406030204" pitchFamily="18" charset="0"/>
                                  </a:rPr>
                                  <m:t>V</m:t>
                                </m:r>
                              </m:oMath>
                            </m:oMathPara>
                          </a14:m>
                          <a:endParaRPr kumimoji="1" lang="ja-JP" altLang="en-US" i="0" dirty="0"/>
                        </a:p>
                      </a:txBody>
                      <a:tcPr/>
                    </a:tc>
                    <a:extLst>
                      <a:ext uri="{0D108BD9-81ED-4DB2-BD59-A6C34878D82A}">
                        <a16:rowId xmlns:a16="http://schemas.microsoft.com/office/drawing/2014/main" val="3322478547"/>
                      </a:ext>
                    </a:extLst>
                  </a:tr>
                  <a:tr h="3710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𝑣</m:t>
                                    </m:r>
                                  </m:e>
                                  <m:sub>
                                    <m:r>
                                      <a:rPr kumimoji="1" lang="en-US" altLang="ja-JP" sz="1800" b="0" i="1" smtClean="0">
                                        <a:latin typeface="Cambria Math" panose="02040503050406030204" pitchFamily="18" charset="0"/>
                                      </a:rPr>
                                      <m:t>𝑐𝑡𝑟𝑙</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𝑣</m:t>
                                    </m:r>
                                  </m:e>
                                  <m:sub>
                                    <m:r>
                                      <a:rPr kumimoji="1" lang="en-US" altLang="ja-JP" sz="1800" b="0" i="1" smtClean="0">
                                        <a:latin typeface="Cambria Math" panose="02040503050406030204" pitchFamily="18" charset="0"/>
                                      </a:rPr>
                                      <m:t>𝑐𝑡𝑟𝑙</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𝑣</m:t>
                                    </m:r>
                                  </m:e>
                                  <m:sub>
                                    <m:r>
                                      <a:rPr kumimoji="1" lang="en-US" altLang="ja-JP" sz="1800" b="0" i="1" smtClean="0">
                                        <a:latin typeface="Cambria Math" panose="02040503050406030204" pitchFamily="18" charset="0"/>
                                      </a:rPr>
                                      <m:t>𝑐𝑡𝑟𝑙</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−0.1~0.1</m:t>
                                </m:r>
                                <m:r>
                                  <m:rPr>
                                    <m:sty m:val="p"/>
                                  </m:rPr>
                                  <a:rPr kumimoji="1" lang="en-US" altLang="ja-JP" sz="1800" b="0" i="0" smtClean="0">
                                    <a:latin typeface="Cambria Math" panose="02040503050406030204" pitchFamily="18" charset="0"/>
                                  </a:rPr>
                                  <m:t>V</m:t>
                                </m:r>
                              </m:oMath>
                            </m:oMathPara>
                          </a14:m>
                          <a:endParaRPr kumimoji="1" lang="ja-JP" altLang="en-US" i="0" dirty="0"/>
                        </a:p>
                      </a:txBody>
                      <a:tcPr/>
                    </a:tc>
                    <a:extLst>
                      <a:ext uri="{0D108BD9-81ED-4DB2-BD59-A6C34878D82A}">
                        <a16:rowId xmlns:a16="http://schemas.microsoft.com/office/drawing/2014/main" val="2754390872"/>
                      </a:ext>
                    </a:extLst>
                  </a:tr>
                  <a:tr h="37106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𝐼𝑁</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m:t>
                                </m:r>
                                <m:r>
                                  <a:rPr kumimoji="1" lang="en-US" altLang="ja-JP" sz="1800" b="0" i="0" smtClean="0">
                                    <a:latin typeface="Cambria Math" panose="02040503050406030204" pitchFamily="18" charset="0"/>
                                  </a:rPr>
                                  <m:t>8</m:t>
                                </m:r>
                                <m:r>
                                  <m:rPr>
                                    <m:sty m:val="p"/>
                                  </m:rPr>
                                  <a:rPr kumimoji="1" lang="en-US" altLang="ja-JP" sz="1800" b="0" i="0" smtClean="0">
                                    <a:latin typeface="Cambria Math" panose="02040503050406030204" pitchFamily="18" charset="0"/>
                                  </a:rPr>
                                  <m:t>V</m:t>
                                </m:r>
                              </m:oMath>
                            </m:oMathPara>
                          </a14:m>
                          <a:endParaRPr kumimoji="1" lang="ja-JP" altLang="en-US" i="0" dirty="0"/>
                        </a:p>
                      </a:txBody>
                      <a:tcPr/>
                    </a:tc>
                    <a:extLst>
                      <a:ext uri="{0D108BD9-81ED-4DB2-BD59-A6C34878D82A}">
                        <a16:rowId xmlns:a16="http://schemas.microsoft.com/office/drawing/2014/main" val="744382646"/>
                      </a:ext>
                    </a:extLst>
                  </a:tr>
                  <a:tr h="37106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𝑣</m:t>
                                    </m:r>
                                  </m:e>
                                  <m:sub>
                                    <m:r>
                                      <a:rPr kumimoji="1" lang="en-US" altLang="ja-JP" sz="1800" b="0" i="1" smtClean="0">
                                        <a:latin typeface="Cambria Math" panose="02040503050406030204" pitchFamily="18" charset="0"/>
                                      </a:rPr>
                                      <m:t>𝑖𝑛</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𝑣</m:t>
                                    </m:r>
                                  </m:e>
                                  <m:sub>
                                    <m:r>
                                      <a:rPr kumimoji="1" lang="en-US" altLang="ja-JP" sz="1800" b="0" i="1" smtClean="0">
                                        <a:latin typeface="Cambria Math" panose="02040503050406030204" pitchFamily="18" charset="0"/>
                                      </a:rPr>
                                      <m:t>𝑖𝑛</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𝑣</m:t>
                                    </m:r>
                                  </m:e>
                                  <m:sub>
                                    <m:r>
                                      <a:rPr kumimoji="1" lang="en-US" altLang="ja-JP" sz="1800" b="0" i="1" smtClean="0">
                                        <a:latin typeface="Cambria Math" panose="02040503050406030204" pitchFamily="18" charset="0"/>
                                      </a:rPr>
                                      <m:t>𝑖𝑛</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−0.1~0.1</m:t>
                                </m:r>
                                <m:r>
                                  <m:rPr>
                                    <m:sty m:val="p"/>
                                  </m:rPr>
                                  <a:rPr kumimoji="1" lang="en-US" altLang="ja-JP" sz="1800" b="0" i="0" smtClean="0">
                                    <a:latin typeface="Cambria Math" panose="02040503050406030204" pitchFamily="18" charset="0"/>
                                  </a:rPr>
                                  <m:t>V</m:t>
                                </m:r>
                              </m:oMath>
                            </m:oMathPara>
                          </a14:m>
                          <a:endParaRPr kumimoji="1" lang="ja-JP" altLang="en-US" dirty="0"/>
                        </a:p>
                      </a:txBody>
                      <a:tcPr/>
                    </a:tc>
                    <a:extLst>
                      <a:ext uri="{0D108BD9-81ED-4DB2-BD59-A6C34878D82A}">
                        <a16:rowId xmlns:a16="http://schemas.microsoft.com/office/drawing/2014/main" val="2153915551"/>
                      </a:ext>
                    </a:extLst>
                  </a:tr>
                  <a:tr h="37106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0</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m:t>
                                </m:r>
                                <m:r>
                                  <a:rPr kumimoji="1" lang="en-US" altLang="ja-JP" sz="1800" b="0" i="0" smtClean="0">
                                    <a:latin typeface="Cambria Math" panose="02040503050406030204" pitchFamily="18" charset="0"/>
                                  </a:rPr>
                                  <m:t>6</m:t>
                                </m:r>
                                <m:r>
                                  <m:rPr>
                                    <m:sty m:val="p"/>
                                  </m:rPr>
                                  <a:rPr kumimoji="1" lang="en-US" altLang="ja-JP" sz="1800" b="0" i="0" smtClean="0">
                                    <a:latin typeface="Cambria Math" panose="02040503050406030204" pitchFamily="18" charset="0"/>
                                  </a:rPr>
                                  <m:t>V</m:t>
                                </m:r>
                              </m:oMath>
                            </m:oMathPara>
                          </a14:m>
                          <a:endParaRPr kumimoji="1" lang="ja-JP" altLang="en-US" i="0" dirty="0"/>
                        </a:p>
                      </a:txBody>
                      <a:tcPr/>
                    </a:tc>
                    <a:extLst>
                      <a:ext uri="{0D108BD9-81ED-4DB2-BD59-A6C34878D82A}">
                        <a16:rowId xmlns:a16="http://schemas.microsoft.com/office/drawing/2014/main" val="3914205648"/>
                      </a:ext>
                    </a:extLst>
                  </a:tr>
                  <a:tr h="37106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𝑅</m:t>
                                    </m:r>
                                  </m:e>
                                  <m:sub>
                                    <m:r>
                                      <a:rPr kumimoji="1" lang="en-US" altLang="ja-JP" sz="1800" b="0" i="1" smtClean="0">
                                        <a:latin typeface="Cambria Math" panose="02040503050406030204" pitchFamily="18" charset="0"/>
                                      </a:rPr>
                                      <m:t>𝐷</m:t>
                                    </m:r>
                                    <m:r>
                                      <a:rPr kumimoji="1" lang="en-US" altLang="ja-JP" sz="1800" b="0" i="1" smtClean="0">
                                        <a:latin typeface="Cambria Math" panose="02040503050406030204" pitchFamily="18" charset="0"/>
                                      </a:rPr>
                                      <m:t>7</m:t>
                                    </m:r>
                                  </m:sub>
                                </m:sSub>
                                <m:r>
                                  <a:rPr kumimoji="1" lang="en-US" altLang="ja-JP" sz="1800" b="0" i="1" smtClean="0">
                                    <a:latin typeface="Cambria Math" panose="02040503050406030204" pitchFamily="18" charset="0"/>
                                  </a:rPr>
                                  <m:t>=1/</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𝑚𝑀</m:t>
                                        </m:r>
                                      </m:e>
                                      <m:sub>
                                        <m:r>
                                          <a:rPr kumimoji="1" lang="en-US" altLang="ja-JP" sz="1800" b="0" i="1" smtClean="0">
                                            <a:latin typeface="Cambria Math" panose="02040503050406030204" pitchFamily="18" charset="0"/>
                                          </a:rPr>
                                          <m:t>𝐿</m:t>
                                        </m:r>
                                        <m:r>
                                          <a:rPr kumimoji="1" lang="en-US" altLang="ja-JP" sz="1800" b="0" i="1" smtClean="0">
                                            <a:latin typeface="Cambria Math" panose="02040503050406030204" pitchFamily="18" charset="0"/>
                                          </a:rPr>
                                          <m:t>7</m:t>
                                        </m:r>
                                      </m:sub>
                                    </m:sSub>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59</m:t>
                                </m:r>
                                <m:r>
                                  <m:rPr>
                                    <m:sty m:val="p"/>
                                  </m:rPr>
                                  <a:rPr kumimoji="1" lang="en-US" altLang="ja-JP" sz="1800" b="0" i="1" smtClean="0">
                                    <a:latin typeface="Cambria Math" panose="02040503050406030204" pitchFamily="18" charset="0"/>
                                  </a:rPr>
                                  <m:t>Ω</m:t>
                                </m:r>
                              </m:oMath>
                            </m:oMathPara>
                          </a14:m>
                          <a:endParaRPr kumimoji="1" lang="ja-JP" altLang="en-US" dirty="0"/>
                        </a:p>
                      </a:txBody>
                      <a:tcPr/>
                    </a:tc>
                    <a:extLst>
                      <a:ext uri="{0D108BD9-81ED-4DB2-BD59-A6C34878D82A}">
                        <a16:rowId xmlns:a16="http://schemas.microsoft.com/office/drawing/2014/main" val="1428363448"/>
                      </a:ext>
                    </a:extLst>
                  </a:tr>
                  <a:tr h="3872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𝑀</m:t>
                                    </m:r>
                                  </m:e>
                                  <m:sub>
                                    <m:r>
                                      <a:rPr kumimoji="1" lang="en-US" altLang="ja-JP" sz="1800" b="0" i="1" smtClean="0">
                                        <a:latin typeface="Cambria Math" panose="02040503050406030204" pitchFamily="18" charset="0"/>
                                      </a:rPr>
                                      <m:t>𝑢𝑝</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𝑀</m:t>
                                    </m:r>
                                  </m:e>
                                  <m:sub>
                                    <m:r>
                                      <a:rPr kumimoji="1" lang="en-US" altLang="ja-JP" sz="1800" b="0" i="1" smtClean="0">
                                        <a:latin typeface="Cambria Math" panose="02040503050406030204" pitchFamily="18" charset="0"/>
                                      </a:rPr>
                                      <m:t>3,4,5,6</m:t>
                                    </m:r>
                                  </m:sub>
                                </m:sSub>
                                <m:r>
                                  <a:rPr kumimoji="1" lang="en-US" altLang="ja-JP" sz="1800" b="0" i="1" smtClean="0">
                                    <a:latin typeface="Cambria Math" panose="02040503050406030204" pitchFamily="18" charset="0"/>
                                  </a:rPr>
                                  <m:t>)</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𝑊</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𝑀</m:t>
                                    </m:r>
                                  </m:num>
                                  <m:den>
                                    <m:r>
                                      <a:rPr kumimoji="1" lang="en-US" altLang="ja-JP" sz="1800" b="0" i="1" smtClean="0">
                                        <a:latin typeface="Cambria Math" panose="02040503050406030204" pitchFamily="18" charset="0"/>
                                      </a:rPr>
                                      <m:t>𝐿</m:t>
                                    </m:r>
                                  </m:den>
                                </m:f>
                                <m:r>
                                  <a:rPr kumimoji="1" lang="en-US" altLang="ja-JP" sz="1800" b="0" i="1" smtClean="0">
                                    <a:latin typeface="Cambria Math" panose="02040503050406030204" pitchFamily="18" charset="0"/>
                                  </a:rPr>
                                  <m:t>=</m:t>
                                </m:r>
                                <m:f>
                                  <m:fPr>
                                    <m:type m:val="lin"/>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m:t>
                                    </m:r>
                                    <m:r>
                                      <a:rPr kumimoji="1" lang="en-US" altLang="ja-JP" sz="1800" b="0" i="0" smtClean="0">
                                        <a:latin typeface="Cambria Math" panose="02040503050406030204" pitchFamily="18" charset="0"/>
                                      </a:rPr>
                                      <m:t>1</m:t>
                                    </m:r>
                                    <m:r>
                                      <m:rPr>
                                        <m:sty m:val="p"/>
                                      </m:rPr>
                                      <a:rPr kumimoji="1" lang="ja-JP" altLang="en-US" sz="1800" b="0" i="0" smtClean="0">
                                        <a:latin typeface="Cambria Math" panose="02040503050406030204" pitchFamily="18" charset="0"/>
                                      </a:rPr>
                                      <m:t>μ</m:t>
                                    </m:r>
                                    <m:r>
                                      <m:rPr>
                                        <m:sty m:val="p"/>
                                      </m:rPr>
                                      <a:rPr kumimoji="1" lang="en-US" altLang="ja-JP" sz="1800" b="0" i="0" smtClean="0">
                                        <a:latin typeface="Cambria Math" panose="02040503050406030204" pitchFamily="18" charset="0"/>
                                      </a:rPr>
                                      <m:t>m</m:t>
                                    </m:r>
                                    <m:r>
                                      <a:rPr kumimoji="1" lang="en-US" altLang="ja-JP" sz="1800" b="0" i="1" smtClean="0">
                                        <a:latin typeface="Cambria Math" panose="02040503050406030204" pitchFamily="18" charset="0"/>
                                        <a:ea typeface="Cambria Math" panose="02040503050406030204" pitchFamily="18" charset="0"/>
                                      </a:rPr>
                                      <m:t>×2</m:t>
                                    </m:r>
                                  </m:num>
                                  <m:den>
                                    <m:r>
                                      <a:rPr kumimoji="1" lang="en-US" altLang="ja-JP" sz="1800" b="0" i="1" smtClean="0">
                                        <a:latin typeface="Cambria Math" panose="02040503050406030204" pitchFamily="18" charset="0"/>
                                      </a:rPr>
                                      <m:t>0.18</m:t>
                                    </m:r>
                                    <m:r>
                                      <m:rPr>
                                        <m:sty m:val="p"/>
                                      </m:rPr>
                                      <a:rPr kumimoji="1" lang="ja-JP" altLang="en-US" sz="1800" b="0" i="0" smtClean="0">
                                        <a:latin typeface="Cambria Math" panose="02040503050406030204" pitchFamily="18" charset="0"/>
                                      </a:rPr>
                                      <m:t>μ</m:t>
                                    </m:r>
                                    <m:r>
                                      <m:rPr>
                                        <m:sty m:val="p"/>
                                      </m:rPr>
                                      <a:rPr kumimoji="1" lang="en-US" altLang="ja-JP" sz="1800" b="0" i="0" smtClean="0">
                                        <a:latin typeface="Cambria Math" panose="02040503050406030204" pitchFamily="18" charset="0"/>
                                      </a:rPr>
                                      <m:t>m</m:t>
                                    </m:r>
                                  </m:den>
                                </m:f>
                              </m:oMath>
                            </m:oMathPara>
                          </a14:m>
                          <a:endParaRPr kumimoji="1" lang="ja-JP" altLang="en-US" dirty="0"/>
                        </a:p>
                      </a:txBody>
                      <a:tcPr/>
                    </a:tc>
                    <a:extLst>
                      <a:ext uri="{0D108BD9-81ED-4DB2-BD59-A6C34878D82A}">
                        <a16:rowId xmlns:a16="http://schemas.microsoft.com/office/drawing/2014/main" val="847649693"/>
                      </a:ext>
                    </a:extLst>
                  </a:tr>
                  <a:tr h="3780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𝑀</m:t>
                                    </m:r>
                                  </m:e>
                                  <m:sub>
                                    <m:r>
                                      <a:rPr kumimoji="1" lang="en-US" altLang="ja-JP" sz="1800" b="0" i="1" smtClean="0">
                                        <a:latin typeface="Cambria Math" panose="02040503050406030204" pitchFamily="18" charset="0"/>
                                      </a:rPr>
                                      <m:t>𝑚𝑖𝑑</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𝑀</m:t>
                                    </m:r>
                                  </m:e>
                                  <m:sub>
                                    <m:r>
                                      <a:rPr kumimoji="1" lang="en-US" altLang="ja-JP" sz="1800" b="0" i="1" smtClean="0">
                                        <a:latin typeface="Cambria Math" panose="02040503050406030204" pitchFamily="18" charset="0"/>
                                      </a:rPr>
                                      <m:t>1,2</m:t>
                                    </m:r>
                                  </m:sub>
                                </m:sSub>
                                <m:r>
                                  <a:rPr kumimoji="1" lang="en-US" altLang="ja-JP" sz="1800" b="0" i="1" smtClean="0">
                                    <a:latin typeface="Cambria Math" panose="02040503050406030204" pitchFamily="18" charset="0"/>
                                  </a:rPr>
                                  <m:t>)</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lin"/>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𝑊</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𝑀</m:t>
                                    </m:r>
                                  </m:num>
                                  <m:den>
                                    <m:r>
                                      <a:rPr kumimoji="1" lang="en-US" altLang="ja-JP" sz="1800" b="0" i="1" smtClean="0">
                                        <a:latin typeface="Cambria Math" panose="02040503050406030204" pitchFamily="18" charset="0"/>
                                      </a:rPr>
                                      <m:t>𝐿</m:t>
                                    </m:r>
                                  </m:den>
                                </m:f>
                                <m:r>
                                  <a:rPr kumimoji="1" lang="en-US" altLang="ja-JP" sz="1800" b="0" i="1" smtClean="0">
                                    <a:latin typeface="Cambria Math" panose="02040503050406030204" pitchFamily="18" charset="0"/>
                                  </a:rPr>
                                  <m:t>=</m:t>
                                </m:r>
                                <m:f>
                                  <m:fPr>
                                    <m:type m:val="lin"/>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11</m:t>
                                    </m:r>
                                    <m:r>
                                      <m:rPr>
                                        <m:sty m:val="p"/>
                                      </m:rPr>
                                      <a:rPr kumimoji="1" lang="ja-JP" altLang="en-US" sz="1800" b="0" i="0" smtClean="0">
                                        <a:latin typeface="Cambria Math" panose="02040503050406030204" pitchFamily="18" charset="0"/>
                                      </a:rPr>
                                      <m:t>μ</m:t>
                                    </m:r>
                                    <m:r>
                                      <m:rPr>
                                        <m:sty m:val="p"/>
                                      </m:rPr>
                                      <a:rPr kumimoji="1" lang="en-US" altLang="ja-JP" sz="1800" b="0" i="0" smtClean="0">
                                        <a:latin typeface="Cambria Math" panose="02040503050406030204" pitchFamily="18" charset="0"/>
                                      </a:rPr>
                                      <m:t>m</m:t>
                                    </m:r>
                                    <m:r>
                                      <a:rPr kumimoji="1" lang="en-US" altLang="ja-JP" sz="1800" b="0" i="1" smtClean="0">
                                        <a:latin typeface="Cambria Math" panose="02040503050406030204" pitchFamily="18" charset="0"/>
                                        <a:ea typeface="Cambria Math" panose="02040503050406030204" pitchFamily="18" charset="0"/>
                                      </a:rPr>
                                      <m:t>×4</m:t>
                                    </m:r>
                                  </m:num>
                                  <m:den>
                                    <m:r>
                                      <a:rPr kumimoji="1" lang="en-US" altLang="ja-JP" sz="1800" b="0" i="1" smtClean="0">
                                        <a:latin typeface="Cambria Math" panose="02040503050406030204" pitchFamily="18" charset="0"/>
                                      </a:rPr>
                                      <m:t>0.18</m:t>
                                    </m:r>
                                    <m:r>
                                      <m:rPr>
                                        <m:sty m:val="p"/>
                                      </m:rPr>
                                      <a:rPr kumimoji="1" lang="ja-JP" altLang="en-US" sz="1800" b="0" i="0" smtClean="0">
                                        <a:latin typeface="Cambria Math" panose="02040503050406030204" pitchFamily="18" charset="0"/>
                                      </a:rPr>
                                      <m:t>μ</m:t>
                                    </m:r>
                                    <m:r>
                                      <m:rPr>
                                        <m:sty m:val="p"/>
                                      </m:rPr>
                                      <a:rPr kumimoji="1" lang="en-US" altLang="ja-JP" sz="1800" b="0" i="0" smtClean="0">
                                        <a:latin typeface="Cambria Math" panose="02040503050406030204" pitchFamily="18" charset="0"/>
                                      </a:rPr>
                                      <m:t>m</m:t>
                                    </m:r>
                                  </m:den>
                                </m:f>
                              </m:oMath>
                            </m:oMathPara>
                          </a14:m>
                          <a:endParaRPr kumimoji="1" lang="ja-JP" altLang="en-US" dirty="0"/>
                        </a:p>
                      </a:txBody>
                      <a:tcPr/>
                    </a:tc>
                    <a:extLst>
                      <a:ext uri="{0D108BD9-81ED-4DB2-BD59-A6C34878D82A}">
                        <a16:rowId xmlns:a16="http://schemas.microsoft.com/office/drawing/2014/main" val="1950716414"/>
                      </a:ext>
                    </a:extLst>
                  </a:tr>
                  <a:tr h="37106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𝑀</m:t>
                                    </m:r>
                                  </m:e>
                                  <m:sub>
                                    <m:r>
                                      <a:rPr kumimoji="1" lang="en-US" altLang="ja-JP" sz="1800" b="0" i="1" smtClean="0">
                                        <a:latin typeface="Cambria Math" panose="02040503050406030204" pitchFamily="18" charset="0"/>
                                      </a:rPr>
                                      <m:t>𝑑𝑜𝑤𝑛</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𝑀</m:t>
                                    </m:r>
                                  </m:e>
                                  <m:sub>
                                    <m:r>
                                      <a:rPr kumimoji="1" lang="en-US" altLang="ja-JP" sz="1800" b="0" i="1" smtClean="0">
                                        <a:latin typeface="Cambria Math" panose="02040503050406030204" pitchFamily="18" charset="0"/>
                                      </a:rPr>
                                      <m:t>0</m:t>
                                    </m:r>
                                  </m:sub>
                                </m:sSub>
                                <m:r>
                                  <a:rPr kumimoji="1" lang="en-US" altLang="ja-JP" sz="1800" b="0" i="1" smtClean="0">
                                    <a:latin typeface="Cambria Math" panose="02040503050406030204" pitchFamily="18" charset="0"/>
                                  </a:rPr>
                                  <m:t>)</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lin"/>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𝑊</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𝑀</m:t>
                                    </m:r>
                                  </m:num>
                                  <m:den>
                                    <m:r>
                                      <a:rPr kumimoji="1" lang="en-US" altLang="ja-JP" sz="1800" b="0" i="1" smtClean="0">
                                        <a:latin typeface="Cambria Math" panose="02040503050406030204" pitchFamily="18" charset="0"/>
                                      </a:rPr>
                                      <m:t>𝐿</m:t>
                                    </m:r>
                                  </m:den>
                                </m:f>
                                <m:r>
                                  <a:rPr kumimoji="1" lang="en-US" altLang="ja-JP" sz="1800" b="0" i="1" smtClean="0">
                                    <a:latin typeface="Cambria Math" panose="02040503050406030204" pitchFamily="18" charset="0"/>
                                  </a:rPr>
                                  <m:t>=</m:t>
                                </m:r>
                                <m:f>
                                  <m:fPr>
                                    <m:type m:val="lin"/>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14</m:t>
                                    </m:r>
                                    <m:r>
                                      <m:rPr>
                                        <m:sty m:val="p"/>
                                      </m:rPr>
                                      <a:rPr kumimoji="1" lang="ja-JP" altLang="en-US" sz="1800" b="0" i="0" smtClean="0">
                                        <a:latin typeface="Cambria Math" panose="02040503050406030204" pitchFamily="18" charset="0"/>
                                      </a:rPr>
                                      <m:t>μ</m:t>
                                    </m:r>
                                    <m:r>
                                      <m:rPr>
                                        <m:sty m:val="p"/>
                                      </m:rPr>
                                      <a:rPr kumimoji="1" lang="en-US" altLang="ja-JP" sz="1800" b="0" i="0" smtClean="0">
                                        <a:latin typeface="Cambria Math" panose="02040503050406030204" pitchFamily="18" charset="0"/>
                                      </a:rPr>
                                      <m:t>m</m:t>
                                    </m:r>
                                    <m:r>
                                      <a:rPr kumimoji="1" lang="en-US" altLang="ja-JP" sz="1800" b="0" i="1" smtClean="0">
                                        <a:latin typeface="Cambria Math" panose="02040503050406030204" pitchFamily="18" charset="0"/>
                                        <a:ea typeface="Cambria Math" panose="02040503050406030204" pitchFamily="18" charset="0"/>
                                      </a:rPr>
                                      <m:t>×4</m:t>
                                    </m:r>
                                  </m:num>
                                  <m:den>
                                    <m:r>
                                      <a:rPr kumimoji="1" lang="en-US" altLang="ja-JP" sz="1800" b="0" i="1" smtClean="0">
                                        <a:latin typeface="Cambria Math" panose="02040503050406030204" pitchFamily="18" charset="0"/>
                                      </a:rPr>
                                      <m:t>0.18</m:t>
                                    </m:r>
                                    <m:r>
                                      <m:rPr>
                                        <m:sty m:val="p"/>
                                      </m:rPr>
                                      <a:rPr kumimoji="1" lang="ja-JP" altLang="en-US" sz="1800" b="0" i="0" smtClean="0">
                                        <a:latin typeface="Cambria Math" panose="02040503050406030204" pitchFamily="18" charset="0"/>
                                      </a:rPr>
                                      <m:t>μ</m:t>
                                    </m:r>
                                    <m:r>
                                      <m:rPr>
                                        <m:sty m:val="p"/>
                                      </m:rPr>
                                      <a:rPr kumimoji="1" lang="en-US" altLang="ja-JP" sz="1800" b="0" i="0" smtClean="0">
                                        <a:latin typeface="Cambria Math" panose="02040503050406030204" pitchFamily="18" charset="0"/>
                                      </a:rPr>
                                      <m:t>m</m:t>
                                    </m:r>
                                  </m:den>
                                </m:f>
                              </m:oMath>
                            </m:oMathPara>
                          </a14:m>
                          <a:endParaRPr kumimoji="1" lang="ja-JP" altLang="en-US" dirty="0"/>
                        </a:p>
                      </a:txBody>
                      <a:tcPr/>
                    </a:tc>
                    <a:extLst>
                      <a:ext uri="{0D108BD9-81ED-4DB2-BD59-A6C34878D82A}">
                        <a16:rowId xmlns:a16="http://schemas.microsoft.com/office/drawing/2014/main" val="1301834616"/>
                      </a:ext>
                    </a:extLst>
                  </a:tr>
                  <a:tr h="391083">
                    <a:tc>
                      <a:txBody>
                        <a:bodyPr/>
                        <a:lstStyle/>
                        <a:p>
                          <a:pPr algn="ctr"/>
                          <a:r>
                            <a:rPr kumimoji="1" lang="ja-JP" altLang="en-US" sz="1800" dirty="0"/>
                            <a:t>同相モードでの</a:t>
                          </a:r>
                          <a14:m>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a:rPr kumimoji="1" lang="en-US" altLang="ja-JP" sz="1800" b="0" i="1" smtClean="0">
                                      <a:latin typeface="Cambria Math" panose="02040503050406030204" pitchFamily="18" charset="0"/>
                                    </a:rPr>
                                    <m:t>𝐷</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𝑀</m:t>
                                      </m:r>
                                    </m:e>
                                    <m:sub>
                                      <m:r>
                                        <a:rPr kumimoji="1" lang="en-US" altLang="ja-JP" sz="1800" b="0" i="1" smtClean="0">
                                          <a:latin typeface="Cambria Math" panose="02040503050406030204" pitchFamily="18" charset="0"/>
                                        </a:rPr>
                                        <m:t>0</m:t>
                                      </m:r>
                                    </m:sub>
                                  </m:sSub>
                                </m:sub>
                              </m:sSub>
                            </m:oMath>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1</m:t>
                                </m:r>
                                <m:r>
                                  <m:rPr>
                                    <m:sty m:val="p"/>
                                  </m:rPr>
                                  <a:rPr kumimoji="1" lang="en-US" altLang="ja-JP" sz="1800" b="0" i="0" smtClean="0">
                                    <a:latin typeface="Cambria Math" panose="02040503050406030204" pitchFamily="18" charset="0"/>
                                  </a:rPr>
                                  <m:t>mA</m:t>
                                </m:r>
                              </m:oMath>
                            </m:oMathPara>
                          </a14:m>
                          <a:endParaRPr kumimoji="1" lang="ja-JP" altLang="en-US" i="0" dirty="0"/>
                        </a:p>
                      </a:txBody>
                      <a:tcPr/>
                    </a:tc>
                    <a:extLst>
                      <a:ext uri="{0D108BD9-81ED-4DB2-BD59-A6C34878D82A}">
                        <a16:rowId xmlns:a16="http://schemas.microsoft.com/office/drawing/2014/main" val="889146459"/>
                      </a:ext>
                    </a:extLst>
                  </a:tr>
                </a:tbl>
              </a:graphicData>
            </a:graphic>
          </p:graphicFrame>
        </mc:Choice>
        <mc:Fallback xmlns="">
          <p:graphicFrame>
            <p:nvGraphicFramePr>
              <p:cNvPr id="11" name="表 11">
                <a:extLst>
                  <a:ext uri="{FF2B5EF4-FFF2-40B4-BE49-F238E27FC236}">
                    <a16:creationId xmlns:a16="http://schemas.microsoft.com/office/drawing/2014/main" id="{942B19DD-2827-7718-CA94-61A56995A96F}"/>
                  </a:ext>
                </a:extLst>
              </p:cNvPr>
              <p:cNvGraphicFramePr>
                <a:graphicFrameLocks noGrp="1"/>
              </p:cNvGraphicFramePr>
              <p:nvPr>
                <p:ph sz="half" idx="1"/>
                <p:extLst>
                  <p:ext uri="{D42A27DB-BD31-4B8C-83A1-F6EECF244321}">
                    <p14:modId xmlns:p14="http://schemas.microsoft.com/office/powerpoint/2010/main" val="3482739273"/>
                  </p:ext>
                </p:extLst>
              </p:nvPr>
            </p:nvGraphicFramePr>
            <p:xfrm>
              <a:off x="323982" y="1671896"/>
              <a:ext cx="6381618" cy="4514645"/>
            </p:xfrm>
            <a:graphic>
              <a:graphicData uri="http://schemas.openxmlformats.org/drawingml/2006/table">
                <a:tbl>
                  <a:tblPr firstRow="1" bandRow="1">
                    <a:tableStyleId>{5940675A-B579-460E-94D1-54222C63F5DA}</a:tableStyleId>
                  </a:tblPr>
                  <a:tblGrid>
                    <a:gridCol w="2898189">
                      <a:extLst>
                        <a:ext uri="{9D8B030D-6E8A-4147-A177-3AD203B41FA5}">
                          <a16:colId xmlns:a16="http://schemas.microsoft.com/office/drawing/2014/main" val="1550927089"/>
                        </a:ext>
                      </a:extLst>
                    </a:gridCol>
                    <a:gridCol w="3483429">
                      <a:extLst>
                        <a:ext uri="{9D8B030D-6E8A-4147-A177-3AD203B41FA5}">
                          <a16:colId xmlns:a16="http://schemas.microsoft.com/office/drawing/2014/main" val="1286354228"/>
                        </a:ext>
                      </a:extLst>
                    </a:gridCol>
                  </a:tblGrid>
                  <a:tr h="371067">
                    <a:tc>
                      <a:txBody>
                        <a:bodyPr/>
                        <a:lstStyle/>
                        <a:p>
                          <a:pPr algn="ctr"/>
                          <a:r>
                            <a:rPr kumimoji="1" lang="ja-JP" altLang="en-US" dirty="0"/>
                            <a:t>名称</a:t>
                          </a:r>
                        </a:p>
                      </a:txBody>
                      <a:tcPr/>
                    </a:tc>
                    <a:tc>
                      <a:txBody>
                        <a:bodyPr/>
                        <a:lstStyle/>
                        <a:p>
                          <a:pPr algn="ctr"/>
                          <a:r>
                            <a:rPr kumimoji="1" lang="ja-JP" altLang="en-US" dirty="0"/>
                            <a:t>値</a:t>
                          </a:r>
                        </a:p>
                      </a:txBody>
                      <a:tcPr/>
                    </a:tc>
                    <a:extLst>
                      <a:ext uri="{0D108BD9-81ED-4DB2-BD59-A6C34878D82A}">
                        <a16:rowId xmlns:a16="http://schemas.microsoft.com/office/drawing/2014/main" val="1899439643"/>
                      </a:ext>
                    </a:extLst>
                  </a:tr>
                  <a:tr h="371067">
                    <a:tc>
                      <a:txBody>
                        <a:bodyPr/>
                        <a:lstStyle/>
                        <a:p>
                          <a:endParaRPr lang="ja-JP"/>
                        </a:p>
                      </a:txBody>
                      <a:tcPr>
                        <a:blipFill>
                          <a:blip r:embed="rId3"/>
                          <a:stretch>
                            <a:fillRect l="-211" t="-108197" r="-121053" b="-1085246"/>
                          </a:stretch>
                        </a:blipFill>
                      </a:tcPr>
                    </a:tc>
                    <a:tc>
                      <a:txBody>
                        <a:bodyPr/>
                        <a:lstStyle/>
                        <a:p>
                          <a:endParaRPr lang="ja-JP"/>
                        </a:p>
                      </a:txBody>
                      <a:tcPr>
                        <a:blipFill>
                          <a:blip r:embed="rId3"/>
                          <a:stretch>
                            <a:fillRect l="-83217" t="-108197" r="-524" b="-1085246"/>
                          </a:stretch>
                        </a:blipFill>
                      </a:tcPr>
                    </a:tc>
                    <a:extLst>
                      <a:ext uri="{0D108BD9-81ED-4DB2-BD59-A6C34878D82A}">
                        <a16:rowId xmlns:a16="http://schemas.microsoft.com/office/drawing/2014/main" val="3873016426"/>
                      </a:ext>
                    </a:extLst>
                  </a:tr>
                  <a:tr h="371067">
                    <a:tc>
                      <a:txBody>
                        <a:bodyPr/>
                        <a:lstStyle/>
                        <a:p>
                          <a:endParaRPr lang="ja-JP"/>
                        </a:p>
                      </a:txBody>
                      <a:tcPr>
                        <a:blipFill>
                          <a:blip r:embed="rId3"/>
                          <a:stretch>
                            <a:fillRect l="-211" t="-208197" r="-121053" b="-985246"/>
                          </a:stretch>
                        </a:blipFill>
                      </a:tcPr>
                    </a:tc>
                    <a:tc>
                      <a:txBody>
                        <a:bodyPr/>
                        <a:lstStyle/>
                        <a:p>
                          <a:endParaRPr lang="ja-JP"/>
                        </a:p>
                      </a:txBody>
                      <a:tcPr>
                        <a:blipFill>
                          <a:blip r:embed="rId3"/>
                          <a:stretch>
                            <a:fillRect l="-83217" t="-208197" r="-524" b="-985246"/>
                          </a:stretch>
                        </a:blipFill>
                      </a:tcPr>
                    </a:tc>
                    <a:extLst>
                      <a:ext uri="{0D108BD9-81ED-4DB2-BD59-A6C34878D82A}">
                        <a16:rowId xmlns:a16="http://schemas.microsoft.com/office/drawing/2014/main" val="3322478547"/>
                      </a:ext>
                    </a:extLst>
                  </a:tr>
                  <a:tr h="371067">
                    <a:tc>
                      <a:txBody>
                        <a:bodyPr/>
                        <a:lstStyle/>
                        <a:p>
                          <a:endParaRPr lang="ja-JP"/>
                        </a:p>
                      </a:txBody>
                      <a:tcPr>
                        <a:blipFill>
                          <a:blip r:embed="rId3"/>
                          <a:stretch>
                            <a:fillRect l="-211" t="-308197" r="-121053" b="-885246"/>
                          </a:stretch>
                        </a:blipFill>
                      </a:tcPr>
                    </a:tc>
                    <a:tc>
                      <a:txBody>
                        <a:bodyPr/>
                        <a:lstStyle/>
                        <a:p>
                          <a:endParaRPr lang="ja-JP"/>
                        </a:p>
                      </a:txBody>
                      <a:tcPr>
                        <a:blipFill>
                          <a:blip r:embed="rId3"/>
                          <a:stretch>
                            <a:fillRect l="-83217" t="-308197" r="-524" b="-885246"/>
                          </a:stretch>
                        </a:blipFill>
                      </a:tcPr>
                    </a:tc>
                    <a:extLst>
                      <a:ext uri="{0D108BD9-81ED-4DB2-BD59-A6C34878D82A}">
                        <a16:rowId xmlns:a16="http://schemas.microsoft.com/office/drawing/2014/main" val="2754390872"/>
                      </a:ext>
                    </a:extLst>
                  </a:tr>
                  <a:tr h="371067">
                    <a:tc>
                      <a:txBody>
                        <a:bodyPr/>
                        <a:lstStyle/>
                        <a:p>
                          <a:endParaRPr lang="ja-JP"/>
                        </a:p>
                      </a:txBody>
                      <a:tcPr>
                        <a:blipFill>
                          <a:blip r:embed="rId3"/>
                          <a:stretch>
                            <a:fillRect l="-211" t="-408197" r="-121053" b="-785246"/>
                          </a:stretch>
                        </a:blipFill>
                      </a:tcPr>
                    </a:tc>
                    <a:tc>
                      <a:txBody>
                        <a:bodyPr/>
                        <a:lstStyle/>
                        <a:p>
                          <a:endParaRPr lang="ja-JP"/>
                        </a:p>
                      </a:txBody>
                      <a:tcPr>
                        <a:blipFill>
                          <a:blip r:embed="rId3"/>
                          <a:stretch>
                            <a:fillRect l="-83217" t="-408197" r="-524" b="-785246"/>
                          </a:stretch>
                        </a:blipFill>
                      </a:tcPr>
                    </a:tc>
                    <a:extLst>
                      <a:ext uri="{0D108BD9-81ED-4DB2-BD59-A6C34878D82A}">
                        <a16:rowId xmlns:a16="http://schemas.microsoft.com/office/drawing/2014/main" val="744382646"/>
                      </a:ext>
                    </a:extLst>
                  </a:tr>
                  <a:tr h="371067">
                    <a:tc>
                      <a:txBody>
                        <a:bodyPr/>
                        <a:lstStyle/>
                        <a:p>
                          <a:endParaRPr lang="ja-JP"/>
                        </a:p>
                      </a:txBody>
                      <a:tcPr>
                        <a:blipFill>
                          <a:blip r:embed="rId3"/>
                          <a:stretch>
                            <a:fillRect l="-211" t="-516667" r="-121053" b="-698333"/>
                          </a:stretch>
                        </a:blipFill>
                      </a:tcPr>
                    </a:tc>
                    <a:tc>
                      <a:txBody>
                        <a:bodyPr/>
                        <a:lstStyle/>
                        <a:p>
                          <a:endParaRPr lang="ja-JP"/>
                        </a:p>
                      </a:txBody>
                      <a:tcPr>
                        <a:blipFill>
                          <a:blip r:embed="rId3"/>
                          <a:stretch>
                            <a:fillRect l="-83217" t="-516667" r="-524" b="-698333"/>
                          </a:stretch>
                        </a:blipFill>
                      </a:tcPr>
                    </a:tc>
                    <a:extLst>
                      <a:ext uri="{0D108BD9-81ED-4DB2-BD59-A6C34878D82A}">
                        <a16:rowId xmlns:a16="http://schemas.microsoft.com/office/drawing/2014/main" val="2153915551"/>
                      </a:ext>
                    </a:extLst>
                  </a:tr>
                  <a:tr h="371067">
                    <a:tc>
                      <a:txBody>
                        <a:bodyPr/>
                        <a:lstStyle/>
                        <a:p>
                          <a:endParaRPr lang="ja-JP"/>
                        </a:p>
                      </a:txBody>
                      <a:tcPr>
                        <a:blipFill>
                          <a:blip r:embed="rId3"/>
                          <a:stretch>
                            <a:fillRect l="-211" t="-606557" r="-121053" b="-586885"/>
                          </a:stretch>
                        </a:blipFill>
                      </a:tcPr>
                    </a:tc>
                    <a:tc>
                      <a:txBody>
                        <a:bodyPr/>
                        <a:lstStyle/>
                        <a:p>
                          <a:endParaRPr lang="ja-JP"/>
                        </a:p>
                      </a:txBody>
                      <a:tcPr>
                        <a:blipFill>
                          <a:blip r:embed="rId3"/>
                          <a:stretch>
                            <a:fillRect l="-83217" t="-606557" r="-524" b="-586885"/>
                          </a:stretch>
                        </a:blipFill>
                      </a:tcPr>
                    </a:tc>
                    <a:extLst>
                      <a:ext uri="{0D108BD9-81ED-4DB2-BD59-A6C34878D82A}">
                        <a16:rowId xmlns:a16="http://schemas.microsoft.com/office/drawing/2014/main" val="3914205648"/>
                      </a:ext>
                    </a:extLst>
                  </a:tr>
                  <a:tr h="389763">
                    <a:tc>
                      <a:txBody>
                        <a:bodyPr/>
                        <a:lstStyle/>
                        <a:p>
                          <a:endParaRPr lang="ja-JP"/>
                        </a:p>
                      </a:txBody>
                      <a:tcPr>
                        <a:blipFill>
                          <a:blip r:embed="rId3"/>
                          <a:stretch>
                            <a:fillRect l="-211" t="-673438" r="-121053" b="-459375"/>
                          </a:stretch>
                        </a:blipFill>
                      </a:tcPr>
                    </a:tc>
                    <a:tc>
                      <a:txBody>
                        <a:bodyPr/>
                        <a:lstStyle/>
                        <a:p>
                          <a:endParaRPr lang="ja-JP"/>
                        </a:p>
                      </a:txBody>
                      <a:tcPr>
                        <a:blipFill>
                          <a:blip r:embed="rId3"/>
                          <a:stretch>
                            <a:fillRect l="-83217" t="-673438" r="-524" b="-459375"/>
                          </a:stretch>
                        </a:blipFill>
                      </a:tcPr>
                    </a:tc>
                    <a:extLst>
                      <a:ext uri="{0D108BD9-81ED-4DB2-BD59-A6C34878D82A}">
                        <a16:rowId xmlns:a16="http://schemas.microsoft.com/office/drawing/2014/main" val="1428363448"/>
                      </a:ext>
                    </a:extLst>
                  </a:tr>
                  <a:tr h="387206">
                    <a:tc>
                      <a:txBody>
                        <a:bodyPr/>
                        <a:lstStyle/>
                        <a:p>
                          <a:endParaRPr lang="ja-JP"/>
                        </a:p>
                      </a:txBody>
                      <a:tcPr>
                        <a:blipFill>
                          <a:blip r:embed="rId3"/>
                          <a:stretch>
                            <a:fillRect l="-211" t="-773438" r="-121053" b="-359375"/>
                          </a:stretch>
                        </a:blipFill>
                      </a:tcPr>
                    </a:tc>
                    <a:tc>
                      <a:txBody>
                        <a:bodyPr/>
                        <a:lstStyle/>
                        <a:p>
                          <a:endParaRPr lang="ja-JP"/>
                        </a:p>
                      </a:txBody>
                      <a:tcPr>
                        <a:blipFill>
                          <a:blip r:embed="rId3"/>
                          <a:stretch>
                            <a:fillRect l="-83217" t="-773438" r="-524" b="-359375"/>
                          </a:stretch>
                        </a:blipFill>
                      </a:tcPr>
                    </a:tc>
                    <a:extLst>
                      <a:ext uri="{0D108BD9-81ED-4DB2-BD59-A6C34878D82A}">
                        <a16:rowId xmlns:a16="http://schemas.microsoft.com/office/drawing/2014/main" val="847649693"/>
                      </a:ext>
                    </a:extLst>
                  </a:tr>
                  <a:tr h="378057">
                    <a:tc>
                      <a:txBody>
                        <a:bodyPr/>
                        <a:lstStyle/>
                        <a:p>
                          <a:endParaRPr lang="ja-JP"/>
                        </a:p>
                      </a:txBody>
                      <a:tcPr>
                        <a:blipFill>
                          <a:blip r:embed="rId3"/>
                          <a:stretch>
                            <a:fillRect l="-211" t="-901613" r="-121053" b="-270968"/>
                          </a:stretch>
                        </a:blipFill>
                      </a:tcPr>
                    </a:tc>
                    <a:tc>
                      <a:txBody>
                        <a:bodyPr/>
                        <a:lstStyle/>
                        <a:p>
                          <a:endParaRPr lang="ja-JP"/>
                        </a:p>
                      </a:txBody>
                      <a:tcPr>
                        <a:blipFill>
                          <a:blip r:embed="rId3"/>
                          <a:stretch>
                            <a:fillRect l="-83217" t="-901613" r="-524" b="-270968"/>
                          </a:stretch>
                        </a:blipFill>
                      </a:tcPr>
                    </a:tc>
                    <a:extLst>
                      <a:ext uri="{0D108BD9-81ED-4DB2-BD59-A6C34878D82A}">
                        <a16:rowId xmlns:a16="http://schemas.microsoft.com/office/drawing/2014/main" val="1950716414"/>
                      </a:ext>
                    </a:extLst>
                  </a:tr>
                  <a:tr h="371067">
                    <a:tc>
                      <a:txBody>
                        <a:bodyPr/>
                        <a:lstStyle/>
                        <a:p>
                          <a:endParaRPr lang="ja-JP"/>
                        </a:p>
                      </a:txBody>
                      <a:tcPr>
                        <a:blipFill>
                          <a:blip r:embed="rId3"/>
                          <a:stretch>
                            <a:fillRect l="-211" t="-1018033" r="-121053" b="-175410"/>
                          </a:stretch>
                        </a:blipFill>
                      </a:tcPr>
                    </a:tc>
                    <a:tc>
                      <a:txBody>
                        <a:bodyPr/>
                        <a:lstStyle/>
                        <a:p>
                          <a:endParaRPr lang="ja-JP"/>
                        </a:p>
                      </a:txBody>
                      <a:tcPr>
                        <a:blipFill>
                          <a:blip r:embed="rId3"/>
                          <a:stretch>
                            <a:fillRect l="-83217" t="-1018033" r="-524" b="-175410"/>
                          </a:stretch>
                        </a:blipFill>
                      </a:tcPr>
                    </a:tc>
                    <a:extLst>
                      <a:ext uri="{0D108BD9-81ED-4DB2-BD59-A6C34878D82A}">
                        <a16:rowId xmlns:a16="http://schemas.microsoft.com/office/drawing/2014/main" val="1301834616"/>
                      </a:ext>
                    </a:extLst>
                  </a:tr>
                  <a:tr h="391083">
                    <a:tc>
                      <a:txBody>
                        <a:bodyPr/>
                        <a:lstStyle/>
                        <a:p>
                          <a:endParaRPr lang="ja-JP"/>
                        </a:p>
                      </a:txBody>
                      <a:tcPr>
                        <a:blipFill>
                          <a:blip r:embed="rId3"/>
                          <a:stretch>
                            <a:fillRect l="-211" t="-1065625" r="-121053" b="-67188"/>
                          </a:stretch>
                        </a:blipFill>
                      </a:tcPr>
                    </a:tc>
                    <a:tc>
                      <a:txBody>
                        <a:bodyPr/>
                        <a:lstStyle/>
                        <a:p>
                          <a:endParaRPr lang="ja-JP"/>
                        </a:p>
                      </a:txBody>
                      <a:tcPr>
                        <a:blipFill>
                          <a:blip r:embed="rId3"/>
                          <a:stretch>
                            <a:fillRect l="-83217" t="-1065625" r="-524" b="-67188"/>
                          </a:stretch>
                        </a:blipFill>
                      </a:tcPr>
                    </a:tc>
                    <a:extLst>
                      <a:ext uri="{0D108BD9-81ED-4DB2-BD59-A6C34878D82A}">
                        <a16:rowId xmlns:a16="http://schemas.microsoft.com/office/drawing/2014/main" val="889146459"/>
                      </a:ext>
                    </a:extLst>
                  </a:tr>
                </a:tbl>
              </a:graphicData>
            </a:graphic>
          </p:graphicFrame>
        </mc:Fallback>
      </mc:AlternateContent>
      <p:sp>
        <p:nvSpPr>
          <p:cNvPr id="3" name="正方形/長方形 2">
            <a:extLst>
              <a:ext uri="{FF2B5EF4-FFF2-40B4-BE49-F238E27FC236}">
                <a16:creationId xmlns:a16="http://schemas.microsoft.com/office/drawing/2014/main" id="{E54DF086-F3AE-2FEE-8678-3864F8FCC4AD}"/>
              </a:ext>
            </a:extLst>
          </p:cNvPr>
          <p:cNvSpPr/>
          <p:nvPr/>
        </p:nvSpPr>
        <p:spPr>
          <a:xfrm>
            <a:off x="6552935" y="2416624"/>
            <a:ext cx="745936" cy="5878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a:t>0.9</a:t>
            </a:r>
            <a:r>
              <a:rPr kumimoji="1" lang="en-US" altLang="ja-JP" dirty="0"/>
              <a:t>V</a:t>
            </a:r>
            <a:endParaRPr kumimoji="1" lang="ja-JP" altLang="en-US" dirty="0"/>
          </a:p>
        </p:txBody>
      </p:sp>
      <p:sp>
        <p:nvSpPr>
          <p:cNvPr id="4" name="正方形/長方形 3">
            <a:extLst>
              <a:ext uri="{FF2B5EF4-FFF2-40B4-BE49-F238E27FC236}">
                <a16:creationId xmlns:a16="http://schemas.microsoft.com/office/drawing/2014/main" id="{7E6DED9B-E4FE-1BBF-ABAA-111C40C2E44A}"/>
              </a:ext>
            </a:extLst>
          </p:cNvPr>
          <p:cNvSpPr/>
          <p:nvPr/>
        </p:nvSpPr>
        <p:spPr>
          <a:xfrm>
            <a:off x="11353800" y="2122710"/>
            <a:ext cx="745936" cy="5878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a:t>0.9</a:t>
            </a:r>
            <a:r>
              <a:rPr kumimoji="1" lang="en-US" altLang="ja-JP" dirty="0"/>
              <a:t>V</a:t>
            </a:r>
            <a:endParaRPr kumimoji="1" lang="ja-JP" altLang="en-US" dirty="0"/>
          </a:p>
        </p:txBody>
      </p:sp>
      <p:sp>
        <p:nvSpPr>
          <p:cNvPr id="5" name="正方形/長方形 4">
            <a:extLst>
              <a:ext uri="{FF2B5EF4-FFF2-40B4-BE49-F238E27FC236}">
                <a16:creationId xmlns:a16="http://schemas.microsoft.com/office/drawing/2014/main" id="{030B0C6A-403C-C468-6C1C-1A68E63EB346}"/>
              </a:ext>
            </a:extLst>
          </p:cNvPr>
          <p:cNvSpPr/>
          <p:nvPr/>
        </p:nvSpPr>
        <p:spPr>
          <a:xfrm>
            <a:off x="9247150" y="3841847"/>
            <a:ext cx="745936" cy="458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0.6V</a:t>
            </a:r>
            <a:endParaRPr kumimoji="1" lang="ja-JP" altLang="en-US" dirty="0"/>
          </a:p>
        </p:txBody>
      </p:sp>
      <p:sp>
        <p:nvSpPr>
          <p:cNvPr id="8" name="正方形/長方形 7">
            <a:extLst>
              <a:ext uri="{FF2B5EF4-FFF2-40B4-BE49-F238E27FC236}">
                <a16:creationId xmlns:a16="http://schemas.microsoft.com/office/drawing/2014/main" id="{F5503D4B-85B0-83D5-9A63-C9AC4D59C58E}"/>
              </a:ext>
            </a:extLst>
          </p:cNvPr>
          <p:cNvSpPr/>
          <p:nvPr/>
        </p:nvSpPr>
        <p:spPr>
          <a:xfrm>
            <a:off x="8852410" y="4636968"/>
            <a:ext cx="756822" cy="5878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0.2V</a:t>
            </a:r>
            <a:endParaRPr kumimoji="1" lang="ja-JP" altLang="en-US" dirty="0"/>
          </a:p>
        </p:txBody>
      </p:sp>
      <p:sp>
        <p:nvSpPr>
          <p:cNvPr id="9" name="スライド番号プレースホルダー 8">
            <a:extLst>
              <a:ext uri="{FF2B5EF4-FFF2-40B4-BE49-F238E27FC236}">
                <a16:creationId xmlns:a16="http://schemas.microsoft.com/office/drawing/2014/main" id="{5D0C2900-F810-B54A-2A77-AC0BE19A1841}"/>
              </a:ext>
            </a:extLst>
          </p:cNvPr>
          <p:cNvSpPr>
            <a:spLocks noGrp="1"/>
          </p:cNvSpPr>
          <p:nvPr>
            <p:ph type="sldNum" sz="quarter" idx="12"/>
          </p:nvPr>
        </p:nvSpPr>
        <p:spPr/>
        <p:txBody>
          <a:bodyPr/>
          <a:lstStyle/>
          <a:p>
            <a:fld id="{86EB0EDD-8420-42DB-8C1E-995E3D3C720D}" type="slidenum">
              <a:rPr kumimoji="1" lang="ja-JP" altLang="en-US" smtClean="0"/>
              <a:t>27</a:t>
            </a:fld>
            <a:endParaRPr kumimoji="1" lang="ja-JP" altLang="en-US"/>
          </a:p>
        </p:txBody>
      </p:sp>
    </p:spTree>
    <p:extLst>
      <p:ext uri="{BB962C8B-B14F-4D97-AF65-F5344CB8AC3E}">
        <p14:creationId xmlns:p14="http://schemas.microsoft.com/office/powerpoint/2010/main" val="274178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45BB5-EEDC-919A-BF31-7D9701B08CC2}"/>
              </a:ext>
            </a:extLst>
          </p:cNvPr>
          <p:cNvSpPr>
            <a:spLocks noGrp="1"/>
          </p:cNvSpPr>
          <p:nvPr>
            <p:ph type="title"/>
          </p:nvPr>
        </p:nvSpPr>
        <p:spPr/>
        <p:txBody>
          <a:bodyPr/>
          <a:lstStyle/>
          <a:p>
            <a:r>
              <a:rPr kumimoji="1" lang="ja-JP" altLang="en-US" dirty="0"/>
              <a:t>アクティブインダクタの使用有無による比較</a:t>
            </a:r>
            <a:r>
              <a:rPr kumimoji="1" lang="en-US" altLang="ja-JP" dirty="0"/>
              <a:t>(7</a:t>
            </a:r>
            <a:r>
              <a:rPr kumimoji="1" lang="ja-JP" altLang="en-US" dirty="0"/>
              <a:t>入力システム全体</a:t>
            </a:r>
            <a:r>
              <a:rPr kumimoji="1" lang="en-US" altLang="ja-JP" dirty="0"/>
              <a:t>)</a:t>
            </a:r>
            <a:endParaRPr kumimoji="1" lang="ja-JP" altLang="en-US" dirty="0"/>
          </a:p>
        </p:txBody>
      </p:sp>
      <p:pic>
        <p:nvPicPr>
          <p:cNvPr id="5" name="コンテンツ プレースホルダー 4">
            <a:extLst>
              <a:ext uri="{FF2B5EF4-FFF2-40B4-BE49-F238E27FC236}">
                <a16:creationId xmlns:a16="http://schemas.microsoft.com/office/drawing/2014/main" id="{0A4AB4BA-D750-B37B-408D-7FA375C61133}"/>
              </a:ext>
            </a:extLst>
          </p:cNvPr>
          <p:cNvPicPr>
            <a:picLocks noGrp="1" noChangeAspect="1"/>
          </p:cNvPicPr>
          <p:nvPr>
            <p:ph sz="half" idx="1"/>
          </p:nvPr>
        </p:nvPicPr>
        <p:blipFill>
          <a:blip r:embed="rId2"/>
          <a:stretch>
            <a:fillRect/>
          </a:stretch>
        </p:blipFill>
        <p:spPr>
          <a:xfrm>
            <a:off x="184008" y="2275135"/>
            <a:ext cx="5911992" cy="3553485"/>
          </a:xfrm>
          <a:prstGeom prst="rect">
            <a:avLst/>
          </a:prstGeom>
        </p:spPr>
      </p:pic>
      <p:sp>
        <p:nvSpPr>
          <p:cNvPr id="4" name="コンテンツ プレースホルダー 3">
            <a:extLst>
              <a:ext uri="{FF2B5EF4-FFF2-40B4-BE49-F238E27FC236}">
                <a16:creationId xmlns:a16="http://schemas.microsoft.com/office/drawing/2014/main" id="{E198DEF5-E6B7-5CAE-6351-051283151547}"/>
              </a:ext>
            </a:extLst>
          </p:cNvPr>
          <p:cNvSpPr>
            <a:spLocks noGrp="1"/>
          </p:cNvSpPr>
          <p:nvPr>
            <p:ph sz="half" idx="2"/>
          </p:nvPr>
        </p:nvSpPr>
        <p:spPr/>
        <p:txBody>
          <a:bodyPr>
            <a:normAutofit fontScale="92500" lnSpcReduction="10000"/>
          </a:bodyPr>
          <a:lstStyle/>
          <a:p>
            <a:pPr marL="0" indent="0">
              <a:buNone/>
            </a:pPr>
            <a:r>
              <a:rPr kumimoji="1" lang="ja-JP" altLang="en-US" dirty="0"/>
              <a:t>左図はアクティブインダクタ使用</a:t>
            </a:r>
            <a:r>
              <a:rPr kumimoji="1" lang="en-US" altLang="ja-JP" dirty="0"/>
              <a:t>(</a:t>
            </a:r>
            <a:r>
              <a:rPr kumimoji="1" lang="en-US" altLang="ja-JP" dirty="0" err="1"/>
              <a:t>activ</a:t>
            </a:r>
            <a:r>
              <a:rPr kumimoji="1" lang="en-US" altLang="ja-JP" dirty="0"/>
              <a:t>)</a:t>
            </a:r>
            <a:r>
              <a:rPr kumimoji="1" lang="ja-JP" altLang="en-US" dirty="0"/>
              <a:t>と不使用</a:t>
            </a:r>
            <a:r>
              <a:rPr kumimoji="1" lang="en-US" altLang="ja-JP" dirty="0"/>
              <a:t>(</a:t>
            </a:r>
            <a:r>
              <a:rPr kumimoji="1" lang="en-US" altLang="ja-JP" dirty="0" err="1"/>
              <a:t>onlyR</a:t>
            </a:r>
            <a:r>
              <a:rPr kumimoji="1" lang="en-US" altLang="ja-JP" dirty="0"/>
              <a:t>)</a:t>
            </a:r>
            <a:r>
              <a:rPr kumimoji="1" lang="ja-JP" altLang="en-US" dirty="0"/>
              <a:t>のもので比較したもの。</a:t>
            </a:r>
            <a:endParaRPr kumimoji="1" lang="en-US" altLang="ja-JP" dirty="0"/>
          </a:p>
          <a:p>
            <a:pPr marL="0" indent="0">
              <a:buNone/>
            </a:pPr>
            <a:endParaRPr lang="en-US" altLang="ja-JP" dirty="0"/>
          </a:p>
          <a:p>
            <a:pPr marL="0" indent="0">
              <a:buNone/>
            </a:pPr>
            <a:r>
              <a:rPr kumimoji="1" lang="ja-JP" altLang="en-US" dirty="0"/>
              <a:t>利得：</a:t>
            </a:r>
            <a:r>
              <a:rPr lang="en-US" altLang="ja-JP" dirty="0"/>
              <a:t>-3dB</a:t>
            </a:r>
            <a:r>
              <a:rPr lang="ja-JP" altLang="en-US" dirty="0"/>
              <a:t>落ちるのが</a:t>
            </a:r>
            <a:endParaRPr lang="en-US" altLang="ja-JP" dirty="0"/>
          </a:p>
          <a:p>
            <a:pPr marL="0" indent="0">
              <a:buNone/>
            </a:pPr>
            <a:r>
              <a:rPr kumimoji="1" lang="en-US" altLang="ja-JP" dirty="0" err="1"/>
              <a:t>activ</a:t>
            </a:r>
            <a:r>
              <a:rPr kumimoji="1" lang="ja-JP" altLang="en-US" dirty="0"/>
              <a:t>：約</a:t>
            </a:r>
            <a:r>
              <a:rPr kumimoji="1" lang="en-US" altLang="ja-JP" dirty="0"/>
              <a:t>5.8GHz</a:t>
            </a:r>
          </a:p>
          <a:p>
            <a:pPr marL="0" indent="0">
              <a:buNone/>
            </a:pPr>
            <a:r>
              <a:rPr kumimoji="1" lang="en-US" altLang="ja-JP" dirty="0" err="1"/>
              <a:t>onlyR</a:t>
            </a:r>
            <a:r>
              <a:rPr kumimoji="1" lang="ja-JP" altLang="en-US" dirty="0"/>
              <a:t>：約</a:t>
            </a:r>
            <a:r>
              <a:rPr kumimoji="1" lang="en-US" altLang="ja-JP" dirty="0"/>
              <a:t>3.8GHz</a:t>
            </a:r>
          </a:p>
          <a:p>
            <a:pPr marL="0" indent="0">
              <a:buNone/>
            </a:pPr>
            <a:r>
              <a:rPr lang="ja-JP" altLang="en-US" dirty="0"/>
              <a:t>位相：</a:t>
            </a:r>
            <a:r>
              <a:rPr lang="en-US" altLang="ja-JP" dirty="0"/>
              <a:t>1GHz</a:t>
            </a:r>
            <a:r>
              <a:rPr lang="ja-JP" altLang="en-US" dirty="0"/>
              <a:t>において</a:t>
            </a:r>
            <a:endParaRPr lang="en-US" altLang="ja-JP" dirty="0"/>
          </a:p>
          <a:p>
            <a:pPr marL="0" indent="0">
              <a:buNone/>
            </a:pPr>
            <a:r>
              <a:rPr kumimoji="1" lang="en-US" altLang="ja-JP" dirty="0" err="1"/>
              <a:t>activ</a:t>
            </a:r>
            <a:r>
              <a:rPr kumimoji="1" lang="ja-JP" altLang="en-US" dirty="0"/>
              <a:t>：約</a:t>
            </a:r>
            <a:r>
              <a:rPr kumimoji="1" lang="en-US" altLang="ja-JP" dirty="0"/>
              <a:t>16°</a:t>
            </a:r>
          </a:p>
          <a:p>
            <a:pPr marL="0" indent="0">
              <a:buNone/>
            </a:pPr>
            <a:r>
              <a:rPr kumimoji="1" lang="en-US" altLang="ja-JP" dirty="0" err="1"/>
              <a:t>onlyR</a:t>
            </a:r>
            <a:r>
              <a:rPr kumimoji="1" lang="ja-JP" altLang="en-US" dirty="0"/>
              <a:t>：約</a:t>
            </a:r>
            <a:r>
              <a:rPr kumimoji="1" lang="en-US" altLang="ja-JP" dirty="0"/>
              <a:t>21°</a:t>
            </a:r>
          </a:p>
          <a:p>
            <a:pPr marL="0" indent="0">
              <a:buNone/>
            </a:pPr>
            <a:endParaRPr kumimoji="1" lang="ja-JP" altLang="en-US" dirty="0"/>
          </a:p>
        </p:txBody>
      </p:sp>
      <p:sp>
        <p:nvSpPr>
          <p:cNvPr id="3" name="スライド番号プレースホルダー 2">
            <a:extLst>
              <a:ext uri="{FF2B5EF4-FFF2-40B4-BE49-F238E27FC236}">
                <a16:creationId xmlns:a16="http://schemas.microsoft.com/office/drawing/2014/main" id="{459BB938-B186-D665-668C-E06A119FF8A8}"/>
              </a:ext>
            </a:extLst>
          </p:cNvPr>
          <p:cNvSpPr>
            <a:spLocks noGrp="1"/>
          </p:cNvSpPr>
          <p:nvPr>
            <p:ph type="sldNum" sz="quarter" idx="12"/>
          </p:nvPr>
        </p:nvSpPr>
        <p:spPr/>
        <p:txBody>
          <a:bodyPr/>
          <a:lstStyle/>
          <a:p>
            <a:fld id="{7C7E7249-DBBF-4205-994E-BA9E6B4E52F4}" type="slidenum">
              <a:rPr kumimoji="1" lang="ja-JP" altLang="en-US" smtClean="0"/>
              <a:t>28</a:t>
            </a:fld>
            <a:endParaRPr kumimoji="1" lang="ja-JP" altLang="en-US"/>
          </a:p>
        </p:txBody>
      </p:sp>
    </p:spTree>
    <p:extLst>
      <p:ext uri="{BB962C8B-B14F-4D97-AF65-F5344CB8AC3E}">
        <p14:creationId xmlns:p14="http://schemas.microsoft.com/office/powerpoint/2010/main" val="3634980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ACCE925-BB60-F79C-30AF-3E0EC900DDBF}"/>
              </a:ext>
            </a:extLst>
          </p:cNvPr>
          <p:cNvSpPr>
            <a:spLocks noGrp="1"/>
          </p:cNvSpPr>
          <p:nvPr>
            <p:ph type="title"/>
          </p:nvPr>
        </p:nvSpPr>
        <p:spPr/>
        <p:txBody>
          <a:bodyPr/>
          <a:lstStyle/>
          <a:p>
            <a:r>
              <a:rPr lang="ja-JP" altLang="en-US" dirty="0"/>
              <a:t>まとめ</a:t>
            </a:r>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1412A75B-764F-B674-F84C-31EA7156C78D}"/>
                  </a:ext>
                </a:extLst>
              </p:cNvPr>
              <p:cNvSpPr>
                <a:spLocks noGrp="1"/>
              </p:cNvSpPr>
              <p:nvPr>
                <p:ph idx="1"/>
              </p:nvPr>
            </p:nvSpPr>
            <p:spPr/>
            <p:txBody>
              <a:bodyPr>
                <a:normAutofit fontScale="92500" lnSpcReduction="10000"/>
              </a:bodyPr>
              <a:lstStyle/>
              <a:p>
                <a:pPr marL="0" indent="0">
                  <a:buNone/>
                </a:pPr>
                <a:r>
                  <a:rPr lang="ja-JP" altLang="en-US" dirty="0"/>
                  <a:t>アクティブインダクタを使用することで、周波数特性の改善が見られた。</a:t>
                </a:r>
                <a:endParaRPr lang="en-US" altLang="ja-JP" dirty="0"/>
              </a:p>
              <a:p>
                <a:pPr marL="0" indent="0">
                  <a:buNone/>
                </a:pPr>
                <a:endParaRPr lang="en-US" altLang="ja-JP" dirty="0"/>
              </a:p>
              <a:p>
                <a:pPr marL="0" indent="0">
                  <a:buNone/>
                </a:pPr>
                <a:r>
                  <a:rPr lang="ja-JP" altLang="en-US" dirty="0"/>
                  <a:t>課題</a:t>
                </a:r>
                <a:endParaRPr lang="en-US" altLang="ja-JP" dirty="0"/>
              </a:p>
              <a:p>
                <a:pPr marL="0" indent="0">
                  <a:buNone/>
                </a:pPr>
                <a:r>
                  <a:rPr lang="ja-JP" altLang="en-US" dirty="0"/>
                  <a:t>現状シミュレーションを中心に考えているため、夏季休暇中はパラメータ</a:t>
                </a:r>
                <a14:m>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r>
                      <a:rPr lang="ja-JP" altLang="en-US" i="1">
                        <a:latin typeface="Cambria Math" panose="02040503050406030204" pitchFamily="18" charset="0"/>
                      </a:rPr>
                      <m:t>等</m:t>
                    </m:r>
                  </m:oMath>
                </a14:m>
                <a:r>
                  <a:rPr lang="ja-JP" altLang="en-US" dirty="0"/>
                  <a:t>の計算による導出を目指す。</a:t>
                </a:r>
                <a:endParaRPr lang="en-US" altLang="ja-JP" dirty="0"/>
              </a:p>
              <a:p>
                <a:pPr marL="0" indent="0">
                  <a:buNone/>
                </a:pPr>
                <a:endParaRPr lang="en-US" altLang="ja-JP" dirty="0"/>
              </a:p>
              <a:p>
                <a:pPr marL="0" indent="0">
                  <a:buNone/>
                </a:pPr>
                <a:r>
                  <a:rPr lang="ja-JP" altLang="en-US" dirty="0"/>
                  <a:t>今後の方針</a:t>
                </a:r>
                <a:endParaRPr lang="en-US" altLang="ja-JP" dirty="0"/>
              </a:p>
              <a:p>
                <a:pPr marL="0" indent="0">
                  <a:buNone/>
                </a:pPr>
                <a:r>
                  <a:rPr lang="ja-JP" altLang="en-US" dirty="0"/>
                  <a:t>アクティブインダクタを利用した周波数改善の測定評価</a:t>
                </a:r>
                <a:endParaRPr lang="en-US" altLang="ja-JP" dirty="0"/>
              </a:p>
              <a:p>
                <a:pPr marL="0" indent="0">
                  <a:buNone/>
                </a:pPr>
                <a:r>
                  <a:rPr lang="ja-JP" altLang="en-US" dirty="0"/>
                  <a:t>アクティブインダクタの有無による回路の測定を検討中</a:t>
                </a:r>
                <a:endParaRPr lang="en-US" altLang="ja-JP" dirty="0"/>
              </a:p>
              <a:p>
                <a:pPr marL="0" indent="0">
                  <a:buNone/>
                </a:pPr>
                <a:endParaRPr lang="en-US" altLang="ja-JP" dirty="0"/>
              </a:p>
              <a:p>
                <a:pPr marL="0" indent="0">
                  <a:buNone/>
                </a:pPr>
                <a:endParaRPr lang="en-US" altLang="ja-JP" dirty="0"/>
              </a:p>
              <a:p>
                <a:pPr marL="0" indent="0">
                  <a:buNone/>
                </a:pPr>
                <a:endParaRPr lang="ja-JP" altLang="en-US" dirty="0"/>
              </a:p>
            </p:txBody>
          </p:sp>
        </mc:Choice>
        <mc:Fallback xmlns="">
          <p:sp>
            <p:nvSpPr>
              <p:cNvPr id="6" name="コンテンツ プレースホルダー 5">
                <a:extLst>
                  <a:ext uri="{FF2B5EF4-FFF2-40B4-BE49-F238E27FC236}">
                    <a16:creationId xmlns:a16="http://schemas.microsoft.com/office/drawing/2014/main" id="{1412A75B-764F-B674-F84C-31EA7156C78D}"/>
                  </a:ext>
                </a:extLst>
              </p:cNvPr>
              <p:cNvSpPr>
                <a:spLocks noGrp="1" noRot="1" noChangeAspect="1" noMove="1" noResize="1" noEditPoints="1" noAdjustHandles="1" noChangeArrowheads="1" noChangeShapeType="1" noTextEdit="1"/>
              </p:cNvSpPr>
              <p:nvPr>
                <p:ph idx="1"/>
              </p:nvPr>
            </p:nvSpPr>
            <p:spPr>
              <a:blipFill>
                <a:blip r:embed="rId2"/>
                <a:stretch>
                  <a:fillRect l="-1043" t="-2801" b="-140"/>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85B118A0-F3BF-E4A5-C987-BC62497ACBB0}"/>
              </a:ext>
            </a:extLst>
          </p:cNvPr>
          <p:cNvSpPr>
            <a:spLocks noGrp="1"/>
          </p:cNvSpPr>
          <p:nvPr>
            <p:ph type="sldNum" sz="quarter" idx="12"/>
          </p:nvPr>
        </p:nvSpPr>
        <p:spPr/>
        <p:txBody>
          <a:bodyPr/>
          <a:lstStyle/>
          <a:p>
            <a:fld id="{7C7E7249-DBBF-4205-994E-BA9E6B4E52F4}" type="slidenum">
              <a:rPr kumimoji="1" lang="ja-JP" altLang="en-US" smtClean="0"/>
              <a:t>29</a:t>
            </a:fld>
            <a:endParaRPr kumimoji="1" lang="ja-JP" altLang="en-US"/>
          </a:p>
        </p:txBody>
      </p:sp>
    </p:spTree>
    <p:extLst>
      <p:ext uri="{BB962C8B-B14F-4D97-AF65-F5344CB8AC3E}">
        <p14:creationId xmlns:p14="http://schemas.microsoft.com/office/powerpoint/2010/main" val="40618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8670B2-9469-C0E6-8089-83738920267A}"/>
              </a:ext>
            </a:extLst>
          </p:cNvPr>
          <p:cNvSpPr>
            <a:spLocks noGrp="1"/>
          </p:cNvSpPr>
          <p:nvPr>
            <p:ph type="title"/>
          </p:nvPr>
        </p:nvSpPr>
        <p:spPr/>
        <p:txBody>
          <a:bodyPr/>
          <a:lstStyle/>
          <a:p>
            <a:r>
              <a:rPr lang="ja-JP" altLang="en-US" dirty="0"/>
              <a:t>本時の内容</a:t>
            </a:r>
            <a:endParaRPr kumimoji="1" lang="ja-JP" altLang="en-US" dirty="0"/>
          </a:p>
        </p:txBody>
      </p:sp>
      <p:sp>
        <p:nvSpPr>
          <p:cNvPr id="3" name="コンテンツ プレースホルダー 2">
            <a:extLst>
              <a:ext uri="{FF2B5EF4-FFF2-40B4-BE49-F238E27FC236}">
                <a16:creationId xmlns:a16="http://schemas.microsoft.com/office/drawing/2014/main" id="{B9DC3958-9039-13A2-7216-9984FE97C004}"/>
              </a:ext>
            </a:extLst>
          </p:cNvPr>
          <p:cNvSpPr>
            <a:spLocks noGrp="1"/>
          </p:cNvSpPr>
          <p:nvPr>
            <p:ph idx="1"/>
          </p:nvPr>
        </p:nvSpPr>
        <p:spPr/>
        <p:txBody>
          <a:bodyPr/>
          <a:lstStyle/>
          <a:p>
            <a:r>
              <a:rPr kumimoji="1" lang="ja-JP" altLang="en-US" dirty="0"/>
              <a:t>アクティブインダクタの説明</a:t>
            </a:r>
            <a:endParaRPr kumimoji="1" lang="en-US" altLang="ja-JP" dirty="0"/>
          </a:p>
          <a:p>
            <a:r>
              <a:rPr lang="ja-JP" altLang="en-US" dirty="0"/>
              <a:t>設計後シミュレーション</a:t>
            </a:r>
            <a:endParaRPr lang="en-US" altLang="ja-JP" dirty="0"/>
          </a:p>
          <a:p>
            <a:r>
              <a:rPr kumimoji="1" lang="ja-JP" altLang="en-US"/>
              <a:t>まとめ</a:t>
            </a:r>
            <a:endParaRPr kumimoji="1" lang="ja-JP" altLang="en-US" dirty="0"/>
          </a:p>
        </p:txBody>
      </p:sp>
      <p:sp>
        <p:nvSpPr>
          <p:cNvPr id="4" name="スライド番号プレースホルダー 3">
            <a:extLst>
              <a:ext uri="{FF2B5EF4-FFF2-40B4-BE49-F238E27FC236}">
                <a16:creationId xmlns:a16="http://schemas.microsoft.com/office/drawing/2014/main" id="{8C9D8AF1-0D08-A691-90A1-A9D82D285340}"/>
              </a:ext>
            </a:extLst>
          </p:cNvPr>
          <p:cNvSpPr>
            <a:spLocks noGrp="1"/>
          </p:cNvSpPr>
          <p:nvPr>
            <p:ph type="sldNum" sz="quarter" idx="12"/>
          </p:nvPr>
        </p:nvSpPr>
        <p:spPr/>
        <p:txBody>
          <a:bodyPr/>
          <a:lstStyle/>
          <a:p>
            <a:fld id="{7C7E7249-DBBF-4205-994E-BA9E6B4E52F4}" type="slidenum">
              <a:rPr kumimoji="1" lang="ja-JP" altLang="en-US" smtClean="0"/>
              <a:t>3</a:t>
            </a:fld>
            <a:endParaRPr kumimoji="1" lang="ja-JP" altLang="en-US"/>
          </a:p>
        </p:txBody>
      </p:sp>
    </p:spTree>
    <p:extLst>
      <p:ext uri="{BB962C8B-B14F-4D97-AF65-F5344CB8AC3E}">
        <p14:creationId xmlns:p14="http://schemas.microsoft.com/office/powerpoint/2010/main" val="3175605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B75E8-977E-3B97-4D09-C66B55136D25}"/>
              </a:ext>
            </a:extLst>
          </p:cNvPr>
          <p:cNvSpPr>
            <a:spLocks noGrp="1"/>
          </p:cNvSpPr>
          <p:nvPr>
            <p:ph type="title"/>
          </p:nvPr>
        </p:nvSpPr>
        <p:spPr/>
        <p:txBody>
          <a:bodyPr/>
          <a:lstStyle/>
          <a:p>
            <a:r>
              <a:rPr lang="ja-JP" altLang="en-US" dirty="0"/>
              <a:t>今回考慮する</a:t>
            </a:r>
            <a:r>
              <a:rPr kumimoji="1" lang="ja-JP" altLang="en-US" dirty="0"/>
              <a:t>パラメータ</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77C5364-271D-10CC-D03B-B5454F61BE2B}"/>
                  </a:ext>
                </a:extLst>
              </p:cNvPr>
              <p:cNvSpPr>
                <a:spLocks noGrp="1"/>
              </p:cNvSpPr>
              <p:nvPr>
                <p:ph sz="half" idx="1"/>
              </p:nvPr>
            </p:nvSpPr>
            <p:spPr/>
            <p:txBody>
              <a:bodyPr>
                <a:normAutofit fontScale="85000" lnSpcReduction="10000"/>
              </a:bodyPr>
              <a:lstStyle/>
              <a:p>
                <a:pPr marL="0" indent="0">
                  <a:buNone/>
                </a:pPr>
                <a:r>
                  <a:rPr lang="ja-JP" altLang="en-US" dirty="0"/>
                  <a:t>今回考慮するパラメータは以下の</a:t>
                </a:r>
                <a:r>
                  <a:rPr lang="en-US" altLang="ja-JP" dirty="0"/>
                  <a:t>2</a:t>
                </a:r>
                <a:r>
                  <a:rPr lang="ja-JP" altLang="en-US" dirty="0"/>
                  <a:t>つ</a:t>
                </a:r>
                <a:endParaRPr lang="en-US" altLang="ja-JP" dirty="0"/>
              </a:p>
              <a:p>
                <a:r>
                  <a:rPr lang="ja-JP" altLang="en-US" dirty="0"/>
                  <a:t>アクティブインダクタとして使用する</a:t>
                </a:r>
                <a:r>
                  <a:rPr lang="en-US" altLang="ja-JP" dirty="0"/>
                  <a:t>MOS </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𝐿</m:t>
                        </m:r>
                      </m:sub>
                    </m:sSub>
                  </m:oMath>
                </a14:m>
                <a:r>
                  <a:rPr lang="ja-JP" altLang="en-US" dirty="0"/>
                  <a:t>のサイズ</a:t>
                </a:r>
                <a:endParaRPr lang="en-US" altLang="ja-JP" dirty="0"/>
              </a:p>
              <a:p>
                <a:r>
                  <a:rPr lang="ja-JP" altLang="en-US" dirty="0"/>
                  <a:t>アクティブインダクタの抵抗値</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𝐿𝐷</m:t>
                        </m:r>
                      </m:sub>
                    </m:sSub>
                  </m:oMath>
                </a14:m>
                <a:endParaRPr lang="en-US" altLang="ja-JP" dirty="0"/>
              </a:p>
              <a:p>
                <a:endParaRPr lang="en-US" altLang="ja-JP" dirty="0"/>
              </a:p>
              <a:p>
                <a:pPr marL="0" indent="0">
                  <a:buNone/>
                </a:pPr>
                <a:r>
                  <a:rPr lang="ja-JP" altLang="en-US" dirty="0"/>
                  <a:t>その他のパラメータについて</a:t>
                </a:r>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𝑡𝑎𝑖𝑙</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𝐷</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0</m:t>
                            </m:r>
                          </m:sub>
                        </m:sSub>
                      </m:sub>
                    </m:sSub>
                    <m:r>
                      <a:rPr lang="en-US" altLang="ja-JP" b="0" i="1" smtClean="0">
                        <a:latin typeface="Cambria Math" panose="02040503050406030204" pitchFamily="18" charset="0"/>
                      </a:rPr>
                      <m:t>=</m:t>
                    </m:r>
                    <m:r>
                      <a:rPr lang="en-US" altLang="ja-JP">
                        <a:latin typeface="Cambria Math" panose="02040503050406030204" pitchFamily="18" charset="0"/>
                      </a:rPr>
                      <m:t>1</m:t>
                    </m:r>
                    <m:r>
                      <m:rPr>
                        <m:sty m:val="p"/>
                      </m:rPr>
                      <a:rPr lang="en-US" altLang="ja-JP">
                        <a:latin typeface="Cambria Math" panose="02040503050406030204" pitchFamily="18" charset="0"/>
                      </a:rPr>
                      <m:t>mA</m:t>
                    </m:r>
                    <m:r>
                      <a:rPr lang="ja-JP" altLang="en-US" i="1" smtClean="0">
                        <a:latin typeface="Cambria Math" panose="02040503050406030204" pitchFamily="18" charset="0"/>
                      </a:rPr>
                      <m:t>、</m:t>
                    </m:r>
                  </m:oMath>
                </a14:m>
                <a:r>
                  <a:rPr lang="ja-JP" altLang="en-US" dirty="0"/>
                  <a:t>各バイアス</a:t>
                </a:r>
                <a:r>
                  <a:rPr lang="en-US" altLang="ja-JP" dirty="0"/>
                  <a:t>)</a:t>
                </a:r>
                <a:r>
                  <a:rPr lang="ja-JP" altLang="en-US" dirty="0"/>
                  <a:t>は固定とした。</a:t>
                </a:r>
                <a:endParaRPr lang="en-US" altLang="ja-JP" dirty="0"/>
              </a:p>
              <a:p>
                <a:pPr marL="0" indent="0">
                  <a:buNone/>
                </a:pPr>
                <a:r>
                  <a:rPr kumimoji="1" lang="ja-JP" altLang="en-US" dirty="0"/>
                  <a:t>中段、上段に使用する</a:t>
                </a:r>
                <a:r>
                  <a:rPr kumimoji="1" lang="en-US" altLang="ja-JP" dirty="0"/>
                  <a:t>MOS</a:t>
                </a:r>
                <a:r>
                  <a:rPr kumimoji="1" lang="ja-JP" altLang="en-US" dirty="0"/>
                  <a:t>のサイズは遮断</a:t>
                </a:r>
                <a:r>
                  <a:rPr lang="ja-JP" altLang="en-US" dirty="0"/>
                  <a:t>しない条件より求めた。</a:t>
                </a:r>
                <a:endParaRPr kumimoji="1"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777C5364-271D-10CC-D03B-B5454F61BE2B}"/>
                  </a:ext>
                </a:extLst>
              </p:cNvPr>
              <p:cNvSpPr>
                <a:spLocks noGrp="1" noRot="1" noChangeAspect="1" noMove="1" noResize="1" noEditPoints="1" noAdjustHandles="1" noChangeArrowheads="1" noChangeShapeType="1" noTextEdit="1"/>
              </p:cNvSpPr>
              <p:nvPr>
                <p:ph sz="half" idx="1"/>
              </p:nvPr>
            </p:nvSpPr>
            <p:spPr>
              <a:blipFill>
                <a:blip r:embed="rId2"/>
                <a:stretch>
                  <a:fillRect l="-1882" t="-2521" r="-1059"/>
                </a:stretch>
              </a:blipFill>
            </p:spPr>
            <p:txBody>
              <a:bodyPr/>
              <a:lstStyle/>
              <a:p>
                <a:r>
                  <a:rPr lang="ja-JP" altLang="en-US">
                    <a:noFill/>
                  </a:rPr>
                  <a:t> </a:t>
                </a:r>
              </a:p>
            </p:txBody>
          </p:sp>
        </mc:Fallback>
      </mc:AlternateContent>
      <p:pic>
        <p:nvPicPr>
          <p:cNvPr id="6" name="コンテンツ プレースホルダー 5">
            <a:extLst>
              <a:ext uri="{FF2B5EF4-FFF2-40B4-BE49-F238E27FC236}">
                <a16:creationId xmlns:a16="http://schemas.microsoft.com/office/drawing/2014/main" id="{EFE91026-67A2-18F7-71EB-C27E247FC00D}"/>
              </a:ext>
            </a:extLst>
          </p:cNvPr>
          <p:cNvPicPr>
            <a:picLocks noGrp="1" noChangeAspect="1"/>
          </p:cNvPicPr>
          <p:nvPr>
            <p:ph sz="half" idx="2"/>
          </p:nvPr>
        </p:nvPicPr>
        <p:blipFill>
          <a:blip r:embed="rId3"/>
          <a:stretch>
            <a:fillRect/>
          </a:stretch>
        </p:blipFill>
        <p:spPr>
          <a:xfrm>
            <a:off x="6508056" y="1825625"/>
            <a:ext cx="4509888" cy="4351338"/>
          </a:xfrm>
          <a:prstGeom prst="rect">
            <a:avLst/>
          </a:prstGeom>
        </p:spPr>
      </p:pic>
      <p:sp>
        <p:nvSpPr>
          <p:cNvPr id="4" name="スライド番号プレースホルダー 3">
            <a:extLst>
              <a:ext uri="{FF2B5EF4-FFF2-40B4-BE49-F238E27FC236}">
                <a16:creationId xmlns:a16="http://schemas.microsoft.com/office/drawing/2014/main" id="{E85C8E99-ACFF-A150-E475-3ED9DE8ACEED}"/>
              </a:ext>
            </a:extLst>
          </p:cNvPr>
          <p:cNvSpPr>
            <a:spLocks noGrp="1"/>
          </p:cNvSpPr>
          <p:nvPr>
            <p:ph type="sldNum" sz="quarter" idx="12"/>
          </p:nvPr>
        </p:nvSpPr>
        <p:spPr/>
        <p:txBody>
          <a:bodyPr/>
          <a:lstStyle/>
          <a:p>
            <a:fld id="{7C7E7249-DBBF-4205-994E-BA9E6B4E52F4}" type="slidenum">
              <a:rPr kumimoji="1" lang="ja-JP" altLang="en-US" smtClean="0"/>
              <a:t>4</a:t>
            </a:fld>
            <a:endParaRPr kumimoji="1" lang="ja-JP" altLang="en-US"/>
          </a:p>
        </p:txBody>
      </p:sp>
    </p:spTree>
    <p:extLst>
      <p:ext uri="{BB962C8B-B14F-4D97-AF65-F5344CB8AC3E}">
        <p14:creationId xmlns:p14="http://schemas.microsoft.com/office/powerpoint/2010/main" val="2088100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D782D97-F400-F4AC-0379-485E8F9BC433}"/>
              </a:ext>
            </a:extLst>
          </p:cNvPr>
          <p:cNvSpPr>
            <a:spLocks noGrp="1"/>
          </p:cNvSpPr>
          <p:nvPr>
            <p:ph type="title"/>
          </p:nvPr>
        </p:nvSpPr>
        <p:spPr/>
        <p:txBody>
          <a:bodyPr/>
          <a:lstStyle/>
          <a:p>
            <a:r>
              <a:rPr lang="ja-JP" altLang="en-US" dirty="0"/>
              <a:t>アクティブインダクタ</a:t>
            </a:r>
          </a:p>
        </p:txBody>
      </p:sp>
      <p:sp>
        <p:nvSpPr>
          <p:cNvPr id="5" name="スライド番号プレースホルダー 4">
            <a:extLst>
              <a:ext uri="{FF2B5EF4-FFF2-40B4-BE49-F238E27FC236}">
                <a16:creationId xmlns:a16="http://schemas.microsoft.com/office/drawing/2014/main" id="{965A0EBA-441B-A27F-2B91-9ED69CB054AB}"/>
              </a:ext>
            </a:extLst>
          </p:cNvPr>
          <p:cNvSpPr>
            <a:spLocks noGrp="1"/>
          </p:cNvSpPr>
          <p:nvPr>
            <p:ph type="sldNum" sz="quarter" idx="12"/>
          </p:nvPr>
        </p:nvSpPr>
        <p:spPr/>
        <p:txBody>
          <a:bodyPr/>
          <a:lstStyle/>
          <a:p>
            <a:fld id="{7C7E7249-DBBF-4205-994E-BA9E6B4E52F4}" type="slidenum">
              <a:rPr kumimoji="1" lang="ja-JP" altLang="en-US" smtClean="0"/>
              <a:t>5</a:t>
            </a:fld>
            <a:endParaRPr kumimoji="1" lang="ja-JP" altLang="en-US"/>
          </a:p>
        </p:txBody>
      </p:sp>
    </p:spTree>
    <p:extLst>
      <p:ext uri="{BB962C8B-B14F-4D97-AF65-F5344CB8AC3E}">
        <p14:creationId xmlns:p14="http://schemas.microsoft.com/office/powerpoint/2010/main" val="211858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742D206F-D598-4722-B5A7-18B14D760AA7}"/>
              </a:ext>
            </a:extLst>
          </p:cNvPr>
          <p:cNvSpPr>
            <a:spLocks noGrp="1"/>
          </p:cNvSpPr>
          <p:nvPr>
            <p:ph type="title"/>
          </p:nvPr>
        </p:nvSpPr>
        <p:spPr/>
        <p:txBody>
          <a:bodyPr/>
          <a:lstStyle/>
          <a:p>
            <a:r>
              <a:rPr lang="ja-JP" altLang="en-US" dirty="0"/>
              <a:t>インダクタ成分を持たせる意味</a:t>
            </a:r>
          </a:p>
        </p:txBody>
      </p:sp>
      <p:pic>
        <p:nvPicPr>
          <p:cNvPr id="17" name="コンテンツ プレースホルダー 16">
            <a:extLst>
              <a:ext uri="{FF2B5EF4-FFF2-40B4-BE49-F238E27FC236}">
                <a16:creationId xmlns:a16="http://schemas.microsoft.com/office/drawing/2014/main" id="{D59A4813-E181-CDED-C41C-886BF7917A9E}"/>
              </a:ext>
            </a:extLst>
          </p:cNvPr>
          <p:cNvPicPr>
            <a:picLocks noGrp="1" noChangeAspect="1"/>
          </p:cNvPicPr>
          <p:nvPr>
            <p:ph sz="half" idx="2"/>
          </p:nvPr>
        </p:nvPicPr>
        <p:blipFill>
          <a:blip r:embed="rId2"/>
          <a:stretch>
            <a:fillRect/>
          </a:stretch>
        </p:blipFill>
        <p:spPr>
          <a:xfrm>
            <a:off x="7028619" y="1430117"/>
            <a:ext cx="5038876" cy="5062758"/>
          </a:xfrm>
          <a:prstGeom prst="rect">
            <a:avLst/>
          </a:prstGeom>
        </p:spPr>
      </p:pic>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794AD5AA-B3BD-F37D-6E93-D6215110F5D9}"/>
                  </a:ext>
                </a:extLst>
              </p:cNvPr>
              <p:cNvSpPr>
                <a:spLocks noGrp="1"/>
              </p:cNvSpPr>
              <p:nvPr>
                <p:ph sz="half" idx="1"/>
              </p:nvPr>
            </p:nvSpPr>
            <p:spPr>
              <a:xfrm>
                <a:off x="231775" y="1550491"/>
                <a:ext cx="7099754" cy="5012872"/>
              </a:xfrm>
            </p:spPr>
            <p:txBody>
              <a:bodyPr>
                <a:normAutofit/>
              </a:bodyPr>
              <a:lstStyle/>
              <a:p>
                <a:pPr marL="0" indent="0">
                  <a:buNone/>
                </a:pPr>
                <a:r>
                  <a:rPr lang="ja-JP" altLang="en-US" dirty="0"/>
                  <a:t>ギルバート型乗算回路の静特性は、</a:t>
                </a:r>
                <a:r>
                  <a:rPr kumimoji="1" lang="en-US" altLang="ja-JP" sz="2800" b="0" dirty="0"/>
                  <a:t> (</a:t>
                </a:r>
                <a:r>
                  <a:rPr kumimoji="1" lang="ja-JP" altLang="en-US" sz="2800" b="0" dirty="0"/>
                  <a:t>右図</a:t>
                </a:r>
                <a:r>
                  <a:rPr kumimoji="1" lang="en-US" altLang="ja-JP" sz="2800" b="0" dirty="0"/>
                  <a:t>)</a:t>
                </a: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m:rPr>
                              <m:sty m:val="p"/>
                            </m:rPr>
                            <a:rPr kumimoji="1" lang="en-US" altLang="ja-JP" sz="2800" b="0" i="0" smtClean="0">
                              <a:latin typeface="Cambria Math" panose="02040503050406030204" pitchFamily="18" charset="0"/>
                            </a:rPr>
                            <m:t>out</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𝑅</m:t>
                          </m:r>
                        </m:e>
                        <m:sub>
                          <m:r>
                            <m:rPr>
                              <m:sty m:val="p"/>
                            </m:rPr>
                            <a:rPr kumimoji="1" lang="en-US" altLang="ja-JP" sz="2800" b="0" i="0" smtClean="0">
                              <a:latin typeface="Cambria Math" panose="02040503050406030204" pitchFamily="18" charset="0"/>
                            </a:rPr>
                            <m:t>L</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𝑣</m:t>
                          </m:r>
                        </m:e>
                        <m:sub>
                          <m:r>
                            <m:rPr>
                              <m:sty m:val="p"/>
                            </m:rPr>
                            <a:rPr lang="en-US" altLang="ja-JP" i="1">
                              <a:latin typeface="Cambria Math" panose="02040503050406030204" pitchFamily="18" charset="0"/>
                            </a:rPr>
                            <m:t>CTRL</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𝑣</m:t>
                          </m:r>
                        </m:e>
                        <m:sub>
                          <m:r>
                            <m:rPr>
                              <m:sty m:val="p"/>
                            </m:rPr>
                            <a:rPr kumimoji="1" lang="en-US" altLang="ja-JP" sz="2800" b="0" i="0" smtClean="0">
                              <a:latin typeface="Cambria Math" panose="02040503050406030204" pitchFamily="18" charset="0"/>
                            </a:rPr>
                            <m:t>in</m:t>
                          </m:r>
                        </m:sub>
                      </m:sSub>
                      <m:r>
                        <a:rPr lang="en-US" altLang="ja-JP" i="1">
                          <a:latin typeface="Cambria Math" panose="02040503050406030204" pitchFamily="18" charset="0"/>
                        </a:rPr>
                        <m:t>…</m:t>
                      </m:r>
                      <m:r>
                        <a:rPr lang="en-US" altLang="ja-JP" b="0" i="0" smtClean="0">
                          <a:latin typeface="Cambria Math" panose="02040503050406030204" pitchFamily="18" charset="0"/>
                        </a:rPr>
                        <m:t>(1)</m:t>
                      </m:r>
                    </m:oMath>
                  </m:oMathPara>
                </a14:m>
                <a:endParaRPr lang="en-US" altLang="ja-JP" dirty="0"/>
              </a:p>
              <a:p>
                <a:pPr marL="0" indent="0">
                  <a:buNone/>
                </a:pPr>
                <a:r>
                  <a:rPr lang="en-US" altLang="ja-JP" dirty="0"/>
                  <a:t>(</a:t>
                </a:r>
                <a14:m>
                  <m:oMath xmlns:m="http://schemas.openxmlformats.org/officeDocument/2006/math">
                    <m:r>
                      <a:rPr kumimoji="1" lang="en-US" altLang="ja-JP" sz="2800" b="0" i="1" smtClean="0">
                        <a:latin typeface="Cambria Math" panose="02040503050406030204" pitchFamily="18" charset="0"/>
                      </a:rPr>
                      <m:t>𝐴</m:t>
                    </m:r>
                    <m:r>
                      <a:rPr lang="ja-JP" altLang="en-US" i="1">
                        <a:latin typeface="Cambria Math" panose="02040503050406030204" pitchFamily="18" charset="0"/>
                      </a:rPr>
                      <m:t>は</m:t>
                    </m:r>
                  </m:oMath>
                </a14:m>
                <a:r>
                  <a:rPr lang="en-US" altLang="ja-JP" dirty="0"/>
                  <a:t>MOSFET</a:t>
                </a:r>
                <a:r>
                  <a:rPr lang="ja-JP" altLang="en-US" dirty="0"/>
                  <a:t>のサイズ等により決定される定数</a:t>
                </a:r>
                <a:r>
                  <a:rPr lang="en-US" altLang="ja-JP" dirty="0"/>
                  <a:t>)</a:t>
                </a:r>
              </a:p>
              <a:p>
                <a:pPr marL="0" indent="0">
                  <a:buNone/>
                </a:pPr>
                <a:r>
                  <a:rPr lang="ja-JP" altLang="en-US" dirty="0"/>
                  <a:t>実際は</a:t>
                </a:r>
                <a:r>
                  <a:rPr lang="en-US" altLang="ja-JP" dirty="0"/>
                  <a:t>MOSFET</a:t>
                </a:r>
                <a:r>
                  <a:rPr lang="ja-JP" altLang="en-US" dirty="0"/>
                  <a:t>の寄生容量から、複素成分を持ち、周波数特性は高周波で劣化する。</a:t>
                </a:r>
                <a:endParaRPr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0</m:t>
                              </m:r>
                            </m:sub>
                          </m:sSub>
                        </m:num>
                        <m:den>
                          <m:r>
                            <a:rPr lang="en-US" altLang="ja-JP" i="1">
                              <a:latin typeface="Cambria Math" panose="02040503050406030204" pitchFamily="18" charset="0"/>
                            </a:rPr>
                            <m:t>1+</m:t>
                          </m:r>
                          <m:r>
                            <m:rPr>
                              <m:sty m:val="p"/>
                            </m:rPr>
                            <a:rPr lang="en-US" altLang="ja-JP">
                              <a:latin typeface="Cambria Math" panose="02040503050406030204" pitchFamily="18" charset="0"/>
                            </a:rPr>
                            <m:t>j</m:t>
                          </m:r>
                          <m:r>
                            <a:rPr lang="en-US" altLang="ja-JP" i="1">
                              <a:latin typeface="Cambria Math" panose="02040503050406030204" pitchFamily="18" charset="0"/>
                            </a:rPr>
                            <m:t>𝜔𝜏</m:t>
                          </m:r>
                        </m:den>
                      </m:f>
                      <m:r>
                        <a:rPr lang="en-US" altLang="ja-JP" i="1">
                          <a:latin typeface="Cambria Math" panose="02040503050406030204" pitchFamily="18" charset="0"/>
                        </a:rPr>
                        <m:t>…</m:t>
                      </m:r>
                      <m:r>
                        <a:rPr lang="en-US" altLang="ja-JP">
                          <a:latin typeface="Cambria Math" panose="02040503050406030204" pitchFamily="18" charset="0"/>
                        </a:rPr>
                        <m:t>(</m:t>
                      </m:r>
                      <m:r>
                        <a:rPr lang="en-US" altLang="ja-JP" b="0" i="0" smtClean="0">
                          <a:latin typeface="Cambria Math" panose="02040503050406030204" pitchFamily="18" charset="0"/>
                        </a:rPr>
                        <m:t>2</m:t>
                      </m:r>
                      <m:r>
                        <a:rPr lang="en-US" altLang="ja-JP">
                          <a:latin typeface="Cambria Math" panose="02040503050406030204" pitchFamily="18" charset="0"/>
                        </a:rPr>
                        <m:t>)</m:t>
                      </m:r>
                    </m:oMath>
                  </m:oMathPara>
                </a14:m>
                <a:endParaRPr lang="en-US" altLang="ja-JP" dirty="0"/>
              </a:p>
              <a:p>
                <a:pPr marL="0" indent="0">
                  <a:buNone/>
                </a:pPr>
                <a:r>
                  <a:rPr lang="ja-JP" altLang="en-US" dirty="0"/>
                  <a:t>と</a:t>
                </a:r>
                <a14:m>
                  <m:oMath xmlns:m="http://schemas.openxmlformats.org/officeDocument/2006/math">
                    <m:r>
                      <a:rPr kumimoji="1" lang="en-US" altLang="ja-JP" sz="2800" b="0" i="1" smtClean="0">
                        <a:latin typeface="Cambria Math" panose="02040503050406030204" pitchFamily="18" charset="0"/>
                      </a:rPr>
                      <m:t>𝐴</m:t>
                    </m:r>
                    <m:r>
                      <a:rPr lang="ja-JP" altLang="en-US" i="1">
                        <a:latin typeface="Cambria Math" panose="02040503050406030204" pitchFamily="18" charset="0"/>
                      </a:rPr>
                      <m:t>は</m:t>
                    </m:r>
                  </m:oMath>
                </a14:m>
                <a:r>
                  <a:rPr lang="ja-JP" altLang="en-US" dirty="0"/>
                  <a:t>上式のように近似できる。</a:t>
                </a:r>
                <a:endParaRPr lang="en-US" altLang="ja-JP" dirty="0"/>
              </a:p>
              <a:p>
                <a:pPr marL="0" indent="0">
                  <a:buNone/>
                </a:pPr>
                <a:endParaRPr lang="en-US" altLang="ja-JP" dirty="0"/>
              </a:p>
              <a:p>
                <a:pPr marL="0" indent="0">
                  <a:buNone/>
                </a:pPr>
                <a:endParaRPr lang="ja-JP" altLang="en-US" dirty="0"/>
              </a:p>
            </p:txBody>
          </p:sp>
        </mc:Choice>
        <mc:Fallback xmlns="">
          <p:sp>
            <p:nvSpPr>
              <p:cNvPr id="6" name="コンテンツ プレースホルダー 5">
                <a:extLst>
                  <a:ext uri="{FF2B5EF4-FFF2-40B4-BE49-F238E27FC236}">
                    <a16:creationId xmlns:a16="http://schemas.microsoft.com/office/drawing/2014/main" id="{794AD5AA-B3BD-F37D-6E93-D6215110F5D9}"/>
                  </a:ext>
                </a:extLst>
              </p:cNvPr>
              <p:cNvSpPr>
                <a:spLocks noGrp="1" noRot="1" noChangeAspect="1" noMove="1" noResize="1" noEditPoints="1" noAdjustHandles="1" noChangeArrowheads="1" noChangeShapeType="1" noTextEdit="1"/>
              </p:cNvSpPr>
              <p:nvPr>
                <p:ph sz="half" idx="1"/>
              </p:nvPr>
            </p:nvSpPr>
            <p:spPr>
              <a:xfrm>
                <a:off x="231775" y="1550491"/>
                <a:ext cx="7099754" cy="5012872"/>
              </a:xfrm>
              <a:blipFill>
                <a:blip r:embed="rId3"/>
                <a:stretch>
                  <a:fillRect l="-1717" t="-194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69A4457-AA22-0B4F-616A-13FF25072D17}"/>
              </a:ext>
            </a:extLst>
          </p:cNvPr>
          <p:cNvSpPr>
            <a:spLocks noGrp="1"/>
          </p:cNvSpPr>
          <p:nvPr>
            <p:ph type="sldNum" sz="quarter" idx="12"/>
          </p:nvPr>
        </p:nvSpPr>
        <p:spPr/>
        <p:txBody>
          <a:bodyPr/>
          <a:lstStyle/>
          <a:p>
            <a:fld id="{A59BAC54-5D5D-4F43-802D-EC3B03B6D038}" type="slidenum">
              <a:rPr kumimoji="1" lang="ja-JP" altLang="en-US" smtClean="0"/>
              <a:t>6</a:t>
            </a:fld>
            <a:endParaRPr kumimoji="1" lang="ja-JP" altLang="en-US"/>
          </a:p>
        </p:txBody>
      </p:sp>
    </p:spTree>
    <p:extLst>
      <p:ext uri="{BB962C8B-B14F-4D97-AF65-F5344CB8AC3E}">
        <p14:creationId xmlns:p14="http://schemas.microsoft.com/office/powerpoint/2010/main" val="4219002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742D206F-D598-4722-B5A7-18B14D760AA7}"/>
              </a:ext>
            </a:extLst>
          </p:cNvPr>
          <p:cNvSpPr>
            <a:spLocks noGrp="1"/>
          </p:cNvSpPr>
          <p:nvPr>
            <p:ph type="title"/>
          </p:nvPr>
        </p:nvSpPr>
        <p:spPr/>
        <p:txBody>
          <a:bodyPr/>
          <a:lstStyle/>
          <a:p>
            <a:r>
              <a:rPr lang="ja-JP" altLang="en-US" dirty="0"/>
              <a:t>インダクタ成分を持たせる意味</a:t>
            </a:r>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794AD5AA-B3BD-F37D-6E93-D6215110F5D9}"/>
                  </a:ext>
                </a:extLst>
              </p:cNvPr>
              <p:cNvSpPr>
                <a:spLocks noGrp="1"/>
              </p:cNvSpPr>
              <p:nvPr>
                <p:ph sz="half" idx="1"/>
              </p:nvPr>
            </p:nvSpPr>
            <p:spPr>
              <a:xfrm>
                <a:off x="231775" y="1550491"/>
                <a:ext cx="7099754" cy="5012872"/>
              </a:xfrm>
            </p:spPr>
            <p:txBody>
              <a:bodyPr>
                <a:normAutofit/>
              </a:bodyPr>
              <a:lstStyle/>
              <a:p>
                <a:pPr marL="0" indent="0">
                  <a:buNone/>
                </a:pPr>
                <a:r>
                  <a:rPr lang="ja-JP" altLang="en-US" dirty="0"/>
                  <a:t>インダクタ成分を持たせた右図の回路で各電圧成分の直交流を考慮し</a:t>
                </a:r>
                <a:endParaRPr kumimoji="1" lang="en-US" altLang="ja-JP" sz="2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e>
                        <m:sub>
                          <m:r>
                            <m:rPr>
                              <m:sty m:val="p"/>
                            </m:rPr>
                            <a:rPr kumimoji="1" lang="en-US" altLang="ja-JP" sz="2800" b="0" i="0" smtClean="0">
                              <a:latin typeface="Cambria Math" panose="02040503050406030204" pitchFamily="18" charset="0"/>
                            </a:rPr>
                            <m:t>out</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d>
                        <m:dPr>
                          <m:ctrlPr>
                            <a:rPr kumimoji="1"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𝑅</m:t>
                              </m:r>
                            </m:e>
                            <m:sub>
                              <m:r>
                                <m:rPr>
                                  <m:sty m:val="p"/>
                                </m:rPr>
                                <a:rPr lang="en-US" altLang="ja-JP" sz="2800">
                                  <a:latin typeface="Cambria Math" panose="02040503050406030204" pitchFamily="18" charset="0"/>
                                </a:rPr>
                                <m:t>L</m:t>
                              </m:r>
                            </m:sub>
                          </m:sSub>
                          <m:r>
                            <a:rPr lang="en-US" altLang="ja-JP" sz="2800" b="0" i="0" smtClean="0">
                              <a:latin typeface="Cambria Math" panose="02040503050406030204" pitchFamily="18" charset="0"/>
                            </a:rPr>
                            <m:t>+</m:t>
                          </m:r>
                          <m:r>
                            <m:rPr>
                              <m:sty m:val="p"/>
                            </m:rPr>
                            <a:rPr kumimoji="1" lang="en-US" altLang="ja-JP" sz="2800" b="0" i="0" smtClean="0">
                              <a:latin typeface="Cambria Math" panose="02040503050406030204" pitchFamily="18" charset="0"/>
                            </a:rPr>
                            <m:t>j</m:t>
                          </m:r>
                          <m:r>
                            <a:rPr kumimoji="1" lang="en-US" altLang="ja-JP" sz="2800" b="0" i="1" smtClean="0">
                              <a:latin typeface="Cambria Math" panose="02040503050406030204" pitchFamily="18" charset="0"/>
                            </a:rPr>
                            <m:t>𝜔</m:t>
                          </m:r>
                          <m:r>
                            <a:rPr kumimoji="1" lang="en-US" altLang="ja-JP" sz="2800" b="0" i="1" smtClean="0">
                              <a:latin typeface="Cambria Math" panose="02040503050406030204" pitchFamily="18" charset="0"/>
                            </a:rPr>
                            <m:t>𝐿</m:t>
                          </m:r>
                        </m:e>
                      </m:d>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𝑣</m:t>
                          </m:r>
                        </m:e>
                        <m:sub>
                          <m:r>
                            <m:rPr>
                              <m:sty m:val="p"/>
                            </m:rPr>
                            <a:rPr kumimoji="1" lang="en-US" altLang="ja-JP" sz="2800" b="0" i="0" smtClean="0">
                              <a:latin typeface="Cambria Math" panose="02040503050406030204" pitchFamily="18" charset="0"/>
                            </a:rPr>
                            <m:t>CTRL</m:t>
                          </m:r>
                        </m:sub>
                      </m:sSub>
                      <m:sSub>
                        <m:sSubPr>
                          <m:ctrlPr>
                            <a:rPr kumimoji="1" lang="en-US" altLang="ja-JP" sz="2800" b="0" i="1" smtClean="0">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𝑣</m:t>
                              </m:r>
                            </m:e>
                          </m:acc>
                        </m:e>
                        <m:sub>
                          <m:r>
                            <m:rPr>
                              <m:sty m:val="p"/>
                            </m:rPr>
                            <a:rPr kumimoji="1" lang="en-US" altLang="ja-JP" sz="2800" b="0" i="0" smtClean="0">
                              <a:latin typeface="Cambria Math" panose="02040503050406030204" pitchFamily="18" charset="0"/>
                            </a:rPr>
                            <m:t>in</m:t>
                          </m:r>
                        </m:sub>
                      </m:sSub>
                      <m:r>
                        <a:rPr lang="en-US" altLang="ja-JP" i="1">
                          <a:latin typeface="Cambria Math" panose="02040503050406030204" pitchFamily="18" charset="0"/>
                        </a:rPr>
                        <m:t>…</m:t>
                      </m:r>
                      <m:r>
                        <a:rPr lang="en-US" altLang="ja-JP">
                          <a:latin typeface="Cambria Math" panose="02040503050406030204" pitchFamily="18" charset="0"/>
                        </a:rPr>
                        <m:t>(</m:t>
                      </m:r>
                      <m:r>
                        <a:rPr lang="en-US" altLang="ja-JP" b="0" i="0" smtClean="0">
                          <a:latin typeface="Cambria Math" panose="02040503050406030204" pitchFamily="18" charset="0"/>
                        </a:rPr>
                        <m:t>3</m:t>
                      </m:r>
                      <m:r>
                        <a:rPr lang="en-US" altLang="ja-JP">
                          <a:latin typeface="Cambria Math" panose="02040503050406030204" pitchFamily="18" charset="0"/>
                        </a:rPr>
                        <m:t>)</m:t>
                      </m:r>
                    </m:oMath>
                  </m:oMathPara>
                </a14:m>
                <a:endParaRPr lang="en-US" altLang="ja-JP" dirty="0"/>
              </a:p>
              <a:p>
                <a:pPr marL="0" indent="0">
                  <a:buNone/>
                </a:pPr>
                <a14:m>
                  <m:oMath xmlns:m="http://schemas.openxmlformats.org/officeDocument/2006/math">
                    <m:r>
                      <a:rPr kumimoji="1" lang="en-US" altLang="ja-JP" sz="2800" b="0" i="1" smtClean="0">
                        <a:latin typeface="Cambria Math" panose="02040503050406030204" pitchFamily="18" charset="0"/>
                      </a:rPr>
                      <m:t>𝐴</m:t>
                    </m:r>
                    <m:r>
                      <a:rPr lang="ja-JP" altLang="en-US" i="1">
                        <a:latin typeface="Cambria Math" panose="02040503050406030204" pitchFamily="18" charset="0"/>
                      </a:rPr>
                      <m:t>に</m:t>
                    </m:r>
                  </m:oMath>
                </a14:m>
                <a:r>
                  <a:rPr lang="ja-JP" altLang="en-US" dirty="0"/>
                  <a:t>ついて、式</a:t>
                </a:r>
                <a:r>
                  <a:rPr lang="en-US" altLang="ja-JP" dirty="0"/>
                  <a:t>(2)</a:t>
                </a:r>
                <a:r>
                  <a:rPr lang="ja-JP" altLang="en-US" dirty="0"/>
                  <a:t>を利用し</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e>
                        <m:sub>
                          <m:r>
                            <m:rPr>
                              <m:sty m:val="p"/>
                            </m:rPr>
                            <a:rPr kumimoji="1" lang="en-US" altLang="ja-JP" sz="2800" b="0" i="0" smtClean="0">
                              <a:latin typeface="Cambria Math" panose="02040503050406030204" pitchFamily="18" charset="0"/>
                            </a:rPr>
                            <m:t>out</m:t>
                          </m:r>
                        </m:sub>
                      </m:sSub>
                      <m:r>
                        <a:rPr kumimoji="1" lang="en-US" altLang="ja-JP" sz="2800"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0</m:t>
                              </m:r>
                            </m:sub>
                          </m:sSub>
                        </m:num>
                        <m:den>
                          <m:r>
                            <a:rPr lang="en-US" altLang="ja-JP" i="1">
                              <a:latin typeface="Cambria Math" panose="02040503050406030204" pitchFamily="18" charset="0"/>
                            </a:rPr>
                            <m:t>1+</m:t>
                          </m:r>
                          <m:r>
                            <m:rPr>
                              <m:sty m:val="p"/>
                            </m:rPr>
                            <a:rPr lang="en-US" altLang="ja-JP">
                              <a:latin typeface="Cambria Math" panose="02040503050406030204" pitchFamily="18" charset="0"/>
                            </a:rPr>
                            <m:t>j</m:t>
                          </m:r>
                          <m:r>
                            <a:rPr lang="en-US" altLang="ja-JP" i="1">
                              <a:latin typeface="Cambria Math" panose="02040503050406030204" pitchFamily="18" charset="0"/>
                            </a:rPr>
                            <m:t>𝜔𝜏</m:t>
                          </m:r>
                        </m:den>
                      </m:f>
                      <m:d>
                        <m:dPr>
                          <m:ctrlPr>
                            <a:rPr kumimoji="1"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𝑅</m:t>
                              </m:r>
                            </m:e>
                            <m:sub>
                              <m:r>
                                <m:rPr>
                                  <m:sty m:val="p"/>
                                </m:rPr>
                                <a:rPr lang="en-US" altLang="ja-JP" sz="2800">
                                  <a:latin typeface="Cambria Math" panose="02040503050406030204" pitchFamily="18" charset="0"/>
                                </a:rPr>
                                <m:t>L</m:t>
                              </m:r>
                            </m:sub>
                          </m:sSub>
                          <m:r>
                            <a:rPr lang="en-US" altLang="ja-JP" sz="2800" b="0" i="0" smtClean="0">
                              <a:latin typeface="Cambria Math" panose="02040503050406030204" pitchFamily="18" charset="0"/>
                            </a:rPr>
                            <m:t>+</m:t>
                          </m:r>
                          <m:r>
                            <m:rPr>
                              <m:sty m:val="p"/>
                            </m:rPr>
                            <a:rPr kumimoji="1" lang="en-US" altLang="ja-JP" sz="2800" b="0" i="0" smtClean="0">
                              <a:latin typeface="Cambria Math" panose="02040503050406030204" pitchFamily="18" charset="0"/>
                            </a:rPr>
                            <m:t>j</m:t>
                          </m:r>
                          <m:r>
                            <a:rPr kumimoji="1" lang="en-US" altLang="ja-JP" sz="2800" b="0" i="1" smtClean="0">
                              <a:latin typeface="Cambria Math" panose="02040503050406030204" pitchFamily="18" charset="0"/>
                            </a:rPr>
                            <m:t>𝜔</m:t>
                          </m:r>
                          <m:r>
                            <a:rPr kumimoji="1" lang="en-US" altLang="ja-JP" sz="2800" b="0" i="1" smtClean="0">
                              <a:latin typeface="Cambria Math" panose="02040503050406030204" pitchFamily="18" charset="0"/>
                            </a:rPr>
                            <m:t>𝐿</m:t>
                          </m:r>
                        </m:e>
                      </m:d>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𝑣</m:t>
                          </m:r>
                        </m:e>
                        <m:sub>
                          <m:r>
                            <m:rPr>
                              <m:sty m:val="p"/>
                            </m:rPr>
                            <a:rPr kumimoji="1" lang="en-US" altLang="ja-JP" sz="2800" b="0" i="0" smtClean="0">
                              <a:latin typeface="Cambria Math" panose="02040503050406030204" pitchFamily="18" charset="0"/>
                            </a:rPr>
                            <m:t>CTRL</m:t>
                          </m:r>
                        </m:sub>
                      </m:sSub>
                      <m:sSub>
                        <m:sSubPr>
                          <m:ctrlPr>
                            <a:rPr kumimoji="1" lang="en-US" altLang="ja-JP" sz="2800" b="0" i="1" smtClean="0">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𝑣</m:t>
                              </m:r>
                            </m:e>
                          </m:acc>
                        </m:e>
                        <m:sub>
                          <m:r>
                            <m:rPr>
                              <m:sty m:val="p"/>
                            </m:rPr>
                            <a:rPr kumimoji="1" lang="en-US" altLang="ja-JP" sz="2800" b="0" i="0" smtClean="0">
                              <a:latin typeface="Cambria Math" panose="02040503050406030204" pitchFamily="18" charset="0"/>
                            </a:rPr>
                            <m:t>in</m:t>
                          </m:r>
                        </m:sub>
                      </m:sSub>
                    </m:oMath>
                  </m:oMathPara>
                </a14:m>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e>
                        <m:sub>
                          <m:r>
                            <m:rPr>
                              <m:sty m:val="p"/>
                            </m:rPr>
                            <a:rPr kumimoji="1" lang="en-US" altLang="ja-JP" sz="2800" b="0" i="0" smtClean="0">
                              <a:latin typeface="Cambria Math" panose="02040503050406030204" pitchFamily="18" charset="0"/>
                            </a:rPr>
                            <m:t>out</m:t>
                          </m:r>
                        </m:sub>
                      </m:sSub>
                      <m:r>
                        <a:rPr kumimoji="1" lang="en-US" altLang="ja-JP" sz="2800"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0</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sub>
                      </m:sSub>
                      <m:f>
                        <m:fPr>
                          <m:ctrlPr>
                            <a:rPr lang="en-US" altLang="ja-JP" i="1">
                              <a:latin typeface="Cambria Math" panose="02040503050406030204" pitchFamily="18" charset="0"/>
                            </a:rPr>
                          </m:ctrlPr>
                        </m:fPr>
                        <m:num>
                          <m:r>
                            <a:rPr lang="en-US" altLang="ja-JP" b="0" i="1" smtClean="0">
                              <a:latin typeface="Cambria Math" panose="02040503050406030204" pitchFamily="18" charset="0"/>
                            </a:rPr>
                            <m:t>1+</m:t>
                          </m:r>
                          <m:r>
                            <m:rPr>
                              <m:sty m:val="p"/>
                            </m:rPr>
                            <a:rPr lang="en-US" altLang="ja-JP">
                              <a:latin typeface="Cambria Math" panose="02040503050406030204" pitchFamily="18" charset="0"/>
                            </a:rPr>
                            <m:t>j</m:t>
                          </m:r>
                          <m:r>
                            <a:rPr lang="en-US" altLang="ja-JP" i="1">
                              <a:latin typeface="Cambria Math" panose="02040503050406030204" pitchFamily="18" charset="0"/>
                            </a:rPr>
                            <m:t>𝜔</m:t>
                          </m:r>
                          <m:r>
                            <a:rPr lang="en-US" altLang="ja-JP" i="1">
                              <a:latin typeface="Cambria Math" panose="02040503050406030204" pitchFamily="18" charset="0"/>
                            </a:rPr>
                            <m:t>𝐿</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sub>
                          </m:sSub>
                        </m:num>
                        <m:den>
                          <m:r>
                            <a:rPr lang="en-US" altLang="ja-JP" i="1">
                              <a:latin typeface="Cambria Math" panose="02040503050406030204" pitchFamily="18" charset="0"/>
                            </a:rPr>
                            <m:t>1+</m:t>
                          </m:r>
                          <m:r>
                            <m:rPr>
                              <m:sty m:val="p"/>
                            </m:rPr>
                            <a:rPr lang="en-US" altLang="ja-JP">
                              <a:latin typeface="Cambria Math" panose="02040503050406030204" pitchFamily="18" charset="0"/>
                            </a:rPr>
                            <m:t>j</m:t>
                          </m:r>
                          <m:r>
                            <a:rPr lang="en-US" altLang="ja-JP" i="1">
                              <a:latin typeface="Cambria Math" panose="02040503050406030204" pitchFamily="18" charset="0"/>
                            </a:rPr>
                            <m:t>𝜔𝜏</m:t>
                          </m:r>
                        </m:den>
                      </m:f>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𝑣</m:t>
                          </m:r>
                        </m:e>
                        <m:sub>
                          <m:r>
                            <m:rPr>
                              <m:sty m:val="p"/>
                            </m:rPr>
                            <a:rPr kumimoji="1" lang="en-US" altLang="ja-JP" sz="2800" b="0" i="0" smtClean="0">
                              <a:latin typeface="Cambria Math" panose="02040503050406030204" pitchFamily="18" charset="0"/>
                            </a:rPr>
                            <m:t>CTRL</m:t>
                          </m:r>
                        </m:sub>
                      </m:sSub>
                      <m:sSub>
                        <m:sSubPr>
                          <m:ctrlPr>
                            <a:rPr kumimoji="1" lang="en-US" altLang="ja-JP" sz="2800" b="0" i="1" smtClean="0">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𝑣</m:t>
                              </m:r>
                            </m:e>
                          </m:acc>
                        </m:e>
                        <m:sub>
                          <m:r>
                            <m:rPr>
                              <m:sty m:val="p"/>
                            </m:rPr>
                            <a:rPr kumimoji="1" lang="en-US" altLang="ja-JP" sz="2800" b="0" i="0" smtClean="0">
                              <a:latin typeface="Cambria Math" panose="02040503050406030204" pitchFamily="18" charset="0"/>
                            </a:rPr>
                            <m:t>in</m:t>
                          </m:r>
                        </m:sub>
                      </m:sSub>
                    </m:oMath>
                  </m:oMathPara>
                </a14:m>
                <a:endParaRPr lang="en-US" altLang="ja-JP" dirty="0"/>
              </a:p>
              <a:p>
                <a:pPr marL="0" indent="0">
                  <a:buNone/>
                </a:pPr>
                <a:r>
                  <a:rPr lang="ja-JP" altLang="en-US" dirty="0"/>
                  <a:t>したがって、</a:t>
                </a:r>
                <a14:m>
                  <m:oMath xmlns:m="http://schemas.openxmlformats.org/officeDocument/2006/math">
                    <m:r>
                      <a:rPr lang="en-US" altLang="ja-JP" sz="2800" i="1">
                        <a:latin typeface="Cambria Math" panose="02040503050406030204" pitchFamily="18" charset="0"/>
                      </a:rPr>
                      <m:t>𝐿</m:t>
                    </m:r>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𝑅</m:t>
                        </m:r>
                      </m:e>
                      <m:sub>
                        <m:r>
                          <m:rPr>
                            <m:sty m:val="p"/>
                          </m:rPr>
                          <a:rPr lang="en-US" altLang="ja-JP" sz="2800">
                            <a:latin typeface="Cambria Math" panose="02040503050406030204" pitchFamily="18" charset="0"/>
                          </a:rPr>
                          <m:t>L</m:t>
                        </m:r>
                      </m:sub>
                    </m:sSub>
                    <m:r>
                      <a:rPr lang="en-US" altLang="ja-JP" sz="2800" b="0" i="1" smtClean="0">
                        <a:latin typeface="Cambria Math" panose="02040503050406030204" pitchFamily="18" charset="0"/>
                      </a:rPr>
                      <m:t>𝜏</m:t>
                    </m:r>
                  </m:oMath>
                </a14:m>
                <a:r>
                  <a:rPr lang="en-US" altLang="ja-JP" dirty="0"/>
                  <a:t> </a:t>
                </a:r>
                <a:r>
                  <a:rPr lang="ja-JP" altLang="en-US" dirty="0"/>
                  <a:t>を満たすようなインダクタ成分を入れることで、高周波特性が改善すると見込まれる。</a:t>
                </a:r>
                <a:endParaRPr lang="en-US" altLang="ja-JP" dirty="0"/>
              </a:p>
              <a:p>
                <a:pPr marL="0" indent="0">
                  <a:buNone/>
                </a:pPr>
                <a:endParaRPr lang="en-US" altLang="ja-JP" dirty="0"/>
              </a:p>
              <a:p>
                <a:pPr marL="0" indent="0">
                  <a:buNone/>
                </a:pPr>
                <a:endParaRPr lang="ja-JP" altLang="en-US" dirty="0"/>
              </a:p>
            </p:txBody>
          </p:sp>
        </mc:Choice>
        <mc:Fallback xmlns="">
          <p:sp>
            <p:nvSpPr>
              <p:cNvPr id="6" name="コンテンツ プレースホルダー 5">
                <a:extLst>
                  <a:ext uri="{FF2B5EF4-FFF2-40B4-BE49-F238E27FC236}">
                    <a16:creationId xmlns:a16="http://schemas.microsoft.com/office/drawing/2014/main" id="{794AD5AA-B3BD-F37D-6E93-D6215110F5D9}"/>
                  </a:ext>
                </a:extLst>
              </p:cNvPr>
              <p:cNvSpPr>
                <a:spLocks noGrp="1" noRot="1" noChangeAspect="1" noMove="1" noResize="1" noEditPoints="1" noAdjustHandles="1" noChangeArrowheads="1" noChangeShapeType="1" noTextEdit="1"/>
              </p:cNvSpPr>
              <p:nvPr>
                <p:ph sz="half" idx="1"/>
              </p:nvPr>
            </p:nvSpPr>
            <p:spPr>
              <a:xfrm>
                <a:off x="231775" y="1550491"/>
                <a:ext cx="7099754" cy="5012872"/>
              </a:xfrm>
              <a:blipFill>
                <a:blip r:embed="rId2"/>
                <a:stretch>
                  <a:fillRect l="-1717" t="-194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69A4457-AA22-0B4F-616A-13FF25072D17}"/>
              </a:ext>
            </a:extLst>
          </p:cNvPr>
          <p:cNvSpPr>
            <a:spLocks noGrp="1"/>
          </p:cNvSpPr>
          <p:nvPr>
            <p:ph type="sldNum" sz="quarter" idx="12"/>
          </p:nvPr>
        </p:nvSpPr>
        <p:spPr/>
        <p:txBody>
          <a:bodyPr/>
          <a:lstStyle/>
          <a:p>
            <a:fld id="{A59BAC54-5D5D-4F43-802D-EC3B03B6D038}" type="slidenum">
              <a:rPr kumimoji="1" lang="ja-JP" altLang="en-US" smtClean="0"/>
              <a:t>7</a:t>
            </a:fld>
            <a:endParaRPr kumimoji="1" lang="ja-JP" altLang="en-US"/>
          </a:p>
        </p:txBody>
      </p:sp>
      <p:pic>
        <p:nvPicPr>
          <p:cNvPr id="11" name="コンテンツ プレースホルダー 10">
            <a:extLst>
              <a:ext uri="{FF2B5EF4-FFF2-40B4-BE49-F238E27FC236}">
                <a16:creationId xmlns:a16="http://schemas.microsoft.com/office/drawing/2014/main" id="{34275748-8A52-5ABE-01C2-29898A5CC10C}"/>
              </a:ext>
            </a:extLst>
          </p:cNvPr>
          <p:cNvPicPr>
            <a:picLocks noGrp="1" noChangeAspect="1"/>
          </p:cNvPicPr>
          <p:nvPr>
            <p:ph sz="half" idx="2"/>
          </p:nvPr>
        </p:nvPicPr>
        <p:blipFill>
          <a:blip r:embed="rId3"/>
          <a:stretch>
            <a:fillRect/>
          </a:stretch>
        </p:blipFill>
        <p:spPr>
          <a:xfrm>
            <a:off x="7073446" y="1392380"/>
            <a:ext cx="4950795" cy="5329095"/>
          </a:xfrm>
          <a:prstGeom prst="rect">
            <a:avLst/>
          </a:prstGeom>
        </p:spPr>
      </p:pic>
    </p:spTree>
    <p:extLst>
      <p:ext uri="{BB962C8B-B14F-4D97-AF65-F5344CB8AC3E}">
        <p14:creationId xmlns:p14="http://schemas.microsoft.com/office/powerpoint/2010/main" val="237239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E18C1D-708D-F909-52A5-AA4E4E1CA82E}"/>
              </a:ext>
            </a:extLst>
          </p:cNvPr>
          <p:cNvSpPr>
            <a:spLocks noGrp="1"/>
          </p:cNvSpPr>
          <p:nvPr>
            <p:ph type="title"/>
          </p:nvPr>
        </p:nvSpPr>
        <p:spPr/>
        <p:txBody>
          <a:bodyPr/>
          <a:lstStyle/>
          <a:p>
            <a:r>
              <a:rPr lang="ja-JP" altLang="en-US" dirty="0"/>
              <a:t>アクティブインダクタの原理</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633ACC4-9AF2-157C-1026-9E570A6D972C}"/>
                  </a:ext>
                </a:extLst>
              </p:cNvPr>
              <p:cNvSpPr>
                <a:spLocks noGrp="1"/>
              </p:cNvSpPr>
              <p:nvPr>
                <p:ph sz="half" idx="1"/>
              </p:nvPr>
            </p:nvSpPr>
            <p:spPr>
              <a:xfrm>
                <a:off x="838199" y="1825625"/>
                <a:ext cx="6787243" cy="4895850"/>
              </a:xfrm>
            </p:spPr>
            <p:txBody>
              <a:bodyPr>
                <a:normAutofit/>
              </a:bodyPr>
              <a:lstStyle/>
              <a:p>
                <a:pPr marL="0" indent="0">
                  <a:buNone/>
                </a:pPr>
                <a:r>
                  <a:rPr lang="ja-JP" altLang="en-US" sz="2800" dirty="0">
                    <a:latin typeface="+mn-ea"/>
                  </a:rPr>
                  <a:t>入力インピーダンス</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𝑍</m:t>
                        </m:r>
                      </m:e>
                      <m:sub>
                        <m:r>
                          <m:rPr>
                            <m:sty m:val="p"/>
                          </m:rPr>
                          <a:rPr kumimoji="1" lang="en-US" altLang="ja-JP" sz="2800" b="0" i="0" smtClean="0">
                            <a:latin typeface="Cambria Math" panose="02040503050406030204" pitchFamily="18" charset="0"/>
                          </a:rPr>
                          <m:t>L</m:t>
                        </m:r>
                      </m:sub>
                    </m:sSub>
                  </m:oMath>
                </a14:m>
                <a:r>
                  <a:rPr kumimoji="1" lang="ja-JP" altLang="en-US" sz="2800" b="0" dirty="0">
                    <a:latin typeface="+mn-ea"/>
                  </a:rPr>
                  <a:t>は右図のような回路を考えることで、以下のように考えられる。</a:t>
                </a:r>
                <a:endParaRPr kumimoji="1" lang="en-US" altLang="ja-JP" sz="2800" b="0" dirty="0">
                  <a:latin typeface="+mn-ea"/>
                </a:endParaRPr>
              </a:p>
              <a:p>
                <a:pPr marL="0" indent="0">
                  <a:buNone/>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𝑍</m:t>
                          </m:r>
                        </m:e>
                        <m:sub>
                          <m:r>
                            <m:rPr>
                              <m:sty m:val="p"/>
                            </m:rPr>
                            <a:rPr kumimoji="1" lang="en-US" altLang="ja-JP" sz="2800" b="0" i="0" smtClean="0">
                              <a:latin typeface="Cambria Math" panose="02040503050406030204" pitchFamily="18" charset="0"/>
                            </a:rPr>
                            <m:t>L</m:t>
                          </m:r>
                        </m:sub>
                      </m:sSub>
                      <m:r>
                        <a:rPr lang="en-US" altLang="ja-JP"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d>
                            <m:dPr>
                              <m:ctrlPr>
                                <a:rPr lang="en-US" altLang="ja-JP" sz="2800" b="0" i="1" smtClean="0">
                                  <a:latin typeface="Cambria Math" panose="02040503050406030204" pitchFamily="18" charset="0"/>
                                </a:rPr>
                              </m:ctrlPr>
                            </m:dPr>
                            <m:e>
                              <m:r>
                                <a:rPr lang="en-US" altLang="ja-JP" sz="2800" i="1">
                                  <a:latin typeface="Cambria Math" panose="02040503050406030204" pitchFamily="18" charset="0"/>
                                </a:rPr>
                                <m:t>1+</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𝑅</m:t>
                                  </m:r>
                                </m:e>
                                <m:sub>
                                  <m:r>
                                    <m:rPr>
                                      <m:sty m:val="p"/>
                                    </m:rPr>
                                    <a:rPr lang="en-US" altLang="ja-JP" b="0" i="0" smtClean="0">
                                      <a:latin typeface="Cambria Math" panose="02040503050406030204" pitchFamily="18" charset="0"/>
                                    </a:rPr>
                                    <m:t>LD</m:t>
                                  </m:r>
                                </m:sub>
                              </m:sSub>
                            </m:e>
                          </m:d>
                        </m:num>
                        <m:den>
                          <m:r>
                            <a:rPr lang="en-US" altLang="ja-JP" sz="2800" b="0" i="1" smtClean="0">
                              <a:latin typeface="Cambria Math" panose="02040503050406030204" pitchFamily="18" charset="0"/>
                            </a:rPr>
                            <m:t>1+</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𝑔</m:t>
                              </m:r>
                            </m:e>
                            <m:sub>
                              <m:r>
                                <m:rPr>
                                  <m:sty m:val="p"/>
                                </m:rPr>
                                <a:rPr lang="en-US" altLang="ja-JP" sz="2800">
                                  <a:latin typeface="Cambria Math" panose="02040503050406030204" pitchFamily="18" charset="0"/>
                                </a:rPr>
                                <m:t>m</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r>
                            <a:rPr lang="en-US" altLang="ja-JP" sz="2800" b="0" i="1" smtClean="0">
                              <a:latin typeface="Cambria Math" panose="02040503050406030204" pitchFamily="18" charset="0"/>
                            </a:rPr>
                            <m:t>+</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d>
                            <m:dPr>
                              <m:ctrlPr>
                                <a:rPr lang="en-US" altLang="ja-JP" sz="2800"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m:rPr>
                                      <m:sty m:val="p"/>
                                    </m:rPr>
                                    <a:rPr lang="en-US" altLang="ja-JP" b="0" i="0" smtClean="0">
                                      <a:latin typeface="Cambria Math" panose="02040503050406030204" pitchFamily="18" charset="0"/>
                                    </a:rPr>
                                    <m:t>D</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e>
                          </m:d>
                        </m:den>
                      </m:f>
                    </m:oMath>
                  </m:oMathPara>
                </a14:m>
                <a:endParaRPr kumimoji="1" lang="en-US" altLang="ja-JP" dirty="0"/>
              </a:p>
              <a:p>
                <a:pPr marL="0" indent="0">
                  <a:buNone/>
                </a:pPr>
                <a:endParaRPr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7633ACC4-9AF2-157C-1026-9E570A6D972C}"/>
                  </a:ext>
                </a:extLst>
              </p:cNvPr>
              <p:cNvSpPr>
                <a:spLocks noGrp="1" noRot="1" noChangeAspect="1" noMove="1" noResize="1" noEditPoints="1" noAdjustHandles="1" noChangeArrowheads="1" noChangeShapeType="1" noTextEdit="1"/>
              </p:cNvSpPr>
              <p:nvPr>
                <p:ph sz="half" idx="1"/>
              </p:nvPr>
            </p:nvSpPr>
            <p:spPr>
              <a:xfrm>
                <a:off x="838199" y="1825625"/>
                <a:ext cx="6787243" cy="4895850"/>
              </a:xfrm>
              <a:blipFill>
                <a:blip r:embed="rId2"/>
                <a:stretch>
                  <a:fillRect l="-1795" t="-1990"/>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7141E19F-9C07-19B2-8AF7-868E3183A7F9}"/>
              </a:ext>
            </a:extLst>
          </p:cNvPr>
          <p:cNvSpPr>
            <a:spLocks noGrp="1"/>
          </p:cNvSpPr>
          <p:nvPr>
            <p:ph type="sldNum" sz="quarter" idx="12"/>
          </p:nvPr>
        </p:nvSpPr>
        <p:spPr/>
        <p:txBody>
          <a:bodyPr/>
          <a:lstStyle/>
          <a:p>
            <a:fld id="{A59BAC54-5D5D-4F43-802D-EC3B03B6D038}" type="slidenum">
              <a:rPr kumimoji="1" lang="ja-JP" altLang="en-US" smtClean="0"/>
              <a:t>8</a:t>
            </a:fld>
            <a:endParaRPr kumimoji="1" lang="ja-JP" altLang="en-US"/>
          </a:p>
        </p:txBody>
      </p:sp>
      <p:pic>
        <p:nvPicPr>
          <p:cNvPr id="10" name="コンテンツ プレースホルダー 9">
            <a:extLst>
              <a:ext uri="{FF2B5EF4-FFF2-40B4-BE49-F238E27FC236}">
                <a16:creationId xmlns:a16="http://schemas.microsoft.com/office/drawing/2014/main" id="{16173390-C676-7291-6A73-60CE191B1F0A}"/>
              </a:ext>
            </a:extLst>
          </p:cNvPr>
          <p:cNvPicPr>
            <a:picLocks noGrp="1" noChangeAspect="1"/>
          </p:cNvPicPr>
          <p:nvPr>
            <p:ph sz="half" idx="2"/>
          </p:nvPr>
        </p:nvPicPr>
        <p:blipFill>
          <a:blip r:embed="rId3"/>
          <a:stretch>
            <a:fillRect/>
          </a:stretch>
        </p:blipFill>
        <p:spPr>
          <a:xfrm>
            <a:off x="7881124" y="1690688"/>
            <a:ext cx="3472675" cy="4695057"/>
          </a:xfrm>
          <a:prstGeom prst="rect">
            <a:avLst/>
          </a:prstGeom>
        </p:spPr>
      </p:pic>
    </p:spTree>
    <p:extLst>
      <p:ext uri="{BB962C8B-B14F-4D97-AF65-F5344CB8AC3E}">
        <p14:creationId xmlns:p14="http://schemas.microsoft.com/office/powerpoint/2010/main" val="1905709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92081-910E-D199-734D-B6C09DC1F83E}"/>
              </a:ext>
            </a:extLst>
          </p:cNvPr>
          <p:cNvSpPr>
            <a:spLocks noGrp="1"/>
          </p:cNvSpPr>
          <p:nvPr>
            <p:ph type="title"/>
          </p:nvPr>
        </p:nvSpPr>
        <p:spPr/>
        <p:txBody>
          <a:bodyPr/>
          <a:lstStyle/>
          <a:p>
            <a:r>
              <a:rPr kumimoji="1" lang="ja-JP" altLang="en-US" dirty="0"/>
              <a:t>アクティブインダクタの原理</a:t>
            </a:r>
            <a:r>
              <a:rPr lang="ja-JP" altLang="en-US" dirty="0"/>
              <a:t>②</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DAE04C2-5E73-AD0F-79F5-BB396B1EB94F}"/>
                  </a:ext>
                </a:extLst>
              </p:cNvPr>
              <p:cNvSpPr>
                <a:spLocks noGrp="1"/>
              </p:cNvSpPr>
              <p:nvPr>
                <p:ph sz="half" idx="1"/>
              </p:nvPr>
            </p:nvSpPr>
            <p:spPr>
              <a:xfrm>
                <a:off x="337457" y="1789566"/>
                <a:ext cx="5181600" cy="4749346"/>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𝑍</m:t>
                          </m:r>
                        </m:e>
                        <m:sub>
                          <m:r>
                            <m:rPr>
                              <m:sty m:val="p"/>
                            </m:rPr>
                            <a:rPr lang="en-US" altLang="ja-JP">
                              <a:latin typeface="Cambria Math" panose="02040503050406030204" pitchFamily="18" charset="0"/>
                            </a:rPr>
                            <m:t>L</m:t>
                          </m:r>
                        </m:sub>
                      </m:sSub>
                      <m:r>
                        <a:rPr lang="en-US" altLang="ja-JP" i="1">
                          <a:latin typeface="Cambria Math" panose="02040503050406030204" pitchFamily="18" charset="0"/>
                        </a:rPr>
                        <m:t> </m:t>
                      </m:r>
                      <m:r>
                        <a:rPr lang="en-US" altLang="ja-JP"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d>
                            <m:dPr>
                              <m:ctrlPr>
                                <a:rPr lang="en-US" altLang="ja-JP" sz="2800" b="0" i="1" smtClean="0">
                                  <a:latin typeface="Cambria Math" panose="02040503050406030204" pitchFamily="18" charset="0"/>
                                </a:rPr>
                              </m:ctrlPr>
                            </m:dPr>
                            <m:e>
                              <m:r>
                                <a:rPr lang="en-US" altLang="ja-JP" sz="2800" i="1">
                                  <a:latin typeface="Cambria Math" panose="02040503050406030204" pitchFamily="18" charset="0"/>
                                </a:rPr>
                                <m:t>1+</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𝑅</m:t>
                                  </m:r>
                                </m:e>
                                <m:sub>
                                  <m:r>
                                    <m:rPr>
                                      <m:sty m:val="p"/>
                                    </m:rPr>
                                    <a:rPr lang="en-US" altLang="ja-JP" b="0" i="0" smtClean="0">
                                      <a:latin typeface="Cambria Math" panose="02040503050406030204" pitchFamily="18" charset="0"/>
                                    </a:rPr>
                                    <m:t>L</m:t>
                                  </m:r>
                                  <m:r>
                                    <a:rPr lang="en-US" altLang="ja-JP" b="0" i="1" smtClean="0">
                                      <a:latin typeface="Cambria Math" panose="02040503050406030204" pitchFamily="18" charset="0"/>
                                    </a:rPr>
                                    <m:t>𝐷</m:t>
                                  </m:r>
                                </m:sub>
                              </m:sSub>
                            </m:e>
                          </m:d>
                        </m:num>
                        <m:den>
                          <m:r>
                            <a:rPr lang="en-US" altLang="ja-JP" sz="2800" b="0" i="1" smtClean="0">
                              <a:latin typeface="Cambria Math" panose="02040503050406030204" pitchFamily="18" charset="0"/>
                            </a:rPr>
                            <m:t>1+</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𝑔</m:t>
                              </m:r>
                            </m:e>
                            <m:sub>
                              <m:r>
                                <m:rPr>
                                  <m:sty m:val="p"/>
                                </m:rPr>
                                <a:rPr lang="en-US" altLang="ja-JP" sz="2800">
                                  <a:latin typeface="Cambria Math" panose="02040503050406030204" pitchFamily="18" charset="0"/>
                                </a:rPr>
                                <m:t>m</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r>
                            <a:rPr lang="en-US" altLang="ja-JP" sz="2800" b="0" i="1" smtClean="0">
                              <a:latin typeface="Cambria Math" panose="02040503050406030204" pitchFamily="18" charset="0"/>
                            </a:rPr>
                            <m:t>+</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d>
                            <m:dPr>
                              <m:ctrlPr>
                                <a:rPr lang="en-US" altLang="ja-JP" sz="2800"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a:rPr lang="en-US" altLang="ja-JP" b="0" i="1" smtClean="0">
                                      <a:latin typeface="Cambria Math" panose="02040503050406030204" pitchFamily="18" charset="0"/>
                                    </a:rPr>
                                    <m:t>𝐷</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e>
                          </m:d>
                        </m:den>
                      </m:f>
                    </m:oMath>
                  </m:oMathPara>
                </a14:m>
                <a:endParaRPr lang="en-US" altLang="ja-JP" sz="2800" dirty="0"/>
              </a:p>
              <a:p>
                <a:pPr marL="0" indent="0">
                  <a:buNone/>
                </a:pPr>
                <a:r>
                  <a:rPr kumimoji="1" lang="ja-JP" altLang="en-US" dirty="0"/>
                  <a:t>について、分母、分子に分けて検討する。</a:t>
                </a:r>
                <a:endParaRPr kumimoji="1" lang="en-US" altLang="ja-JP" dirty="0"/>
              </a:p>
              <a:p>
                <a:pPr marL="0" indent="0">
                  <a:buNone/>
                </a:pPr>
                <a:r>
                  <a:rPr kumimoji="1" lang="ja-JP" altLang="en-US" dirty="0"/>
                  <a:t>分子</a:t>
                </a:r>
                <a:endParaRPr kumimoji="1"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d>
                        <m:dPr>
                          <m:ctrlPr>
                            <a:rPr lang="en-US" altLang="ja-JP" sz="2800" b="0" i="1" smtClean="0">
                              <a:latin typeface="Cambria Math" panose="02040503050406030204" pitchFamily="18" charset="0"/>
                            </a:rPr>
                          </m:ctrlPr>
                        </m:dPr>
                        <m:e>
                          <m:r>
                            <a:rPr lang="en-US" altLang="ja-JP" sz="2800" i="1">
                              <a:latin typeface="Cambria Math" panose="02040503050406030204" pitchFamily="18" charset="0"/>
                            </a:rPr>
                            <m:t>1+</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𝑅</m:t>
                              </m:r>
                            </m:e>
                            <m:sub>
                              <m:r>
                                <m:rPr>
                                  <m:sty m:val="p"/>
                                </m:rPr>
                                <a:rPr lang="en-US" altLang="ja-JP" b="0" i="0" smtClean="0">
                                  <a:latin typeface="Cambria Math" panose="02040503050406030204" pitchFamily="18" charset="0"/>
                                </a:rPr>
                                <m:t>LD</m:t>
                              </m:r>
                            </m:sub>
                          </m:sSub>
                        </m:e>
                      </m:d>
                    </m:oMath>
                  </m:oMathPara>
                </a14:m>
                <a:endParaRPr lang="en-US" altLang="ja-JP" b="0" i="1" dirty="0">
                  <a:latin typeface="Cambria Math" panose="02040503050406030204" pitchFamily="18" charset="0"/>
                </a:endParaRPr>
              </a:p>
              <a:p>
                <a:pPr marL="0" indent="0">
                  <a:buNone/>
                </a:pPr>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m>
                        <m:mPr>
                          <m:mcs>
                            <m:mc>
                              <m:mcPr>
                                <m:count m:val="1"/>
                                <m:mcJc m:val="center"/>
                              </m:mcPr>
                            </m:mc>
                          </m:mcs>
                          <m:ctrlPr>
                            <a:rPr lang="en-US" altLang="ja-JP" b="0" i="1" smtClean="0">
                              <a:latin typeface="Cambria Math" panose="02040503050406030204" pitchFamily="18" charset="0"/>
                            </a:rPr>
                          </m:ctrlPr>
                        </m:mPr>
                        <m:mr>
                          <m:e>
                            <m:r>
                              <a:rPr lang="ja-JP" altLang="en-US"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r>
                              <a:rPr lang="ja-JP" altLang="en-US"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𝜔</m:t>
                            </m:r>
                            <m:r>
                              <m:rPr>
                                <m:nor/>
                              </m:rPr>
                              <a:rPr lang="en-US" altLang="ja-JP">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a:rPr lang="en-US" altLang="ja-JP" b="0" i="1" smtClean="0">
                                    <a:latin typeface="Cambria Math" panose="02040503050406030204" pitchFamily="18" charset="0"/>
                                  </a:rPr>
                                  <m:t>𝐷</m:t>
                                </m:r>
                              </m:sub>
                            </m:sSub>
                            <m:r>
                              <a:rPr lang="ja-JP" altLang="en-US" i="1">
                                <a:latin typeface="Cambria Math" panose="02040503050406030204" pitchFamily="18" charset="0"/>
                              </a:rPr>
                              <m:t>　</m:t>
                            </m:r>
                          </m:e>
                        </m:mr>
                        <m:mr>
                          <m:e>
                            <m:r>
                              <m:rPr>
                                <m:sty m:val="p"/>
                              </m:rPr>
                              <a:rPr lang="en-US" altLang="ja-JP">
                                <a:latin typeface="Cambria Math" panose="02040503050406030204" pitchFamily="18" charset="0"/>
                              </a:rPr>
                              <m:t>j</m:t>
                            </m:r>
                            <m:r>
                              <a:rPr lang="en-US" altLang="ja-JP" i="1">
                                <a:latin typeface="Cambria Math" panose="02040503050406030204" pitchFamily="18" charset="0"/>
                              </a:rPr>
                              <m:t>𝜔</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m:rPr>
                                    <m:sty m:val="p"/>
                                  </m:rPr>
                                  <a:rPr lang="en-US" altLang="ja-JP" b="0" i="0" smtClean="0">
                                    <a:latin typeface="Cambria Math" panose="02040503050406030204" pitchFamily="18" charset="0"/>
                                  </a:rPr>
                                  <m:t>D</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r>
                              <a:rPr lang="en-US" altLang="ja-JP" b="0" i="1" smtClean="0">
                                <a:latin typeface="Cambria Math" panose="02040503050406030204" pitchFamily="18" charset="0"/>
                              </a:rPr>
                              <m:t> </m:t>
                            </m:r>
                            <m:r>
                              <a:rPr lang="ja-JP" altLang="en-US" i="1">
                                <a:latin typeface="Cambria Math" panose="02040503050406030204" pitchFamily="18" charset="0"/>
                              </a:rPr>
                              <m:t>　</m:t>
                            </m:r>
                            <m:r>
                              <a:rPr lang="en-US" altLang="ja-JP" i="1">
                                <a:latin typeface="Cambria Math" panose="02040503050406030204" pitchFamily="18" charset="0"/>
                              </a:rPr>
                              <m:t>𝜔</m:t>
                            </m:r>
                            <m:r>
                              <m:rPr>
                                <m:nor/>
                              </m:rPr>
                              <a:rPr lang="en-US" altLang="ja-JP">
                                <a:latin typeface="Cambria Math" panose="02040503050406030204" pitchFamily="18" charset="0"/>
                                <a:ea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m:rPr>
                                    <m:sty m:val="p"/>
                                  </m:rPr>
                                  <a:rPr lang="en-US" altLang="ja-JP" b="0" i="0" smtClean="0">
                                    <a:latin typeface="Cambria Math" panose="02040503050406030204" pitchFamily="18" charset="0"/>
                                  </a:rPr>
                                  <m:t>D</m:t>
                                </m:r>
                              </m:sub>
                            </m:sSub>
                          </m:e>
                        </m:mr>
                      </m:m>
                    </m:oMath>
                  </m:oMathPara>
                </a14:m>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1DAE04C2-5E73-AD0F-79F5-BB396B1EB94F}"/>
                  </a:ext>
                </a:extLst>
              </p:cNvPr>
              <p:cNvSpPr>
                <a:spLocks noGrp="1" noRot="1" noChangeAspect="1" noMove="1" noResize="1" noEditPoints="1" noAdjustHandles="1" noChangeArrowheads="1" noChangeShapeType="1" noTextEdit="1"/>
              </p:cNvSpPr>
              <p:nvPr>
                <p:ph sz="half" idx="1"/>
              </p:nvPr>
            </p:nvSpPr>
            <p:spPr>
              <a:xfrm>
                <a:off x="337457" y="1789566"/>
                <a:ext cx="5181600" cy="4749346"/>
              </a:xfrm>
              <a:blipFill>
                <a:blip r:embed="rId2"/>
                <a:stretch>
                  <a:fillRect l="-17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BDF5AB8C-6191-F409-3123-F21BDC3F2B0A}"/>
                  </a:ext>
                </a:extLst>
              </p:cNvPr>
              <p:cNvSpPr>
                <a:spLocks noGrp="1"/>
              </p:cNvSpPr>
              <p:nvPr>
                <p:ph sz="half" idx="2"/>
              </p:nvPr>
            </p:nvSpPr>
            <p:spPr>
              <a:xfrm>
                <a:off x="5355772" y="1649640"/>
                <a:ext cx="6716485" cy="5029198"/>
              </a:xfrm>
            </p:spPr>
            <p:txBody>
              <a:bodyPr>
                <a:normAutofit fontScale="85000" lnSpcReduction="10000"/>
              </a:bodyPr>
              <a:lstStyle/>
              <a:p>
                <a:pPr marL="0" indent="0">
                  <a:lnSpc>
                    <a:spcPct val="100000"/>
                  </a:lnSpc>
                  <a:buNone/>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sub>
                    </m:sSub>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𝑔</m:t>
                        </m:r>
                      </m:e>
                      <m:sub>
                        <m:r>
                          <m:rPr>
                            <m:sty m:val="p"/>
                          </m:rPr>
                          <a:rPr lang="en-US" altLang="ja-JP" b="0" i="0" smtClean="0">
                            <a:latin typeface="Cambria Math" panose="02040503050406030204" pitchFamily="18" charset="0"/>
                          </a:rPr>
                          <m:t>m</m:t>
                        </m:r>
                      </m:sub>
                    </m:sSub>
                  </m:oMath>
                </a14:m>
                <a:r>
                  <a:rPr kumimoji="1" lang="ja-JP" altLang="en-US" dirty="0"/>
                  <a:t>と選ぶことにより、</a:t>
                </a:r>
                <a:r>
                  <a:rPr lang="ja-JP" altLang="en-US" dirty="0"/>
                  <a:t>分母は</a:t>
                </a: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1+</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𝑔</m:t>
                          </m:r>
                        </m:e>
                        <m:sub>
                          <m:r>
                            <m:rPr>
                              <m:sty m:val="p"/>
                            </m:rPr>
                            <a:rPr lang="en-US" altLang="ja-JP" sz="2800">
                              <a:latin typeface="Cambria Math" panose="02040503050406030204" pitchFamily="18" charset="0"/>
                            </a:rPr>
                            <m:t>m</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r>
                        <a:rPr lang="en-US" altLang="ja-JP" sz="2800" b="0" i="1" smtClean="0">
                          <a:latin typeface="Cambria Math" panose="02040503050406030204" pitchFamily="18" charset="0"/>
                        </a:rPr>
                        <m:t>+</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d>
                        <m:dPr>
                          <m:ctrlPr>
                            <a:rPr lang="en-US" altLang="ja-JP" sz="2800"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a:rPr lang="en-US" altLang="ja-JP" b="0" i="1" smtClean="0">
                                  <a:latin typeface="Cambria Math" panose="02040503050406030204" pitchFamily="18" charset="0"/>
                                </a:rPr>
                                <m:t>𝐷</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e>
                      </m:d>
                    </m:oMath>
                  </m:oMathPara>
                </a14:m>
                <a:endParaRPr kumimoji="1" lang="en-US" altLang="ja-JP" dirty="0"/>
              </a:p>
              <a:p>
                <a:pPr marL="0" indent="0">
                  <a:lnSpc>
                    <a:spcPct val="100000"/>
                  </a:lnSpc>
                  <a:buNone/>
                </a:pP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m>
                        <m:mPr>
                          <m:mcs>
                            <m:mc>
                              <m:mcPr>
                                <m:count m:val="1"/>
                                <m:mcJc m:val="center"/>
                              </m:mcPr>
                            </m:mc>
                          </m:mcs>
                          <m:ctrlPr>
                            <a:rPr lang="en-US" altLang="ja-JP" sz="2800" b="0" i="1" smtClean="0">
                              <a:latin typeface="Cambria Math" panose="02040503050406030204" pitchFamily="18" charset="0"/>
                            </a:rPr>
                          </m:ctrlPr>
                        </m:mPr>
                        <m:mr>
                          <m:e>
                            <m:r>
                              <m:rPr>
                                <m:brk m:alnAt="7"/>
                              </m:rPr>
                              <a:rPr lang="en-US" altLang="ja-JP" sz="2800" b="0" i="1" smtClean="0">
                                <a:latin typeface="Cambria Math" panose="02040503050406030204" pitchFamily="18" charset="0"/>
                              </a:rPr>
                              <m:t> </m:t>
                            </m:r>
                            <m:r>
                              <a:rPr lang="en-US" altLang="ja-JP" sz="2800" b="0" i="1" smtClean="0">
                                <a:latin typeface="Cambria Math" panose="02040503050406030204" pitchFamily="18" charset="0"/>
                              </a:rPr>
                              <m:t>     </m:t>
                            </m:r>
                            <m:r>
                              <a:rPr lang="en-US" altLang="ja-JP" i="1">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m:rPr>
                                    <m:sty m:val="p"/>
                                  </m:rPr>
                                  <a:rPr lang="en-US" altLang="ja-JP">
                                    <a:latin typeface="Cambria Math" panose="02040503050406030204" pitchFamily="18" charset="0"/>
                                  </a:rPr>
                                  <m:t>m</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r>
                              <a:rPr lang="en-US" altLang="ja-JP" i="1">
                                <a:latin typeface="Cambria Math" panose="02040503050406030204" pitchFamily="18" charset="0"/>
                              </a:rPr>
                              <m:t>         </m:t>
                            </m:r>
                            <m:r>
                              <a:rPr lang="en-US" altLang="ja-JP" i="1">
                                <a:latin typeface="Cambria Math" panose="02040503050406030204" pitchFamily="18" charset="0"/>
                              </a:rPr>
                              <m:t>𝜔</m:t>
                            </m:r>
                            <m:r>
                              <m:rPr>
                                <m:nor/>
                              </m:rPr>
                              <a:rPr lang="en-US" altLang="ja-JP">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m:rPr>
                                    <m:sty m:val="p"/>
                                  </m:rPr>
                                  <a:rPr lang="en-US" altLang="ja-JP">
                                    <a:latin typeface="Cambria Math" panose="02040503050406030204" pitchFamily="18" charset="0"/>
                                  </a:rPr>
                                  <m:t>m</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r>
                              <m:rPr>
                                <m:nor/>
                              </m:rPr>
                              <a:rPr lang="en-US" altLang="ja-JP">
                                <a:latin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m:rPr>
                                        <m:sty m:val="p"/>
                                      </m:rPr>
                                      <a:rPr lang="en-US" altLang="ja-JP" b="0" i="0" smtClean="0">
                                        <a:latin typeface="Cambria Math" panose="02040503050406030204" pitchFamily="18" charset="0"/>
                                      </a:rPr>
                                      <m:t>D</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e>
                            </m:d>
                          </m:e>
                        </m:mr>
                        <m:mr>
                          <m:e>
                            <m:r>
                              <m:rPr>
                                <m:sty m:val="p"/>
                              </m:rPr>
                              <a:rPr lang="en-US" altLang="ja-JP">
                                <a:latin typeface="Cambria Math" panose="02040503050406030204" pitchFamily="18" charset="0"/>
                              </a:rPr>
                              <m:t>j</m:t>
                            </m:r>
                            <m:r>
                              <a:rPr lang="en-US" altLang="ja-JP" i="1">
                                <a:latin typeface="Cambria Math" panose="02040503050406030204" pitchFamily="18" charset="0"/>
                              </a:rPr>
                              <m:t>𝜔</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e>
                            </m:d>
                            <m:r>
                              <a:rPr lang="en-US" altLang="ja-JP" i="1">
                                <a:latin typeface="Cambria Math" panose="02040503050406030204" pitchFamily="18" charset="0"/>
                              </a:rPr>
                              <m:t>    </m:t>
                            </m:r>
                            <m:r>
                              <a:rPr lang="en-US" altLang="ja-JP" i="1">
                                <a:latin typeface="Cambria Math" panose="02040503050406030204" pitchFamily="18" charset="0"/>
                              </a:rPr>
                              <m:t>𝜔</m:t>
                            </m:r>
                            <m:r>
                              <m:rPr>
                                <m:nor/>
                              </m:rPr>
                              <a:rPr lang="en-US" altLang="ja-JP">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m:rPr>
                                    <m:sty m:val="p"/>
                                  </m:rPr>
                                  <a:rPr lang="en-US" altLang="ja-JP">
                                    <a:latin typeface="Cambria Math" panose="02040503050406030204" pitchFamily="18" charset="0"/>
                                  </a:rPr>
                                  <m:t>m</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r>
                              <m:rPr>
                                <m:nor/>
                              </m:rPr>
                              <a:rPr lang="en-US" altLang="ja-JP">
                                <a:latin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a:rPr lang="en-US" altLang="ja-JP" b="0" i="1" smtClean="0">
                                        <a:latin typeface="Cambria Math" panose="02040503050406030204" pitchFamily="18" charset="0"/>
                                      </a:rPr>
                                      <m:t>𝐷</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e>
                            </m:d>
                          </m:e>
                        </m:mr>
                      </m:m>
                    </m:oMath>
                  </m:oMathPara>
                </a14:m>
                <a:endParaRPr kumimoji="1" lang="en-US" altLang="ja-JP" dirty="0"/>
              </a:p>
              <a:p>
                <a:pPr marL="0" indent="0">
                  <a:lnSpc>
                    <a:spcPct val="100000"/>
                  </a:lnSpc>
                  <a:buNone/>
                </a:pPr>
                <a:endParaRPr kumimoji="1" lang="en-US" altLang="ja-JP" dirty="0"/>
              </a:p>
              <a:p>
                <a:pPr marL="0" indent="0">
                  <a:lnSpc>
                    <a:spcPct val="100000"/>
                  </a:lnSpc>
                  <a:buNone/>
                </a:pPr>
                <a:r>
                  <a:rPr kumimoji="1" lang="ja-JP" altLang="en-US" dirty="0"/>
                  <a:t>よって、</a:t>
                </a:r>
                <a14:m>
                  <m:oMath xmlns:m="http://schemas.openxmlformats.org/officeDocument/2006/math">
                    <m:f>
                      <m:fPr>
                        <m:ctrlPr>
                          <a:rPr lang="en-US" altLang="ja-JP" b="0" i="1" smtClean="0">
                            <a:latin typeface="Cambria Math" panose="02040503050406030204" pitchFamily="18" charset="0"/>
                            <a:ea typeface="Cambria Math" panose="02040503050406030204" pitchFamily="18" charset="0"/>
                          </a:rPr>
                        </m:ctrlPr>
                      </m:fPr>
                      <m:num>
                        <m:r>
                          <m:rPr>
                            <m:nor/>
                          </m:rPr>
                          <a:rPr lang="en-US" altLang="ja-JP" b="0" i="0" smtClean="0">
                            <a:latin typeface="Cambria Math" panose="02040503050406030204" pitchFamily="18" charset="0"/>
                            <a:ea typeface="Cambria Math" panose="02040503050406030204" pitchFamily="18" charset="0"/>
                          </a:rPr>
                          <m:t>1</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m:rPr>
                                <m:sty m:val="p"/>
                              </m:rPr>
                              <a:rPr lang="en-US" altLang="ja-JP" b="0" i="0" smtClean="0">
                                <a:latin typeface="Cambria Math" panose="02040503050406030204" pitchFamily="18" charset="0"/>
                              </a:rPr>
                              <m:t>D</m:t>
                            </m:r>
                          </m:sub>
                        </m:sSub>
                      </m:den>
                    </m:f>
                    <m:r>
                      <a:rPr lang="en-US" altLang="ja-JP" b="0" i="1" smtClean="0">
                        <a:latin typeface="Cambria Math" panose="02040503050406030204" pitchFamily="18" charset="0"/>
                      </a:rPr>
                      <m:t>&lt;</m:t>
                    </m:r>
                    <m:f>
                      <m:fPr>
                        <m:ctrlPr>
                          <a:rPr lang="en-US" altLang="ja-JP" i="1">
                            <a:latin typeface="Cambria Math" panose="02040503050406030204" pitchFamily="18" charset="0"/>
                            <a:ea typeface="Cambria Math" panose="02040503050406030204" pitchFamily="18" charset="0"/>
                          </a:rPr>
                        </m:ctrlPr>
                      </m:fPr>
                      <m:num>
                        <m:r>
                          <m:rPr>
                            <m:nor/>
                          </m:rPr>
                          <a:rPr lang="en-US" altLang="ja-JP">
                            <a:latin typeface="Cambria Math" panose="02040503050406030204" pitchFamily="18" charset="0"/>
                            <a:ea typeface="Cambria Math" panose="02040503050406030204" pitchFamily="18" charset="0"/>
                          </a:rPr>
                          <m:t>1</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m:rPr>
                                <m:sty m:val="p"/>
                              </m:rPr>
                              <a:rPr lang="en-US" altLang="ja-JP">
                                <a:latin typeface="Cambria Math" panose="02040503050406030204" pitchFamily="18" charset="0"/>
                              </a:rPr>
                              <m:t>m</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m:rPr>
                                    <m:sty m:val="p"/>
                                  </m:rPr>
                                  <a:rPr lang="en-US" altLang="ja-JP" b="0" i="0" smtClean="0">
                                    <a:latin typeface="Cambria Math" panose="02040503050406030204" pitchFamily="18" charset="0"/>
                                  </a:rPr>
                                  <m:t>D</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e>
                        </m:d>
                      </m:den>
                    </m:f>
                  </m:oMath>
                </a14:m>
                <a:r>
                  <a:rPr kumimoji="1" lang="ja-JP" altLang="en-US" dirty="0"/>
                  <a:t>が成立し、</a:t>
                </a:r>
                <a:endParaRPr kumimoji="1"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ea typeface="Cambria Math" panose="02040503050406030204" pitchFamily="18" charset="0"/>
                            </a:rPr>
                          </m:ctrlPr>
                        </m:fPr>
                        <m:num>
                          <m:r>
                            <m:rPr>
                              <m:nor/>
                            </m:rPr>
                            <a:rPr lang="en-US" altLang="ja-JP">
                              <a:latin typeface="Cambria Math" panose="02040503050406030204" pitchFamily="18" charset="0"/>
                              <a:ea typeface="Cambria Math" panose="02040503050406030204" pitchFamily="18" charset="0"/>
                            </a:rPr>
                            <m:t>1</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m:rPr>
                                  <m:sty m:val="p"/>
                                </m:rPr>
                                <a:rPr lang="en-US" altLang="ja-JP" b="0" i="0" smtClean="0">
                                  <a:latin typeface="Cambria Math" panose="02040503050406030204" pitchFamily="18" charset="0"/>
                                </a:rPr>
                                <m:t>D</m:t>
                              </m:r>
                            </m:sub>
                          </m:sSub>
                        </m:den>
                      </m:f>
                      <m:r>
                        <a:rPr lang="en-US" altLang="ja-JP" i="1">
                          <a:latin typeface="Cambria Math" panose="02040503050406030204" pitchFamily="18" charset="0"/>
                        </a:rPr>
                        <m:t>&lt;</m:t>
                      </m:r>
                      <m:r>
                        <a:rPr lang="en-US" altLang="ja-JP" i="1">
                          <a:latin typeface="Cambria Math" panose="02040503050406030204" pitchFamily="18" charset="0"/>
                        </a:rPr>
                        <m:t>𝜔</m:t>
                      </m:r>
                      <m:r>
                        <a:rPr lang="en-US" altLang="ja-JP" i="1">
                          <a:latin typeface="Cambria Math" panose="02040503050406030204" pitchFamily="18" charset="0"/>
                        </a:rPr>
                        <m:t>&lt;</m:t>
                      </m:r>
                      <m:f>
                        <m:fPr>
                          <m:ctrlPr>
                            <a:rPr lang="en-US" altLang="ja-JP" i="1">
                              <a:latin typeface="Cambria Math" panose="02040503050406030204" pitchFamily="18" charset="0"/>
                              <a:ea typeface="Cambria Math" panose="02040503050406030204" pitchFamily="18" charset="0"/>
                            </a:rPr>
                          </m:ctrlPr>
                        </m:fPr>
                        <m:num>
                          <m:r>
                            <m:rPr>
                              <m:nor/>
                            </m:rPr>
                            <a:rPr lang="en-US" altLang="ja-JP">
                              <a:latin typeface="Cambria Math" panose="02040503050406030204" pitchFamily="18" charset="0"/>
                              <a:ea typeface="Cambria Math" panose="02040503050406030204" pitchFamily="18" charset="0"/>
                            </a:rPr>
                            <m:t>1</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m:rPr>
                                  <m:sty m:val="p"/>
                                </m:rPr>
                                <a:rPr lang="en-US" altLang="ja-JP">
                                  <a:latin typeface="Cambria Math" panose="02040503050406030204" pitchFamily="18" charset="0"/>
                                </a:rPr>
                                <m:t>m</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m:rPr>
                                      <m:sty m:val="p"/>
                                    </m:rPr>
                                    <a:rPr lang="en-US" altLang="ja-JP" b="0" i="0" smtClean="0">
                                      <a:latin typeface="Cambria Math" panose="02040503050406030204" pitchFamily="18" charset="0"/>
                                    </a:rPr>
                                    <m:t>D</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e>
                          </m:d>
                        </m:den>
                      </m:f>
                    </m:oMath>
                  </m:oMathPara>
                </a14:m>
                <a:endParaRPr kumimoji="1" lang="en-US" altLang="ja-JP" dirty="0"/>
              </a:p>
              <a:p>
                <a:pPr marL="0" indent="0">
                  <a:lnSpc>
                    <a:spcPct val="100000"/>
                  </a:lnSpc>
                  <a:buNone/>
                </a:pPr>
                <a:r>
                  <a:rPr kumimoji="1" lang="ja-JP" altLang="en-US" dirty="0"/>
                  <a:t>の範囲で誘導性</a:t>
                </a:r>
                <a:r>
                  <a:rPr kumimoji="1" lang="en-US" altLang="ja-JP" dirty="0"/>
                  <a:t>(</a:t>
                </a:r>
                <a:r>
                  <a:rPr lang="ja-JP" altLang="en-US" dirty="0"/>
                  <a:t>周波数に対しインピーダンス増加の傾向</a:t>
                </a:r>
                <a:r>
                  <a:rPr kumimoji="1" lang="en-US" altLang="ja-JP" dirty="0"/>
                  <a:t>)</a:t>
                </a:r>
                <a:r>
                  <a:rPr kumimoji="1" lang="ja-JP" altLang="en-US" dirty="0"/>
                  <a:t>が見られる。</a:t>
                </a:r>
              </a:p>
            </p:txBody>
          </p:sp>
        </mc:Choice>
        <mc:Fallback xmlns="">
          <p:sp>
            <p:nvSpPr>
              <p:cNvPr id="4" name="コンテンツ プレースホルダー 3">
                <a:extLst>
                  <a:ext uri="{FF2B5EF4-FFF2-40B4-BE49-F238E27FC236}">
                    <a16:creationId xmlns:a16="http://schemas.microsoft.com/office/drawing/2014/main" id="{BDF5AB8C-6191-F409-3123-F21BDC3F2B0A}"/>
                  </a:ext>
                </a:extLst>
              </p:cNvPr>
              <p:cNvSpPr>
                <a:spLocks noGrp="1" noRot="1" noChangeAspect="1" noMove="1" noResize="1" noEditPoints="1" noAdjustHandles="1" noChangeArrowheads="1" noChangeShapeType="1" noTextEdit="1"/>
              </p:cNvSpPr>
              <p:nvPr>
                <p:ph sz="half" idx="2"/>
              </p:nvPr>
            </p:nvSpPr>
            <p:spPr>
              <a:xfrm>
                <a:off x="5355772" y="1649640"/>
                <a:ext cx="6716485" cy="5029198"/>
              </a:xfrm>
              <a:blipFill>
                <a:blip r:embed="rId3"/>
                <a:stretch>
                  <a:fillRect l="-1453" t="-1576" r="-1181"/>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7F960757-1640-6908-52D1-2115D1D1512F}"/>
              </a:ext>
            </a:extLst>
          </p:cNvPr>
          <p:cNvSpPr>
            <a:spLocks noGrp="1"/>
          </p:cNvSpPr>
          <p:nvPr>
            <p:ph type="sldNum" sz="quarter" idx="12"/>
          </p:nvPr>
        </p:nvSpPr>
        <p:spPr/>
        <p:txBody>
          <a:bodyPr/>
          <a:lstStyle/>
          <a:p>
            <a:fld id="{A59BAC54-5D5D-4F43-802D-EC3B03B6D038}" type="slidenum">
              <a:rPr kumimoji="1" lang="ja-JP" altLang="en-US" smtClean="0"/>
              <a:t>9</a:t>
            </a:fld>
            <a:endParaRPr kumimoji="1" lang="ja-JP" altLang="en-US"/>
          </a:p>
        </p:txBody>
      </p:sp>
    </p:spTree>
    <p:extLst>
      <p:ext uri="{BB962C8B-B14F-4D97-AF65-F5344CB8AC3E}">
        <p14:creationId xmlns:p14="http://schemas.microsoft.com/office/powerpoint/2010/main" val="39708259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1638</Words>
  <Application>Microsoft Office PowerPoint</Application>
  <PresentationFormat>ワイド画面</PresentationFormat>
  <Paragraphs>319</Paragraphs>
  <Slides>29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29</vt:i4>
      </vt:variant>
    </vt:vector>
  </HeadingPairs>
  <TitlesOfParts>
    <vt:vector size="34" baseType="lpstr">
      <vt:lpstr>游ゴシック</vt:lpstr>
      <vt:lpstr>游ゴシック Light</vt:lpstr>
      <vt:lpstr>Arial</vt:lpstr>
      <vt:lpstr>Cambria Math</vt:lpstr>
      <vt:lpstr>Office テーマ</vt:lpstr>
      <vt:lpstr>前期期末発表 180nmCMOSプロセスを用いたギルバート型乗算回路の改善</vt:lpstr>
      <vt:lpstr>目的</vt:lpstr>
      <vt:lpstr>本時の内容</vt:lpstr>
      <vt:lpstr>今回考慮するパラメータ</vt:lpstr>
      <vt:lpstr>アクティブインダクタ</vt:lpstr>
      <vt:lpstr>インダクタ成分を持たせる意味</vt:lpstr>
      <vt:lpstr>インダクタ成分を持たせる意味</vt:lpstr>
      <vt:lpstr>アクティブインダクタの原理</vt:lpstr>
      <vt:lpstr>アクティブインダクタの原理②</vt:lpstr>
      <vt:lpstr>インピーダンス</vt:lpstr>
      <vt:lpstr>設計手順</vt:lpstr>
      <vt:lpstr>アクティブインダクタを利用した 出力の理論式(小信号を基にした考察)</vt:lpstr>
      <vt:lpstr>遮断しない条件</vt:lpstr>
      <vt:lpstr>PowerPoint プレゼンテーション</vt:lpstr>
      <vt:lpstr>静特性　シミュレーション結果</vt:lpstr>
      <vt:lpstr>各電圧波形　シミュレーション結果</vt:lpstr>
      <vt:lpstr>各電圧波形　シミュレーション結果</vt:lpstr>
      <vt:lpstr>R_LDの決定　位相との関係</vt:lpstr>
      <vt:lpstr>R_LDの決定　利得との関係</vt:lpstr>
      <vt:lpstr>R_LDの決定</vt:lpstr>
      <vt:lpstr>アクティブインダクタ1入力時</vt:lpstr>
      <vt:lpstr>1入力積和演算回路結果比較</vt:lpstr>
      <vt:lpstr>アクティブインダクタを使用しない 1入力時の設計</vt:lpstr>
      <vt:lpstr>アクティブインダクタの使用有無による比較(１入力)</vt:lpstr>
      <vt:lpstr>７入力時の変更点</vt:lpstr>
      <vt:lpstr>7入力ギルバート型乗算回路</vt:lpstr>
      <vt:lpstr>7入力ギルバート型乗算回路</vt:lpstr>
      <vt:lpstr>アクティブインダクタの使用有無による比較(7入力システム全体)</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2023-07-17T01:21:44Z</dcterms:created>
  <dcterms:modified xsi:type="dcterms:W3CDTF">2023-07-20T01:21:19Z</dcterms:modified>
</cp:coreProperties>
</file>