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57" r:id="rId5"/>
    <p:sldId id="263" r:id="rId6"/>
    <p:sldId id="276" r:id="rId7"/>
    <p:sldId id="277" r:id="rId8"/>
    <p:sldId id="265" r:id="rId9"/>
    <p:sldId id="266" r:id="rId10"/>
    <p:sldId id="267" r:id="rId11"/>
    <p:sldId id="271" r:id="rId12"/>
    <p:sldId id="269" r:id="rId13"/>
    <p:sldId id="270" r:id="rId14"/>
    <p:sldId id="268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1B30C2B-1CD9-4A3F-AACA-187D0F9E7044}">
          <p14:sldIdLst>
            <p14:sldId id="256"/>
            <p14:sldId id="259"/>
            <p14:sldId id="260"/>
            <p14:sldId id="257"/>
            <p14:sldId id="263"/>
            <p14:sldId id="276"/>
            <p14:sldId id="277"/>
            <p14:sldId id="265"/>
            <p14:sldId id="266"/>
            <p14:sldId id="267"/>
            <p14:sldId id="271"/>
            <p14:sldId id="269"/>
            <p14:sldId id="270"/>
            <p14:sldId id="268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B545F-BC0A-49D3-BDE7-186D3E400711}" v="287" dt="2023-07-02T06:08:11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1F5B545F-BC0A-49D3-BDE7-186D3E400711}"/>
    <pc:docChg chg="custSel addSld modSld">
      <pc:chgData name="Kojima Hikaru" userId="46d0e59221d47790" providerId="LiveId" clId="{1F5B545F-BC0A-49D3-BDE7-186D3E400711}" dt="2023-07-02T06:12:41.910" v="734" actId="1076"/>
      <pc:docMkLst>
        <pc:docMk/>
      </pc:docMkLst>
      <pc:sldChg chg="modSp mod">
        <pc:chgData name="Kojima Hikaru" userId="46d0e59221d47790" providerId="LiveId" clId="{1F5B545F-BC0A-49D3-BDE7-186D3E400711}" dt="2023-07-02T06:11:45.477" v="687"/>
        <pc:sldMkLst>
          <pc:docMk/>
          <pc:sldMk cId="3228795123" sldId="268"/>
        </pc:sldMkLst>
        <pc:spChg chg="mod">
          <ac:chgData name="Kojima Hikaru" userId="46d0e59221d47790" providerId="LiveId" clId="{1F5B545F-BC0A-49D3-BDE7-186D3E400711}" dt="2023-07-02T06:11:45.477" v="687"/>
          <ac:spMkLst>
            <pc:docMk/>
            <pc:sldMk cId="3228795123" sldId="268"/>
            <ac:spMk id="4" creationId="{663778A5-7B4F-83C8-B897-B573A8C71708}"/>
          </ac:spMkLst>
        </pc:spChg>
      </pc:sldChg>
      <pc:sldChg chg="addSp delSp modSp mod">
        <pc:chgData name="Kojima Hikaru" userId="46d0e59221d47790" providerId="LiveId" clId="{1F5B545F-BC0A-49D3-BDE7-186D3E400711}" dt="2023-07-02T05:59:49.384" v="103" actId="14100"/>
        <pc:sldMkLst>
          <pc:docMk/>
          <pc:sldMk cId="3109164432" sldId="272"/>
        </pc:sldMkLst>
        <pc:spChg chg="mod">
          <ac:chgData name="Kojima Hikaru" userId="46d0e59221d47790" providerId="LiveId" clId="{1F5B545F-BC0A-49D3-BDE7-186D3E400711}" dt="2023-07-02T05:42:45.424" v="92" actId="20577"/>
          <ac:spMkLst>
            <pc:docMk/>
            <pc:sldMk cId="3109164432" sldId="272"/>
            <ac:spMk id="7" creationId="{A97921DC-EF2F-D982-4283-44C84DFBA9B0}"/>
          </ac:spMkLst>
        </pc:spChg>
        <pc:graphicFrameChg chg="add del mod">
          <ac:chgData name="Kojima Hikaru" userId="46d0e59221d47790" providerId="LiveId" clId="{1F5B545F-BC0A-49D3-BDE7-186D3E400711}" dt="2023-07-02T05:59:27.197" v="94"/>
          <ac:graphicFrameMkLst>
            <pc:docMk/>
            <pc:sldMk cId="3109164432" sldId="272"/>
            <ac:graphicFrameMk id="4" creationId="{51C0A54C-EFD9-B4B4-CEBA-1B9629834C73}"/>
          </ac:graphicFrameMkLst>
        </pc:graphicFrameChg>
        <pc:picChg chg="del">
          <ac:chgData name="Kojima Hikaru" userId="46d0e59221d47790" providerId="LiveId" clId="{1F5B545F-BC0A-49D3-BDE7-186D3E400711}" dt="2023-07-02T05:42:34.371" v="82" actId="478"/>
          <ac:picMkLst>
            <pc:docMk/>
            <pc:sldMk cId="3109164432" sldId="272"/>
            <ac:picMk id="6" creationId="{21E8ABBB-A753-31F6-0947-908EEAED58EA}"/>
          </ac:picMkLst>
        </pc:picChg>
        <pc:picChg chg="add mod modCrop">
          <ac:chgData name="Kojima Hikaru" userId="46d0e59221d47790" providerId="LiveId" clId="{1F5B545F-BC0A-49D3-BDE7-186D3E400711}" dt="2023-07-02T05:59:49.384" v="103" actId="14100"/>
          <ac:picMkLst>
            <pc:docMk/>
            <pc:sldMk cId="3109164432" sldId="272"/>
            <ac:picMk id="8" creationId="{CD4327F3-E747-3550-F9B7-12C60667BCE3}"/>
          </ac:picMkLst>
        </pc:picChg>
      </pc:sldChg>
      <pc:sldChg chg="addSp delSp modSp mod">
        <pc:chgData name="Kojima Hikaru" userId="46d0e59221d47790" providerId="LiveId" clId="{1F5B545F-BC0A-49D3-BDE7-186D3E400711}" dt="2023-07-02T06:03:15.712" v="173" actId="20577"/>
        <pc:sldMkLst>
          <pc:docMk/>
          <pc:sldMk cId="1701094569" sldId="273"/>
        </pc:sldMkLst>
        <pc:spChg chg="mod">
          <ac:chgData name="Kojima Hikaru" userId="46d0e59221d47790" providerId="LiveId" clId="{1F5B545F-BC0A-49D3-BDE7-186D3E400711}" dt="2023-07-02T06:03:15.712" v="173" actId="20577"/>
          <ac:spMkLst>
            <pc:docMk/>
            <pc:sldMk cId="1701094569" sldId="273"/>
            <ac:spMk id="6" creationId="{E2E0C66F-236D-E089-E9F2-8ABD4B78E0C0}"/>
          </ac:spMkLst>
        </pc:spChg>
        <pc:picChg chg="del">
          <ac:chgData name="Kojima Hikaru" userId="46d0e59221d47790" providerId="LiveId" clId="{1F5B545F-BC0A-49D3-BDE7-186D3E400711}" dt="2023-07-02T05:59:58.432" v="104" actId="478"/>
          <ac:picMkLst>
            <pc:docMk/>
            <pc:sldMk cId="1701094569" sldId="273"/>
            <ac:picMk id="5" creationId="{09F70D8C-3090-1690-0DC1-E32940654434}"/>
          </ac:picMkLst>
        </pc:picChg>
        <pc:picChg chg="add mod ord modCrop">
          <ac:chgData name="Kojima Hikaru" userId="46d0e59221d47790" providerId="LiveId" clId="{1F5B545F-BC0A-49D3-BDE7-186D3E400711}" dt="2023-07-02T06:00:19.588" v="112" actId="167"/>
          <ac:picMkLst>
            <pc:docMk/>
            <pc:sldMk cId="1701094569" sldId="273"/>
            <ac:picMk id="7" creationId="{48F47C8D-52ED-C509-4167-88E57F534F31}"/>
          </ac:picMkLst>
        </pc:picChg>
      </pc:sldChg>
      <pc:sldChg chg="modSp mod">
        <pc:chgData name="Kojima Hikaru" userId="46d0e59221d47790" providerId="LiveId" clId="{1F5B545F-BC0A-49D3-BDE7-186D3E400711}" dt="2023-07-02T06:08:13.876" v="325" actId="1076"/>
        <pc:sldMkLst>
          <pc:docMk/>
          <pc:sldMk cId="3081321988" sldId="274"/>
        </pc:sldMkLst>
        <pc:spChg chg="mod">
          <ac:chgData name="Kojima Hikaru" userId="46d0e59221d47790" providerId="LiveId" clId="{1F5B545F-BC0A-49D3-BDE7-186D3E400711}" dt="2023-07-02T06:08:13.876" v="325" actId="1076"/>
          <ac:spMkLst>
            <pc:docMk/>
            <pc:sldMk cId="3081321988" sldId="274"/>
            <ac:spMk id="4" creationId="{C82CDE56-18BF-4378-ABC8-E4D5F8CA6F94}"/>
          </ac:spMkLst>
        </pc:spChg>
      </pc:sldChg>
      <pc:sldChg chg="addSp modSp new mod">
        <pc:chgData name="Kojima Hikaru" userId="46d0e59221d47790" providerId="LiveId" clId="{1F5B545F-BC0A-49D3-BDE7-186D3E400711}" dt="2023-07-02T06:12:41.910" v="734" actId="1076"/>
        <pc:sldMkLst>
          <pc:docMk/>
          <pc:sldMk cId="733481459" sldId="275"/>
        </pc:sldMkLst>
        <pc:spChg chg="mod">
          <ac:chgData name="Kojima Hikaru" userId="46d0e59221d47790" providerId="LiveId" clId="{1F5B545F-BC0A-49D3-BDE7-186D3E400711}" dt="2023-07-02T06:08:25.362" v="355"/>
          <ac:spMkLst>
            <pc:docMk/>
            <pc:sldMk cId="733481459" sldId="275"/>
            <ac:spMk id="2" creationId="{E096282C-0D93-8090-EAC3-2DAF857D9DE5}"/>
          </ac:spMkLst>
        </pc:spChg>
        <pc:spChg chg="add mod">
          <ac:chgData name="Kojima Hikaru" userId="46d0e59221d47790" providerId="LiveId" clId="{1F5B545F-BC0A-49D3-BDE7-186D3E400711}" dt="2023-07-02T06:12:41.910" v="734" actId="1076"/>
          <ac:spMkLst>
            <pc:docMk/>
            <pc:sldMk cId="733481459" sldId="275"/>
            <ac:spMk id="4" creationId="{FEDF649C-20E3-7517-9795-95B5B7CFC7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E91C-0327-48DE-84F2-3453F9CC8E8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2943F-5BF2-E5C8-E087-58FB702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06DFE-F0E2-9E6D-9FDA-EAA817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F65043F3-84B5-4FC9-84EC-62316BBF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8" t="-1563" r="-256" b="-301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101563" r="-3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101563" r="-2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101563" r="-1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101563" r="-1026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204762" r="-3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204762" r="-2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204762" r="-1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204762" r="-1026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00000" r="-3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00000" r="-2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300000" r="-1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300000" r="-102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/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を仮定したので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とする。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流すという条件で考えることにする。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また、とりあえず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400" b="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として計算し、シミュレーションとの差が大きければ再度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の推定などを行う。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blipFill>
                <a:blip r:embed="rId4"/>
                <a:stretch>
                  <a:fillRect l="-1923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F4609-7A35-14B7-CBF5-C886ECA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7CA599-05EE-E236-7D0A-E64B8F37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/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は、各トランジスタのゲートソース間電圧がすべて等しく、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kumimoji="1" lang="ja-JP" altLang="en-US" sz="2400" dirty="0"/>
                  <a:t>また、二乗則と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に流れる電流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/>
                  <a:t>について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⋅250×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67.5 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ここで、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67.5=11.25×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400" dirty="0"/>
                  <a:t>なので、ゲート幅はすべて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とし並列数をそれぞれ、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6,12,24</m:t>
                    </m:r>
                  </m:oMath>
                </a14:m>
                <a:r>
                  <a:rPr kumimoji="1" lang="ja-JP" altLang="en-US" sz="2400" dirty="0"/>
                  <a:t>とする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blipFill>
                <a:blip r:embed="rId2"/>
                <a:stretch>
                  <a:fillRect l="-834" t="-1170" r="-723" b="-2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8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E5ED-50C0-F28C-2F08-39322F7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素子値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A442E6-6E62-FD56-3198-E46EA992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7D5795D2-5BE7-38B4-05F7-593D7749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8899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チャネル幅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μm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×[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並列数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11.25×12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11.25×24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12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抵抗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67094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667" r="-230" b="-10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1667" r="-3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1667" r="-2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1667" r="-1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1667" r="-922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01667" r="-3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01667" r="-2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01667" r="-1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01667" r="-92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96721" r="-3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96721" r="-2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96721" r="-1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96721" r="-922" b="-6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6576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503333" r="-230" b="-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603333" r="-3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603333" r="-2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603333" r="-1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603333" r="-92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703333" r="-3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703333" r="-2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" t="-903333" r="-100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230" t="-903333" r="-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03333" r="-3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03333" r="-2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03333" r="-1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03333" r="-92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/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になるように並列数を調整する。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blipFill>
                <a:blip r:embed="rId5"/>
                <a:stretch>
                  <a:fillRect l="-1913" t="-5882" r="-89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87EEBD5-693E-3149-C7AE-9BF8CBE3B7CE}"/>
                  </a:ext>
                </a:extLst>
              </p:cNvPr>
              <p:cNvSpPr txBox="1"/>
              <p:nvPr/>
            </p:nvSpPr>
            <p:spPr>
              <a:xfrm>
                <a:off x="6083125" y="259526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1800" dirty="0"/>
                  <a:t>	</a:t>
                </a:r>
                <a:r>
                  <a:rPr kumimoji="1" lang="ja-JP" altLang="en-US" sz="1800" dirty="0"/>
                  <a:t>　　　</a:t>
                </a:r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1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8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18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altLang="ja-JP" sz="1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18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1800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87EEBD5-693E-3149-C7AE-9BF8CBE3B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25" y="259526"/>
                <a:ext cx="6096000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4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DE74A-5BB0-75B5-14A3-EEB1C8DC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2F2A72-0ED0-24E7-DBAC-B324153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直流電位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0.5332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0.4565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0.1747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4.22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2.524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558.8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15.71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509.4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26.83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475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8197" r="-227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8197" r="-612097" b="-8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208197" r="-131402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208197" r="-466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8197" r="-612097" b="-7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308197" r="-131402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308197" r="-466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408197" r="-612097" b="-6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408197" r="-131402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408197" r="-466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16667" r="-227" b="-53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606557" r="-612097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606557" r="-131402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606557" r="-466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706557" r="-38343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64912" t="-706557" r="-2520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706557" r="-11231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706557" r="-88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806557" r="-61209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806557" r="-383439" b="-22295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4912" t="-268852" r="-252047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806557" r="-11231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806557" r="-88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906557" r="-61209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906557" r="-383439" b="-1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906557" r="-11231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906557" r="-88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06557" r="-61209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1006557" r="-383439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1006557" r="-1123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1006557" r="-88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図 4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3574414F-00AD-CC8E-D98B-D79A7398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2271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/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どこのゲートソース間電圧も設計値より小さいが、設計よりも大きい電流が流れている。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設計値は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として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計算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blipFill>
                <a:blip r:embed="rId4"/>
                <a:stretch>
                  <a:fillRect l="-175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/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7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CAA67-65CF-2324-F2F2-10EBD7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9D6F4-FFB6-F52F-A89C-3F17609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/>
              <p:nvPr/>
            </p:nvSpPr>
            <p:spPr>
              <a:xfrm>
                <a:off x="1162976" y="1534832"/>
                <a:ext cx="1019082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は、各トランジスタのゲートソース間電圧がすべて等しい。したがって、チャネル形状比は電流の比と等しくなる。そのため、チャネル長が等しければ各チャネル幅の比は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となる。そこで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2400" b="0" dirty="0" err="1"/>
                  <a:t>mos</a:t>
                </a:r>
                <a:r>
                  <a:rPr lang="ja-JP" altLang="en-US" sz="2400" b="0" dirty="0"/>
                  <a:t>単体でシミュレーションを行い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の形状比を決定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の並列数を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ja-JP" altLang="en-US" sz="2400" b="0" dirty="0"/>
                  <a:t>の整数倍になるようにする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b="0" dirty="0"/>
                  <a:t>バルクはすべて最低電位に固定する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バルクソース間電圧としきい電圧の関係を導く</a:t>
                </a:r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b="0" dirty="0"/>
                  <a:t>としきい電圧の差分を電圧源から減じる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algn="l"/>
                <a:r>
                  <a:rPr lang="ja-JP" altLang="en-US" sz="2400" b="0" dirty="0"/>
                  <a:t>以上のように再度設計を行う</a:t>
                </a:r>
                <a:endParaRPr lang="en-US" altLang="ja-JP" sz="2400" b="0" dirty="0"/>
              </a:p>
              <a:p>
                <a:pPr algn="l"/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6" y="1534832"/>
                <a:ext cx="10190824" cy="5262979"/>
              </a:xfrm>
              <a:prstGeom prst="rect">
                <a:avLst/>
              </a:prstGeom>
              <a:blipFill>
                <a:blip r:embed="rId2"/>
                <a:stretch>
                  <a:fillRect l="-957" t="-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112D17F-97F3-BEDB-AE4F-E09982662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09" y="2791432"/>
            <a:ext cx="2970612" cy="27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9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0C8DA-A8C2-1FF1-4DE4-5E8F74C1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414B10-C844-8107-AB1D-18AF1FE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/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シミュレーション条件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チャネル幅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チャネル長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並列数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ドレインソース間電圧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blipFill>
                <a:blip r:embed="rId2"/>
                <a:stretch>
                  <a:fillRect l="-1835" t="-2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CD4327F3-E747-3550-F9B7-12C60667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14777"/>
          <a:stretch/>
        </p:blipFill>
        <p:spPr>
          <a:xfrm>
            <a:off x="0" y="1297858"/>
            <a:ext cx="6617790" cy="55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6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48F47C8D-52ED-C509-4167-88E57F53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r="15164"/>
          <a:stretch/>
        </p:blipFill>
        <p:spPr>
          <a:xfrm>
            <a:off x="-1" y="1307690"/>
            <a:ext cx="6526805" cy="555031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667B-26DF-DD5C-27F8-ACF9A9C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A0CC56-511B-DE87-EC5A-C71BDB93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/>
              <p:nvPr/>
            </p:nvSpPr>
            <p:spPr>
              <a:xfrm>
                <a:off x="6459794" y="1404032"/>
                <a:ext cx="5732206" cy="495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左は</a:t>
                </a:r>
                <a:r>
                  <a:rPr kumimoji="1" lang="en-US" altLang="ja-JP" sz="2400" dirty="0"/>
                  <a:t>Excel</a:t>
                </a:r>
                <a:r>
                  <a:rPr kumimoji="1" lang="ja-JP" altLang="en-US" sz="2400" dirty="0"/>
                  <a:t>でデータを処理した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特性と、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=0.69~0.71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の範囲での線形近似直線である。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傾き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.027120</m:t>
                    </m:r>
                  </m:oMath>
                </a14:m>
                <a:r>
                  <a:rPr kumimoji="1" lang="ja-JP" altLang="en-US" sz="2400" dirty="0"/>
                  <a:t>であった。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/>
                  <a:t>切片は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428006≈0.43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とすると、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ja-JP" sz="2400" b="0" dirty="0"/>
              </a:p>
              <a:p>
                <a:r>
                  <a:rPr lang="ja-JP" altLang="en-US" sz="2400" dirty="0"/>
                  <a:t>なので、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≈122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794" y="1404032"/>
                <a:ext cx="5732206" cy="4952318"/>
              </a:xfrm>
              <a:prstGeom prst="rect">
                <a:avLst/>
              </a:prstGeom>
              <a:blipFill>
                <a:blip r:embed="rId3"/>
                <a:stretch>
                  <a:fillRect l="-1702" t="-984" r="-6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09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59D37-FDC6-A579-5597-D9A402CB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チャネル幅の決定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476D161-4228-D2BE-7CD0-D23258B8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/>
              <p:nvPr/>
            </p:nvSpPr>
            <p:spPr>
              <a:xfrm>
                <a:off x="679655" y="2064831"/>
                <a:ext cx="10832690" cy="343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にはゲートソース間電圧が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が流れる。したがって、二乗則より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⋅0.72×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122×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⋅16⋅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0.7−0.42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=4.70⋯×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≈4.7×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と求められた。ここで並列数を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kumimoji="1" lang="ja-JP" altLang="en-US" sz="2400" b="0" dirty="0"/>
                  <a:t>と決めてあるので、</a:t>
                </a:r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kumimoji="1" lang="ja-JP" altLang="en-US" sz="2400" dirty="0"/>
                  <a:t>倍、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ja-JP" altLang="en-US" sz="2400" dirty="0"/>
                  <a:t>倍なのでチャネル幅は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.7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b="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の並列数は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1" lang="ja-JP" altLang="en-US" sz="2400" b="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の並列数は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kumimoji="1" lang="ja-JP" altLang="en-US" sz="2400" b="0" dirty="0"/>
                  <a:t>とすればよい。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5" y="2064831"/>
                <a:ext cx="10832690" cy="3431965"/>
              </a:xfrm>
              <a:prstGeom prst="rect">
                <a:avLst/>
              </a:prstGeom>
              <a:blipFill>
                <a:blip r:embed="rId2"/>
                <a:stretch>
                  <a:fillRect l="-844" t="-1421" r="-56" b="-3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6282C-0D93-8090-EAC3-2DAF857D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閾電圧の推定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57D444-6511-CA24-69DB-EBB163E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DF649C-20E3-7517-9795-95B5B7CFC763}"/>
                  </a:ext>
                </a:extLst>
              </p:cNvPr>
              <p:cNvSpPr txBox="1"/>
              <p:nvPr/>
            </p:nvSpPr>
            <p:spPr>
              <a:xfrm>
                <a:off x="6567949" y="2261000"/>
                <a:ext cx="5624051" cy="3124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チャネル形状は変化させないので、各ソース電位においてゲートソース間電圧をスイープさせ、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付近で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特性を線形近似し、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切片を閾電圧とした。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r>
                  <a:rPr kumimoji="1" lang="ja-JP" altLang="en-US" sz="2400" dirty="0"/>
                  <a:t>左はソース電位が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ja-JP" altLang="en-US" sz="2400" dirty="0"/>
                  <a:t>特性である。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DF649C-20E3-7517-9795-95B5B7CF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49" y="2261000"/>
                <a:ext cx="5624051" cy="3124894"/>
              </a:xfrm>
              <a:prstGeom prst="rect">
                <a:avLst/>
              </a:prstGeom>
              <a:blipFill>
                <a:blip r:embed="rId2"/>
                <a:stretch>
                  <a:fillRect l="-1625" t="-1559" b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BF7B9CE5-EED0-E955-B96F-64D4B0293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r="11888"/>
          <a:stretch/>
        </p:blipFill>
        <p:spPr>
          <a:xfrm>
            <a:off x="0" y="1557821"/>
            <a:ext cx="6598024" cy="53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2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blipFill>
                <a:blip r:embed="rId2"/>
                <a:stretch>
                  <a:fillRect l="-1478" t="-1065" b="-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2"/>
            <a:ext cx="6096000" cy="1688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=1.5−0.2+0.5−0.2=1.6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&lt;1.6−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=1.6−0.5−0.2=0.9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=0.9−0.2+0.5=1.2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blipFill>
                <a:blip r:embed="rId2"/>
                <a:stretch>
                  <a:fillRect l="-817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DAA81-5B05-C79B-5F5E-F78A773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E0CA05-6043-2C1D-4B77-847F2C0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/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=1.2−0.5−0.2=0.5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dirty="0"/>
                  <a:t>を定数と考えると、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+0.7+0.2−0.5&lt;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blipFill>
                <a:blip r:embed="rId2"/>
                <a:stretch>
                  <a:fillRect l="-110" t="-9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E0F-E340-0674-8009-7D5F473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C66B7E-0C63-340B-D81E-D3562F35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/>
              <p:nvPr/>
            </p:nvSpPr>
            <p:spPr>
              <a:xfrm>
                <a:off x="493059" y="1400922"/>
                <a:ext cx="112058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pPr/>
                <a:endParaRPr lang="en-US" altLang="ja-JP" sz="2400" dirty="0"/>
              </a:p>
              <a:p>
                <a:pPr algn="l"/>
                <a:r>
                  <a:rPr lang="ja-JP" altLang="en-US" sz="2400" dirty="0"/>
                  <a:t>以上をまとめると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:r>
                  <a:rPr kumimoji="1" lang="ja-JP" altLang="en-US" sz="2400" dirty="0"/>
                  <a:t>　　　</a:t>
                </a: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1400922"/>
                <a:ext cx="11205882" cy="4524315"/>
              </a:xfrm>
              <a:prstGeom prst="rect">
                <a:avLst/>
              </a:prstGeom>
              <a:blipFill>
                <a:blip r:embed="rId2"/>
                <a:stretch>
                  <a:fillRect l="-871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59850" y="1554588"/>
                <a:ext cx="5702711" cy="4388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と書ける。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50" y="1554588"/>
                <a:ext cx="5702711" cy="4388189"/>
              </a:xfrm>
              <a:prstGeom prst="rect">
                <a:avLst/>
              </a:prstGeom>
              <a:blipFill>
                <a:blip r:embed="rId2"/>
                <a:stretch>
                  <a:fillRect l="-1603" t="-1111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また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1.2+0.2=2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式から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−0.7=0.9−0.2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928" t="-927" b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/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1611</Words>
  <Application>Microsoft Office PowerPoint</Application>
  <PresentationFormat>ワイド画面</PresentationFormat>
  <Paragraphs>264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 – 電圧範囲</vt:lpstr>
      <vt:lpstr>PowerPoint プレゼンテーション</vt:lpstr>
      <vt:lpstr>直流設計 – 電圧範囲</vt:lpstr>
      <vt:lpstr>PowerPoint プレゼンテーション</vt:lpstr>
      <vt:lpstr>直流設計 – 電圧範囲</vt:lpstr>
      <vt:lpstr>直流設計 – 電圧範囲</vt:lpstr>
      <vt:lpstr>PowerPoint プレゼンテーション</vt:lpstr>
      <vt:lpstr>PowerPoint プレゼンテーション</vt:lpstr>
      <vt:lpstr>直流設計 – 電圧値</vt:lpstr>
      <vt:lpstr>直流設計 – 電圧値</vt:lpstr>
      <vt:lpstr>直流設計 – 素子値</vt:lpstr>
      <vt:lpstr>直流シミュレーション</vt:lpstr>
      <vt:lpstr>直流設計</vt:lpstr>
      <vt:lpstr>mos単体のシミュレーション</vt:lpstr>
      <vt:lpstr>mos単体のシミュレーション</vt:lpstr>
      <vt:lpstr>チャネル幅の決定</vt:lpstr>
      <vt:lpstr>閾電圧の推定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11</cp:revision>
  <dcterms:created xsi:type="dcterms:W3CDTF">2023-06-29T13:58:00Z</dcterms:created>
  <dcterms:modified xsi:type="dcterms:W3CDTF">2023-07-02T14:53:35Z</dcterms:modified>
</cp:coreProperties>
</file>