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114" d="100"/>
          <a:sy n="114" d="100"/>
        </p:scale>
        <p:origin x="120"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fld id="{4C0442CF-CD45-410F-900D-B06704BF6C90}"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fld id="{802B0828-AE1D-42CB-9A09-03366CD2626D}"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fld id="{DBDB4898-A77B-4B71-A5F2-60FD53D81565}"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fld id="{F21E823E-4A8F-4F8D-99D0-5753B75E78B1}"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fld id="{5367934E-58FB-4511-9666-12A5D53E0F74}"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fld id="{8484A307-6848-4705-A236-7BA58849FDD0}" type="datetime1">
              <a:rPr kumimoji="1" lang="ja-JP" altLang="en-US" smtClean="0"/>
              <a:t>2024/6/27</a:t>
            </a:fld>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fld id="{9CC0390C-2B75-4759-8339-FF240D97D93F}" type="datetime1">
              <a:rPr kumimoji="1" lang="ja-JP" altLang="en-US" smtClean="0"/>
              <a:t>2024/6/27</a:t>
            </a:fld>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fld id="{8596BAF5-8095-4F11-95EE-1BA9D667A88E}"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fld id="{7CAE0A53-1732-44BE-985C-3E9D7CDE6368}" type="datetime1">
              <a:rPr kumimoji="1" lang="ja-JP" altLang="en-US" smtClean="0"/>
              <a:t>2024/6/27</a:t>
            </a:fld>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fld id="{12B3F8AE-6ACF-42D3-BD0C-E9F840DFABEE}" type="datetime1">
              <a:rPr kumimoji="1" lang="ja-JP" altLang="en-US" smtClean="0"/>
              <a:t>2024/6/27</a:t>
            </a:fld>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fld id="{14B0ED59-9B55-4884-9B2D-C61E880B635C}" type="datetime1">
              <a:rPr lang="ja-JP" altLang="en-US" smtClean="0"/>
              <a:t>2024/6/27</a:t>
            </a:fld>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kumimoji="1" lang="en-US" altLang="ja-JP" dirty="0"/>
              <a:t>TIA</a:t>
            </a:r>
            <a:r>
              <a:rPr kumimoji="1" lang="ja-JP" altLang="en-US" dirty="0"/>
              <a:t>の</a:t>
            </a:r>
            <a:r>
              <a:rPr kumimoji="1" lang="en-US" altLang="ja-JP" dirty="0"/>
              <a:t>AC</a:t>
            </a:r>
            <a:r>
              <a:rPr kumimoji="1" lang="ja-JP" altLang="en-US" dirty="0"/>
              <a:t>特性</a:t>
            </a:r>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lang="ja-JP" altLang="en-US" dirty="0"/>
              <a:t>和田研　小島</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fld id="{DADC9ED9-85F4-47C6-A7CC-5CD27ABB7CC3}"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EEC32-5114-3BA8-DC39-5F32031787EE}"/>
              </a:ext>
            </a:extLst>
          </p:cNvPr>
          <p:cNvSpPr>
            <a:spLocks noGrp="1"/>
          </p:cNvSpPr>
          <p:nvPr>
            <p:ph type="title"/>
          </p:nvPr>
        </p:nvSpPr>
        <p:spPr/>
        <p:txBody>
          <a:bodyPr/>
          <a:lstStyle/>
          <a:p>
            <a:r>
              <a:rPr kumimoji="1" lang="en-US" altLang="ja-JP" dirty="0"/>
              <a:t>VBIC</a:t>
            </a:r>
            <a:r>
              <a:rPr kumimoji="1" lang="ja-JP" altLang="en-US" dirty="0"/>
              <a:t>モデル</a:t>
            </a:r>
          </a:p>
        </p:txBody>
      </p:sp>
      <p:sp>
        <p:nvSpPr>
          <p:cNvPr id="3" name="日付プレースホルダー 2">
            <a:extLst>
              <a:ext uri="{FF2B5EF4-FFF2-40B4-BE49-F238E27FC236}">
                <a16:creationId xmlns:a16="http://schemas.microsoft.com/office/drawing/2014/main" id="{DC0AD77D-F4ED-608D-8BDC-3239FA30D09E}"/>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C41C4FFB-6A2D-5E61-1FC5-9F0D42ACB949}"/>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660AAE39-DBAB-C054-7C8C-1C75963E7D1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8" name="テキスト ボックス 7">
            <a:extLst>
              <a:ext uri="{FF2B5EF4-FFF2-40B4-BE49-F238E27FC236}">
                <a16:creationId xmlns:a16="http://schemas.microsoft.com/office/drawing/2014/main" id="{9E96E0FD-E7B3-4507-12F3-BF8936956617}"/>
              </a:ext>
            </a:extLst>
          </p:cNvPr>
          <p:cNvSpPr txBox="1"/>
          <p:nvPr/>
        </p:nvSpPr>
        <p:spPr>
          <a:xfrm>
            <a:off x="944783" y="2828835"/>
            <a:ext cx="5466963" cy="1200329"/>
          </a:xfrm>
          <a:prstGeom prst="rect">
            <a:avLst/>
          </a:prstGeom>
          <a:noFill/>
        </p:spPr>
        <p:txBody>
          <a:bodyPr wrap="square" rtlCol="0">
            <a:spAutoFit/>
          </a:bodyPr>
          <a:lstStyle/>
          <a:p>
            <a:r>
              <a:rPr lang="en-US" altLang="ja-JP" dirty="0" err="1">
                <a:latin typeface="Times New Roman" panose="02020603050405020304" pitchFamily="18" charset="0"/>
                <a:cs typeface="Times New Roman" panose="02020603050405020304" pitchFamily="18" charset="0"/>
              </a:rPr>
              <a:t>bjt</a:t>
            </a:r>
            <a:r>
              <a:rPr lang="ja-JP" altLang="en-US" dirty="0">
                <a:latin typeface="Times New Roman" panose="02020603050405020304" pitchFamily="18" charset="0"/>
                <a:cs typeface="Times New Roman" panose="02020603050405020304" pitchFamily="18" charset="0"/>
              </a:rPr>
              <a:t>には</a:t>
            </a:r>
            <a:r>
              <a:rPr lang="en-US" altLang="ja-JP" dirty="0">
                <a:latin typeface="Times New Roman" panose="02020603050405020304" pitchFamily="18" charset="0"/>
                <a:cs typeface="Times New Roman" panose="02020603050405020304" pitchFamily="18" charset="0"/>
              </a:rPr>
              <a:t>VBIC(Vertical Bipolar Intercompany Model)</a:t>
            </a:r>
          </a:p>
          <a:p>
            <a:r>
              <a:rPr lang="ja-JP" altLang="en-US" dirty="0">
                <a:latin typeface="Times New Roman" panose="02020603050405020304" pitchFamily="18" charset="0"/>
                <a:cs typeface="Times New Roman" panose="02020603050405020304" pitchFamily="18" charset="0"/>
              </a:rPr>
              <a:t>の</a:t>
            </a:r>
            <a:r>
              <a:rPr lang="en-US" altLang="ja-JP" dirty="0">
                <a:latin typeface="Times New Roman" panose="02020603050405020304" pitchFamily="18" charset="0"/>
                <a:cs typeface="Times New Roman" panose="02020603050405020304" pitchFamily="18" charset="0"/>
              </a:rPr>
              <a:t>rev 1.15</a:t>
            </a:r>
            <a:r>
              <a:rPr lang="ja-JP" altLang="en-US" dirty="0">
                <a:latin typeface="Times New Roman" panose="02020603050405020304" pitchFamily="18" charset="0"/>
                <a:cs typeface="Times New Roman" panose="02020603050405020304" pitchFamily="18" charset="0"/>
              </a:rPr>
              <a:t>を使用しているらしい。</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dirty="0">
                <a:latin typeface="Times New Roman" panose="02020603050405020304" pitchFamily="18" charset="0"/>
                <a:cs typeface="Times New Roman" panose="02020603050405020304" pitchFamily="18" charset="0"/>
              </a:rPr>
              <a:t>右の図は</a:t>
            </a:r>
            <a:r>
              <a:rPr lang="en-US" altLang="ja-JP" dirty="0">
                <a:latin typeface="Times New Roman" panose="02020603050405020304" pitchFamily="18" charset="0"/>
                <a:cs typeface="Times New Roman" panose="02020603050405020304" pitchFamily="18" charset="0"/>
              </a:rPr>
              <a:t>VBIC</a:t>
            </a:r>
            <a:r>
              <a:rPr lang="ja-JP" altLang="en-US" dirty="0">
                <a:latin typeface="Times New Roman" panose="02020603050405020304" pitchFamily="18" charset="0"/>
                <a:cs typeface="Times New Roman" panose="02020603050405020304" pitchFamily="18" charset="0"/>
              </a:rPr>
              <a:t>モデルの等価回路。</a:t>
            </a:r>
            <a:endParaRPr lang="en-US" altLang="ja-JP" dirty="0">
              <a:latin typeface="Times New Roman" panose="02020603050405020304" pitchFamily="18" charset="0"/>
              <a:cs typeface="Times New Roman" panose="02020603050405020304" pitchFamily="18" charset="0"/>
            </a:endParaRPr>
          </a:p>
        </p:txBody>
      </p:sp>
      <p:pic>
        <p:nvPicPr>
          <p:cNvPr id="10" name="図 9" descr="ダイアグラム&#10;&#10;自動的に生成された説明">
            <a:extLst>
              <a:ext uri="{FF2B5EF4-FFF2-40B4-BE49-F238E27FC236}">
                <a16:creationId xmlns:a16="http://schemas.microsoft.com/office/drawing/2014/main" id="{A98541CF-093D-054C-ABFF-62B4D4669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880" y="1091517"/>
            <a:ext cx="4235138" cy="5481279"/>
          </a:xfrm>
          <a:prstGeom prst="rect">
            <a:avLst/>
          </a:prstGeom>
        </p:spPr>
      </p:pic>
    </p:spTree>
    <p:extLst>
      <p:ext uri="{BB962C8B-B14F-4D97-AF65-F5344CB8AC3E}">
        <p14:creationId xmlns:p14="http://schemas.microsoft.com/office/powerpoint/2010/main" val="386517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97123E-3AED-5928-DEBF-C6730AAC5F76}"/>
              </a:ext>
            </a:extLst>
          </p:cNvPr>
          <p:cNvSpPr>
            <a:spLocks noGrp="1"/>
          </p:cNvSpPr>
          <p:nvPr>
            <p:ph type="title"/>
          </p:nvPr>
        </p:nvSpPr>
        <p:spPr/>
        <p:txBody>
          <a:bodyPr/>
          <a:lstStyle/>
          <a:p>
            <a:r>
              <a:rPr lang="ja-JP" altLang="en-US" dirty="0"/>
              <a:t>設計基準類</a:t>
            </a:r>
            <a:endParaRPr kumimoji="1" lang="ja-JP" altLang="en-US" dirty="0"/>
          </a:p>
        </p:txBody>
      </p:sp>
      <p:sp>
        <p:nvSpPr>
          <p:cNvPr id="3" name="日付プレースホルダー 2">
            <a:extLst>
              <a:ext uri="{FF2B5EF4-FFF2-40B4-BE49-F238E27FC236}">
                <a16:creationId xmlns:a16="http://schemas.microsoft.com/office/drawing/2014/main" id="{F9AC59D9-DCBE-377F-D710-C945E8C3D90A}"/>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37EA34B9-048D-4F07-B487-851A75D3DDD1}"/>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70770B9B-AFBE-5BD4-4584-F2800332A03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F4209087-51E0-C8AC-F752-A0F462D2DEA0}"/>
              </a:ext>
            </a:extLst>
          </p:cNvPr>
          <p:cNvSpPr txBox="1"/>
          <p:nvPr/>
        </p:nvSpPr>
        <p:spPr>
          <a:xfrm>
            <a:off x="1371600" y="3460950"/>
            <a:ext cx="9724718" cy="646331"/>
          </a:xfrm>
          <a:prstGeom prst="rect">
            <a:avLst/>
          </a:prstGeom>
          <a:noFill/>
        </p:spPr>
        <p:txBody>
          <a:bodyPr wrap="square" rtlCol="0">
            <a:spAutoFit/>
          </a:bodyPr>
          <a:lstStyle/>
          <a:p>
            <a:r>
              <a:rPr kumimoji="1" lang="en-US" altLang="ja-JP" dirty="0"/>
              <a:t>/opt/</a:t>
            </a:r>
            <a:r>
              <a:rPr kumimoji="1" lang="en-US" altLang="ja-JP" dirty="0" err="1"/>
              <a:t>eda</a:t>
            </a:r>
            <a:r>
              <a:rPr kumimoji="1" lang="en-US" altLang="ja-JP" dirty="0"/>
              <a:t>/library/IHP_SG25H5/</a:t>
            </a:r>
            <a:r>
              <a:rPr kumimoji="1" lang="en-US" altLang="ja-JP" dirty="0" err="1"/>
              <a:t>ProcessDesignKits</a:t>
            </a:r>
            <a:r>
              <a:rPr lang="en-US" altLang="ja-JP" dirty="0"/>
              <a:t>/SG25H5EPIC_618_rev0.5.2/doc</a:t>
            </a:r>
          </a:p>
          <a:p>
            <a:r>
              <a:rPr kumimoji="1" lang="ja-JP" altLang="en-US" dirty="0"/>
              <a:t>の中に</a:t>
            </a:r>
            <a:r>
              <a:rPr kumimoji="1" lang="en-US" altLang="ja-JP" dirty="0"/>
              <a:t>ESD</a:t>
            </a:r>
            <a:r>
              <a:rPr kumimoji="1" lang="ja-JP" altLang="en-US" dirty="0"/>
              <a:t>などのドキュメントがあった。</a:t>
            </a:r>
          </a:p>
        </p:txBody>
      </p:sp>
    </p:spTree>
    <p:extLst>
      <p:ext uri="{BB962C8B-B14F-4D97-AF65-F5344CB8AC3E}">
        <p14:creationId xmlns:p14="http://schemas.microsoft.com/office/powerpoint/2010/main" val="399474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F77AF-5D5D-B2F8-E59C-C0764018341B}"/>
              </a:ext>
            </a:extLst>
          </p:cNvPr>
          <p:cNvSpPr>
            <a:spLocks noGrp="1"/>
          </p:cNvSpPr>
          <p:nvPr>
            <p:ph type="title"/>
          </p:nvPr>
        </p:nvSpPr>
        <p:spPr/>
        <p:txBody>
          <a:bodyPr/>
          <a:lstStyle/>
          <a:p>
            <a:r>
              <a:rPr lang="en-US" altLang="ja-JP" dirty="0"/>
              <a:t>PD</a:t>
            </a:r>
            <a:r>
              <a:rPr lang="ja-JP" altLang="en-US" dirty="0"/>
              <a:t>のみの</a:t>
            </a:r>
            <a:r>
              <a:rPr lang="en-US" altLang="ja-JP" dirty="0"/>
              <a:t>TIA</a:t>
            </a:r>
            <a:endParaRPr kumimoji="1" lang="ja-JP" altLang="en-US" dirty="0"/>
          </a:p>
        </p:txBody>
      </p:sp>
      <p:sp>
        <p:nvSpPr>
          <p:cNvPr id="3" name="日付プレースホルダー 2">
            <a:extLst>
              <a:ext uri="{FF2B5EF4-FFF2-40B4-BE49-F238E27FC236}">
                <a16:creationId xmlns:a16="http://schemas.microsoft.com/office/drawing/2014/main" id="{64E35E2E-3250-96E0-2F3E-A29E111CE9AA}"/>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FE483502-3687-DB7B-29F7-EF959F91353F}"/>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454D08AB-6BB3-187D-19D2-A361C436442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81F65B08-F68D-523F-AF9C-4BCB693B0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54" y="1281744"/>
            <a:ext cx="2831723" cy="2497947"/>
          </a:xfrm>
          <a:prstGeom prst="rect">
            <a:avLst/>
          </a:prstGeom>
        </p:spPr>
      </p:pic>
      <p:pic>
        <p:nvPicPr>
          <p:cNvPr id="9" name="図 8" descr="テキスト が含まれている画像&#10;&#10;自動的に生成された説明">
            <a:extLst>
              <a:ext uri="{FF2B5EF4-FFF2-40B4-BE49-F238E27FC236}">
                <a16:creationId xmlns:a16="http://schemas.microsoft.com/office/drawing/2014/main" id="{6A6AF995-256F-1F16-3E47-18FFF3323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15" y="3916247"/>
            <a:ext cx="4191394" cy="2634272"/>
          </a:xfrm>
          <a:prstGeom prst="rect">
            <a:avLst/>
          </a:prstGeom>
        </p:spPr>
      </p:pic>
      <p:sp>
        <p:nvSpPr>
          <p:cNvPr id="6" name="矢印: 右 5">
            <a:extLst>
              <a:ext uri="{FF2B5EF4-FFF2-40B4-BE49-F238E27FC236}">
                <a16:creationId xmlns:a16="http://schemas.microsoft.com/office/drawing/2014/main" id="{78B18271-E853-F57F-8A4E-04EE3AB6C0B5}"/>
              </a:ext>
            </a:extLst>
          </p:cNvPr>
          <p:cNvSpPr/>
          <p:nvPr/>
        </p:nvSpPr>
        <p:spPr>
          <a:xfrm>
            <a:off x="4859383" y="3280350"/>
            <a:ext cx="1123406" cy="5573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グラフィカル ユーザー インターフェイス, ダイアグラム, アプリケーション&#10;&#10;自動的に生成された説明">
            <a:extLst>
              <a:ext uri="{FF2B5EF4-FFF2-40B4-BE49-F238E27FC236}">
                <a16:creationId xmlns:a16="http://schemas.microsoft.com/office/drawing/2014/main" id="{080F5644-6466-0CCB-55C3-E6E88D192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572" y="1600260"/>
            <a:ext cx="5703940" cy="4358862"/>
          </a:xfrm>
          <a:prstGeom prst="rect">
            <a:avLst/>
          </a:prstGeom>
        </p:spPr>
      </p:pic>
    </p:spTree>
    <p:extLst>
      <p:ext uri="{BB962C8B-B14F-4D97-AF65-F5344CB8AC3E}">
        <p14:creationId xmlns:p14="http://schemas.microsoft.com/office/powerpoint/2010/main" val="211097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B7C92-2FAD-2FDD-AE05-54BA85225CB0}"/>
              </a:ext>
            </a:extLst>
          </p:cNvPr>
          <p:cNvSpPr>
            <a:spLocks noGrp="1"/>
          </p:cNvSpPr>
          <p:nvPr>
            <p:ph type="title"/>
          </p:nvPr>
        </p:nvSpPr>
        <p:spPr/>
        <p:txBody>
          <a:bodyPr/>
          <a:lstStyle/>
          <a:p>
            <a:r>
              <a:rPr lang="en-US" altLang="ja-JP" dirty="0"/>
              <a:t>PD</a:t>
            </a:r>
            <a:r>
              <a:rPr lang="ja-JP" altLang="en-US" dirty="0"/>
              <a:t>のみの</a:t>
            </a:r>
            <a:r>
              <a:rPr lang="en-US" altLang="ja-JP" dirty="0"/>
              <a:t>TIA</a:t>
            </a:r>
            <a:endParaRPr kumimoji="1" lang="ja-JP" altLang="en-US" dirty="0"/>
          </a:p>
        </p:txBody>
      </p:sp>
      <p:sp>
        <p:nvSpPr>
          <p:cNvPr id="3" name="日付プレースホルダー 2">
            <a:extLst>
              <a:ext uri="{FF2B5EF4-FFF2-40B4-BE49-F238E27FC236}">
                <a16:creationId xmlns:a16="http://schemas.microsoft.com/office/drawing/2014/main" id="{B9C9DA81-2DC6-5615-061A-75DF730C12A5}"/>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26898DA7-A1D4-2F80-CB33-E625922A6D1C}"/>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7AC59C32-1A44-7C56-46CE-DF42757FC372}"/>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00E3BC-B8C9-3D1F-9C83-BF6736430393}"/>
                  </a:ext>
                </a:extLst>
              </p:cNvPr>
              <p:cNvSpPr txBox="1"/>
              <p:nvPr/>
            </p:nvSpPr>
            <p:spPr>
              <a:xfrm>
                <a:off x="6365966" y="3344091"/>
                <a:ext cx="5573485" cy="1442767"/>
              </a:xfrm>
              <a:prstGeom prst="rect">
                <a:avLst/>
              </a:prstGeom>
              <a:noFill/>
            </p:spPr>
            <p:txBody>
              <a:bodyPr wrap="square" rtlCol="0">
                <a:spAutoFit/>
              </a:bodyPr>
              <a:lstStyle/>
              <a:p>
                <a:r>
                  <a:rPr kumimoji="1" lang="ja-JP" altLang="en-US" dirty="0"/>
                  <a:t>この時の伝達インピーダンス</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𝑃𝐷</m:t>
                        </m:r>
                      </m:sub>
                    </m:sSub>
                  </m:oMath>
                </a14:m>
                <a:r>
                  <a:rPr kumimoji="1" lang="ja-JP" altLang="en-US" dirty="0"/>
                  <a:t>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𝑃𝐷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𝑖𝑛</m:t>
                              </m:r>
                            </m:sub>
                          </m:sSub>
                        </m:den>
                      </m:f>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𝑐𝑒</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𝑐𝑒</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𝐶𝐸</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𝑃𝐷</m:t>
                                  </m:r>
                                </m:sub>
                              </m:sSub>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𝐶</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𝐶𝐸</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𝑐𝑒</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𝑃𝐷</m:t>
                              </m:r>
                            </m:sub>
                          </m:sSub>
                          <m:r>
                            <a:rPr lang="en-US" altLang="ja-JP" b="0" i="1" smtClean="0">
                              <a:latin typeface="Cambria Math" panose="02040503050406030204" pitchFamily="18" charset="0"/>
                            </a:rPr>
                            <m:t>)</m:t>
                          </m:r>
                        </m:den>
                      </m:f>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4000E3BC-B8C9-3D1F-9C83-BF6736430393}"/>
                  </a:ext>
                </a:extLst>
              </p:cNvPr>
              <p:cNvSpPr txBox="1">
                <a:spLocks noRot="1" noChangeAspect="1" noMove="1" noResize="1" noEditPoints="1" noAdjustHandles="1" noChangeArrowheads="1" noChangeShapeType="1" noTextEdit="1"/>
              </p:cNvSpPr>
              <p:nvPr/>
            </p:nvSpPr>
            <p:spPr>
              <a:xfrm>
                <a:off x="6365966" y="3344091"/>
                <a:ext cx="5573485" cy="1442767"/>
              </a:xfrm>
              <a:prstGeom prst="rect">
                <a:avLst/>
              </a:prstGeom>
              <a:blipFill>
                <a:blip r:embed="rId2"/>
                <a:stretch>
                  <a:fillRect l="-874" t="-2119"/>
                </a:stretch>
              </a:blipFill>
            </p:spPr>
            <p:txBody>
              <a:bodyPr/>
              <a:lstStyle/>
              <a:p>
                <a:r>
                  <a:rPr lang="ja-JP" altLang="en-US">
                    <a:noFill/>
                  </a:rPr>
                  <a:t> </a:t>
                </a:r>
              </a:p>
            </p:txBody>
          </p:sp>
        </mc:Fallback>
      </mc:AlternateContent>
      <p:pic>
        <p:nvPicPr>
          <p:cNvPr id="8" name="図 7" descr="グラフィカル ユーザー インターフェイス, ダイアグラム, アプリケーション&#10;&#10;自動的に生成された説明">
            <a:extLst>
              <a:ext uri="{FF2B5EF4-FFF2-40B4-BE49-F238E27FC236}">
                <a16:creationId xmlns:a16="http://schemas.microsoft.com/office/drawing/2014/main" id="{45980258-1355-6D75-70CF-5E37C9874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 y="1604684"/>
            <a:ext cx="5703940" cy="4358862"/>
          </a:xfrm>
          <a:prstGeom prst="rect">
            <a:avLst/>
          </a:prstGeom>
        </p:spPr>
      </p:pic>
    </p:spTree>
    <p:extLst>
      <p:ext uri="{BB962C8B-B14F-4D97-AF65-F5344CB8AC3E}">
        <p14:creationId xmlns:p14="http://schemas.microsoft.com/office/powerpoint/2010/main" val="113969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6AAB2-AB4E-7A00-2370-2F0AEF3825C8}"/>
              </a:ext>
            </a:extLst>
          </p:cNvPr>
          <p:cNvSpPr>
            <a:spLocks noGrp="1"/>
          </p:cNvSpPr>
          <p:nvPr>
            <p:ph type="title"/>
          </p:nvPr>
        </p:nvSpPr>
        <p:spPr/>
        <p:txBody>
          <a:bodyPr/>
          <a:lstStyle/>
          <a:p>
            <a:r>
              <a:rPr lang="en-US" altLang="ja-JP" dirty="0"/>
              <a:t>TIA</a:t>
            </a:r>
            <a:r>
              <a:rPr lang="ja-JP" altLang="en-US" dirty="0"/>
              <a:t>全体の等価回路</a:t>
            </a:r>
            <a:endParaRPr kumimoji="1" lang="ja-JP" altLang="en-US" dirty="0"/>
          </a:p>
        </p:txBody>
      </p:sp>
      <p:sp>
        <p:nvSpPr>
          <p:cNvPr id="3" name="日付プレースホルダー 2">
            <a:extLst>
              <a:ext uri="{FF2B5EF4-FFF2-40B4-BE49-F238E27FC236}">
                <a16:creationId xmlns:a16="http://schemas.microsoft.com/office/drawing/2014/main" id="{F3F544C0-9957-AE34-6322-5FDA25D68D96}"/>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A12D8E08-F89E-E571-9969-45FF84A01F6A}"/>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4620E760-D425-39DE-D4B8-DFF27299C67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descr="テキスト が含まれている画像&#10;&#10;自動的に生成された説明">
            <a:extLst>
              <a:ext uri="{FF2B5EF4-FFF2-40B4-BE49-F238E27FC236}">
                <a16:creationId xmlns:a16="http://schemas.microsoft.com/office/drawing/2014/main" id="{E61D3BF7-EF8E-D62F-E44E-F8A9B2D2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35" y="1399470"/>
            <a:ext cx="4191394" cy="2634272"/>
          </a:xfrm>
          <a:prstGeom prst="rect">
            <a:avLst/>
          </a:prstGeom>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BCA20F71-5118-005A-AEB9-63FB03311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328" y="1399470"/>
            <a:ext cx="6592837" cy="4105664"/>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097F89-4C44-33C9-28A0-839D6185A0B9}"/>
                  </a:ext>
                </a:extLst>
              </p:cNvPr>
              <p:cNvSpPr txBox="1"/>
              <p:nvPr/>
            </p:nvSpPr>
            <p:spPr>
              <a:xfrm>
                <a:off x="484065" y="4267747"/>
                <a:ext cx="4676503" cy="2203808"/>
              </a:xfrm>
              <a:prstGeom prst="rect">
                <a:avLst/>
              </a:prstGeom>
              <a:noFill/>
            </p:spPr>
            <p:txBody>
              <a:bodyPr wrap="square" rtlCol="0">
                <a:spAutoFit/>
              </a:bodyPr>
              <a:lstStyle/>
              <a:p>
                <a:r>
                  <a:rPr lang="ja-JP" altLang="en-US" dirty="0"/>
                  <a:t>これは</a:t>
                </a:r>
                <a:r>
                  <a:rPr lang="en-US" altLang="ja-JP" dirty="0"/>
                  <a:t>PD</a:t>
                </a:r>
                <a:r>
                  <a:rPr lang="ja-JP" altLang="en-US" dirty="0"/>
                  <a:t>の寄生容量のみ考えた等価回路と構造がほぼ同じ。</a:t>
                </a:r>
                <a:endParaRPr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𝑃𝐷</m:t>
                        </m:r>
                      </m:sub>
                    </m:sSub>
                  </m:oMath>
                </a14:m>
                <a:r>
                  <a:rPr kumimoji="1" lang="ja-JP" altLang="en-US" dirty="0"/>
                  <a:t>と並列に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𝑗𝑒</m:t>
                        </m:r>
                      </m:sub>
                    </m:sSub>
                  </m:oMath>
                </a14:m>
                <a:r>
                  <a:rPr kumimoji="1" lang="ja-JP" altLang="en-US" dirty="0"/>
                  <a:t>を、</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𝐶</m:t>
                        </m:r>
                      </m:sub>
                    </m:sSub>
                  </m:oMath>
                </a14:m>
                <a:r>
                  <a:rPr kumimoji="1" lang="ja-JP" altLang="en-US" dirty="0"/>
                  <a:t>と並列に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𝑗𝑐</m:t>
                        </m:r>
                      </m:sub>
                    </m:sSub>
                  </m:oMath>
                </a14:m>
                <a:r>
                  <a:rPr kumimoji="1" lang="ja-JP" altLang="en-US" dirty="0"/>
                  <a:t>を付加したのみなので</a:t>
                </a:r>
                <a:r>
                  <a:rPr kumimoji="1" lang="en-US" altLang="ja-JP" dirty="0"/>
                  <a:t>PD</a:t>
                </a:r>
                <a:r>
                  <a:rPr kumimoji="1" lang="ja-JP" altLang="en-US" dirty="0"/>
                  <a:t>のみの伝達インピーダンスの式に</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𝑃𝐷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𝑃𝐷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𝑗𝑒</m:t>
                        </m:r>
                      </m:sub>
                    </m:sSub>
                  </m:oMath>
                </a14:m>
                <a:r>
                  <a:rPr kumimoji="1" lang="ja-JP" altLang="en-US" dirty="0"/>
                  <a:t>、</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𝐶</m:t>
                        </m:r>
                      </m:sub>
                    </m:sSub>
                    <m:r>
                      <a:rPr kumimoji="1" lang="en-US" altLang="ja-JP" b="0" i="1" dirty="0" smtClean="0">
                        <a:latin typeface="Cambria Math" panose="02040503050406030204" pitchFamily="18" charset="0"/>
                      </a:rPr>
                      <m:t>=</m:t>
                    </m:r>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𝐶</m:t>
                        </m:r>
                      </m:sub>
                      <m:sup>
                        <m:r>
                          <a:rPr kumimoji="1" lang="en-US" altLang="ja-JP" b="0" i="1" dirty="0" smtClean="0">
                            <a:latin typeface="Cambria Math" panose="02040503050406030204" pitchFamily="18" charset="0"/>
                          </a:rPr>
                          <m:t>′</m:t>
                        </m:r>
                      </m:sup>
                    </m:sSubSup>
                    <m:r>
                      <a:rPr kumimoji="1" lang="en-US" altLang="ja-JP" b="0" i="1" dirty="0" smtClean="0">
                        <a:latin typeface="Cambria Math" panose="02040503050406030204" pitchFamily="18" charset="0"/>
                      </a:rPr>
                      <m:t>≔</m:t>
                    </m:r>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1</m:t>
                        </m:r>
                      </m:num>
                      <m:den>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𝑅</m:t>
                            </m:r>
                          </m:e>
                          <m:sub>
                            <m:r>
                              <a:rPr kumimoji="1" lang="en-US" altLang="ja-JP" b="0" i="1" dirty="0" smtClean="0">
                                <a:latin typeface="Cambria Math" panose="02040503050406030204" pitchFamily="18" charset="0"/>
                              </a:rPr>
                              <m:t>𝐶</m:t>
                            </m:r>
                          </m:sub>
                        </m:sSub>
                      </m:den>
                    </m:f>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𝑗</m:t>
                    </m:r>
                    <m:r>
                      <a:rPr kumimoji="1" lang="en-US" altLang="ja-JP" b="0" i="1" dirty="0" smtClean="0">
                        <a:latin typeface="Cambria Math" panose="02040503050406030204" pitchFamily="18" charset="0"/>
                      </a:rPr>
                      <m:t>𝜔</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𝐶</m:t>
                        </m:r>
                      </m:e>
                      <m:sub>
                        <m:r>
                          <a:rPr kumimoji="1" lang="en-US" altLang="ja-JP" b="0" i="1" dirty="0" smtClean="0">
                            <a:latin typeface="Cambria Math" panose="02040503050406030204" pitchFamily="18" charset="0"/>
                          </a:rPr>
                          <m:t>𝑗𝑐</m:t>
                        </m:r>
                      </m:sub>
                    </m:sSub>
                  </m:oMath>
                </a14:m>
                <a:endParaRPr kumimoji="1" lang="en-US" altLang="ja-JP" dirty="0"/>
              </a:p>
              <a:p>
                <a:r>
                  <a:rPr lang="ja-JP" altLang="en-US" dirty="0"/>
                  <a:t>を代入すればよい。</a:t>
                </a:r>
                <a:endParaRPr kumimoji="1" lang="en-US" altLang="ja-JP" dirty="0"/>
              </a:p>
            </p:txBody>
          </p:sp>
        </mc:Choice>
        <mc:Fallback xmlns="">
          <p:sp>
            <p:nvSpPr>
              <p:cNvPr id="9" name="テキスト ボックス 8">
                <a:extLst>
                  <a:ext uri="{FF2B5EF4-FFF2-40B4-BE49-F238E27FC236}">
                    <a16:creationId xmlns:a16="http://schemas.microsoft.com/office/drawing/2014/main" id="{69097F89-4C44-33C9-28A0-839D6185A0B9}"/>
                  </a:ext>
                </a:extLst>
              </p:cNvPr>
              <p:cNvSpPr txBox="1">
                <a:spLocks noRot="1" noChangeAspect="1" noMove="1" noResize="1" noEditPoints="1" noAdjustHandles="1" noChangeArrowheads="1" noChangeShapeType="1" noTextEdit="1"/>
              </p:cNvSpPr>
              <p:nvPr/>
            </p:nvSpPr>
            <p:spPr>
              <a:xfrm>
                <a:off x="484065" y="4267747"/>
                <a:ext cx="4676503" cy="2203808"/>
              </a:xfrm>
              <a:prstGeom prst="rect">
                <a:avLst/>
              </a:prstGeom>
              <a:blipFill>
                <a:blip r:embed="rId4"/>
                <a:stretch>
                  <a:fillRect l="-1042" t="-1381" r="-260" b="-33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969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D9D5C-7095-63A4-F1D9-5B37AE4260F0}"/>
              </a:ext>
            </a:extLst>
          </p:cNvPr>
          <p:cNvSpPr>
            <a:spLocks noGrp="1"/>
          </p:cNvSpPr>
          <p:nvPr>
            <p:ph type="title"/>
          </p:nvPr>
        </p:nvSpPr>
        <p:spPr/>
        <p:txBody>
          <a:bodyPr/>
          <a:lstStyle/>
          <a:p>
            <a:r>
              <a:rPr kumimoji="1" lang="en-US" altLang="ja-JP" dirty="0"/>
              <a:t>TIA</a:t>
            </a:r>
            <a:r>
              <a:rPr kumimoji="1" lang="ja-JP" altLang="en-US" dirty="0"/>
              <a:t>全体の小信号解析</a:t>
            </a:r>
          </a:p>
        </p:txBody>
      </p:sp>
      <p:sp>
        <p:nvSpPr>
          <p:cNvPr id="3" name="日付プレースホルダー 2">
            <a:extLst>
              <a:ext uri="{FF2B5EF4-FFF2-40B4-BE49-F238E27FC236}">
                <a16:creationId xmlns:a16="http://schemas.microsoft.com/office/drawing/2014/main" id="{2C09280F-5AF9-F3A5-C351-8225ABED3CB5}"/>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1B9EFF4B-0CEC-79C0-CDBC-CC09F1454260}"/>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F991CE13-547C-2FD4-E356-553578BA6BC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97FA0B49-7F43-BF72-9593-4D1917F97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80" y="1285617"/>
            <a:ext cx="6592837" cy="4105664"/>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90E5AAA-9D4C-9E6C-A2FC-7C629FCB4A10}"/>
                  </a:ext>
                </a:extLst>
              </p:cNvPr>
              <p:cNvSpPr txBox="1"/>
              <p:nvPr/>
            </p:nvSpPr>
            <p:spPr>
              <a:xfrm>
                <a:off x="238159" y="5654172"/>
                <a:ext cx="11715681" cy="6284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𝑋</m:t>
                          </m:r>
                        </m:e>
                        <m:sub>
                          <m:r>
                            <a:rPr kumimoji="1" lang="en-US" altLang="ja-JP" sz="1600" b="0" i="1" smtClean="0">
                              <a:latin typeface="Cambria Math" panose="02040503050406030204" pitchFamily="18" charset="0"/>
                            </a:rPr>
                            <m:t>𝑇</m:t>
                          </m:r>
                        </m:sub>
                      </m:sSub>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𝑚</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num>
                        <m:den>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𝐶𝐸</m:t>
                              </m:r>
                            </m:sub>
                          </m:s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𝐶𝐸</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𝑚</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𝑖𝑒</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d>
                            <m:dPr>
                              <m:begChr m:val=""/>
                              <m:endChr m:val="}"/>
                              <m:ctrlPr>
                                <a:rPr kumimoji="1" lang="en-US" altLang="ja-JP" sz="1600" b="0" i="1" smtClean="0">
                                  <a:latin typeface="Cambria Math" panose="02040503050406030204" pitchFamily="18" charset="0"/>
                                </a:rPr>
                              </m:ctrlPr>
                            </m:dPr>
                            <m:e>
                              <m:d>
                                <m:dPr>
                                  <m:begChr m:val="{"/>
                                  <m:endChr m:val=""/>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𝑃𝐷</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𝑗𝑒</m:t>
                                          </m:r>
                                        </m:sub>
                                      </m:sSub>
                                    </m:e>
                                  </m:d>
                                  <m:r>
                                    <a:rPr kumimoji="1" lang="en-US" altLang="ja-JP" sz="1600" b="0" i="1" smtClean="0">
                                      <a:latin typeface="Cambria Math" panose="02040503050406030204" pitchFamily="18" charset="0"/>
                                    </a:rPr>
                                    <m:t>+</m:t>
                                  </m:r>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𝐶𝐸</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𝑚</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𝑖𝑒</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e>
                                  </m:d>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𝑗𝑐</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𝑃𝐷</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𝑗𝑒</m:t>
                                          </m:r>
                                        </m:sub>
                                      </m:sSub>
                                    </m:e>
                                  </m:d>
                                </m:e>
                              </m:d>
                            </m:e>
                          </m:d>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𝜔</m:t>
                              </m:r>
                            </m:e>
                            <m:sup>
                              <m:r>
                                <a:rPr kumimoji="1" lang="en-US" altLang="ja-JP" sz="1600" b="0" i="1" smtClean="0">
                                  <a:latin typeface="Cambria Math" panose="02040503050406030204" pitchFamily="18" charset="0"/>
                                </a:rPr>
                                <m:t>2</m:t>
                              </m:r>
                            </m:sup>
                          </m:sSup>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𝑗𝑐</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𝑃𝐷</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𝑗𝑒</m:t>
                                  </m:r>
                                </m:sub>
                              </m:sSub>
                            </m:e>
                          </m:d>
                        </m:den>
                      </m:f>
                    </m:oMath>
                  </m:oMathPara>
                </a14:m>
                <a:endParaRPr kumimoji="1" lang="ja-JP" altLang="en-US" sz="1600" dirty="0"/>
              </a:p>
            </p:txBody>
          </p:sp>
        </mc:Choice>
        <mc:Fallback xmlns="">
          <p:sp>
            <p:nvSpPr>
              <p:cNvPr id="8" name="テキスト ボックス 7">
                <a:extLst>
                  <a:ext uri="{FF2B5EF4-FFF2-40B4-BE49-F238E27FC236}">
                    <a16:creationId xmlns:a16="http://schemas.microsoft.com/office/drawing/2014/main" id="{F90E5AAA-9D4C-9E6C-A2FC-7C629FCB4A10}"/>
                  </a:ext>
                </a:extLst>
              </p:cNvPr>
              <p:cNvSpPr txBox="1">
                <a:spLocks noRot="1" noChangeAspect="1" noMove="1" noResize="1" noEditPoints="1" noAdjustHandles="1" noChangeArrowheads="1" noChangeShapeType="1" noTextEdit="1"/>
              </p:cNvSpPr>
              <p:nvPr/>
            </p:nvSpPr>
            <p:spPr>
              <a:xfrm>
                <a:off x="238159" y="5654172"/>
                <a:ext cx="11715681" cy="628442"/>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594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0B2BA-1689-3E64-590D-799E477047E4}"/>
              </a:ext>
            </a:extLst>
          </p:cNvPr>
          <p:cNvSpPr>
            <a:spLocks noGrp="1"/>
          </p:cNvSpPr>
          <p:nvPr>
            <p:ph type="title"/>
          </p:nvPr>
        </p:nvSpPr>
        <p:spPr/>
        <p:txBody>
          <a:bodyPr/>
          <a:lstStyle/>
          <a:p>
            <a:r>
              <a:rPr lang="en-US" altLang="ja-JP" dirty="0"/>
              <a:t>TIA</a:t>
            </a:r>
            <a:r>
              <a:rPr lang="ja-JP" altLang="en-US" dirty="0"/>
              <a:t>全体の等価回路</a:t>
            </a:r>
            <a:endParaRPr kumimoji="1" lang="ja-JP" altLang="en-US" dirty="0"/>
          </a:p>
        </p:txBody>
      </p:sp>
      <p:sp>
        <p:nvSpPr>
          <p:cNvPr id="3" name="日付プレースホルダー 2">
            <a:extLst>
              <a:ext uri="{FF2B5EF4-FFF2-40B4-BE49-F238E27FC236}">
                <a16:creationId xmlns:a16="http://schemas.microsoft.com/office/drawing/2014/main" id="{A1B6980A-74CE-2528-FC27-4803C5D313D2}"/>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8BFCF765-8CA1-84C5-9357-731FC1547613}"/>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9B31AFBD-EF90-B8DA-B729-FE7FFF7A4D2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8" name="図 7" descr="グラフ&#10;&#10;自動的に生成された説明">
            <a:extLst>
              <a:ext uri="{FF2B5EF4-FFF2-40B4-BE49-F238E27FC236}">
                <a16:creationId xmlns:a16="http://schemas.microsoft.com/office/drawing/2014/main" id="{3A81F779-2A5E-3B2D-0770-8EFEA9D09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9" y="1390278"/>
            <a:ext cx="6957724" cy="4870407"/>
          </a:xfrm>
          <a:prstGeom prst="rect">
            <a:avLst/>
          </a:prstGeom>
        </p:spPr>
      </p:pic>
      <p:sp>
        <p:nvSpPr>
          <p:cNvPr id="10" name="テキスト ボックス 9">
            <a:extLst>
              <a:ext uri="{FF2B5EF4-FFF2-40B4-BE49-F238E27FC236}">
                <a16:creationId xmlns:a16="http://schemas.microsoft.com/office/drawing/2014/main" id="{CD23B76C-1F9A-9E4C-3FA1-83230E636C92}"/>
              </a:ext>
            </a:extLst>
          </p:cNvPr>
          <p:cNvSpPr txBox="1"/>
          <p:nvPr/>
        </p:nvSpPr>
        <p:spPr>
          <a:xfrm>
            <a:off x="7114903" y="3272135"/>
            <a:ext cx="4841966" cy="646331"/>
          </a:xfrm>
          <a:prstGeom prst="rect">
            <a:avLst/>
          </a:prstGeom>
          <a:noFill/>
        </p:spPr>
        <p:txBody>
          <a:bodyPr wrap="square" rtlCol="0">
            <a:spAutoFit/>
          </a:bodyPr>
          <a:lstStyle/>
          <a:p>
            <a:r>
              <a:rPr kumimoji="1" lang="ja-JP" altLang="en-US" dirty="0"/>
              <a:t>等価回路を解いた得られた特性と</a:t>
            </a:r>
            <a:r>
              <a:rPr kumimoji="1" lang="en-US" altLang="ja-JP" dirty="0" err="1"/>
              <a:t>LTSpice</a:t>
            </a:r>
            <a:r>
              <a:rPr kumimoji="1" lang="ja-JP" altLang="en-US" dirty="0"/>
              <a:t>でのシミュレーションは完全に一致していた。</a:t>
            </a:r>
          </a:p>
        </p:txBody>
      </p:sp>
    </p:spTree>
    <p:extLst>
      <p:ext uri="{BB962C8B-B14F-4D97-AF65-F5344CB8AC3E}">
        <p14:creationId xmlns:p14="http://schemas.microsoft.com/office/powerpoint/2010/main" val="227817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A68A4-3506-40F5-26CA-C10BCAA0AB93}"/>
              </a:ext>
            </a:extLst>
          </p:cNvPr>
          <p:cNvSpPr>
            <a:spLocks noGrp="1"/>
          </p:cNvSpPr>
          <p:nvPr>
            <p:ph type="title"/>
          </p:nvPr>
        </p:nvSpPr>
        <p:spPr/>
        <p:txBody>
          <a:bodyPr/>
          <a:lstStyle/>
          <a:p>
            <a:r>
              <a:rPr kumimoji="1" lang="ja-JP" altLang="en-US" dirty="0"/>
              <a:t>律速の原因</a:t>
            </a:r>
          </a:p>
        </p:txBody>
      </p:sp>
      <p:sp>
        <p:nvSpPr>
          <p:cNvPr id="3" name="日付プレースホルダー 2">
            <a:extLst>
              <a:ext uri="{FF2B5EF4-FFF2-40B4-BE49-F238E27FC236}">
                <a16:creationId xmlns:a16="http://schemas.microsoft.com/office/drawing/2014/main" id="{CE750DF3-4A26-3479-E6F5-99330C3289FE}"/>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088AB96B-3581-858A-7B05-884CA2F37978}"/>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589F4F5C-5C6B-2738-9FBF-60C1C3AAC98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3146EFB-9AC1-336A-DE8B-7B3122FF31D3}"/>
                  </a:ext>
                </a:extLst>
              </p:cNvPr>
              <p:cNvSpPr txBox="1"/>
              <p:nvPr/>
            </p:nvSpPr>
            <p:spPr>
              <a:xfrm>
                <a:off x="1029748" y="2553233"/>
                <a:ext cx="10132503" cy="2461764"/>
              </a:xfrm>
              <a:prstGeom prst="rect">
                <a:avLst/>
              </a:prstGeom>
              <a:noFill/>
            </p:spPr>
            <p:txBody>
              <a:bodyPr wrap="square" rtlCol="0">
                <a:spAutoFit/>
              </a:bodyPr>
              <a:lstStyle/>
              <a:p>
                <a:r>
                  <a:rPr kumimoji="1" lang="ja-JP" altLang="en-US" dirty="0"/>
                  <a:t>伝達インピーダンスの分母にある</a:t>
                </a:r>
                <a14:m>
                  <m:oMath xmlns:m="http://schemas.openxmlformats.org/officeDocument/2006/math">
                    <m:r>
                      <a:rPr kumimoji="1" lang="en-US" altLang="ja-JP" b="0" i="1" smtClean="0">
                        <a:latin typeface="Cambria Math" panose="02040503050406030204" pitchFamily="18" charset="0"/>
                      </a:rPr>
                      <m:t>𝜔</m:t>
                    </m:r>
                  </m:oMath>
                </a14:m>
                <a:r>
                  <a:rPr kumimoji="1" lang="ja-JP" altLang="en-US" dirty="0"/>
                  <a:t>の二次の項に着目すると</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r>
                        <a:rPr kumimoji="1" lang="en-US" altLang="ja-JP" sz="1800" b="0" i="1" smtClean="0">
                          <a:latin typeface="Cambria Math" panose="02040503050406030204" pitchFamily="18" charset="0"/>
                        </a:rPr>
                        <m:t>+</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𝐶𝐸</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𝑖𝑒</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e>
                      </m:d>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𝑗𝑐</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oMath>
                  </m:oMathPara>
                </a14:m>
                <a:endParaRPr kumimoji="1" lang="en-US" altLang="ja-JP" sz="1800" b="0" dirty="0"/>
              </a:p>
              <a:p>
                <a:r>
                  <a:rPr kumimoji="1" lang="ja-JP" altLang="en-US" dirty="0"/>
                  <a:t>それぞれ現状のバイアス状態では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r>
                        <a:rPr kumimoji="1" lang="en-US" altLang="ja-JP" sz="1800" b="0" i="1" smtClean="0">
                          <a:latin typeface="Cambria Math" panose="02040503050406030204" pitchFamily="18" charset="0"/>
                        </a:rPr>
                        <m:t>≈1.51×</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10</m:t>
                          </m:r>
                        </m:e>
                        <m:sup>
                          <m:r>
                            <a:rPr kumimoji="1" lang="en-US" altLang="ja-JP" sz="1800" b="0" i="1" smtClean="0">
                              <a:latin typeface="Cambria Math" panose="02040503050406030204" pitchFamily="18" charset="0"/>
                            </a:rPr>
                            <m:t>−18</m:t>
                          </m:r>
                        </m:sup>
                      </m:sSup>
                    </m:oMath>
                  </m:oMathPara>
                </a14:m>
                <a:endParaRPr kumimoji="1" lang="en-US" altLang="ja-JP" sz="1800" b="0" dirty="0"/>
              </a:p>
              <a:p>
                <a:pPr/>
                <a14:m>
                  <m:oMathPara xmlns:m="http://schemas.openxmlformats.org/officeDocument/2006/math">
                    <m:oMathParaPr>
                      <m:jc m:val="centerGroup"/>
                    </m:oMathParaPr>
                    <m:oMath xmlns:m="http://schemas.openxmlformats.org/officeDocument/2006/math">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𝐶𝐸</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𝑖𝑒</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e>
                      </m:d>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𝑗𝑐</m:t>
                          </m:r>
                        </m:sub>
                      </m:sSub>
                      <m:r>
                        <a:rPr kumimoji="1" lang="en-US" altLang="ja-JP" sz="1800" b="0" i="1" smtClean="0">
                          <a:latin typeface="Cambria Math" panose="02040503050406030204" pitchFamily="18" charset="0"/>
                        </a:rPr>
                        <m:t>≈6.35×</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10</m:t>
                          </m:r>
                        </m:e>
                        <m:sup>
                          <m:r>
                            <a:rPr kumimoji="1" lang="en-US" altLang="ja-JP" sz="1800" b="0" i="1" smtClean="0">
                              <a:latin typeface="Cambria Math" panose="02040503050406030204" pitchFamily="18" charset="0"/>
                            </a:rPr>
                            <m:t>−17</m:t>
                          </m:r>
                        </m:sup>
                      </m:sSup>
                    </m:oMath>
                  </m:oMathPara>
                </a14:m>
                <a:endParaRPr kumimoji="1" lang="en-US" altLang="ja-JP" sz="1800" b="0" dirty="0"/>
              </a:p>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r>
                        <a:rPr kumimoji="1" lang="en-US" altLang="ja-JP" sz="1800" b="0" i="1" smtClean="0">
                          <a:latin typeface="Cambria Math" panose="02040503050406030204" pitchFamily="18" charset="0"/>
                        </a:rPr>
                        <m:t>≈3.37×</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10</m:t>
                          </m:r>
                        </m:e>
                        <m:sup>
                          <m:r>
                            <a:rPr kumimoji="1" lang="en-US" altLang="ja-JP" sz="1800" b="0" i="1" smtClean="0">
                              <a:latin typeface="Cambria Math" panose="02040503050406030204" pitchFamily="18" charset="0"/>
                            </a:rPr>
                            <m:t>−17</m:t>
                          </m:r>
                        </m:sup>
                      </m:sSup>
                    </m:oMath>
                  </m:oMathPara>
                </a14:m>
                <a:endParaRPr kumimoji="1" lang="en-US" altLang="ja-JP" dirty="0"/>
              </a:p>
              <a:p>
                <a:r>
                  <a:rPr lang="ja-JP" altLang="en-US" dirty="0"/>
                  <a:t>であり、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r>
                      <a:rPr lang="ja-JP" altLang="en-US" i="1">
                        <a:latin typeface="Cambria Math" panose="02040503050406030204" pitchFamily="18" charset="0"/>
                      </a:rPr>
                      <m:t>を</m:t>
                    </m:r>
                  </m:oMath>
                </a14:m>
                <a:r>
                  <a:rPr lang="ja-JP" altLang="en-US" dirty="0"/>
                  <a:t>小さくすると伝達インピーダンスが大きく下がるが全体として遮断周波数をあげるためにはこれも小さくしなければならない。単純な</a:t>
                </a:r>
                <a:r>
                  <a:rPr lang="en-US" altLang="ja-JP" dirty="0"/>
                  <a:t>TIA</a:t>
                </a:r>
                <a:r>
                  <a:rPr lang="ja-JP" altLang="en-US" dirty="0"/>
                  <a:t>の限界は数十</a:t>
                </a:r>
                <a:r>
                  <a:rPr lang="en-US" altLang="ja-JP" dirty="0"/>
                  <a:t>GHz</a:t>
                </a:r>
                <a:r>
                  <a:rPr lang="ja-JP" altLang="en-US" dirty="0"/>
                  <a:t>程度だと考えられる。</a:t>
                </a:r>
                <a:endParaRPr lang="en-US" altLang="ja-JP" dirty="0"/>
              </a:p>
            </p:txBody>
          </p:sp>
        </mc:Choice>
        <mc:Fallback>
          <p:sp>
            <p:nvSpPr>
              <p:cNvPr id="6" name="テキスト ボックス 5">
                <a:extLst>
                  <a:ext uri="{FF2B5EF4-FFF2-40B4-BE49-F238E27FC236}">
                    <a16:creationId xmlns:a16="http://schemas.microsoft.com/office/drawing/2014/main" id="{A3146EFB-9AC1-336A-DE8B-7B3122FF31D3}"/>
                  </a:ext>
                </a:extLst>
              </p:cNvPr>
              <p:cNvSpPr txBox="1">
                <a:spLocks noRot="1" noChangeAspect="1" noMove="1" noResize="1" noEditPoints="1" noAdjustHandles="1" noChangeArrowheads="1" noChangeShapeType="1" noTextEdit="1"/>
              </p:cNvSpPr>
              <p:nvPr/>
            </p:nvSpPr>
            <p:spPr>
              <a:xfrm>
                <a:off x="1029748" y="2553233"/>
                <a:ext cx="10132503" cy="2461764"/>
              </a:xfrm>
              <a:prstGeom prst="rect">
                <a:avLst/>
              </a:prstGeom>
              <a:blipFill>
                <a:blip r:embed="rId2"/>
                <a:stretch>
                  <a:fillRect l="-542" t="-1238" r="-241" b="-29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718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グラフ, 折れ線グラフ&#10;&#10;自動的に生成された説明">
            <a:extLst>
              <a:ext uri="{FF2B5EF4-FFF2-40B4-BE49-F238E27FC236}">
                <a16:creationId xmlns:a16="http://schemas.microsoft.com/office/drawing/2014/main" id="{BB4A55BA-53ED-0B47-5C9E-E1E2112FF931}"/>
              </a:ext>
            </a:extLst>
          </p:cNvPr>
          <p:cNvPicPr>
            <a:picLocks noChangeAspect="1"/>
          </p:cNvPicPr>
          <p:nvPr/>
        </p:nvPicPr>
        <p:blipFill rotWithShape="1">
          <a:blip r:embed="rId2">
            <a:extLst>
              <a:ext uri="{28A0092B-C50C-407E-A947-70E740481C1C}">
                <a14:useLocalDpi xmlns:a14="http://schemas.microsoft.com/office/drawing/2010/main" val="0"/>
              </a:ext>
            </a:extLst>
          </a:blip>
          <a:srcRect r="11984"/>
          <a:stretch/>
        </p:blipFill>
        <p:spPr>
          <a:xfrm>
            <a:off x="5868979" y="1457789"/>
            <a:ext cx="5794104" cy="4608100"/>
          </a:xfrm>
          <a:prstGeom prst="rect">
            <a:avLst/>
          </a:prstGeom>
        </p:spPr>
      </p:pic>
      <p:sp>
        <p:nvSpPr>
          <p:cNvPr id="2" name="タイトル 1">
            <a:extLst>
              <a:ext uri="{FF2B5EF4-FFF2-40B4-BE49-F238E27FC236}">
                <a16:creationId xmlns:a16="http://schemas.microsoft.com/office/drawing/2014/main" id="{AA5EC6EC-0E43-1E5C-0FB2-F18409E1B563}"/>
              </a:ext>
            </a:extLst>
          </p:cNvPr>
          <p:cNvSpPr>
            <a:spLocks noGrp="1"/>
          </p:cNvSpPr>
          <p:nvPr>
            <p:ph type="title"/>
          </p:nvPr>
        </p:nvSpPr>
        <p:spPr/>
        <p:txBody>
          <a:bodyPr/>
          <a:lstStyle/>
          <a:p>
            <a:r>
              <a:rPr lang="en-US" altLang="ja-JP" dirty="0" err="1"/>
              <a:t>b</a:t>
            </a:r>
            <a:r>
              <a:rPr kumimoji="1" lang="en-US" altLang="ja-JP" dirty="0" err="1"/>
              <a:t>jt</a:t>
            </a:r>
            <a:r>
              <a:rPr kumimoji="1" lang="ja-JP" altLang="en-US" dirty="0"/>
              <a:t>のバッファ回路</a:t>
            </a:r>
          </a:p>
        </p:txBody>
      </p:sp>
      <p:sp>
        <p:nvSpPr>
          <p:cNvPr id="3" name="日付プレースホルダー 2">
            <a:extLst>
              <a:ext uri="{FF2B5EF4-FFF2-40B4-BE49-F238E27FC236}">
                <a16:creationId xmlns:a16="http://schemas.microsoft.com/office/drawing/2014/main" id="{A6F86AA9-FB24-7C96-E493-39ECF8CFC018}"/>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C9C3C971-503E-696C-54F6-99E2CA6590B3}"/>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B097235F-E144-9B9C-2AF0-B5AD5331901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AF656DC2-3C81-5E6E-0238-4B86AA373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29" y="1181065"/>
            <a:ext cx="3036205" cy="2580774"/>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D5D9CE6-B3B1-B541-5307-B5CAD7FE73D3}"/>
                  </a:ext>
                </a:extLst>
              </p:cNvPr>
              <p:cNvSpPr txBox="1"/>
              <p:nvPr/>
            </p:nvSpPr>
            <p:spPr>
              <a:xfrm>
                <a:off x="204380" y="4230824"/>
                <a:ext cx="6060141" cy="1477328"/>
              </a:xfrm>
              <a:prstGeom prst="rect">
                <a:avLst/>
              </a:prstGeom>
              <a:noFill/>
            </p:spPr>
            <p:txBody>
              <a:bodyPr wrap="square" rtlCol="0">
                <a:spAutoFit/>
              </a:bodyPr>
              <a:lstStyle/>
              <a:p>
                <a:r>
                  <a:rPr lang="ja-JP" altLang="en-US" dirty="0"/>
                  <a:t>左の回路で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𝐵𝐸</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oMath>
                </a14:m>
                <a:r>
                  <a:rPr kumimoji="1" lang="ja-JP" altLang="en-US" dirty="0"/>
                  <a:t>特性をシミュレーションした。</a:t>
                </a:r>
                <a:endParaRPr kumimoji="1" lang="en-US" altLang="ja-JP" dirty="0"/>
              </a:p>
              <a:p>
                <a:r>
                  <a:rPr lang="ja-JP" altLang="en-US" dirty="0"/>
                  <a:t>但し</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𝐶𝐸</m:t>
                        </m:r>
                      </m:sub>
                    </m:sSub>
                    <m:r>
                      <a:rPr lang="en-US" altLang="ja-JP" b="0" i="1" smtClean="0">
                        <a:latin typeface="Cambria Math" panose="02040503050406030204" pitchFamily="18" charset="0"/>
                      </a:rPr>
                      <m:t>=1.7 </m:t>
                    </m:r>
                    <m:r>
                      <m:rPr>
                        <m:sty m:val="p"/>
                      </m:rPr>
                      <a:rPr lang="en-US" altLang="ja-JP" b="0" i="0" smtClean="0">
                        <a:latin typeface="Cambria Math" panose="02040503050406030204" pitchFamily="18" charset="0"/>
                      </a:rPr>
                      <m:t>V</m:t>
                    </m:r>
                  </m:oMath>
                </a14:m>
                <a:r>
                  <a:rPr kumimoji="1" lang="ja-JP" altLang="en-US" dirty="0"/>
                  <a:t>。</a:t>
                </a:r>
                <a:endParaRPr kumimoji="1" lang="en-US" altLang="ja-JP" dirty="0"/>
              </a:p>
              <a:p>
                <a:endParaRPr lang="en-US" altLang="ja-JP" dirty="0"/>
              </a:p>
              <a:p>
                <a14:m>
                  <m:oMath xmlns:m="http://schemas.openxmlformats.org/officeDocument/2006/math">
                    <m:r>
                      <a:rPr kumimoji="1" lang="en-US" altLang="ja-JP" b="0" i="1" smtClean="0">
                        <a:latin typeface="Cambria Math" panose="02040503050406030204" pitchFamily="18" charset="0"/>
                      </a:rPr>
                      <m:t>20 </m:t>
                    </m:r>
                    <m:r>
                      <a:rPr kumimoji="1" lang="en-US" altLang="ja-JP" b="0" i="1" smtClean="0">
                        <a:latin typeface="Cambria Math" panose="02040503050406030204" pitchFamily="18" charset="0"/>
                      </a:rPr>
                      <m:t>𝑚𝑆</m:t>
                    </m:r>
                  </m:oMath>
                </a14:m>
                <a:r>
                  <a:rPr kumimoji="1" lang="ja-JP" altLang="en-US" dirty="0"/>
                  <a:t>を達成するには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sub>
                    </m:sSub>
                    <m:r>
                      <a:rPr kumimoji="1" lang="en-US" altLang="ja-JP" b="0" i="1" smtClean="0">
                        <a:latin typeface="Cambria Math" panose="02040503050406030204" pitchFamily="18" charset="0"/>
                      </a:rPr>
                      <m:t>=870 </m:t>
                    </m:r>
                    <m:r>
                      <a:rPr kumimoji="1" lang="en-US" altLang="ja-JP" b="0" i="1" smtClean="0">
                        <a:latin typeface="Cambria Math" panose="02040503050406030204" pitchFamily="18" charset="0"/>
                      </a:rPr>
                      <m:t>𝑚𝑉</m:t>
                    </m:r>
                  </m:oMath>
                </a14:m>
                <a:r>
                  <a:rPr kumimoji="1" lang="ja-JP" altLang="en-US" dirty="0"/>
                  <a:t>程度必要であり、</a:t>
                </a:r>
                <a:endParaRPr kumimoji="1" lang="en-US" altLang="ja-JP" dirty="0"/>
              </a:p>
              <a:p>
                <a:r>
                  <a:rPr kumimoji="1" lang="ja-JP" altLang="en-US" dirty="0"/>
                  <a:t>このままバッファにするのは難しい。</a:t>
                </a:r>
              </a:p>
            </p:txBody>
          </p:sp>
        </mc:Choice>
        <mc:Fallback xmlns="">
          <p:sp>
            <p:nvSpPr>
              <p:cNvPr id="8" name="テキスト ボックス 7">
                <a:extLst>
                  <a:ext uri="{FF2B5EF4-FFF2-40B4-BE49-F238E27FC236}">
                    <a16:creationId xmlns:a16="http://schemas.microsoft.com/office/drawing/2014/main" id="{3D5D9CE6-B3B1-B541-5307-B5CAD7FE73D3}"/>
                  </a:ext>
                </a:extLst>
              </p:cNvPr>
              <p:cNvSpPr txBox="1">
                <a:spLocks noRot="1" noChangeAspect="1" noMove="1" noResize="1" noEditPoints="1" noAdjustHandles="1" noChangeArrowheads="1" noChangeShapeType="1" noTextEdit="1"/>
              </p:cNvSpPr>
              <p:nvPr/>
            </p:nvSpPr>
            <p:spPr>
              <a:xfrm>
                <a:off x="204380" y="4230824"/>
                <a:ext cx="6060141" cy="1477328"/>
              </a:xfrm>
              <a:prstGeom prst="rect">
                <a:avLst/>
              </a:prstGeom>
              <a:blipFill>
                <a:blip r:embed="rId4"/>
                <a:stretch>
                  <a:fillRect l="-905" t="-1653" b="-57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812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D7370-22CB-77C6-6C62-962DFA5AC3C8}"/>
              </a:ext>
            </a:extLst>
          </p:cNvPr>
          <p:cNvSpPr>
            <a:spLocks noGrp="1"/>
          </p:cNvSpPr>
          <p:nvPr>
            <p:ph type="title"/>
          </p:nvPr>
        </p:nvSpPr>
        <p:spPr/>
        <p:txBody>
          <a:bodyPr/>
          <a:lstStyle/>
          <a:p>
            <a:r>
              <a:rPr kumimoji="1" lang="en-US" altLang="ja-JP" dirty="0" err="1"/>
              <a:t>rfnmos</a:t>
            </a:r>
            <a:r>
              <a:rPr kumimoji="1" lang="ja-JP" altLang="en-US" dirty="0"/>
              <a:t>のバッファ回路</a:t>
            </a:r>
          </a:p>
        </p:txBody>
      </p:sp>
      <p:sp>
        <p:nvSpPr>
          <p:cNvPr id="3" name="日付プレースホルダー 2">
            <a:extLst>
              <a:ext uri="{FF2B5EF4-FFF2-40B4-BE49-F238E27FC236}">
                <a16:creationId xmlns:a16="http://schemas.microsoft.com/office/drawing/2014/main" id="{61155A22-00FF-3CCA-D201-2D0CEB150241}"/>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6100F0C3-DD09-0D7A-850B-ED1DFAC15423}"/>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411392C7-7EB4-71ED-BE5A-9D5759FB570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16B6C74D-3014-0435-E351-49FC09D98C10}"/>
              </a:ext>
            </a:extLst>
          </p:cNvPr>
          <p:cNvPicPr>
            <a:picLocks noChangeAspect="1"/>
          </p:cNvPicPr>
          <p:nvPr/>
        </p:nvPicPr>
        <p:blipFill rotWithShape="1">
          <a:blip r:embed="rId2">
            <a:extLst>
              <a:ext uri="{28A0092B-C50C-407E-A947-70E740481C1C}">
                <a14:useLocalDpi xmlns:a14="http://schemas.microsoft.com/office/drawing/2010/main" val="0"/>
              </a:ext>
            </a:extLst>
          </a:blip>
          <a:srcRect r="10910"/>
          <a:stretch/>
        </p:blipFill>
        <p:spPr>
          <a:xfrm>
            <a:off x="5628653" y="1292684"/>
            <a:ext cx="6296128" cy="4946966"/>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132C630B-D966-06A7-089A-000DB3D06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53" y="1399477"/>
            <a:ext cx="4297689" cy="2642621"/>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B7C273E-BE42-B2BB-AF7E-44961BF895CC}"/>
                  </a:ext>
                </a:extLst>
              </p:cNvPr>
              <p:cNvSpPr txBox="1"/>
              <p:nvPr/>
            </p:nvSpPr>
            <p:spPr>
              <a:xfrm>
                <a:off x="178113" y="4629620"/>
                <a:ext cx="5827058" cy="1477328"/>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=330 </m:t>
                    </m:r>
                    <m:r>
                      <m:rPr>
                        <m:sty m:val="p"/>
                      </m:rPr>
                      <a:rPr kumimoji="1" lang="en-US" altLang="ja-JP" b="0" i="0" smtClean="0">
                        <a:latin typeface="Cambria Math" panose="02040503050406030204" pitchFamily="18" charset="0"/>
                      </a:rPr>
                      <m:t>nm</m:t>
                    </m:r>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𝑛𝑔</m:t>
                    </m:r>
                    <m:r>
                      <a:rPr kumimoji="1" lang="en-US" altLang="ja-JP" b="0" i="0" smtClean="0">
                        <a:latin typeface="Cambria Math" panose="02040503050406030204" pitchFamily="18" charset="0"/>
                      </a:rPr>
                      <m:t>=32</m:t>
                    </m:r>
                  </m:oMath>
                </a14:m>
                <a:r>
                  <a:rPr kumimoji="1" lang="ja-JP" altLang="en-US" dirty="0"/>
                  <a:t>で</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V</m:t>
                    </m:r>
                  </m:oMath>
                </a14:m>
                <a:r>
                  <a:rPr kumimoji="1" lang="ja-JP" altLang="en-US" dirty="0"/>
                  <a:t>の時に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=20 </m:t>
                    </m:r>
                    <m:r>
                      <m:rPr>
                        <m:sty m:val="p"/>
                      </m:rPr>
                      <a:rPr kumimoji="1" lang="en-US" altLang="ja-JP" b="0" i="0" smtClean="0">
                        <a:latin typeface="Cambria Math" panose="02040503050406030204" pitchFamily="18" charset="0"/>
                      </a:rPr>
                      <m:t>mS</m:t>
                    </m:r>
                  </m:oMath>
                </a14:m>
                <a:r>
                  <a:rPr kumimoji="1" lang="ja-JP" altLang="en-US" dirty="0"/>
                  <a:t>になるよう</a:t>
                </a:r>
                <a14:m>
                  <m:oMath xmlns:m="http://schemas.openxmlformats.org/officeDocument/2006/math">
                    <m:r>
                      <a:rPr kumimoji="1" lang="en-US" altLang="ja-JP" b="0" i="1" smtClean="0">
                        <a:latin typeface="Cambria Math" panose="02040503050406030204" pitchFamily="18" charset="0"/>
                      </a:rPr>
                      <m:t>𝑊</m:t>
                    </m:r>
                  </m:oMath>
                </a14:m>
                <a:r>
                  <a:rPr kumimoji="1" lang="ja-JP" altLang="en-US" dirty="0"/>
                  <a:t>を調整した。</a:t>
                </a:r>
                <a:endParaRPr kumimoji="1" lang="en-US" altLang="ja-JP" dirty="0"/>
              </a:p>
              <a:p>
                <a:endParaRPr lang="en-US" altLang="ja-JP" dirty="0"/>
              </a:p>
              <a:p>
                <a:r>
                  <a:rPr lang="ja-JP" altLang="en-US" dirty="0"/>
                  <a:t>このままでは</a:t>
                </a:r>
                <a:r>
                  <a:rPr lang="en-US" altLang="ja-JP" dirty="0" err="1"/>
                  <a:t>bjt</a:t>
                </a:r>
                <a:r>
                  <a:rPr lang="ja-JP" altLang="en-US" dirty="0"/>
                  <a:t>にせよ</a:t>
                </a:r>
                <a:r>
                  <a:rPr lang="en-US" altLang="ja-JP" dirty="0" err="1"/>
                  <a:t>nmos</a:t>
                </a:r>
                <a:r>
                  <a:rPr lang="ja-JP" altLang="en-US" dirty="0"/>
                  <a:t>にせよ乗算回路の出力によって</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oMath>
                </a14:m>
                <a:r>
                  <a:rPr lang="ja-JP" altLang="en-US" dirty="0"/>
                  <a:t>がかなり変動するため出力が歪みやすい。</a:t>
                </a:r>
                <a:endParaRPr lang="en-US" altLang="ja-JP" dirty="0"/>
              </a:p>
            </p:txBody>
          </p:sp>
        </mc:Choice>
        <mc:Fallback xmlns="">
          <p:sp>
            <p:nvSpPr>
              <p:cNvPr id="10" name="テキスト ボックス 9">
                <a:extLst>
                  <a:ext uri="{FF2B5EF4-FFF2-40B4-BE49-F238E27FC236}">
                    <a16:creationId xmlns:a16="http://schemas.microsoft.com/office/drawing/2014/main" id="{DB7C273E-BE42-B2BB-AF7E-44961BF895CC}"/>
                  </a:ext>
                </a:extLst>
              </p:cNvPr>
              <p:cNvSpPr txBox="1">
                <a:spLocks noRot="1" noChangeAspect="1" noMove="1" noResize="1" noEditPoints="1" noAdjustHandles="1" noChangeArrowheads="1" noChangeShapeType="1" noTextEdit="1"/>
              </p:cNvSpPr>
              <p:nvPr/>
            </p:nvSpPr>
            <p:spPr>
              <a:xfrm>
                <a:off x="178113" y="4629620"/>
                <a:ext cx="5827058" cy="1477328"/>
              </a:xfrm>
              <a:prstGeom prst="rect">
                <a:avLst/>
              </a:prstGeom>
              <a:blipFill>
                <a:blip r:embed="rId4"/>
                <a:stretch>
                  <a:fillRect l="-837" t="-1646" b="-57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80503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74603E2-5E24-4E31-BF55-F0E31356CDDC}" vid="{10DCDC75-45A1-4D06-8F61-6B01224EABC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867</TotalTime>
  <Words>496</Words>
  <Application>Microsoft Office PowerPoint</Application>
  <PresentationFormat>ワイド画面</PresentationFormat>
  <Paragraphs>76</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Medium</vt:lpstr>
      <vt:lpstr>Arial</vt:lpstr>
      <vt:lpstr>Cambria Math</vt:lpstr>
      <vt:lpstr>Times New Roman</vt:lpstr>
      <vt:lpstr>Office テーマ</vt:lpstr>
      <vt:lpstr>TIAのAC特性</vt:lpstr>
      <vt:lpstr>PDのみのTIA</vt:lpstr>
      <vt:lpstr>PDのみのTIA</vt:lpstr>
      <vt:lpstr>TIA全体の等価回路</vt:lpstr>
      <vt:lpstr>TIA全体の小信号解析</vt:lpstr>
      <vt:lpstr>TIA全体の等価回路</vt:lpstr>
      <vt:lpstr>律速の原因</vt:lpstr>
      <vt:lpstr>bjtのバッファ回路</vt:lpstr>
      <vt:lpstr>rfnmosのバッファ回路</vt:lpstr>
      <vt:lpstr>VBICモデル</vt:lpstr>
      <vt:lpstr>設計基準類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KOJIMAHIKARU</dc:creator>
  <cp:lastModifiedBy>KOJIMAHIKARU</cp:lastModifiedBy>
  <cp:revision>8</cp:revision>
  <dcterms:created xsi:type="dcterms:W3CDTF">2024-06-21T03:46:33Z</dcterms:created>
  <dcterms:modified xsi:type="dcterms:W3CDTF">2024-06-27T04:24:08Z</dcterms:modified>
</cp:coreProperties>
</file>