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2024/1/30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集積回路設計ミーティング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30</a:t>
            </a:r>
            <a:r>
              <a:rPr kumimoji="1" lang="ja-JP" altLang="en-US" dirty="0"/>
              <a:t>日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2DA91-EC5F-4266-E708-A2216871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36FED-6FFF-E2A5-9A01-0C4590D5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F4B22-4771-3438-5264-748A7868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5A99BF-3951-3E98-3548-7966D99C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E1CB1C-0178-0CD8-4C3E-1982CD6C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993164-33B8-112C-929D-F186F3FD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B138CE-668A-9FDE-81A5-85C59AF89233}"/>
              </a:ext>
            </a:extLst>
          </p:cNvPr>
          <p:cNvSpPr txBox="1"/>
          <p:nvPr/>
        </p:nvSpPr>
        <p:spPr>
          <a:xfrm>
            <a:off x="2981936" y="2542903"/>
            <a:ext cx="6228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KM-cmr10" panose="020B0501010101010101" pitchFamily="34" charset="2"/>
              </a:rPr>
              <a:t>カレントミラーのばらつき</a:t>
            </a:r>
            <a:endParaRPr kumimoji="1" lang="en-US" altLang="ja-JP" sz="2800" dirty="0">
              <a:latin typeface="BKM-cmr10" panose="020B0501010101010101" pitchFamily="34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ja-JP" sz="2800" dirty="0">
              <a:latin typeface="BKM-cmr10" panose="020B0501010101010101" pitchFamily="34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KM-cmr10" panose="020B0501010101010101" pitchFamily="34" charset="2"/>
              </a:rPr>
              <a:t>電源装置の精度</a:t>
            </a:r>
            <a:endParaRPr kumimoji="1" lang="en-US" altLang="ja-JP" sz="2800" dirty="0">
              <a:latin typeface="BKM-cmr10" panose="020B0501010101010101" pitchFamily="34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ja-JP" sz="2800" dirty="0">
              <a:latin typeface="BKM-cmr10" panose="020B0501010101010101" pitchFamily="34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KM-cmr10" panose="020B0501010101010101" pitchFamily="34" charset="2"/>
              </a:rPr>
              <a:t>カレントミラーの素子値</a:t>
            </a:r>
          </a:p>
        </p:txBody>
      </p:sp>
    </p:spTree>
    <p:extLst>
      <p:ext uri="{BB962C8B-B14F-4D97-AF65-F5344CB8AC3E}">
        <p14:creationId xmlns:p14="http://schemas.microsoft.com/office/powerpoint/2010/main" val="163007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F7666-EED1-30BA-20E7-8E512763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カレントミラーのばらつき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CA3F43-1B25-B2F0-50AD-3B03245B1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暗い, ノートパソコン, コンピュータ, 夜 が含まれている画像&#10;&#10;自動的に生成された説明">
            <a:extLst>
              <a:ext uri="{FF2B5EF4-FFF2-40B4-BE49-F238E27FC236}">
                <a16:creationId xmlns:a16="http://schemas.microsoft.com/office/drawing/2014/main" id="{EC38D8B6-82B3-3746-E5F6-12D44467D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25587"/>
            <a:ext cx="4078232" cy="2112268"/>
          </a:xfrm>
          <a:prstGeom prst="rect">
            <a:avLst/>
          </a:prstGeom>
        </p:spPr>
      </p:pic>
      <p:pic>
        <p:nvPicPr>
          <p:cNvPr id="7" name="図 6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D7B296C9-7E7D-F93F-7B05-C57371C6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9" y="1094465"/>
            <a:ext cx="5038354" cy="3675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0E9A36B-D146-20DC-4115-C8EC065F89D4}"/>
                  </a:ext>
                </a:extLst>
              </p:cNvPr>
              <p:cNvSpPr txBox="1"/>
              <p:nvPr/>
            </p:nvSpPr>
            <p:spPr>
              <a:xfrm>
                <a:off x="6409954" y="2921209"/>
                <a:ext cx="4687947" cy="200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上下の電流源とカレントミラーについてコーナーモデルで参照電圧と電流の関係についてシミュレーションを行った。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所望の電圧付近で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をスイープし、その時のコンダクタンス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プロットした。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0E9A36B-D146-20DC-4115-C8EC065F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954" y="2921209"/>
                <a:ext cx="4687947" cy="2008755"/>
              </a:xfrm>
              <a:prstGeom prst="rect">
                <a:avLst/>
              </a:prstGeom>
              <a:blipFill>
                <a:blip r:embed="rId4"/>
                <a:stretch>
                  <a:fillRect l="-1170" t="-1515" r="-58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A815E288-4781-6560-19E4-B4CCC75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3D71093-C32D-5846-1EE5-E3947DCA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37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8ED54-4519-F2AF-9E21-1F6C32DD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カレントミラーのばらつき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B667D7-2B22-8689-AD8F-A073E1FD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185300-EF37-1C9E-0EF6-8A90E40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75BD2-1FF0-014C-3F7B-75AA4C824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BF7EAA2-3711-18F7-BA2A-AA66765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8" y="1255338"/>
            <a:ext cx="5179817" cy="3625872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0DF423D2-C055-95F9-F9D3-86BF5EE2D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60" y="1255339"/>
            <a:ext cx="5179816" cy="3625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82C2880-7EFE-7BF5-5BAB-E823DD6EA1B5}"/>
                  </a:ext>
                </a:extLst>
              </p:cNvPr>
              <p:cNvSpPr txBox="1"/>
              <p:nvPr/>
            </p:nvSpPr>
            <p:spPr>
              <a:xfrm>
                <a:off x="1749243" y="4883136"/>
                <a:ext cx="3674378" cy="55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BKM-cmr10" panose="020B0501010101010101" pitchFamily="34" charset="2"/>
                  </a:rPr>
                  <a:t>PMOS</a:t>
                </a:r>
                <a:r>
                  <a:rPr kumimoji="1" lang="ja-JP" altLang="en-US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𝑟𝑒𝑓𝑈</m:t>
                            </m:r>
                          </m:sub>
                        </m:sSub>
                      </m:den>
                    </m:f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𝑟𝑒𝑓𝑈</m:t>
                        </m:r>
                      </m:sub>
                    </m:sSub>
                  </m:oMath>
                </a14:m>
                <a:r>
                  <a:rPr kumimoji="1" lang="ja-JP" altLang="en-US" dirty="0"/>
                  <a:t>特性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82C2880-7EFE-7BF5-5BAB-E823DD6E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43" y="4883136"/>
                <a:ext cx="3674378" cy="555152"/>
              </a:xfrm>
              <a:prstGeom prst="rect">
                <a:avLst/>
              </a:prstGeom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FF5EBF7-83E8-4DBC-C988-243469DBFBD8}"/>
                  </a:ext>
                </a:extLst>
              </p:cNvPr>
              <p:cNvSpPr txBox="1"/>
              <p:nvPr/>
            </p:nvSpPr>
            <p:spPr>
              <a:xfrm>
                <a:off x="6768379" y="4863539"/>
                <a:ext cx="3674378" cy="55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BKM-cmr10" panose="020B0501010101010101" pitchFamily="34" charset="2"/>
                  </a:rPr>
                  <a:t>N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MOS</a:t>
                </a:r>
                <a:r>
                  <a:rPr kumimoji="1" lang="ja-JP" altLang="en-US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𝑟𝑒𝑓𝐿</m:t>
                            </m:r>
                          </m:sub>
                        </m:sSub>
                      </m:den>
                    </m:f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𝑟𝑒𝑓𝐿</m:t>
                        </m:r>
                      </m:sub>
                    </m:sSub>
                  </m:oMath>
                </a14:m>
                <a:r>
                  <a:rPr kumimoji="1" lang="ja-JP" altLang="en-US" dirty="0"/>
                  <a:t>特性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FF5EBF7-83E8-4DBC-C988-243469DB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79" y="4863539"/>
                <a:ext cx="3674378" cy="555152"/>
              </a:xfrm>
              <a:prstGeom prst="rect">
                <a:avLst/>
              </a:prstGeom>
              <a:blipFill>
                <a:blip r:embed="rId5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3609D0-B501-5313-5FB9-DCC696F69526}"/>
              </a:ext>
            </a:extLst>
          </p:cNvPr>
          <p:cNvSpPr txBox="1"/>
          <p:nvPr/>
        </p:nvSpPr>
        <p:spPr>
          <a:xfrm>
            <a:off x="1919449" y="5831052"/>
            <a:ext cx="83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KM-cmr10" panose="020B0501010101010101" pitchFamily="34" charset="2"/>
              </a:rPr>
              <a:t>PMOS</a:t>
            </a:r>
            <a:r>
              <a:rPr kumimoji="1" lang="ja-JP" altLang="en-US" dirty="0">
                <a:latin typeface="BKM-cmr10" panose="020B0501010101010101" pitchFamily="34" charset="2"/>
              </a:rPr>
              <a:t>では最大で</a:t>
            </a:r>
            <a:r>
              <a:rPr kumimoji="1" lang="en-US" altLang="ja-JP" dirty="0">
                <a:latin typeface="BKM-cmr10" panose="020B0501010101010101" pitchFamily="34" charset="2"/>
              </a:rPr>
              <a:t>1.97 mS</a:t>
            </a:r>
            <a:r>
              <a:rPr kumimoji="1" lang="ja-JP" altLang="en-US" dirty="0">
                <a:latin typeface="BKM-cmr10" panose="020B0501010101010101" pitchFamily="34" charset="2"/>
              </a:rPr>
              <a:t>、</a:t>
            </a:r>
            <a:r>
              <a:rPr lang="en-US" altLang="ja-JP" dirty="0">
                <a:latin typeface="BKM-cmr10" panose="020B0501010101010101" pitchFamily="34" charset="2"/>
              </a:rPr>
              <a:t> N</a:t>
            </a:r>
            <a:r>
              <a:rPr kumimoji="1" lang="en-US" altLang="ja-JP" dirty="0">
                <a:latin typeface="BKM-cmr10" panose="020B0501010101010101" pitchFamily="34" charset="2"/>
              </a:rPr>
              <a:t>MOS</a:t>
            </a:r>
            <a:r>
              <a:rPr kumimoji="1" lang="ja-JP" altLang="en-US" dirty="0">
                <a:latin typeface="BKM-cmr10" panose="020B0501010101010101" pitchFamily="34" charset="2"/>
              </a:rPr>
              <a:t>では最大で</a:t>
            </a:r>
            <a:r>
              <a:rPr kumimoji="1" lang="en-US" altLang="ja-JP" dirty="0">
                <a:latin typeface="BKM-cmr10" panose="020B0501010101010101" pitchFamily="34" charset="2"/>
              </a:rPr>
              <a:t>5.2 mS</a:t>
            </a:r>
            <a:r>
              <a:rPr kumimoji="1" lang="ja-JP" altLang="en-US" dirty="0">
                <a:latin typeface="BKM-cmr10" panose="020B0501010101010101" pitchFamily="34" charset="2"/>
              </a:rPr>
              <a:t>程度の電流が変動する。</a:t>
            </a:r>
            <a:endParaRPr kumimoji="1" lang="en-US" altLang="ja-JP" dirty="0">
              <a:latin typeface="BKM-cmr10" panose="020B0501010101010101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359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3E7BC-F6B2-1DF9-4E88-58490A4C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電源装置の精度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79A9D0-0226-C615-2185-A1C301C5D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電子機器, コンピュータ, モニター, 座る が含まれている画像&#10;&#10;自動的に生成された説明">
            <a:extLst>
              <a:ext uri="{FF2B5EF4-FFF2-40B4-BE49-F238E27FC236}">
                <a16:creationId xmlns:a16="http://schemas.microsoft.com/office/drawing/2014/main" id="{8448C36D-5EC7-39A9-FA3B-055EC16D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2" y="1061076"/>
            <a:ext cx="4838710" cy="2723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94A5680-C875-2EB5-7EA8-5B012BC10625}"/>
                  </a:ext>
                </a:extLst>
              </p:cNvPr>
              <p:cNvSpPr txBox="1"/>
              <p:nvPr/>
            </p:nvSpPr>
            <p:spPr>
              <a:xfrm>
                <a:off x="302004" y="3909270"/>
                <a:ext cx="532664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BKM-cmr10" panose="020B0501010101010101" pitchFamily="34" charset="2"/>
                  </a:rPr>
                  <a:t>KEYSIGHT E36312A(</a:t>
                </a:r>
                <a:r>
                  <a:rPr lang="ja-JP" altLang="en-US" dirty="0">
                    <a:latin typeface="BKM-cmr10" panose="020B0501010101010101" pitchFamily="34" charset="2"/>
                  </a:rPr>
                  <a:t>研究室にあるもの</a:t>
                </a:r>
                <a:r>
                  <a:rPr lang="en-US" altLang="ja-JP" dirty="0">
                    <a:latin typeface="BKM-cmr10" panose="020B0501010101010101" pitchFamily="34" charset="2"/>
                  </a:rPr>
                  <a:t>)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では</a:t>
                </a:r>
                <a:endParaRPr lang="en-US" altLang="ja-JP" dirty="0">
                  <a:latin typeface="BKM-cmr10" panose="020B0501010101010101" pitchFamily="34" charset="2"/>
                </a:endParaRPr>
              </a:p>
              <a:p>
                <a:r>
                  <a:rPr kumimoji="1" lang="en-US" altLang="ja-JP" dirty="0">
                    <a:latin typeface="BKM-cmr10" panose="020B0501010101010101" pitchFamily="34" charset="2"/>
                  </a:rPr>
                  <a:t>0.01 % + 1 mV</a:t>
                </a:r>
                <a:r>
                  <a:rPr kumimoji="1" lang="ja-JP" altLang="en-US" dirty="0">
                    <a:latin typeface="BKM-cmr10" panose="020B0501010101010101" pitchFamily="34" charset="2"/>
                  </a:rPr>
                  <a:t>の誤差がある。</a:t>
                </a:r>
                <a:endParaRPr kumimoji="1" lang="en-US" altLang="ja-JP" dirty="0">
                  <a:latin typeface="BKM-cmr10" panose="020B0501010101010101" pitchFamily="34" charset="2"/>
                </a:endParaRPr>
              </a:p>
              <a:p>
                <a:r>
                  <a:rPr lang="ja-JP" altLang="en-US" dirty="0">
                    <a:latin typeface="BKM-cmr10" panose="020B0501010101010101" pitchFamily="34" charset="2"/>
                  </a:rPr>
                  <a:t>今回は</a:t>
                </a:r>
                <a:r>
                  <a:rPr lang="en-US" altLang="ja-JP" dirty="0">
                    <a:latin typeface="BKM-cmr10" panose="020B0501010101010101" pitchFamily="34" charset="2"/>
                  </a:rPr>
                  <a:t>0.5 V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と</a:t>
                </a:r>
                <a:r>
                  <a:rPr lang="en-US" altLang="ja-JP" dirty="0">
                    <a:latin typeface="BKM-cmr10" panose="020B0501010101010101" pitchFamily="34" charset="2"/>
                  </a:rPr>
                  <a:t>0.8 V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で用いるので</a:t>
                </a:r>
                <a:r>
                  <a:rPr lang="en-US" altLang="ja-JP" dirty="0">
                    <a:latin typeface="BKM-cmr10" panose="020B0501010101010101" pitchFamily="34" charset="2"/>
                  </a:rPr>
                  <a:t>1 mV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の誤差を考えればよく、</a:t>
                </a:r>
                <a:endParaRPr lang="en-US" altLang="ja-JP" dirty="0">
                  <a:latin typeface="BKM-cmr10" panose="020B0501010101010101" pitchFamily="34" charset="2"/>
                </a:endParaRPr>
              </a:p>
              <a:p>
                <a:r>
                  <a:rPr kumimoji="1" lang="en-US" altLang="ja-JP" dirty="0">
                    <a:latin typeface="BKM-cmr10" panose="020B0501010101010101" pitchFamily="34" charset="2"/>
                  </a:rPr>
                  <a:t>PMOS</a:t>
                </a:r>
                <a:r>
                  <a:rPr kumimoji="1" lang="ja-JP" altLang="en-US" dirty="0">
                    <a:latin typeface="BKM-cmr10" panose="020B0501010101010101" pitchFamily="34" charset="2"/>
                  </a:rPr>
                  <a:t>では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1.65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>
                    <a:latin typeface="BKM-cmr10" panose="020B0501010101010101" pitchFamily="34" charset="2"/>
                  </a:rPr>
                  <a:t>A(</a:t>
                </a:r>
                <a:r>
                  <a:rPr kumimoji="1" lang="ja-JP" altLang="en-US" dirty="0">
                    <a:latin typeface="BKM-cmr10" panose="020B0501010101010101" pitchFamily="34" charset="2"/>
                  </a:rPr>
                  <a:t>約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0.2 %)</a:t>
                </a:r>
                <a:r>
                  <a:rPr lang="ja-JP" altLang="en-US" dirty="0">
                    <a:latin typeface="BKM-cmr10" panose="020B0501010101010101" pitchFamily="34" charset="2"/>
                  </a:rPr>
                  <a:t>、</a:t>
                </a:r>
                <a:endParaRPr lang="en-US" altLang="ja-JP" dirty="0">
                  <a:latin typeface="BKM-cmr10" panose="020B0501010101010101" pitchFamily="34" charset="2"/>
                </a:endParaRPr>
              </a:p>
              <a:p>
                <a:r>
                  <a:rPr lang="en-US" altLang="ja-JP" dirty="0">
                    <a:latin typeface="BKM-cmr10" panose="020B0501010101010101" pitchFamily="34" charset="2"/>
                  </a:rPr>
                  <a:t>NMOS</a:t>
                </a:r>
                <a:r>
                  <a:rPr lang="ja-JP" altLang="en-US" dirty="0">
                    <a:latin typeface="BKM-cmr10" panose="020B0501010101010101" pitchFamily="34" charset="2"/>
                  </a:rPr>
                  <a:t>では</a:t>
                </a:r>
                <a:r>
                  <a:rPr lang="en-US" altLang="ja-JP" dirty="0">
                    <a:latin typeface="BKM-cmr10" panose="020B0501010101010101" pitchFamily="34" charset="2"/>
                  </a:rPr>
                  <a:t>5.2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>
                    <a:latin typeface="BKM-cmr10" panose="020B0501010101010101" pitchFamily="34" charset="2"/>
                  </a:rPr>
                  <a:t>A(</a:t>
                </a:r>
                <a:r>
                  <a:rPr kumimoji="1" lang="ja-JP" altLang="en-US" dirty="0">
                    <a:latin typeface="BKM-cmr10" panose="020B0501010101010101" pitchFamily="34" charset="2"/>
                  </a:rPr>
                  <a:t>約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0.5 %)</a:t>
                </a:r>
              </a:p>
              <a:p>
                <a:r>
                  <a:rPr kumimoji="1" lang="ja-JP" altLang="en-US" dirty="0">
                    <a:latin typeface="BKM-cmr10" panose="020B0501010101010101" pitchFamily="34" charset="2"/>
                  </a:rPr>
                  <a:t>の誤差が出ることが分かる。</a:t>
                </a:r>
                <a:endParaRPr kumimoji="1" lang="en-US" altLang="ja-JP" dirty="0">
                  <a:latin typeface="BKM-cmr10" panose="020B0501010101010101" pitchFamily="34" charset="2"/>
                </a:endParaRPr>
              </a:p>
              <a:p>
                <a:r>
                  <a:rPr kumimoji="1" lang="ja-JP" altLang="en-US" dirty="0">
                    <a:latin typeface="BKM-cmr10" panose="020B0501010101010101" pitchFamily="34" charset="2"/>
                  </a:rPr>
                  <a:t>十分許容範囲内だと考えられる。ただし、電流は低抵抗を挿入し、電圧から計算する。</a:t>
                </a:r>
                <a:endParaRPr kumimoji="1" lang="en-US" altLang="ja-JP" dirty="0">
                  <a:latin typeface="BKM-cmr10" panose="020B0501010101010101" pitchFamily="34" charset="2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94A5680-C875-2EB5-7EA8-5B012BC10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" y="3909270"/>
                <a:ext cx="5326649" cy="2585323"/>
              </a:xfrm>
              <a:prstGeom prst="rect">
                <a:avLst/>
              </a:prstGeom>
              <a:blipFill>
                <a:blip r:embed="rId3"/>
                <a:stretch>
                  <a:fillRect l="-1031" t="-1179" b="-28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4E8F2C47-92A0-8B87-3268-21766E0F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5824ED12-C282-4C5F-3B28-17DEF3FB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A08EBAC-833F-9A36-A968-0C3477BC8A26}"/>
              </a:ext>
            </a:extLst>
          </p:cNvPr>
          <p:cNvGrpSpPr/>
          <p:nvPr/>
        </p:nvGrpSpPr>
        <p:grpSpPr>
          <a:xfrm>
            <a:off x="5867490" y="1113515"/>
            <a:ext cx="5645408" cy="5221413"/>
            <a:chOff x="5867490" y="1155460"/>
            <a:chExt cx="5645408" cy="5221413"/>
          </a:xfrm>
        </p:grpSpPr>
        <p:pic>
          <p:nvPicPr>
            <p:cNvPr id="13" name="図 12" descr="テーブル&#10;&#10;自動的に生成された説明">
              <a:extLst>
                <a:ext uri="{FF2B5EF4-FFF2-40B4-BE49-F238E27FC236}">
                  <a16:creationId xmlns:a16="http://schemas.microsoft.com/office/drawing/2014/main" id="{1C71B67C-4671-4C8C-A2A4-6D24ED211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90" y="1155460"/>
              <a:ext cx="5645408" cy="5221413"/>
            </a:xfrm>
            <a:prstGeom prst="rect">
              <a:avLst/>
            </a:prstGeom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1306655-BFDD-EB22-C517-E3CCCC1C1B3F}"/>
                </a:ext>
              </a:extLst>
            </p:cNvPr>
            <p:cNvSpPr/>
            <p:nvPr/>
          </p:nvSpPr>
          <p:spPr>
            <a:xfrm>
              <a:off x="8439149" y="1155460"/>
              <a:ext cx="1518583" cy="5153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321003-D952-9445-0636-8AF8590D1FF7}"/>
              </a:ext>
            </a:extLst>
          </p:cNvPr>
          <p:cNvSpPr txBox="1"/>
          <p:nvPr/>
        </p:nvSpPr>
        <p:spPr>
          <a:xfrm>
            <a:off x="6217348" y="6240296"/>
            <a:ext cx="5326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100" dirty="0">
                <a:latin typeface="BKM-cmr10" panose="020B0501010101010101" pitchFamily="34" charset="2"/>
              </a:rPr>
              <a:t>https://www.keysight.com/jp/ja/products/dc-power-supplies/bench-power-supplies/e36300-series-triple-output-power-supply-80-160w.html</a:t>
            </a:r>
            <a:endParaRPr kumimoji="1" lang="ja-JP" altLang="en-US" sz="1100" dirty="0">
              <a:latin typeface="BKM-cmr10" panose="020B0501010101010101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79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F9574-1497-F0CF-95E6-1528F0DC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カレントミラーの素子値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906D89-FA1C-2D54-8C1A-E77AE3F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F99241-3FDE-23A3-DFEA-7DCDB667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3F85F-8DBB-B5BC-227A-0D21D5607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8A0EB79D-48C9-1738-58D3-6CF4A7B54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75" y="1150748"/>
            <a:ext cx="10406853" cy="5497772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58B63C5E-29DA-D432-A0B7-502ECDB60B58}"/>
              </a:ext>
            </a:extLst>
          </p:cNvPr>
          <p:cNvSpPr/>
          <p:nvPr/>
        </p:nvSpPr>
        <p:spPr>
          <a:xfrm>
            <a:off x="2708366" y="4376593"/>
            <a:ext cx="5862368" cy="16110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AF5F06F-FBF0-AEA1-105C-73EE84882A2B}"/>
                  </a:ext>
                </a:extLst>
              </p:cNvPr>
              <p:cNvSpPr txBox="1"/>
              <p:nvPr/>
            </p:nvSpPr>
            <p:spPr>
              <a:xfrm>
                <a:off x="9127444" y="3899634"/>
                <a:ext cx="2743200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BKM-cmr10" panose="020B0501010101010101" pitchFamily="34" charset="2"/>
                  </a:rPr>
                  <a:t>ここのカレントミラーの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W</a:t>
                </a:r>
                <a:r>
                  <a:rPr kumimoji="1" lang="ja-JP" altLang="en-US" dirty="0">
                    <a:latin typeface="BKM-cmr10" panose="020B0501010101010101" pitchFamily="34" charset="2"/>
                  </a:rPr>
                  <a:t>が一致していなかったので、一致するような素子値に変更した。</a:t>
                </a:r>
                <a:endParaRPr kumimoji="1" lang="en-US" altLang="ja-JP" dirty="0">
                  <a:latin typeface="BKM-cmr10" panose="020B0501010101010101" pitchFamily="34" charset="2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BKM-cmr10" panose="020B0501010101010101" pitchFamily="34" charset="2"/>
                  </a:rPr>
                  <a:t> 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: W/M = 3.4</a:t>
                </a:r>
                <a:r>
                  <a:rPr lang="ja-JP" altLang="en-US" dirty="0">
                    <a:latin typeface="BKM-cmr10" panose="020B0501010101010101" pitchFamily="34" charset="2"/>
                  </a:rPr>
                  <a:t> 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>
                    <a:latin typeface="BKM-cmr10" panose="020B0501010101010101" pitchFamily="34" charset="2"/>
                  </a:rPr>
                  <a:t>m/8</a:t>
                </a:r>
                <a:endParaRPr lang="en-US" altLang="ja-JP" dirty="0">
                  <a:latin typeface="BKM-cmr10" panose="020B0501010101010101" pitchFamily="34" charset="2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AF5F06F-FBF0-AEA1-105C-73EE8488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444" y="3899634"/>
                <a:ext cx="2743200" cy="1511119"/>
              </a:xfrm>
              <a:prstGeom prst="rect">
                <a:avLst/>
              </a:prstGeom>
              <a:blipFill>
                <a:blip r:embed="rId3"/>
                <a:stretch>
                  <a:fillRect l="-1778" t="-2419" r="-1333" b="-3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ACE927-3E1E-1D8B-16BB-757D0F1E1A52}"/>
                  </a:ext>
                </a:extLst>
              </p:cNvPr>
              <p:cNvSpPr txBox="1"/>
              <p:nvPr/>
            </p:nvSpPr>
            <p:spPr>
              <a:xfrm>
                <a:off x="9647023" y="5510508"/>
                <a:ext cx="2447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dirty="0">
                    <a:latin typeface="BKM-cmr10" panose="020B0501010101010101" pitchFamily="34" charset="2"/>
                  </a:rPr>
                  <a:t>W/M = 1.72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>
                    <a:latin typeface="BKM-cmr10" panose="020B0501010101010101" pitchFamily="34" charset="2"/>
                  </a:rPr>
                  <a:t>m/16</a:t>
                </a:r>
                <a:endParaRPr kumimoji="1" lang="ja-JP" altLang="en-US" dirty="0">
                  <a:latin typeface="BKM-cmr10" panose="020B0501010101010101" pitchFamily="34" charset="2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EACE927-3E1E-1D8B-16BB-757D0F1E1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023" y="5510508"/>
                <a:ext cx="2447109" cy="369332"/>
              </a:xfrm>
              <a:prstGeom prst="rect">
                <a:avLst/>
              </a:prstGeom>
              <a:blipFill>
                <a:blip r:embed="rId4"/>
                <a:stretch>
                  <a:fillRect l="-2244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E84F42-0AFD-6FE2-BC7A-EF2C3206C74A}"/>
              </a:ext>
            </a:extLst>
          </p:cNvPr>
          <p:cNvSpPr txBox="1"/>
          <p:nvPr/>
        </p:nvSpPr>
        <p:spPr>
          <a:xfrm>
            <a:off x="10220650" y="5259069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⇓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3032F9-AA31-7DB5-4FD5-11FFB64AB5D0}"/>
                  </a:ext>
                </a:extLst>
              </p:cNvPr>
              <p:cNvSpPr txBox="1"/>
              <p:nvPr/>
            </p:nvSpPr>
            <p:spPr>
              <a:xfrm>
                <a:off x="8994306" y="6085760"/>
                <a:ext cx="3009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𝑀𝐵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BKM-cmr10" panose="020B0501010101010101" pitchFamily="34" charset="2"/>
                  </a:rPr>
                  <a:t> </a:t>
                </a:r>
                <a:r>
                  <a:rPr kumimoji="1" lang="en-US" altLang="ja-JP" dirty="0">
                    <a:latin typeface="BKM-cmr10" panose="020B0501010101010101" pitchFamily="34" charset="2"/>
                  </a:rPr>
                  <a:t>: W/M = 1.72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>
                    <a:latin typeface="BKM-cmr10" panose="020B0501010101010101" pitchFamily="34" charset="2"/>
                  </a:rPr>
                  <a:t>m/4</a:t>
                </a:r>
                <a:endParaRPr kumimoji="1" lang="ja-JP" altLang="en-US" dirty="0">
                  <a:latin typeface="BKM-cmr10" panose="020B0501010101010101" pitchFamily="34" charset="2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3032F9-AA31-7DB5-4FD5-11FFB64AB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306" y="6085760"/>
                <a:ext cx="3009475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1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E5095F-3A71-C432-3D5B-475516F1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カレントミラーの素子値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8A1368-A5D6-741A-32B3-34A1D289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E6EFAD-6DBA-7F8F-475C-9FD7748A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6AA82-4455-E58F-E9AD-1D83DF0A8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112ECF1C-036D-F35F-AE24-1EEEA2C8C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87" y="1101577"/>
            <a:ext cx="6911013" cy="54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2542B-9AD6-C89C-6CF3-BF2BAD1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98D62C-DFAF-54C1-9F9B-BA6D602A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2024/1/30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2DEC4D-62FF-5D1B-3D5D-46450C21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62EEB-01AA-6679-6732-EB14955F8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4668B6-5CD6-523D-7289-A9994CE051D4}"/>
              </a:ext>
            </a:extLst>
          </p:cNvPr>
          <p:cNvSpPr txBox="1"/>
          <p:nvPr/>
        </p:nvSpPr>
        <p:spPr>
          <a:xfrm>
            <a:off x="2865120" y="2768453"/>
            <a:ext cx="6461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BKM-cmr10" panose="020B0501010101010101" pitchFamily="34" charset="2"/>
              </a:rPr>
              <a:t>電圧源の精度が想像より良く、十分共用できる誤差</a:t>
            </a:r>
            <a:endParaRPr kumimoji="1" lang="en-US" altLang="ja-JP" dirty="0">
              <a:latin typeface="BKM-cmr10" panose="020B0501010101010101" pitchFamily="34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ja-JP" dirty="0">
              <a:latin typeface="BKM-cmr10" panose="020B0501010101010101" pitchFamily="34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BKM-cmr10" panose="020B0501010101010101" pitchFamily="34" charset="2"/>
              </a:rPr>
              <a:t>カレントミラーの素子値を合わせた</a:t>
            </a:r>
            <a:endParaRPr kumimoji="1" lang="en-US" altLang="ja-JP" dirty="0">
              <a:latin typeface="BKM-cmr10" panose="020B0501010101010101" pitchFamily="34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>
              <a:latin typeface="BKM-cmr10" panose="020B0501010101010101" pitchFamily="34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BKM-cmr10" panose="020B0501010101010101" pitchFamily="34" charset="2"/>
              </a:rPr>
              <a:t>MOS</a:t>
            </a:r>
            <a:r>
              <a:rPr kumimoji="1" lang="ja-JP" altLang="en-US" dirty="0">
                <a:latin typeface="BKM-cmr10" panose="020B0501010101010101" pitchFamily="34" charset="2"/>
              </a:rPr>
              <a:t>はあと差動対のペアのみ</a:t>
            </a:r>
            <a:endParaRPr kumimoji="1" lang="en-US" altLang="ja-JP" dirty="0">
              <a:latin typeface="BKM-cmr10" panose="020B0501010101010101" pitchFamily="34" charset="2"/>
            </a:endParaRPr>
          </a:p>
          <a:p>
            <a:pPr algn="l"/>
            <a:r>
              <a:rPr lang="ja-JP" altLang="en-US" dirty="0">
                <a:latin typeface="BKM-cmr10" panose="020B0501010101010101" pitchFamily="34" charset="2"/>
              </a:rPr>
              <a:t>　 </a:t>
            </a:r>
            <a:r>
              <a:rPr lang="en-US" altLang="ja-JP" dirty="0">
                <a:latin typeface="BKM-cmr10" panose="020B0501010101010101" pitchFamily="34" charset="2"/>
              </a:rPr>
              <a:t>(</a:t>
            </a:r>
            <a:r>
              <a:rPr lang="ja-JP" altLang="en-US" dirty="0">
                <a:latin typeface="BKM-cmr10" panose="020B0501010101010101" pitchFamily="34" charset="2"/>
              </a:rPr>
              <a:t>配線を考慮したレイアウトを心がけているので</a:t>
            </a:r>
            <a:endParaRPr lang="en-US" altLang="ja-JP" dirty="0">
              <a:latin typeface="BKM-cmr10" panose="020B0501010101010101" pitchFamily="34" charset="2"/>
            </a:endParaRPr>
          </a:p>
          <a:p>
            <a:pPr algn="l"/>
            <a:r>
              <a:rPr lang="ja-JP" altLang="en-US" dirty="0">
                <a:latin typeface="BKM-cmr10" panose="020B0501010101010101" pitchFamily="34" charset="2"/>
              </a:rPr>
              <a:t>　　ほとんど並べるだけで配線ができるはず</a:t>
            </a:r>
            <a:r>
              <a:rPr lang="en-US" altLang="ja-JP" dirty="0">
                <a:latin typeface="BKM-cmr10" panose="020B0501010101010101" pitchFamily="34" charset="2"/>
              </a:rPr>
              <a:t>)</a:t>
            </a:r>
            <a:endParaRPr kumimoji="1" lang="en-US" altLang="ja-JP" dirty="0">
              <a:latin typeface="BKM-cmr10" panose="020B0501010101010101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506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BKM-cmr10" panose="020B0501010101010101" pitchFamily="34" charset="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363</TotalTime>
  <Words>396</Words>
  <Application>Microsoft Office PowerPoint</Application>
  <PresentationFormat>ワイド画面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Medium</vt:lpstr>
      <vt:lpstr>Arial</vt:lpstr>
      <vt:lpstr>BKM-cmr10</vt:lpstr>
      <vt:lpstr>Cambria Math</vt:lpstr>
      <vt:lpstr>Office テーマ</vt:lpstr>
      <vt:lpstr>集積回路設計ミーティング</vt:lpstr>
      <vt:lpstr>目次</vt:lpstr>
      <vt:lpstr>カレントミラーのばらつき</vt:lpstr>
      <vt:lpstr>カレントミラーのばらつき</vt:lpstr>
      <vt:lpstr>電源装置の精度</vt:lpstr>
      <vt:lpstr>カレントミラーの素子値</vt:lpstr>
      <vt:lpstr>カレントミラーの素子値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集積回路設計ミーティング</dc:title>
  <dc:creator>Hikaru Kojima</dc:creator>
  <cp:lastModifiedBy>KOJIMAHIKARU</cp:lastModifiedBy>
  <cp:revision>2</cp:revision>
  <dcterms:created xsi:type="dcterms:W3CDTF">2024-01-29T06:48:51Z</dcterms:created>
  <dcterms:modified xsi:type="dcterms:W3CDTF">2024-01-29T16:28:11Z</dcterms:modified>
</cp:coreProperties>
</file>