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9" r:id="rId3"/>
    <p:sldId id="257" r:id="rId4"/>
    <p:sldId id="261" r:id="rId5"/>
    <p:sldId id="266" r:id="rId6"/>
    <p:sldId id="267" r:id="rId7"/>
    <p:sldId id="260" r:id="rId8"/>
    <p:sldId id="268"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31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7" d="100"/>
          <a:sy n="107"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6487-DC86-474A-B4EE-F658698A396D}" type="datetimeFigureOut">
              <a:rPr kumimoji="1" lang="ja-JP" altLang="en-US" smtClean="0"/>
              <a:t>2024/4/17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006A-98BA-4709-B08D-1062E8ED0A99}" type="slidenum">
              <a:rPr kumimoji="1" lang="ja-JP" altLang="en-US" smtClean="0"/>
              <a:t>‹#›</a:t>
            </a:fld>
            <a:endParaRPr kumimoji="1" lang="ja-JP" altLang="en-US"/>
          </a:p>
        </p:txBody>
      </p:sp>
    </p:spTree>
    <p:extLst>
      <p:ext uri="{BB962C8B-B14F-4D97-AF65-F5344CB8AC3E}">
        <p14:creationId xmlns:p14="http://schemas.microsoft.com/office/powerpoint/2010/main" val="1364751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F7DCA-1AD3-4824-4A93-AFF5E5334ECD}"/>
              </a:ext>
            </a:extLst>
          </p:cNvPr>
          <p:cNvSpPr>
            <a:spLocks noGrp="1"/>
          </p:cNvSpPr>
          <p:nvPr>
            <p:ph type="ctrTitle" hasCustomPrompt="1"/>
          </p:nvPr>
        </p:nvSpPr>
        <p:spPr>
          <a:xfrm>
            <a:off x="1524000" y="1122363"/>
            <a:ext cx="9144000" cy="2387600"/>
          </a:xfrm>
        </p:spPr>
        <p:txBody>
          <a:bodyPr anchor="b">
            <a:normAutofit/>
          </a:bodyPr>
          <a:lstStyle>
            <a:lvl1pPr algn="ctr">
              <a:defRPr sz="4000">
                <a:latin typeface="游ゴシック" panose="020B0400000000000000" pitchFamily="50" charset="-128"/>
                <a:ea typeface="游ゴシック" panose="020B0400000000000000" pitchFamily="50" charset="-128"/>
              </a:defRPr>
            </a:lvl1pPr>
          </a:lstStyle>
          <a:p>
            <a:r>
              <a:rPr kumimoji="1" lang="ja-JP" altLang="en-US" dirty="0"/>
              <a:t>タイトル</a:t>
            </a:r>
          </a:p>
        </p:txBody>
      </p:sp>
      <p:sp>
        <p:nvSpPr>
          <p:cNvPr id="3" name="字幕 2">
            <a:extLst>
              <a:ext uri="{FF2B5EF4-FFF2-40B4-BE49-F238E27FC236}">
                <a16:creationId xmlns:a16="http://schemas.microsoft.com/office/drawing/2014/main" id="{8FEDBC54-A3B3-D4B0-83AD-58510BBCF3B6}"/>
              </a:ext>
            </a:extLst>
          </p:cNvPr>
          <p:cNvSpPr>
            <a:spLocks noGrp="1"/>
          </p:cNvSpPr>
          <p:nvPr>
            <p:ph type="subTitle" idx="1" hasCustomPrompt="1"/>
          </p:nvPr>
        </p:nvSpPr>
        <p:spPr>
          <a:xfrm>
            <a:off x="1524000" y="4305557"/>
            <a:ext cx="9144000" cy="2067534"/>
          </a:xfrm>
        </p:spPr>
        <p:txBody>
          <a:bodyPr>
            <a:noAutofit/>
          </a:bodyPr>
          <a:lstStyle>
            <a:lvl1pPr marL="0" indent="0" algn="ctr">
              <a:buNone/>
              <a:defRPr sz="20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2023</a:t>
            </a:r>
            <a:r>
              <a:rPr kumimoji="1" lang="ja-JP" altLang="en-US" dirty="0"/>
              <a:t>年 月 日</a:t>
            </a:r>
            <a:endParaRPr kumimoji="1" lang="en-US" altLang="ja-JP" dirty="0"/>
          </a:p>
          <a:p>
            <a:r>
              <a:rPr kumimoji="1" lang="en-US" altLang="ja-JP" dirty="0"/>
              <a:t>B4</a:t>
            </a:r>
            <a:r>
              <a:rPr kumimoji="1" lang="ja-JP" altLang="en-US" dirty="0"/>
              <a:t>　小島 光</a:t>
            </a:r>
            <a:endParaRPr kumimoji="1" lang="en-US" altLang="ja-JP" dirty="0"/>
          </a:p>
          <a:p>
            <a:r>
              <a:rPr kumimoji="1" lang="ja-JP" altLang="en-US" dirty="0"/>
              <a:t>明治大学　波動信号処理回路研究室</a:t>
            </a:r>
            <a:endParaRPr kumimoji="1" lang="en-US" altLang="ja-JP" dirty="0"/>
          </a:p>
          <a:p>
            <a:endParaRPr kumimoji="1" lang="en-US" altLang="ja-JP" dirty="0"/>
          </a:p>
          <a:p>
            <a:r>
              <a:rPr kumimoji="1" lang="en-US" altLang="ja-JP" dirty="0"/>
              <a:t>E-mail : ee201217@meiji.ac.jp</a:t>
            </a:r>
            <a:endParaRPr kumimoji="1" lang="ja-JP" altLang="en-US" dirty="0"/>
          </a:p>
        </p:txBody>
      </p:sp>
      <p:sp>
        <p:nvSpPr>
          <p:cNvPr id="4" name="日付プレースホルダー 3">
            <a:extLst>
              <a:ext uri="{FF2B5EF4-FFF2-40B4-BE49-F238E27FC236}">
                <a16:creationId xmlns:a16="http://schemas.microsoft.com/office/drawing/2014/main" id="{ADBAC465-78BE-A173-E166-31A941963428}"/>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9729A2B7-573F-9158-06D9-FB9621BF3E0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90A47C47-BFF6-CBFE-218F-30D91BF18491}"/>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15FF5934-74CC-BB33-D7AE-1F7BE2EBC5C7}"/>
              </a:ext>
            </a:extLst>
          </p:cNvPr>
          <p:cNvSpPr/>
          <p:nvPr userDrawn="1"/>
        </p:nvSpPr>
        <p:spPr>
          <a:xfrm>
            <a:off x="2053741" y="3778370"/>
            <a:ext cx="8084517" cy="51758"/>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983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8A5A4-73FC-EBE1-20A5-BA213B70E0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B3FCA6-3548-5275-D188-19B99E9164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00A169-9959-CD36-CCC5-FE92CF8FDFF7}"/>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A7C85886-4092-C89E-D9FE-D1A56DC5288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FF7D6E32-8098-E002-0601-809A47B9536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6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553AA9-8EB3-4530-A6C5-EEC71369F8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D601-C711-3F0C-0F78-E06446869E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6FE5AF-6C8B-9BFB-C7CE-DC7E60A750E5}"/>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354155A6-0718-4190-BFB2-2A377FBC93D8}"/>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C5CEC103-84E3-F527-C0A4-12B091342B19}"/>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34742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13C9-944D-ABEC-45C2-BD86324DE7E2}"/>
              </a:ext>
            </a:extLst>
          </p:cNvPr>
          <p:cNvSpPr>
            <a:spLocks noGrp="1"/>
          </p:cNvSpPr>
          <p:nvPr>
            <p:ph type="title"/>
          </p:nvPr>
        </p:nvSpPr>
        <p:spPr>
          <a:xfrm>
            <a:off x="441037" y="144969"/>
            <a:ext cx="10515600" cy="835890"/>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CBD656-8D94-510B-DD6D-548312D884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C44E10-5AA9-465F-DE20-F68C5FEF6FB2}"/>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3FAE0EF0-C233-65DA-A9FA-F24AF37C09D0}"/>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8C2142D4-2A35-BAAD-6F50-6AF6BE0A064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9" name="正方形/長方形 8">
            <a:extLst>
              <a:ext uri="{FF2B5EF4-FFF2-40B4-BE49-F238E27FC236}">
                <a16:creationId xmlns:a16="http://schemas.microsoft.com/office/drawing/2014/main" id="{2A6F6550-3325-30B1-C42A-E200C935AA8E}"/>
              </a:ext>
            </a:extLst>
          </p:cNvPr>
          <p:cNvSpPr/>
          <p:nvPr userDrawn="1"/>
        </p:nvSpPr>
        <p:spPr>
          <a:xfrm>
            <a:off x="370853" y="945718"/>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854997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98A17-6C87-459C-3803-CB06BB793F9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658900-6445-2FBD-A740-B624DA812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DE4565F-CE5C-CE07-D796-EEC7CE857881}"/>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0259FD41-468A-4DE6-83E8-4701E46483A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137E571A-BE6D-A40A-B3A1-E193D3E83133}"/>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79700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EAB2A-E624-C4CD-50E7-A60BA236CC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2ECCAD-6299-9E14-30BA-56EFCC2D8C5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DF5906-3D01-96F6-5D3B-CDF38A4150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283477-7050-13D7-7AAA-E763A08B2FF5}"/>
              </a:ext>
            </a:extLst>
          </p:cNvPr>
          <p:cNvSpPr>
            <a:spLocks noGrp="1"/>
          </p:cNvSpPr>
          <p:nvPr>
            <p:ph type="dt" sz="half" idx="10"/>
          </p:nvPr>
        </p:nvSpPr>
        <p:spPr/>
        <p:txBody>
          <a:bodyPr/>
          <a:lstStyle/>
          <a:p>
            <a:r>
              <a:rPr kumimoji="1" lang="en-US" altLang="ja-JP"/>
              <a:t>2024/4/18</a:t>
            </a:r>
            <a:endParaRPr kumimoji="1" lang="ja-JP" altLang="en-US"/>
          </a:p>
        </p:txBody>
      </p:sp>
      <p:sp>
        <p:nvSpPr>
          <p:cNvPr id="7" name="スライド番号プレースホルダー 6">
            <a:extLst>
              <a:ext uri="{FF2B5EF4-FFF2-40B4-BE49-F238E27FC236}">
                <a16:creationId xmlns:a16="http://schemas.microsoft.com/office/drawing/2014/main" id="{2DF00D51-E4E3-63F7-168D-0B703360A62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D2195FD4-4EFF-1802-ECA8-504977E27AEE}"/>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420447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2B7C6-6C36-D54E-C63E-1562180C46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3F46A4-54B9-C474-5A55-E167E7D7B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7C89B-67B4-566D-7C22-7BA407CC21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52735D-36A2-3828-5633-8FC5E9A7E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82C66C-32A7-2B5F-530C-02AB35454F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E18B47F-0A52-B3DA-4B99-8B0A629C87C7}"/>
              </a:ext>
            </a:extLst>
          </p:cNvPr>
          <p:cNvSpPr>
            <a:spLocks noGrp="1"/>
          </p:cNvSpPr>
          <p:nvPr>
            <p:ph type="dt" sz="half" idx="10"/>
          </p:nvPr>
        </p:nvSpPr>
        <p:spPr/>
        <p:txBody>
          <a:bodyPr/>
          <a:lstStyle/>
          <a:p>
            <a:r>
              <a:rPr kumimoji="1" lang="en-US" altLang="ja-JP"/>
              <a:t>2024/4/18</a:t>
            </a:r>
            <a:endParaRPr kumimoji="1" lang="ja-JP" altLang="en-US"/>
          </a:p>
        </p:txBody>
      </p:sp>
      <p:sp>
        <p:nvSpPr>
          <p:cNvPr id="9" name="スライド番号プレースホルダー 8">
            <a:extLst>
              <a:ext uri="{FF2B5EF4-FFF2-40B4-BE49-F238E27FC236}">
                <a16:creationId xmlns:a16="http://schemas.microsoft.com/office/drawing/2014/main" id="{17397F93-7104-0B78-BDD9-13D30E68A9A1}"/>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10" name="フッター プレースホルダー 4">
            <a:extLst>
              <a:ext uri="{FF2B5EF4-FFF2-40B4-BE49-F238E27FC236}">
                <a16:creationId xmlns:a16="http://schemas.microsoft.com/office/drawing/2014/main" id="{13519D46-DE9A-5081-4FA0-744A6D72F932}"/>
              </a:ext>
            </a:extLst>
          </p:cNvPr>
          <p:cNvSpPr>
            <a:spLocks noGrp="1"/>
          </p:cNvSpPr>
          <p:nvPr>
            <p:ph type="ftr" sz="quarter" idx="1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98912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8A10B-05E0-74D6-A153-CD996CCFE990}"/>
              </a:ext>
            </a:extLst>
          </p:cNvPr>
          <p:cNvSpPr>
            <a:spLocks noGrp="1"/>
          </p:cNvSpPr>
          <p:nvPr>
            <p:ph type="title"/>
          </p:nvPr>
        </p:nvSpPr>
        <p:spPr>
          <a:xfrm>
            <a:off x="370853" y="209480"/>
            <a:ext cx="10515600" cy="785955"/>
          </a:xfr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D4B826B-0548-E701-1785-A3A3089783C2}"/>
              </a:ext>
            </a:extLst>
          </p:cNvPr>
          <p:cNvSpPr>
            <a:spLocks noGrp="1"/>
          </p:cNvSpPr>
          <p:nvPr>
            <p:ph type="dt" sz="half" idx="10"/>
          </p:nvPr>
        </p:nvSpPr>
        <p:spPr/>
        <p:txBody>
          <a:bodyPr/>
          <a:lstStyle/>
          <a:p>
            <a:r>
              <a:rPr kumimoji="1" lang="en-US" altLang="ja-JP"/>
              <a:t>2024/4/18</a:t>
            </a:r>
            <a:endParaRPr kumimoji="1" lang="ja-JP" altLang="en-US"/>
          </a:p>
        </p:txBody>
      </p:sp>
      <p:sp>
        <p:nvSpPr>
          <p:cNvPr id="5" name="スライド番号プレースホルダー 4">
            <a:extLst>
              <a:ext uri="{FF2B5EF4-FFF2-40B4-BE49-F238E27FC236}">
                <a16:creationId xmlns:a16="http://schemas.microsoft.com/office/drawing/2014/main" id="{40F5030B-B5A3-6B5B-1070-CB6271A2689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6" name="フッター プレースホルダー 4">
            <a:extLst>
              <a:ext uri="{FF2B5EF4-FFF2-40B4-BE49-F238E27FC236}">
                <a16:creationId xmlns:a16="http://schemas.microsoft.com/office/drawing/2014/main" id="{E03AC579-A86E-35AB-CCAD-5C233A10F31B}"/>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4" name="正方形/長方形 3">
            <a:extLst>
              <a:ext uri="{FF2B5EF4-FFF2-40B4-BE49-F238E27FC236}">
                <a16:creationId xmlns:a16="http://schemas.microsoft.com/office/drawing/2014/main" id="{FF714CFC-BC59-F772-B35E-02FC128F60C3}"/>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6646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3F81F7-DC83-6A6E-F56A-8F7193837657}"/>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8CF00389-77E0-70A8-55AD-D80B539EF1F9}"/>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5" name="フッター プレースホルダー 4">
            <a:extLst>
              <a:ext uri="{FF2B5EF4-FFF2-40B4-BE49-F238E27FC236}">
                <a16:creationId xmlns:a16="http://schemas.microsoft.com/office/drawing/2014/main" id="{51A25CC5-173F-AD18-A5FF-2089A2CB7676}"/>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3" name="正方形/長方形 2">
            <a:extLst>
              <a:ext uri="{FF2B5EF4-FFF2-40B4-BE49-F238E27FC236}">
                <a16:creationId xmlns:a16="http://schemas.microsoft.com/office/drawing/2014/main" id="{39BD6C6A-AEDC-18A3-554B-588D177E3A32}"/>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6420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BF37D-2F49-BAF0-B49D-455322CF06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6C94F0-AD33-2078-3F0F-9D6187262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03890C-A07B-57A0-0929-D457EF43D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4338AA-2A3C-FEBA-E479-069B76770867}"/>
              </a:ext>
            </a:extLst>
          </p:cNvPr>
          <p:cNvSpPr>
            <a:spLocks noGrp="1"/>
          </p:cNvSpPr>
          <p:nvPr>
            <p:ph type="dt" sz="half" idx="10"/>
          </p:nvPr>
        </p:nvSpPr>
        <p:spPr/>
        <p:txBody>
          <a:bodyPr/>
          <a:lstStyle/>
          <a:p>
            <a:r>
              <a:rPr kumimoji="1" lang="en-US" altLang="ja-JP"/>
              <a:t>2024/4/18</a:t>
            </a:r>
            <a:endParaRPr kumimoji="1" lang="ja-JP" altLang="en-US"/>
          </a:p>
        </p:txBody>
      </p:sp>
      <p:sp>
        <p:nvSpPr>
          <p:cNvPr id="7" name="スライド番号プレースホルダー 6">
            <a:extLst>
              <a:ext uri="{FF2B5EF4-FFF2-40B4-BE49-F238E27FC236}">
                <a16:creationId xmlns:a16="http://schemas.microsoft.com/office/drawing/2014/main" id="{250948E4-129A-5475-43D7-CD2DC601EBD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315981A4-A5CD-CB6B-D68C-327AB44C89D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30277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40FD1-D088-E7F5-C13C-68FCFFE35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9D6AA7-37A9-34E5-6B9E-E368D5BB9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B9B8D8A8-C4E2-E7C1-A364-0A4C0FDFC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B43079-E21C-1230-9F8E-A66B88B6908E}"/>
              </a:ext>
            </a:extLst>
          </p:cNvPr>
          <p:cNvSpPr>
            <a:spLocks noGrp="1"/>
          </p:cNvSpPr>
          <p:nvPr>
            <p:ph type="dt" sz="half" idx="10"/>
          </p:nvPr>
        </p:nvSpPr>
        <p:spPr/>
        <p:txBody>
          <a:bodyPr/>
          <a:lstStyle/>
          <a:p>
            <a:r>
              <a:rPr kumimoji="1" lang="en-US" altLang="ja-JP"/>
              <a:t>2024/4/18</a:t>
            </a:r>
            <a:endParaRPr kumimoji="1" lang="ja-JP" altLang="en-US"/>
          </a:p>
        </p:txBody>
      </p:sp>
      <p:sp>
        <p:nvSpPr>
          <p:cNvPr id="7" name="スライド番号プレースホルダー 6">
            <a:extLst>
              <a:ext uri="{FF2B5EF4-FFF2-40B4-BE49-F238E27FC236}">
                <a16:creationId xmlns:a16="http://schemas.microsoft.com/office/drawing/2014/main" id="{84AFE4F1-5B82-56EA-D026-EDF19AF5CF0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43D0C7D4-B952-5F72-7C4E-3179605F0BF8}"/>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16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D3B73CD-A014-C213-1ECB-28B31EAD3155}"/>
              </a:ext>
            </a:extLst>
          </p:cNvPr>
          <p:cNvSpPr/>
          <p:nvPr userDrawn="1"/>
        </p:nvSpPr>
        <p:spPr>
          <a:xfrm>
            <a:off x="0" y="6608169"/>
            <a:ext cx="12192000" cy="249827"/>
          </a:xfrm>
          <a:prstGeom prst="rect">
            <a:avLst/>
          </a:prstGeom>
          <a:solidFill>
            <a:srgbClr val="36318F"/>
          </a:solidFill>
          <a:ln>
            <a:solidFill>
              <a:srgbClr val="3631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latin typeface="游ゴシック Medium" panose="020B0500000000000000" pitchFamily="50" charset="-128"/>
              <a:ea typeface="游ゴシック Medium" panose="020B0500000000000000" pitchFamily="50" charset="-128"/>
            </a:endParaRPr>
          </a:p>
        </p:txBody>
      </p:sp>
      <p:sp>
        <p:nvSpPr>
          <p:cNvPr id="2" name="タイトル プレースホルダー 1">
            <a:extLst>
              <a:ext uri="{FF2B5EF4-FFF2-40B4-BE49-F238E27FC236}">
                <a16:creationId xmlns:a16="http://schemas.microsoft.com/office/drawing/2014/main" id="{FCDA5671-C399-D66C-7DAF-5C78B86F2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29564D1-155D-8489-E000-234FE0B4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EF1FDCF-7C9D-45A5-F571-EA553DC67FD4}"/>
              </a:ext>
            </a:extLst>
          </p:cNvPr>
          <p:cNvSpPr>
            <a:spLocks noGrp="1"/>
          </p:cNvSpPr>
          <p:nvPr>
            <p:ph type="dt" sz="half" idx="2"/>
          </p:nvPr>
        </p:nvSpPr>
        <p:spPr>
          <a:xfrm>
            <a:off x="0" y="6550519"/>
            <a:ext cx="2743200" cy="365125"/>
          </a:xfrm>
          <a:prstGeom prst="rect">
            <a:avLst/>
          </a:prstGeom>
        </p:spPr>
        <p:txBody>
          <a:bodyPr vert="horz" lIns="91440" tIns="45720" rIns="91440" bIns="45720" rtlCol="0" anchor="ctr"/>
          <a:lstStyle>
            <a:lvl1pPr algn="l">
              <a:defRPr sz="1200">
                <a:solidFill>
                  <a:schemeClr val="bg1"/>
                </a:solidFill>
              </a:defRPr>
            </a:lvl1pPr>
          </a:lstStyle>
          <a:p>
            <a:r>
              <a:rPr lang="en-US" altLang="ja-JP"/>
              <a:t>2024/4/18</a:t>
            </a:r>
            <a:endParaRPr lang="ja-JP" altLang="en-US" dirty="0"/>
          </a:p>
        </p:txBody>
      </p:sp>
      <p:sp>
        <p:nvSpPr>
          <p:cNvPr id="5" name="フッター プレースホルダー 4">
            <a:extLst>
              <a:ext uri="{FF2B5EF4-FFF2-40B4-BE49-F238E27FC236}">
                <a16:creationId xmlns:a16="http://schemas.microsoft.com/office/drawing/2014/main" id="{288C0BEF-F179-8F24-C28E-851BA8ACE7E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6" name="スライド番号プレースホルダー 5">
            <a:extLst>
              <a:ext uri="{FF2B5EF4-FFF2-40B4-BE49-F238E27FC236}">
                <a16:creationId xmlns:a16="http://schemas.microsoft.com/office/drawing/2014/main" id="{E051B6EE-8EFB-0655-1355-0DDFF67EC17A}"/>
              </a:ext>
            </a:extLst>
          </p:cNvPr>
          <p:cNvSpPr>
            <a:spLocks noGrp="1"/>
          </p:cNvSpPr>
          <p:nvPr>
            <p:ph type="sldNum" sz="quarter" idx="4"/>
          </p:nvPr>
        </p:nvSpPr>
        <p:spPr>
          <a:xfrm>
            <a:off x="9448800" y="6554847"/>
            <a:ext cx="2743200" cy="365125"/>
          </a:xfrm>
          <a:prstGeom prst="rect">
            <a:avLst/>
          </a:prstGeom>
        </p:spPr>
        <p:txBody>
          <a:bodyPr vert="horz" lIns="91440" tIns="45720" rIns="91440" bIns="45720" rtlCol="0" anchor="ctr"/>
          <a:lstStyle>
            <a:lvl1pPr algn="r">
              <a:defRPr sz="1200">
                <a:solidFill>
                  <a:schemeClr val="bg1"/>
                </a:solidFill>
              </a:defRPr>
            </a:lvl1pPr>
          </a:lstStyle>
          <a:p>
            <a:fld id="{6294761A-CFE9-4878-87A7-90ECABD59CE5}" type="slidenum">
              <a:rPr lang="ja-JP" altLang="en-US" smtClean="0"/>
              <a:pPr/>
              <a:t>‹#›</a:t>
            </a:fld>
            <a:endParaRPr lang="ja-JP" altLang="en-US" dirty="0"/>
          </a:p>
        </p:txBody>
      </p:sp>
      <p:grpSp>
        <p:nvGrpSpPr>
          <p:cNvPr id="7" name="グループ化 6">
            <a:extLst>
              <a:ext uri="{FF2B5EF4-FFF2-40B4-BE49-F238E27FC236}">
                <a16:creationId xmlns:a16="http://schemas.microsoft.com/office/drawing/2014/main" id="{89A75EE9-8D15-D789-C805-4C4A9AE0E51F}"/>
              </a:ext>
            </a:extLst>
          </p:cNvPr>
          <p:cNvGrpSpPr/>
          <p:nvPr userDrawn="1"/>
        </p:nvGrpSpPr>
        <p:grpSpPr>
          <a:xfrm>
            <a:off x="10212600" y="102206"/>
            <a:ext cx="1605208" cy="847972"/>
            <a:chOff x="10212600" y="102206"/>
            <a:chExt cx="1605208" cy="847972"/>
          </a:xfrm>
        </p:grpSpPr>
        <p:pic>
          <p:nvPicPr>
            <p:cNvPr id="8" name="図 7">
              <a:extLst>
                <a:ext uri="{FF2B5EF4-FFF2-40B4-BE49-F238E27FC236}">
                  <a16:creationId xmlns:a16="http://schemas.microsoft.com/office/drawing/2014/main" id="{C288F07D-FECD-D0DA-CD05-02C394E380A5}"/>
                </a:ext>
              </a:extLst>
            </p:cNvPr>
            <p:cNvPicPr/>
            <p:nvPr/>
          </p:nvPicPr>
          <p:blipFill rotWithShape="1">
            <a:blip r:embed="rId13"/>
            <a:srcRect l="11008" t="11027"/>
            <a:stretch/>
          </p:blipFill>
          <p:spPr>
            <a:xfrm>
              <a:off x="10212600" y="102206"/>
              <a:ext cx="939616" cy="818984"/>
            </a:xfrm>
            <a:prstGeom prst="rect">
              <a:avLst/>
            </a:prstGeom>
          </p:spPr>
        </p:pic>
        <p:pic>
          <p:nvPicPr>
            <p:cNvPr id="9" name="図 8">
              <a:extLst>
                <a:ext uri="{FF2B5EF4-FFF2-40B4-BE49-F238E27FC236}">
                  <a16:creationId xmlns:a16="http://schemas.microsoft.com/office/drawing/2014/main" id="{2459AC51-C160-7785-B9E7-F9813B96A1C1}"/>
                </a:ext>
              </a:extLst>
            </p:cNvPr>
            <p:cNvPicPr/>
            <p:nvPr/>
          </p:nvPicPr>
          <p:blipFill rotWithShape="1">
            <a:blip r:embed="rId14"/>
            <a:srcRect l="47743" t="38335" r="7279" b="6883"/>
            <a:stretch/>
          </p:blipFill>
          <p:spPr>
            <a:xfrm>
              <a:off x="10982848" y="401933"/>
              <a:ext cx="834960" cy="548245"/>
            </a:xfrm>
            <a:prstGeom prst="rect">
              <a:avLst/>
            </a:prstGeom>
          </p:spPr>
        </p:pic>
      </p:grpSp>
    </p:spTree>
    <p:extLst>
      <p:ext uri="{BB962C8B-B14F-4D97-AF65-F5344CB8AC3E}">
        <p14:creationId xmlns:p14="http://schemas.microsoft.com/office/powerpoint/2010/main" val="34484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019CC1-AEB6-38C8-2A44-E40808FE8534}"/>
              </a:ext>
            </a:extLst>
          </p:cNvPr>
          <p:cNvSpPr>
            <a:spLocks noGrp="1"/>
          </p:cNvSpPr>
          <p:nvPr>
            <p:ph type="ctrTitle"/>
          </p:nvPr>
        </p:nvSpPr>
        <p:spPr/>
        <p:txBody>
          <a:bodyPr/>
          <a:lstStyle/>
          <a:p>
            <a:r>
              <a:rPr lang="ja-JP" altLang="en-US" dirty="0"/>
              <a:t>リザバミーティング</a:t>
            </a:r>
            <a:br>
              <a:rPr lang="en-US" altLang="ja-JP" dirty="0"/>
            </a:br>
            <a:r>
              <a:rPr lang="ja-JP" altLang="en-US" dirty="0"/>
              <a:t>電流源としての</a:t>
            </a:r>
            <a:r>
              <a:rPr lang="en-US" altLang="ja-JP" dirty="0" err="1"/>
              <a:t>pmos</a:t>
            </a:r>
            <a:endParaRPr kumimoji="1" lang="ja-JP" altLang="en-US" dirty="0"/>
          </a:p>
        </p:txBody>
      </p:sp>
      <p:sp>
        <p:nvSpPr>
          <p:cNvPr id="3" name="字幕 2">
            <a:extLst>
              <a:ext uri="{FF2B5EF4-FFF2-40B4-BE49-F238E27FC236}">
                <a16:creationId xmlns:a16="http://schemas.microsoft.com/office/drawing/2014/main" id="{9C7A2E69-7B9F-1D43-EC58-966DE0E26777}"/>
              </a:ext>
            </a:extLst>
          </p:cNvPr>
          <p:cNvSpPr>
            <a:spLocks noGrp="1"/>
          </p:cNvSpPr>
          <p:nvPr>
            <p:ph type="subTitle" idx="1"/>
          </p:nvPr>
        </p:nvSpPr>
        <p:spPr/>
        <p:txBody>
          <a:bodyPr/>
          <a:lstStyle/>
          <a:p>
            <a:r>
              <a:rPr kumimoji="1" lang="en-US" altLang="ja-JP" dirty="0"/>
              <a:t>2024/4/18</a:t>
            </a:r>
          </a:p>
          <a:p>
            <a:r>
              <a:rPr lang="ja-JP" altLang="en-US" dirty="0"/>
              <a:t>波動信号処理回路研究室　小島光</a:t>
            </a:r>
            <a:endParaRPr kumimoji="1" lang="ja-JP" altLang="en-US" dirty="0"/>
          </a:p>
        </p:txBody>
      </p:sp>
      <p:sp>
        <p:nvSpPr>
          <p:cNvPr id="4" name="フッター プレースホルダー 3">
            <a:extLst>
              <a:ext uri="{FF2B5EF4-FFF2-40B4-BE49-F238E27FC236}">
                <a16:creationId xmlns:a16="http://schemas.microsoft.com/office/drawing/2014/main" id="{38FAAAC6-D0F4-6D26-DDA7-ACA9758F109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5" name="日付プレースホルダー 4">
            <a:extLst>
              <a:ext uri="{FF2B5EF4-FFF2-40B4-BE49-F238E27FC236}">
                <a16:creationId xmlns:a16="http://schemas.microsoft.com/office/drawing/2014/main" id="{4C664BBE-EC0C-D5F8-86BB-7B8D704238C1}"/>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0DD6D300-1D9A-33A6-0E31-779276624266}"/>
              </a:ext>
            </a:extLst>
          </p:cNvPr>
          <p:cNvSpPr>
            <a:spLocks noGrp="1"/>
          </p:cNvSpPr>
          <p:nvPr>
            <p:ph type="sldNum" sz="quarter" idx="12"/>
          </p:nvPr>
        </p:nvSpPr>
        <p:spPr/>
        <p:txBody>
          <a:bodyPr/>
          <a:lstStyle/>
          <a:p>
            <a:fld id="{6294761A-CFE9-4878-87A7-90ECABD59CE5}" type="slidenum">
              <a:rPr kumimoji="1" lang="ja-JP" altLang="en-US" smtClean="0"/>
              <a:t>1</a:t>
            </a:fld>
            <a:endParaRPr kumimoji="1" lang="ja-JP" altLang="en-US"/>
          </a:p>
        </p:txBody>
      </p:sp>
    </p:spTree>
    <p:extLst>
      <p:ext uri="{BB962C8B-B14F-4D97-AF65-F5344CB8AC3E}">
        <p14:creationId xmlns:p14="http://schemas.microsoft.com/office/powerpoint/2010/main" val="130713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8F700D-B02D-EF09-6385-2A77913F31AC}"/>
              </a:ext>
            </a:extLst>
          </p:cNvPr>
          <p:cNvSpPr>
            <a:spLocks noGrp="1"/>
          </p:cNvSpPr>
          <p:nvPr>
            <p:ph type="title"/>
          </p:nvPr>
        </p:nvSpPr>
        <p:spPr/>
        <p:txBody>
          <a:bodyPr/>
          <a:lstStyle/>
          <a:p>
            <a:r>
              <a:rPr kumimoji="1" lang="ja-JP" altLang="en-US" dirty="0"/>
              <a:t>回路図</a:t>
            </a:r>
          </a:p>
        </p:txBody>
      </p:sp>
      <p:sp>
        <p:nvSpPr>
          <p:cNvPr id="3" name="日付プレースホルダー 2">
            <a:extLst>
              <a:ext uri="{FF2B5EF4-FFF2-40B4-BE49-F238E27FC236}">
                <a16:creationId xmlns:a16="http://schemas.microsoft.com/office/drawing/2014/main" id="{C6A39443-2184-79ED-62A8-94E952AC63EB}"/>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A1D0FE32-6834-01BA-FB64-6887DA0BEE0B}"/>
              </a:ext>
            </a:extLst>
          </p:cNvPr>
          <p:cNvSpPr>
            <a:spLocks noGrp="1"/>
          </p:cNvSpPr>
          <p:nvPr>
            <p:ph type="sldNum" sz="quarter" idx="12"/>
          </p:nvPr>
        </p:nvSpPr>
        <p:spPr/>
        <p:txBody>
          <a:bodyPr/>
          <a:lstStyle/>
          <a:p>
            <a:fld id="{6294761A-CFE9-4878-87A7-90ECABD59CE5}" type="slidenum">
              <a:rPr kumimoji="1" lang="ja-JP" altLang="en-US" smtClean="0"/>
              <a:t>2</a:t>
            </a:fld>
            <a:endParaRPr kumimoji="1" lang="ja-JP" altLang="en-US"/>
          </a:p>
        </p:txBody>
      </p:sp>
      <p:sp>
        <p:nvSpPr>
          <p:cNvPr id="5" name="フッター プレースホルダー 4">
            <a:extLst>
              <a:ext uri="{FF2B5EF4-FFF2-40B4-BE49-F238E27FC236}">
                <a16:creationId xmlns:a16="http://schemas.microsoft.com/office/drawing/2014/main" id="{96CC2BD6-53B6-A914-DEDD-C1FD12E2E92B}"/>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0" name="図 9" descr="モニター, 画面, テレビ, 大きい が含まれている画像&#10;&#10;自動的に生成された説明">
            <a:extLst>
              <a:ext uri="{FF2B5EF4-FFF2-40B4-BE49-F238E27FC236}">
                <a16:creationId xmlns:a16="http://schemas.microsoft.com/office/drawing/2014/main" id="{CBB9B5BC-342E-B030-7E42-1E060518D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694" y="1356378"/>
            <a:ext cx="8823978" cy="4855474"/>
          </a:xfrm>
          <a:prstGeom prst="rect">
            <a:avLst/>
          </a:prstGeom>
        </p:spPr>
      </p:pic>
      <p:sp>
        <p:nvSpPr>
          <p:cNvPr id="11" name="楕円 10">
            <a:extLst>
              <a:ext uri="{FF2B5EF4-FFF2-40B4-BE49-F238E27FC236}">
                <a16:creationId xmlns:a16="http://schemas.microsoft.com/office/drawing/2014/main" id="{F12911D5-F54F-1072-DBD5-53749950DBE9}"/>
              </a:ext>
            </a:extLst>
          </p:cNvPr>
          <p:cNvSpPr/>
          <p:nvPr/>
        </p:nvSpPr>
        <p:spPr>
          <a:xfrm>
            <a:off x="4678394" y="1748125"/>
            <a:ext cx="1900517" cy="95025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23EF72C-63DA-5AC4-7B18-4DD031E06F58}"/>
              </a:ext>
            </a:extLst>
          </p:cNvPr>
          <p:cNvSpPr txBox="1"/>
          <p:nvPr/>
        </p:nvSpPr>
        <p:spPr>
          <a:xfrm>
            <a:off x="332243" y="3468750"/>
            <a:ext cx="3254189" cy="646331"/>
          </a:xfrm>
          <a:prstGeom prst="rect">
            <a:avLst/>
          </a:prstGeom>
          <a:noFill/>
        </p:spPr>
        <p:txBody>
          <a:bodyPr wrap="square" rtlCol="0">
            <a:spAutoFit/>
          </a:bodyPr>
          <a:lstStyle/>
          <a:p>
            <a:r>
              <a:rPr kumimoji="1" lang="ja-JP" altLang="en-US" dirty="0"/>
              <a:t>今回はこの部分を理想電流源から</a:t>
            </a:r>
            <a:r>
              <a:rPr kumimoji="1" lang="en-US" altLang="ja-JP" dirty="0" err="1"/>
              <a:t>pmos</a:t>
            </a:r>
            <a:r>
              <a:rPr kumimoji="1" lang="ja-JP" altLang="en-US" dirty="0"/>
              <a:t>に置き換えた。</a:t>
            </a:r>
          </a:p>
        </p:txBody>
      </p:sp>
    </p:spTree>
    <p:extLst>
      <p:ext uri="{BB962C8B-B14F-4D97-AF65-F5344CB8AC3E}">
        <p14:creationId xmlns:p14="http://schemas.microsoft.com/office/powerpoint/2010/main" val="185763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25A74E-F7F6-26F8-9698-9E874A471AF1}"/>
              </a:ext>
            </a:extLst>
          </p:cNvPr>
          <p:cNvSpPr>
            <a:spLocks noGrp="1"/>
          </p:cNvSpPr>
          <p:nvPr>
            <p:ph type="title"/>
          </p:nvPr>
        </p:nvSpPr>
        <p:spPr/>
        <p:txBody>
          <a:bodyPr/>
          <a:lstStyle/>
          <a:p>
            <a:r>
              <a:rPr kumimoji="1" lang="en-US" altLang="ja-JP" dirty="0" err="1"/>
              <a:t>pmos</a:t>
            </a:r>
            <a:r>
              <a:rPr kumimoji="1" lang="ja-JP" altLang="en-US" dirty="0"/>
              <a:t>の特性</a:t>
            </a:r>
          </a:p>
        </p:txBody>
      </p:sp>
      <p:sp>
        <p:nvSpPr>
          <p:cNvPr id="3" name="日付プレースホルダー 2">
            <a:extLst>
              <a:ext uri="{FF2B5EF4-FFF2-40B4-BE49-F238E27FC236}">
                <a16:creationId xmlns:a16="http://schemas.microsoft.com/office/drawing/2014/main" id="{18C0EB07-6116-F2BB-D481-C974B4ABDF9B}"/>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C6FE2EA6-20B5-62C1-CBA2-A2AC9075C8BF}"/>
              </a:ext>
            </a:extLst>
          </p:cNvPr>
          <p:cNvSpPr>
            <a:spLocks noGrp="1"/>
          </p:cNvSpPr>
          <p:nvPr>
            <p:ph type="sldNum" sz="quarter" idx="12"/>
          </p:nvPr>
        </p:nvSpPr>
        <p:spPr/>
        <p:txBody>
          <a:bodyPr/>
          <a:lstStyle/>
          <a:p>
            <a:fld id="{6294761A-CFE9-4878-87A7-90ECABD59CE5}" type="slidenum">
              <a:rPr kumimoji="1" lang="ja-JP" altLang="en-US" smtClean="0"/>
              <a:t>3</a:t>
            </a:fld>
            <a:endParaRPr kumimoji="1" lang="ja-JP" altLang="en-US"/>
          </a:p>
        </p:txBody>
      </p:sp>
      <p:sp>
        <p:nvSpPr>
          <p:cNvPr id="5" name="フッター プレースホルダー 4">
            <a:extLst>
              <a:ext uri="{FF2B5EF4-FFF2-40B4-BE49-F238E27FC236}">
                <a16:creationId xmlns:a16="http://schemas.microsoft.com/office/drawing/2014/main" id="{D77ABB3C-1540-0434-6220-9FAFA7FE86C0}"/>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DB98E0BE-C2A3-0E86-6BDB-16EED5C87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785" y="1880613"/>
            <a:ext cx="5127293" cy="3928517"/>
          </a:xfrm>
          <a:prstGeom prst="rect">
            <a:avLst/>
          </a:prstGeom>
        </p:spPr>
      </p:pic>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0CD181CE-1E06-67B9-FAE1-32840A2F4D69}"/>
                  </a:ext>
                </a:extLst>
              </p:cNvPr>
              <p:cNvSpPr txBox="1"/>
              <p:nvPr/>
            </p:nvSpPr>
            <p:spPr>
              <a:xfrm>
                <a:off x="7004737" y="2534508"/>
                <a:ext cx="3881716" cy="2308324"/>
              </a:xfrm>
              <a:prstGeom prst="rect">
                <a:avLst/>
              </a:prstGeom>
              <a:noFill/>
            </p:spPr>
            <p:txBody>
              <a:bodyPr wrap="square" rtlCol="0">
                <a:spAutoFit/>
              </a:bodyPr>
              <a:lstStyle/>
              <a:p>
                <a:r>
                  <a:rPr kumimoji="1" lang="ja-JP" altLang="en-US" dirty="0"/>
                  <a:t>左の回路図で</a:t>
                </a:r>
                <a:r>
                  <a:rPr kumimoji="1" lang="en-US" altLang="ja-JP" dirty="0" err="1"/>
                  <a:t>pmos</a:t>
                </a:r>
                <a:r>
                  <a:rPr kumimoji="1" lang="ja-JP" altLang="en-US" dirty="0"/>
                  <a:t>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𝐺𝑆</m:t>
                        </m:r>
                      </m:sub>
                    </m:sSub>
                  </m:oMath>
                </a14:m>
                <a:r>
                  <a:rPr kumimoji="1" lang="ja-JP" altLang="en-US" dirty="0"/>
                  <a:t>特性をシミュレーションした。</a:t>
                </a:r>
                <a:endParaRPr kumimoji="1" lang="en-US" altLang="ja-JP" dirty="0"/>
              </a:p>
              <a:p>
                <a:endParaRPr lang="en-US" altLang="ja-JP" dirty="0"/>
              </a:p>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=240 </m:t>
                      </m:r>
                      <m:r>
                        <m:rPr>
                          <m:sty m:val="p"/>
                        </m:rPr>
                        <a:rPr kumimoji="1" lang="en-US" altLang="ja-JP" b="0" i="0" smtClean="0">
                          <a:latin typeface="Cambria Math" panose="02040503050406030204" pitchFamily="18" charset="0"/>
                        </a:rPr>
                        <m:t>nm</m:t>
                      </m:r>
                    </m:oMath>
                  </m:oMathPara>
                </a14:m>
                <a:endParaRPr kumimoji="1" lang="en-US" altLang="ja-JP" dirty="0"/>
              </a:p>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𝑊</m:t>
                      </m:r>
                      <m:r>
                        <a:rPr kumimoji="1" lang="en-US" altLang="ja-JP" b="0" i="1" smtClean="0">
                          <a:latin typeface="Cambria Math" panose="02040503050406030204" pitchFamily="18" charset="0"/>
                        </a:rPr>
                        <m:t>=1 </m:t>
                      </m:r>
                      <m:r>
                        <m:rPr>
                          <m:sty m:val="p"/>
                        </m:rPr>
                        <a:rPr kumimoji="1" lang="en-US" altLang="ja-JP" b="0" i="0" smtClean="0">
                          <a:latin typeface="Cambria Math" panose="02040503050406030204" pitchFamily="18" charset="0"/>
                        </a:rPr>
                        <m:t>μm</m:t>
                      </m:r>
                    </m:oMath>
                  </m:oMathPara>
                </a14:m>
                <a:endParaRPr kumimoji="1" lang="en-US" altLang="ja-JP" b="0" dirty="0"/>
              </a:p>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=1</m:t>
                      </m:r>
                    </m:oMath>
                  </m:oMathPara>
                </a14:m>
                <a:endParaRPr kumimoji="1" lang="en-US" altLang="ja-JP" dirty="0"/>
              </a:p>
              <a:p>
                <a:endParaRPr kumimoji="1" lang="en-US" altLang="ja-JP" dirty="0"/>
              </a:p>
              <a:p>
                <a:r>
                  <a:rPr kumimoji="1" lang="ja-JP" altLang="en-US" dirty="0"/>
                  <a:t>とした。</a:t>
                </a:r>
              </a:p>
            </p:txBody>
          </p:sp>
        </mc:Choice>
        <mc:Fallback>
          <p:sp>
            <p:nvSpPr>
              <p:cNvPr id="8" name="テキスト ボックス 7">
                <a:extLst>
                  <a:ext uri="{FF2B5EF4-FFF2-40B4-BE49-F238E27FC236}">
                    <a16:creationId xmlns:a16="http://schemas.microsoft.com/office/drawing/2014/main" id="{0CD181CE-1E06-67B9-FAE1-32840A2F4D69}"/>
                  </a:ext>
                </a:extLst>
              </p:cNvPr>
              <p:cNvSpPr txBox="1">
                <a:spLocks noRot="1" noChangeAspect="1" noMove="1" noResize="1" noEditPoints="1" noAdjustHandles="1" noChangeArrowheads="1" noChangeShapeType="1" noTextEdit="1"/>
              </p:cNvSpPr>
              <p:nvPr/>
            </p:nvSpPr>
            <p:spPr>
              <a:xfrm>
                <a:off x="7004737" y="2534508"/>
                <a:ext cx="3881716" cy="2308324"/>
              </a:xfrm>
              <a:prstGeom prst="rect">
                <a:avLst/>
              </a:prstGeom>
              <a:blipFill>
                <a:blip r:embed="rId3"/>
                <a:stretch>
                  <a:fillRect l="-1256" t="-1323" r="-942" b="-34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235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59E129-40C3-9364-F4D9-3209BC6BC4C9}"/>
              </a:ext>
            </a:extLst>
          </p:cNvPr>
          <p:cNvSpPr>
            <a:spLocks noGrp="1"/>
          </p:cNvSpPr>
          <p:nvPr>
            <p:ph type="title"/>
          </p:nvPr>
        </p:nvSpPr>
        <p:spPr/>
        <p:txBody>
          <a:bodyPr/>
          <a:lstStyle/>
          <a:p>
            <a:r>
              <a:rPr kumimoji="1" lang="en-US" altLang="ja-JP" dirty="0" err="1"/>
              <a:t>pmos</a:t>
            </a:r>
            <a:r>
              <a:rPr kumimoji="1" lang="ja-JP" altLang="en-US" dirty="0"/>
              <a:t>の特性</a:t>
            </a:r>
          </a:p>
        </p:txBody>
      </p:sp>
      <p:sp>
        <p:nvSpPr>
          <p:cNvPr id="3" name="日付プレースホルダー 2">
            <a:extLst>
              <a:ext uri="{FF2B5EF4-FFF2-40B4-BE49-F238E27FC236}">
                <a16:creationId xmlns:a16="http://schemas.microsoft.com/office/drawing/2014/main" id="{7D071137-D59F-9604-2699-69C82C1F7BFD}"/>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5CA9C08E-F097-7B48-3D61-AB7E7A5ECF52}"/>
              </a:ext>
            </a:extLst>
          </p:cNvPr>
          <p:cNvSpPr>
            <a:spLocks noGrp="1"/>
          </p:cNvSpPr>
          <p:nvPr>
            <p:ph type="sldNum" sz="quarter" idx="12"/>
          </p:nvPr>
        </p:nvSpPr>
        <p:spPr/>
        <p:txBody>
          <a:bodyPr/>
          <a:lstStyle/>
          <a:p>
            <a:fld id="{6294761A-CFE9-4878-87A7-90ECABD59CE5}"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34C99B4E-0428-96FA-E541-9BB150361590}"/>
              </a:ext>
            </a:extLst>
          </p:cNvPr>
          <p:cNvSpPr>
            <a:spLocks noGrp="1"/>
          </p:cNvSpPr>
          <p:nvPr>
            <p:ph type="ftr" sz="quarter" idx="3"/>
          </p:nvPr>
        </p:nvSpPr>
        <p:spPr>
          <a:xfrm>
            <a:off x="3586432" y="6545450"/>
            <a:ext cx="5019136" cy="365125"/>
          </a:xfrm>
        </p:spPr>
        <p:txBody>
          <a:bodyPr/>
          <a:lstStyle/>
          <a:p>
            <a:r>
              <a:rPr lang="en-US" altLang="ja-JP"/>
              <a:t>Wave Signal Processing Circuit Laboratory,  Meiji University</a:t>
            </a:r>
            <a:endParaRPr lang="en-US" altLang="ja-JP" dirty="0"/>
          </a:p>
        </p:txBody>
      </p:sp>
      <p:pic>
        <p:nvPicPr>
          <p:cNvPr id="7" name="図 6" descr="グラフ, 折れ線グラフ&#10;&#10;自動的に生成された説明">
            <a:extLst>
              <a:ext uri="{FF2B5EF4-FFF2-40B4-BE49-F238E27FC236}">
                <a16:creationId xmlns:a16="http://schemas.microsoft.com/office/drawing/2014/main" id="{2565B672-A7C3-115B-856B-F7F720AA041F}"/>
              </a:ext>
            </a:extLst>
          </p:cNvPr>
          <p:cNvPicPr>
            <a:picLocks noChangeAspect="1"/>
          </p:cNvPicPr>
          <p:nvPr/>
        </p:nvPicPr>
        <p:blipFill rotWithShape="1">
          <a:blip r:embed="rId2">
            <a:extLst>
              <a:ext uri="{28A0092B-C50C-407E-A947-70E740481C1C}">
                <a14:useLocalDpi xmlns:a14="http://schemas.microsoft.com/office/drawing/2010/main" val="0"/>
              </a:ext>
            </a:extLst>
          </a:blip>
          <a:srcRect r="12076"/>
          <a:stretch/>
        </p:blipFill>
        <p:spPr>
          <a:xfrm>
            <a:off x="5071118" y="1120688"/>
            <a:ext cx="6645753" cy="5290957"/>
          </a:xfrm>
          <a:prstGeom prst="rect">
            <a:avLst/>
          </a:prstGeom>
        </p:spPr>
      </p:pic>
      <p:cxnSp>
        <p:nvCxnSpPr>
          <p:cNvPr id="9" name="直線コネクタ 8">
            <a:extLst>
              <a:ext uri="{FF2B5EF4-FFF2-40B4-BE49-F238E27FC236}">
                <a16:creationId xmlns:a16="http://schemas.microsoft.com/office/drawing/2014/main" id="{F94A0E94-753A-D4F0-8CD5-EE2D899412E1}"/>
              </a:ext>
            </a:extLst>
          </p:cNvPr>
          <p:cNvCxnSpPr>
            <a:cxnSpLocks/>
          </p:cNvCxnSpPr>
          <p:nvPr/>
        </p:nvCxnSpPr>
        <p:spPr>
          <a:xfrm flipV="1">
            <a:off x="9986682" y="3890963"/>
            <a:ext cx="0" cy="19181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53DC781-7536-8B1E-4BC8-26C54EBA24F1}"/>
              </a:ext>
            </a:extLst>
          </p:cNvPr>
          <p:cNvCxnSpPr>
            <a:cxnSpLocks/>
          </p:cNvCxnSpPr>
          <p:nvPr/>
        </p:nvCxnSpPr>
        <p:spPr>
          <a:xfrm>
            <a:off x="6057900" y="3890963"/>
            <a:ext cx="392878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F18D44D7-5504-B4D3-B1BF-F8FAC133E344}"/>
                  </a:ext>
                </a:extLst>
              </p:cNvPr>
              <p:cNvSpPr txBox="1"/>
              <p:nvPr/>
            </p:nvSpPr>
            <p:spPr>
              <a:xfrm>
                <a:off x="657287" y="2413337"/>
                <a:ext cx="4171826" cy="3139321"/>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=0.9 </m:t>
                    </m:r>
                    <m:r>
                      <m:rPr>
                        <m:sty m:val="p"/>
                      </m:rPr>
                      <a:rPr kumimoji="1" lang="en-US" altLang="ja-JP" b="0" i="0" smtClean="0">
                        <a:latin typeface="Cambria Math" panose="02040503050406030204" pitchFamily="18" charset="0"/>
                      </a:rPr>
                      <m:t>V</m:t>
                    </m:r>
                  </m:oMath>
                </a14:m>
                <a:r>
                  <a:rPr kumimoji="1" lang="ja-JP" altLang="en-US" dirty="0"/>
                  <a:t>で</a:t>
                </a:r>
                <a:r>
                  <a:rPr lang="ja-JP" altLang="en-US" b="0" i="0" dirty="0">
                    <a:latin typeface="+mj-lt"/>
                  </a:rPr>
                  <a:t>使用する</a:t>
                </a:r>
                <a:r>
                  <a:rPr lang="ja-JP" altLang="en-US" i="0" dirty="0">
                    <a:latin typeface="+mj-lt"/>
                  </a:rPr>
                  <a:t>ので</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𝑉</m:t>
                        </m:r>
                      </m:e>
                      <m:sub>
                        <m:r>
                          <a:rPr kumimoji="1" lang="en-US" altLang="ja-JP" b="0" i="1" dirty="0" smtClean="0">
                            <a:latin typeface="Cambria Math" panose="02040503050406030204" pitchFamily="18" charset="0"/>
                          </a:rPr>
                          <m:t>𝑆𝐷</m:t>
                        </m:r>
                      </m:sub>
                    </m:sSub>
                    <m:r>
                      <a:rPr kumimoji="1" lang="en-US" altLang="ja-JP" b="0" i="1" dirty="0" smtClean="0">
                        <a:latin typeface="Cambria Math" panose="02040503050406030204" pitchFamily="18" charset="0"/>
                      </a:rPr>
                      <m:t>=0.8 </m:t>
                    </m:r>
                    <m:r>
                      <m:rPr>
                        <m:sty m:val="p"/>
                      </m:rPr>
                      <a:rPr kumimoji="1" lang="en-US" altLang="ja-JP" b="0" i="0" dirty="0" smtClean="0">
                        <a:latin typeface="Cambria Math" panose="02040503050406030204" pitchFamily="18" charset="0"/>
                      </a:rPr>
                      <m:t>V</m:t>
                    </m:r>
                  </m:oMath>
                </a14:m>
                <a:r>
                  <a:rPr kumimoji="1" lang="ja-JP" altLang="en-US" dirty="0"/>
                  <a:t>であり、しきい電圧をおよそ</a:t>
                </a:r>
                <a14:m>
                  <m:oMath xmlns:m="http://schemas.openxmlformats.org/officeDocument/2006/math">
                    <m:r>
                      <a:rPr kumimoji="1" lang="en-US" altLang="ja-JP" b="0" i="1" smtClean="0">
                        <a:latin typeface="Cambria Math" panose="02040503050406030204" pitchFamily="18" charset="0"/>
                      </a:rPr>
                      <m:t>0.4 </m:t>
                    </m:r>
                    <m:r>
                      <m:rPr>
                        <m:sty m:val="p"/>
                      </m:rPr>
                      <a:rPr kumimoji="1" lang="en-US" altLang="ja-JP" b="0" i="0" smtClean="0">
                        <a:latin typeface="Cambria Math" panose="02040503050406030204" pitchFamily="18" charset="0"/>
                      </a:rPr>
                      <m:t>V</m:t>
                    </m:r>
                  </m:oMath>
                </a14:m>
                <a:r>
                  <a:rPr kumimoji="1" lang="ja-JP" altLang="en-US" dirty="0"/>
                  <a:t>として、</a:t>
                </a:r>
                <a:endParaRPr kumimoji="1"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𝑆𝐺</m:t>
                        </m:r>
                      </m:sub>
                    </m:sSub>
                    <m:r>
                      <a:rPr kumimoji="1" lang="en-US" altLang="ja-JP" b="0" i="1" smtClean="0">
                        <a:latin typeface="Cambria Math" panose="02040503050406030204" pitchFamily="18" charset="0"/>
                      </a:rPr>
                      <m:t>=1.2 </m:t>
                    </m:r>
                    <m:r>
                      <m:rPr>
                        <m:sty m:val="p"/>
                      </m:rPr>
                      <a:rPr kumimoji="1" lang="en-US" altLang="ja-JP" b="0" i="0" smtClean="0">
                        <a:latin typeface="Cambria Math" panose="02040503050406030204" pitchFamily="18" charset="0"/>
                      </a:rPr>
                      <m:t>V</m:t>
                    </m:r>
                  </m:oMath>
                </a14:m>
                <a:r>
                  <a:rPr kumimoji="1" lang="ja-JP" altLang="en-US" dirty="0"/>
                  <a:t>で使用する。</a:t>
                </a:r>
                <a:endParaRPr kumimoji="1" lang="en-US" altLang="ja-JP" dirty="0"/>
              </a:p>
              <a:p>
                <a:endParaRPr kumimoji="1" lang="en-US" altLang="ja-JP" dirty="0"/>
              </a:p>
              <a:p>
                <a:r>
                  <a:rPr lang="ja-JP" altLang="en-US" dirty="0"/>
                  <a:t>この時、</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𝐷</m:t>
                        </m:r>
                      </m:sub>
                    </m:sSub>
                    <m:r>
                      <a:rPr lang="en-US" altLang="ja-JP" b="0" i="1" smtClean="0">
                        <a:latin typeface="Cambria Math" panose="02040503050406030204" pitchFamily="18" charset="0"/>
                      </a:rPr>
                      <m:t>=51.77⋯</m:t>
                    </m:r>
                    <m:r>
                      <m:rPr>
                        <m:sty m:val="p"/>
                      </m:rPr>
                      <a:rPr lang="en-US" altLang="ja-JP" b="0" i="0" smtClean="0">
                        <a:latin typeface="Cambria Math" panose="02040503050406030204" pitchFamily="18" charset="0"/>
                      </a:rPr>
                      <m:t>μA</m:t>
                    </m:r>
                  </m:oMath>
                </a14:m>
                <a:r>
                  <a:rPr kumimoji="1" lang="ja-JP" altLang="en-US" dirty="0"/>
                  <a:t>程度であった。</a:t>
                </a:r>
                <a:endParaRPr kumimoji="1" lang="en-US" altLang="ja-JP" dirty="0"/>
              </a:p>
              <a:p>
                <a:r>
                  <a:rPr kumimoji="1" lang="ja-JP" altLang="en-US" dirty="0"/>
                  <a:t>これをもとに合計のチャネル幅を</a:t>
                </a:r>
                <a14:m>
                  <m:oMath xmlns:m="http://schemas.openxmlformats.org/officeDocument/2006/math">
                    <m:r>
                      <a:rPr kumimoji="1" lang="en-US" altLang="ja-JP" b="0" i="1" smtClean="0">
                        <a:latin typeface="Cambria Math" panose="02040503050406030204" pitchFamily="18" charset="0"/>
                      </a:rPr>
                      <m:t>80 </m:t>
                    </m:r>
                    <m:r>
                      <m:rPr>
                        <m:sty m:val="p"/>
                      </m:rPr>
                      <a:rPr kumimoji="1" lang="en-US" altLang="ja-JP" b="0" i="0" smtClean="0">
                        <a:latin typeface="Cambria Math" panose="02040503050406030204" pitchFamily="18" charset="0"/>
                      </a:rPr>
                      <m:t>μm</m:t>
                    </m:r>
                  </m:oMath>
                </a14:m>
                <a:r>
                  <a:rPr kumimoji="1" lang="ja-JP" altLang="en-US" dirty="0"/>
                  <a:t>、並列数を</a:t>
                </a:r>
                <a14:m>
                  <m:oMath xmlns:m="http://schemas.openxmlformats.org/officeDocument/2006/math">
                    <m:r>
                      <a:rPr kumimoji="1" lang="en-US" altLang="ja-JP" b="0" i="1" smtClean="0">
                        <a:latin typeface="Cambria Math" panose="02040503050406030204" pitchFamily="18" charset="0"/>
                      </a:rPr>
                      <m:t>16</m:t>
                    </m:r>
                  </m:oMath>
                </a14:m>
                <a:r>
                  <a:rPr kumimoji="1" lang="ja-JP" altLang="en-US" dirty="0"/>
                  <a:t>と決定した。</a:t>
                </a:r>
                <a:endParaRPr kumimoji="1" lang="en-US" altLang="ja-JP" dirty="0"/>
              </a:p>
              <a:p>
                <a:endParaRPr lang="en-US" altLang="ja-JP" dirty="0"/>
              </a:p>
              <a:p>
                <a:r>
                  <a:rPr kumimoji="1" lang="en-US" altLang="ja-JP" dirty="0"/>
                  <a:t>※IHP</a:t>
                </a:r>
                <a:r>
                  <a:rPr kumimoji="1" lang="ja-JP" altLang="en-US" dirty="0"/>
                  <a:t>のプロセスでは</a:t>
                </a:r>
                <a:r>
                  <a:rPr kumimoji="1" lang="en-US" altLang="ja-JP" dirty="0"/>
                  <a:t>mos1</a:t>
                </a:r>
                <a:r>
                  <a:rPr kumimoji="1" lang="ja-JP" altLang="en-US" dirty="0"/>
                  <a:t>つ当たりのゲート幅</a:t>
                </a:r>
                <a:r>
                  <a:rPr kumimoji="1" lang="en-US" altLang="ja-JP" dirty="0"/>
                  <a:t>×</a:t>
                </a:r>
                <a:r>
                  <a:rPr kumimoji="1" lang="ja-JP" altLang="en-US" dirty="0"/>
                  <a:t>並列数を</a:t>
                </a:r>
                <a:r>
                  <a:rPr kumimoji="1" lang="en-US" altLang="ja-JP" dirty="0"/>
                  <a:t>W</a:t>
                </a:r>
                <a:r>
                  <a:rPr kumimoji="1" lang="ja-JP" altLang="en-US" dirty="0"/>
                  <a:t>として入力するようでした。</a:t>
                </a:r>
              </a:p>
            </p:txBody>
          </p:sp>
        </mc:Choice>
        <mc:Fallback>
          <p:sp>
            <p:nvSpPr>
              <p:cNvPr id="16" name="テキスト ボックス 15">
                <a:extLst>
                  <a:ext uri="{FF2B5EF4-FFF2-40B4-BE49-F238E27FC236}">
                    <a16:creationId xmlns:a16="http://schemas.microsoft.com/office/drawing/2014/main" id="{F18D44D7-5504-B4D3-B1BF-F8FAC133E344}"/>
                  </a:ext>
                </a:extLst>
              </p:cNvPr>
              <p:cNvSpPr txBox="1">
                <a:spLocks noRot="1" noChangeAspect="1" noMove="1" noResize="1" noEditPoints="1" noAdjustHandles="1" noChangeArrowheads="1" noChangeShapeType="1" noTextEdit="1"/>
              </p:cNvSpPr>
              <p:nvPr/>
            </p:nvSpPr>
            <p:spPr>
              <a:xfrm>
                <a:off x="657287" y="2413337"/>
                <a:ext cx="4171826" cy="3139321"/>
              </a:xfrm>
              <a:prstGeom prst="rect">
                <a:avLst/>
              </a:prstGeom>
              <a:blipFill>
                <a:blip r:embed="rId3"/>
                <a:stretch>
                  <a:fillRect l="-1316" t="-971" r="-6579" b="-21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7778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6E18A-F94B-6AB0-F662-68A927E2021F}"/>
              </a:ext>
            </a:extLst>
          </p:cNvPr>
          <p:cNvSpPr>
            <a:spLocks noGrp="1"/>
          </p:cNvSpPr>
          <p:nvPr>
            <p:ph type="title"/>
          </p:nvPr>
        </p:nvSpPr>
        <p:spPr/>
        <p:txBody>
          <a:bodyPr/>
          <a:lstStyle/>
          <a:p>
            <a:r>
              <a:rPr kumimoji="1" lang="ja-JP" altLang="en-US" dirty="0"/>
              <a:t>シミュレーション結果</a:t>
            </a:r>
            <a:r>
              <a:rPr kumimoji="1" lang="en-US" altLang="ja-JP" dirty="0"/>
              <a:t>(</a:t>
            </a:r>
            <a:r>
              <a:rPr kumimoji="1" lang="ja-JP" altLang="en-US" dirty="0"/>
              <a:t>理想電流源</a:t>
            </a:r>
            <a:r>
              <a:rPr kumimoji="1" lang="en-US" altLang="ja-JP" dirty="0"/>
              <a:t>(</a:t>
            </a:r>
            <a:r>
              <a:rPr kumimoji="1" lang="ja-JP" altLang="en-US" dirty="0"/>
              <a:t>再掲</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9FE3E136-C221-B6D6-C309-C24FBFA23B69}"/>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A1C77888-AD19-E5CB-547A-F393AA63A97C}"/>
              </a:ext>
            </a:extLst>
          </p:cNvPr>
          <p:cNvSpPr>
            <a:spLocks noGrp="1"/>
          </p:cNvSpPr>
          <p:nvPr>
            <p:ph type="sldNum" sz="quarter" idx="12"/>
          </p:nvPr>
        </p:nvSpPr>
        <p:spPr/>
        <p:txBody>
          <a:bodyPr/>
          <a:lstStyle/>
          <a:p>
            <a:fld id="{6294761A-CFE9-4878-87A7-90ECABD59CE5}" type="slidenum">
              <a:rPr kumimoji="1" lang="ja-JP" altLang="en-US" smtClean="0"/>
              <a:t>5</a:t>
            </a:fld>
            <a:endParaRPr kumimoji="1" lang="ja-JP" altLang="en-US"/>
          </a:p>
        </p:txBody>
      </p:sp>
      <p:sp>
        <p:nvSpPr>
          <p:cNvPr id="5" name="フッター プレースホルダー 4">
            <a:extLst>
              <a:ext uri="{FF2B5EF4-FFF2-40B4-BE49-F238E27FC236}">
                <a16:creationId xmlns:a16="http://schemas.microsoft.com/office/drawing/2014/main" id="{140A554C-6AB9-561F-D48B-E82D6358CA9A}"/>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grpSp>
        <p:nvGrpSpPr>
          <p:cNvPr id="6" name="グループ化 5">
            <a:extLst>
              <a:ext uri="{FF2B5EF4-FFF2-40B4-BE49-F238E27FC236}">
                <a16:creationId xmlns:a16="http://schemas.microsoft.com/office/drawing/2014/main" id="{A9CCADFD-4F1F-5FB7-2004-67EF119D629E}"/>
              </a:ext>
            </a:extLst>
          </p:cNvPr>
          <p:cNvGrpSpPr/>
          <p:nvPr/>
        </p:nvGrpSpPr>
        <p:grpSpPr>
          <a:xfrm>
            <a:off x="2398041" y="1177869"/>
            <a:ext cx="7395918" cy="5394927"/>
            <a:chOff x="4599910" y="1083403"/>
            <a:chExt cx="7395918" cy="5394927"/>
          </a:xfrm>
        </p:grpSpPr>
        <p:pic>
          <p:nvPicPr>
            <p:cNvPr id="7" name="図 6" descr="グラフ&#10;&#10;自動的に生成された説明">
              <a:extLst>
                <a:ext uri="{FF2B5EF4-FFF2-40B4-BE49-F238E27FC236}">
                  <a16:creationId xmlns:a16="http://schemas.microsoft.com/office/drawing/2014/main" id="{693DEEAD-9DE6-A61E-413F-EC319AED2E20}"/>
                </a:ext>
              </a:extLst>
            </p:cNvPr>
            <p:cNvPicPr>
              <a:picLocks noChangeAspect="1"/>
            </p:cNvPicPr>
            <p:nvPr/>
          </p:nvPicPr>
          <p:blipFill rotWithShape="1">
            <a:blip r:embed="rId2">
              <a:extLst>
                <a:ext uri="{28A0092B-C50C-407E-A947-70E740481C1C}">
                  <a14:useLocalDpi xmlns:a14="http://schemas.microsoft.com/office/drawing/2010/main" val="0"/>
                </a:ext>
              </a:extLst>
            </a:blip>
            <a:srcRect r="10406"/>
            <a:stretch/>
          </p:blipFill>
          <p:spPr>
            <a:xfrm>
              <a:off x="4599910" y="1089900"/>
              <a:ext cx="6896765" cy="5388430"/>
            </a:xfrm>
            <a:prstGeom prst="rect">
              <a:avLst/>
            </a:prstGeom>
          </p:spPr>
        </p:pic>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6EC0E553-D64D-4A16-7D2A-B2B6E4713A51}"/>
                    </a:ext>
                  </a:extLst>
                </p:cNvPr>
                <p:cNvSpPr txBox="1"/>
                <p:nvPr/>
              </p:nvSpPr>
              <p:spPr>
                <a:xfrm>
                  <a:off x="11262508" y="2235718"/>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p:sp>
              <p:nvSpPr>
                <p:cNvPr id="10" name="テキスト ボックス 9">
                  <a:extLst>
                    <a:ext uri="{FF2B5EF4-FFF2-40B4-BE49-F238E27FC236}">
                      <a16:creationId xmlns:a16="http://schemas.microsoft.com/office/drawing/2014/main" id="{6EC0E553-D64D-4A16-7D2A-B2B6E4713A51}"/>
                    </a:ext>
                  </a:extLst>
                </p:cNvPr>
                <p:cNvSpPr txBox="1">
                  <a:spLocks noRot="1" noChangeAspect="1" noMove="1" noResize="1" noEditPoints="1" noAdjustHandles="1" noChangeArrowheads="1" noChangeShapeType="1" noTextEdit="1"/>
                </p:cNvSpPr>
                <p:nvPr/>
              </p:nvSpPr>
              <p:spPr>
                <a:xfrm>
                  <a:off x="11262508" y="2235718"/>
                  <a:ext cx="715223" cy="369332"/>
                </a:xfrm>
                <a:prstGeom prst="rect">
                  <a:avLst/>
                </a:prstGeom>
                <a:blipFill>
                  <a:blip r:embed="rId3"/>
                  <a:stretch>
                    <a:fillRect r="-1355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50CF141A-AB38-D038-294F-5974242D1854}"/>
                    </a:ext>
                  </a:extLst>
                </p:cNvPr>
                <p:cNvSpPr txBox="1"/>
                <p:nvPr/>
              </p:nvSpPr>
              <p:spPr>
                <a:xfrm>
                  <a:off x="11262507" y="2514849"/>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3</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p:sp>
              <p:nvSpPr>
                <p:cNvPr id="11" name="テキスト ボックス 10">
                  <a:extLst>
                    <a:ext uri="{FF2B5EF4-FFF2-40B4-BE49-F238E27FC236}">
                      <a16:creationId xmlns:a16="http://schemas.microsoft.com/office/drawing/2014/main" id="{50CF141A-AB38-D038-294F-5974242D1854}"/>
                    </a:ext>
                  </a:extLst>
                </p:cNvPr>
                <p:cNvSpPr txBox="1">
                  <a:spLocks noRot="1" noChangeAspect="1" noMove="1" noResize="1" noEditPoints="1" noAdjustHandles="1" noChangeArrowheads="1" noChangeShapeType="1" noTextEdit="1"/>
                </p:cNvSpPr>
                <p:nvPr/>
              </p:nvSpPr>
              <p:spPr>
                <a:xfrm>
                  <a:off x="11262507" y="2514849"/>
                  <a:ext cx="715223" cy="369332"/>
                </a:xfrm>
                <a:prstGeom prst="rect">
                  <a:avLst/>
                </a:prstGeom>
                <a:blipFill>
                  <a:blip r:embed="rId4"/>
                  <a:stretch>
                    <a:fillRect r="-1355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0940A124-BD10-32D5-4E1F-353425EA40A2}"/>
                    </a:ext>
                  </a:extLst>
                </p:cNvPr>
                <p:cNvSpPr txBox="1"/>
                <p:nvPr/>
              </p:nvSpPr>
              <p:spPr>
                <a:xfrm>
                  <a:off x="11262506" y="2808212"/>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p:sp>
              <p:nvSpPr>
                <p:cNvPr id="12" name="テキスト ボックス 11">
                  <a:extLst>
                    <a:ext uri="{FF2B5EF4-FFF2-40B4-BE49-F238E27FC236}">
                      <a16:creationId xmlns:a16="http://schemas.microsoft.com/office/drawing/2014/main" id="{0940A124-BD10-32D5-4E1F-353425EA40A2}"/>
                    </a:ext>
                  </a:extLst>
                </p:cNvPr>
                <p:cNvSpPr txBox="1">
                  <a:spLocks noRot="1" noChangeAspect="1" noMove="1" noResize="1" noEditPoints="1" noAdjustHandles="1" noChangeArrowheads="1" noChangeShapeType="1" noTextEdit="1"/>
                </p:cNvSpPr>
                <p:nvPr/>
              </p:nvSpPr>
              <p:spPr>
                <a:xfrm>
                  <a:off x="11262506" y="2808212"/>
                  <a:ext cx="715223" cy="369332"/>
                </a:xfrm>
                <a:prstGeom prst="rect">
                  <a:avLst/>
                </a:prstGeom>
                <a:blipFill>
                  <a:blip r:embed="rId5"/>
                  <a:stretch>
                    <a:fillRect r="-1355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4AB9EBAF-1285-3A80-5081-4AC71600FA6B}"/>
                    </a:ext>
                  </a:extLst>
                </p:cNvPr>
                <p:cNvSpPr txBox="1"/>
                <p:nvPr/>
              </p:nvSpPr>
              <p:spPr>
                <a:xfrm>
                  <a:off x="11262506" y="3105228"/>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p:sp>
              <p:nvSpPr>
                <p:cNvPr id="13" name="テキスト ボックス 12">
                  <a:extLst>
                    <a:ext uri="{FF2B5EF4-FFF2-40B4-BE49-F238E27FC236}">
                      <a16:creationId xmlns:a16="http://schemas.microsoft.com/office/drawing/2014/main" id="{4AB9EBAF-1285-3A80-5081-4AC71600FA6B}"/>
                    </a:ext>
                  </a:extLst>
                </p:cNvPr>
                <p:cNvSpPr txBox="1">
                  <a:spLocks noRot="1" noChangeAspect="1" noMove="1" noResize="1" noEditPoints="1" noAdjustHandles="1" noChangeArrowheads="1" noChangeShapeType="1" noTextEdit="1"/>
                </p:cNvSpPr>
                <p:nvPr/>
              </p:nvSpPr>
              <p:spPr>
                <a:xfrm>
                  <a:off x="11262506" y="3105228"/>
                  <a:ext cx="715223" cy="369332"/>
                </a:xfrm>
                <a:prstGeom prst="rect">
                  <a:avLst/>
                </a:prstGeom>
                <a:blipFill>
                  <a:blip r:embed="rId6"/>
                  <a:stretch>
                    <a:fillRect r="-1355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3FDB5172-9BA9-D5EF-9F9C-A5B992A4BCD1}"/>
                    </a:ext>
                  </a:extLst>
                </p:cNvPr>
                <p:cNvSpPr txBox="1"/>
                <p:nvPr/>
              </p:nvSpPr>
              <p:spPr>
                <a:xfrm>
                  <a:off x="11262505" y="1083403"/>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p:sp>
              <p:nvSpPr>
                <p:cNvPr id="14" name="テキスト ボックス 13">
                  <a:extLst>
                    <a:ext uri="{FF2B5EF4-FFF2-40B4-BE49-F238E27FC236}">
                      <a16:creationId xmlns:a16="http://schemas.microsoft.com/office/drawing/2014/main" id="{3FDB5172-9BA9-D5EF-9F9C-A5B992A4BCD1}"/>
                    </a:ext>
                  </a:extLst>
                </p:cNvPr>
                <p:cNvSpPr txBox="1">
                  <a:spLocks noRot="1" noChangeAspect="1" noMove="1" noResize="1" noEditPoints="1" noAdjustHandles="1" noChangeArrowheads="1" noChangeShapeType="1" noTextEdit="1"/>
                </p:cNvSpPr>
                <p:nvPr/>
              </p:nvSpPr>
              <p:spPr>
                <a:xfrm>
                  <a:off x="11262505" y="1083403"/>
                  <a:ext cx="715223" cy="369332"/>
                </a:xfrm>
                <a:prstGeom prst="rect">
                  <a:avLst/>
                </a:prstGeom>
                <a:blipFill>
                  <a:blip r:embed="rId7"/>
                  <a:stretch>
                    <a:fillRect r="-3135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C3BBC5A7-E733-99A5-67E7-EEE45C5E954D}"/>
                    </a:ext>
                  </a:extLst>
                </p:cNvPr>
                <p:cNvSpPr txBox="1"/>
                <p:nvPr/>
              </p:nvSpPr>
              <p:spPr>
                <a:xfrm>
                  <a:off x="11280605" y="3556996"/>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oMath>
                    </m:oMathPara>
                  </a14:m>
                  <a:endParaRPr kumimoji="1" lang="ja-JP" altLang="en-US" dirty="0"/>
                </a:p>
              </p:txBody>
            </p:sp>
          </mc:Choice>
          <mc:Fallback>
            <p:sp>
              <p:nvSpPr>
                <p:cNvPr id="16" name="テキスト ボックス 15">
                  <a:extLst>
                    <a:ext uri="{FF2B5EF4-FFF2-40B4-BE49-F238E27FC236}">
                      <a16:creationId xmlns:a16="http://schemas.microsoft.com/office/drawing/2014/main" id="{C3BBC5A7-E733-99A5-67E7-EEE45C5E954D}"/>
                    </a:ext>
                  </a:extLst>
                </p:cNvPr>
                <p:cNvSpPr txBox="1">
                  <a:spLocks noRot="1" noChangeAspect="1" noMove="1" noResize="1" noEditPoints="1" noAdjustHandles="1" noChangeArrowheads="1" noChangeShapeType="1" noTextEdit="1"/>
                </p:cNvSpPr>
                <p:nvPr/>
              </p:nvSpPr>
              <p:spPr>
                <a:xfrm>
                  <a:off x="11280605" y="3556996"/>
                  <a:ext cx="715223" cy="369332"/>
                </a:xfrm>
                <a:prstGeom prst="rect">
                  <a:avLst/>
                </a:prstGeom>
                <a:blipFill>
                  <a:blip r:embed="rId8"/>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09012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02140F-8250-8CF7-4526-E0E105574A9B}"/>
              </a:ext>
            </a:extLst>
          </p:cNvPr>
          <p:cNvSpPr>
            <a:spLocks noGrp="1"/>
          </p:cNvSpPr>
          <p:nvPr>
            <p:ph type="title"/>
          </p:nvPr>
        </p:nvSpPr>
        <p:spPr/>
        <p:txBody>
          <a:bodyPr/>
          <a:lstStyle/>
          <a:p>
            <a:r>
              <a:rPr kumimoji="1" lang="ja-JP" altLang="en-US" dirty="0"/>
              <a:t>シミュレーション結果</a:t>
            </a:r>
            <a:r>
              <a:rPr kumimoji="1" lang="en-US" altLang="ja-JP" dirty="0"/>
              <a:t>(</a:t>
            </a:r>
            <a:r>
              <a:rPr kumimoji="1" lang="ja-JP" altLang="en-US" dirty="0"/>
              <a:t>理想電流源</a:t>
            </a:r>
            <a:r>
              <a:rPr kumimoji="1" lang="en-US" altLang="ja-JP" dirty="0"/>
              <a:t>(</a:t>
            </a:r>
            <a:r>
              <a:rPr kumimoji="1" lang="ja-JP" altLang="en-US" dirty="0"/>
              <a:t>再掲</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ED062FE1-D82F-1ADC-BD84-6AA00E467773}"/>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39D10073-81A9-69FD-C3A2-80DC8F7525AB}"/>
              </a:ext>
            </a:extLst>
          </p:cNvPr>
          <p:cNvSpPr>
            <a:spLocks noGrp="1"/>
          </p:cNvSpPr>
          <p:nvPr>
            <p:ph type="sldNum" sz="quarter" idx="12"/>
          </p:nvPr>
        </p:nvSpPr>
        <p:spPr/>
        <p:txBody>
          <a:bodyPr/>
          <a:lstStyle/>
          <a:p>
            <a:fld id="{6294761A-CFE9-4878-87A7-90ECABD59CE5}" type="slidenum">
              <a:rPr kumimoji="1" lang="ja-JP" altLang="en-US" smtClean="0"/>
              <a:t>6</a:t>
            </a:fld>
            <a:endParaRPr kumimoji="1" lang="ja-JP" altLang="en-US"/>
          </a:p>
        </p:txBody>
      </p:sp>
      <p:sp>
        <p:nvSpPr>
          <p:cNvPr id="5" name="フッター プレースホルダー 4">
            <a:extLst>
              <a:ext uri="{FF2B5EF4-FFF2-40B4-BE49-F238E27FC236}">
                <a16:creationId xmlns:a16="http://schemas.microsoft.com/office/drawing/2014/main" id="{64D2F2A2-9990-FD90-4546-EA6CA238E6F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10;&#10;自動的に生成された説明">
            <a:extLst>
              <a:ext uri="{FF2B5EF4-FFF2-40B4-BE49-F238E27FC236}">
                <a16:creationId xmlns:a16="http://schemas.microsoft.com/office/drawing/2014/main" id="{7017B096-393A-114C-BFD8-B949F3749E80}"/>
              </a:ext>
            </a:extLst>
          </p:cNvPr>
          <p:cNvPicPr>
            <a:picLocks noChangeAspect="1"/>
          </p:cNvPicPr>
          <p:nvPr/>
        </p:nvPicPr>
        <p:blipFill rotWithShape="1">
          <a:blip r:embed="rId2">
            <a:extLst>
              <a:ext uri="{28A0092B-C50C-407E-A947-70E740481C1C}">
                <a14:useLocalDpi xmlns:a14="http://schemas.microsoft.com/office/drawing/2010/main" val="0"/>
              </a:ext>
            </a:extLst>
          </a:blip>
          <a:srcRect r="6546"/>
          <a:stretch/>
        </p:blipFill>
        <p:spPr>
          <a:xfrm>
            <a:off x="0" y="1477266"/>
            <a:ext cx="6100086" cy="4569145"/>
          </a:xfrm>
          <a:prstGeom prst="rect">
            <a:avLst/>
          </a:prstGeom>
        </p:spPr>
      </p:pic>
      <p:pic>
        <p:nvPicPr>
          <p:cNvPr id="9" name="図 8" descr="グラフ&#10;&#10;自動的に生成された説明">
            <a:extLst>
              <a:ext uri="{FF2B5EF4-FFF2-40B4-BE49-F238E27FC236}">
                <a16:creationId xmlns:a16="http://schemas.microsoft.com/office/drawing/2014/main" id="{4B3D46F0-1FD5-8F16-289B-B68BB32AE365}"/>
              </a:ext>
            </a:extLst>
          </p:cNvPr>
          <p:cNvPicPr>
            <a:picLocks noChangeAspect="1"/>
          </p:cNvPicPr>
          <p:nvPr/>
        </p:nvPicPr>
        <p:blipFill rotWithShape="1">
          <a:blip r:embed="rId3">
            <a:extLst>
              <a:ext uri="{28A0092B-C50C-407E-A947-70E740481C1C}">
                <a14:useLocalDpi xmlns:a14="http://schemas.microsoft.com/office/drawing/2010/main" val="0"/>
              </a:ext>
            </a:extLst>
          </a:blip>
          <a:srcRect r="6546"/>
          <a:stretch/>
        </p:blipFill>
        <p:spPr>
          <a:xfrm>
            <a:off x="6091914" y="1477266"/>
            <a:ext cx="6100086" cy="4569146"/>
          </a:xfrm>
          <a:prstGeom prst="rect">
            <a:avLst/>
          </a:prstGeom>
        </p:spPr>
      </p:pic>
    </p:spTree>
    <p:extLst>
      <p:ext uri="{BB962C8B-B14F-4D97-AF65-F5344CB8AC3E}">
        <p14:creationId xmlns:p14="http://schemas.microsoft.com/office/powerpoint/2010/main" val="3297466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60900-DE40-2B0A-0A5C-C44049532ABD}"/>
              </a:ext>
            </a:extLst>
          </p:cNvPr>
          <p:cNvSpPr>
            <a:spLocks noGrp="1"/>
          </p:cNvSpPr>
          <p:nvPr>
            <p:ph type="title"/>
          </p:nvPr>
        </p:nvSpPr>
        <p:spPr/>
        <p:txBody>
          <a:bodyPr/>
          <a:lstStyle/>
          <a:p>
            <a:r>
              <a:rPr kumimoji="1" lang="ja-JP" altLang="en-US" dirty="0"/>
              <a:t>シミュレーション結果</a:t>
            </a:r>
            <a:r>
              <a:rPr kumimoji="1" lang="en-US" altLang="ja-JP" dirty="0"/>
              <a:t>(</a:t>
            </a:r>
            <a:r>
              <a:rPr kumimoji="1" lang="en-US" altLang="ja-JP" dirty="0" err="1"/>
              <a:t>pmos</a:t>
            </a:r>
            <a:r>
              <a:rPr kumimoji="1" lang="ja-JP" altLang="en-US" dirty="0"/>
              <a:t>電流源</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1528FF10-1A2F-52F5-7D16-421974F27922}"/>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24DB92B3-7523-F3E5-B961-3CFFC5F2D531}"/>
              </a:ext>
            </a:extLst>
          </p:cNvPr>
          <p:cNvSpPr>
            <a:spLocks noGrp="1"/>
          </p:cNvSpPr>
          <p:nvPr>
            <p:ph type="sldNum" sz="quarter" idx="12"/>
          </p:nvPr>
        </p:nvSpPr>
        <p:spPr/>
        <p:txBody>
          <a:bodyPr/>
          <a:lstStyle/>
          <a:p>
            <a:fld id="{6294761A-CFE9-4878-87A7-90ECABD59CE5}" type="slidenum">
              <a:rPr kumimoji="1" lang="ja-JP" altLang="en-US" smtClean="0"/>
              <a:t>7</a:t>
            </a:fld>
            <a:endParaRPr kumimoji="1" lang="ja-JP" altLang="en-US"/>
          </a:p>
        </p:txBody>
      </p:sp>
      <p:sp>
        <p:nvSpPr>
          <p:cNvPr id="5" name="フッター プレースホルダー 4">
            <a:extLst>
              <a:ext uri="{FF2B5EF4-FFF2-40B4-BE49-F238E27FC236}">
                <a16:creationId xmlns:a16="http://schemas.microsoft.com/office/drawing/2014/main" id="{2D1DE876-5311-1E80-69A1-1FF075318904}"/>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10;&#10;自動的に生成された説明">
            <a:extLst>
              <a:ext uri="{FF2B5EF4-FFF2-40B4-BE49-F238E27FC236}">
                <a16:creationId xmlns:a16="http://schemas.microsoft.com/office/drawing/2014/main" id="{B2E3FC31-33AD-0D7D-0AD0-B29D7B7D263F}"/>
              </a:ext>
            </a:extLst>
          </p:cNvPr>
          <p:cNvPicPr>
            <a:picLocks noChangeAspect="1"/>
          </p:cNvPicPr>
          <p:nvPr/>
        </p:nvPicPr>
        <p:blipFill rotWithShape="1">
          <a:blip r:embed="rId2">
            <a:extLst>
              <a:ext uri="{28A0092B-C50C-407E-A947-70E740481C1C}">
                <a14:useLocalDpi xmlns:a14="http://schemas.microsoft.com/office/drawing/2010/main" val="0"/>
              </a:ext>
            </a:extLst>
          </a:blip>
          <a:srcRect r="9723"/>
          <a:stretch/>
        </p:blipFill>
        <p:spPr>
          <a:xfrm>
            <a:off x="370853" y="1136892"/>
            <a:ext cx="6828077" cy="5294447"/>
          </a:xfrm>
          <a:prstGeom prst="rect">
            <a:avLst/>
          </a:prstGeom>
        </p:spPr>
      </p:pic>
      <p:sp>
        <p:nvSpPr>
          <p:cNvPr id="16" name="テキスト ボックス 15">
            <a:extLst>
              <a:ext uri="{FF2B5EF4-FFF2-40B4-BE49-F238E27FC236}">
                <a16:creationId xmlns:a16="http://schemas.microsoft.com/office/drawing/2014/main" id="{2A4B2CD3-79E5-A7DC-BC6C-A165AFEDDC82}"/>
              </a:ext>
            </a:extLst>
          </p:cNvPr>
          <p:cNvSpPr txBox="1"/>
          <p:nvPr/>
        </p:nvSpPr>
        <p:spPr>
          <a:xfrm>
            <a:off x="7557247" y="3429000"/>
            <a:ext cx="3478306" cy="369332"/>
          </a:xfrm>
          <a:prstGeom prst="rect">
            <a:avLst/>
          </a:prstGeom>
          <a:noFill/>
        </p:spPr>
        <p:txBody>
          <a:bodyPr wrap="square" rtlCol="0">
            <a:spAutoFit/>
          </a:bodyPr>
          <a:lstStyle/>
          <a:p>
            <a:r>
              <a:rPr lang="ja-JP" altLang="en-US" dirty="0"/>
              <a:t>直流特性はほぼ変化なし。</a:t>
            </a:r>
            <a:endParaRPr kumimoji="1" lang="ja-JP" altLang="en-US" dirty="0"/>
          </a:p>
        </p:txBody>
      </p:sp>
    </p:spTree>
    <p:extLst>
      <p:ext uri="{BB962C8B-B14F-4D97-AF65-F5344CB8AC3E}">
        <p14:creationId xmlns:p14="http://schemas.microsoft.com/office/powerpoint/2010/main" val="309512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C8DA3-0161-8CFF-8805-AB0511B7E65C}"/>
              </a:ext>
            </a:extLst>
          </p:cNvPr>
          <p:cNvSpPr>
            <a:spLocks noGrp="1"/>
          </p:cNvSpPr>
          <p:nvPr>
            <p:ph type="title"/>
          </p:nvPr>
        </p:nvSpPr>
        <p:spPr/>
        <p:txBody>
          <a:bodyPr/>
          <a:lstStyle/>
          <a:p>
            <a:r>
              <a:rPr kumimoji="1" lang="ja-JP" altLang="en-US" dirty="0"/>
              <a:t>シミュレーション結果</a:t>
            </a:r>
            <a:r>
              <a:rPr kumimoji="1" lang="en-US" altLang="ja-JP" dirty="0"/>
              <a:t>(</a:t>
            </a:r>
            <a:r>
              <a:rPr kumimoji="1" lang="en-US" altLang="ja-JP" dirty="0" err="1"/>
              <a:t>pmos</a:t>
            </a:r>
            <a:r>
              <a:rPr kumimoji="1" lang="ja-JP" altLang="en-US" dirty="0"/>
              <a:t>電流源</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1A1869F2-41C2-CC0A-7F0A-878FC6D73037}"/>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8746DB24-1EFE-2E2D-B60A-B393871970EE}"/>
              </a:ext>
            </a:extLst>
          </p:cNvPr>
          <p:cNvSpPr>
            <a:spLocks noGrp="1"/>
          </p:cNvSpPr>
          <p:nvPr>
            <p:ph type="sldNum" sz="quarter" idx="12"/>
          </p:nvPr>
        </p:nvSpPr>
        <p:spPr/>
        <p:txBody>
          <a:bodyPr/>
          <a:lstStyle/>
          <a:p>
            <a:fld id="{6294761A-CFE9-4878-87A7-90ECABD59CE5}" type="slidenum">
              <a:rPr kumimoji="1" lang="ja-JP" altLang="en-US" smtClean="0"/>
              <a:t>8</a:t>
            </a:fld>
            <a:endParaRPr kumimoji="1" lang="ja-JP" altLang="en-US"/>
          </a:p>
        </p:txBody>
      </p:sp>
      <p:sp>
        <p:nvSpPr>
          <p:cNvPr id="5" name="フッター プレースホルダー 4">
            <a:extLst>
              <a:ext uri="{FF2B5EF4-FFF2-40B4-BE49-F238E27FC236}">
                <a16:creationId xmlns:a16="http://schemas.microsoft.com/office/drawing/2014/main" id="{2B845902-14A6-80AB-952C-C3C0114158CD}"/>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 が含まれている画像&#10;&#10;自動的に生成された説明">
            <a:extLst>
              <a:ext uri="{FF2B5EF4-FFF2-40B4-BE49-F238E27FC236}">
                <a16:creationId xmlns:a16="http://schemas.microsoft.com/office/drawing/2014/main" id="{7B131FAC-5F82-E5B7-7739-5AC6503F5E93}"/>
              </a:ext>
            </a:extLst>
          </p:cNvPr>
          <p:cNvPicPr>
            <a:picLocks noChangeAspect="1"/>
          </p:cNvPicPr>
          <p:nvPr/>
        </p:nvPicPr>
        <p:blipFill rotWithShape="1">
          <a:blip r:embed="rId2">
            <a:extLst>
              <a:ext uri="{28A0092B-C50C-407E-A947-70E740481C1C}">
                <a14:useLocalDpi xmlns:a14="http://schemas.microsoft.com/office/drawing/2010/main" val="0"/>
              </a:ext>
            </a:extLst>
          </a:blip>
          <a:srcRect r="6901"/>
          <a:stretch/>
        </p:blipFill>
        <p:spPr>
          <a:xfrm>
            <a:off x="194318" y="1241551"/>
            <a:ext cx="5818606" cy="4374898"/>
          </a:xfrm>
          <a:prstGeom prst="rect">
            <a:avLst/>
          </a:prstGeom>
        </p:spPr>
      </p:pic>
      <p:pic>
        <p:nvPicPr>
          <p:cNvPr id="9" name="図 8" descr="グラフ&#10;&#10;自動的に生成された説明">
            <a:extLst>
              <a:ext uri="{FF2B5EF4-FFF2-40B4-BE49-F238E27FC236}">
                <a16:creationId xmlns:a16="http://schemas.microsoft.com/office/drawing/2014/main" id="{5C845A3F-0175-3034-E8D4-588057168BF4}"/>
              </a:ext>
            </a:extLst>
          </p:cNvPr>
          <p:cNvPicPr>
            <a:picLocks noChangeAspect="1"/>
          </p:cNvPicPr>
          <p:nvPr/>
        </p:nvPicPr>
        <p:blipFill rotWithShape="1">
          <a:blip r:embed="rId3">
            <a:extLst>
              <a:ext uri="{28A0092B-C50C-407E-A947-70E740481C1C}">
                <a14:useLocalDpi xmlns:a14="http://schemas.microsoft.com/office/drawing/2010/main" val="0"/>
              </a:ext>
            </a:extLst>
          </a:blip>
          <a:srcRect r="6901"/>
          <a:stretch/>
        </p:blipFill>
        <p:spPr>
          <a:xfrm>
            <a:off x="6096000" y="1241551"/>
            <a:ext cx="5818606" cy="4374898"/>
          </a:xfrm>
          <a:prstGeom prst="rect">
            <a:avLst/>
          </a:prstGeom>
        </p:spPr>
      </p:pic>
      <p:sp>
        <p:nvSpPr>
          <p:cNvPr id="10" name="テキスト ボックス 9">
            <a:extLst>
              <a:ext uri="{FF2B5EF4-FFF2-40B4-BE49-F238E27FC236}">
                <a16:creationId xmlns:a16="http://schemas.microsoft.com/office/drawing/2014/main" id="{FC16C2BB-013F-66F2-B743-9759929EFCB2}"/>
              </a:ext>
            </a:extLst>
          </p:cNvPr>
          <p:cNvSpPr txBox="1"/>
          <p:nvPr/>
        </p:nvSpPr>
        <p:spPr>
          <a:xfrm>
            <a:off x="1600200" y="5925671"/>
            <a:ext cx="8991600" cy="369332"/>
          </a:xfrm>
          <a:prstGeom prst="rect">
            <a:avLst/>
          </a:prstGeom>
          <a:noFill/>
        </p:spPr>
        <p:txBody>
          <a:bodyPr wrap="square" rtlCol="0">
            <a:spAutoFit/>
          </a:bodyPr>
          <a:lstStyle/>
          <a:p>
            <a:pPr algn="ctr"/>
            <a:r>
              <a:rPr kumimoji="1" lang="ja-JP" altLang="en-US" dirty="0"/>
              <a:t>理想電流源に比べゲインが少し下がっていたが大きく性能が劣化してはいない。</a:t>
            </a:r>
          </a:p>
        </p:txBody>
      </p:sp>
    </p:spTree>
    <p:extLst>
      <p:ext uri="{BB962C8B-B14F-4D97-AF65-F5344CB8AC3E}">
        <p14:creationId xmlns:p14="http://schemas.microsoft.com/office/powerpoint/2010/main" val="28619111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 id="{5449F4C3-2482-4835-8CA9-F1837C149776}" vid="{BEC3DBF1-24A9-4764-8DAA-166931E5F93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88</TotalTime>
  <Words>290</Words>
  <Application>Microsoft Office PowerPoint</Application>
  <PresentationFormat>ワイド画面</PresentationFormat>
  <Paragraphs>57</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游ゴシック</vt:lpstr>
      <vt:lpstr>游ゴシック Medium</vt:lpstr>
      <vt:lpstr>Arial</vt:lpstr>
      <vt:lpstr>Cambria Math</vt:lpstr>
      <vt:lpstr>Office テーマ</vt:lpstr>
      <vt:lpstr>リザバミーティング 電流源としてのpmos</vt:lpstr>
      <vt:lpstr>回路図</vt:lpstr>
      <vt:lpstr>pmosの特性</vt:lpstr>
      <vt:lpstr>pmosの特性</vt:lpstr>
      <vt:lpstr>シミュレーション結果(理想電流源(再掲))</vt:lpstr>
      <vt:lpstr>シミュレーション結果(理想電流源(再掲))</vt:lpstr>
      <vt:lpstr>シミュレーション結果(pmos電流源)</vt:lpstr>
      <vt:lpstr>シミュレーション結果(pmos電流源)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KOJIMAHIKARU</dc:creator>
  <cp:lastModifiedBy>KOJIMAHIKARU</cp:lastModifiedBy>
  <cp:revision>3</cp:revision>
  <dcterms:created xsi:type="dcterms:W3CDTF">2024-04-17T05:51:46Z</dcterms:created>
  <dcterms:modified xsi:type="dcterms:W3CDTF">2024-04-17T13:20:27Z</dcterms:modified>
</cp:coreProperties>
</file>