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D008F-5F41-29F0-726B-604C0DC5386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C922C81-56C2-A789-9C7E-98FC75515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7748BF2-C539-2338-5B3C-66C6C9CABADE}"/>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61801C07-B1F0-E843-641C-6936A67171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EC17AE-FB06-B9D9-7C15-A2BE1519D121}"/>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377412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CFEC0-4DE2-EE1B-C7AC-DCA6E85CFBB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33B5E28-9F2E-4C15-A175-6F4F95DD2F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007C8A-DE05-DD2A-9A47-FEBC428BE926}"/>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9FC52D91-75D9-37FD-5CC4-57313FE620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8BCD25-623A-8C87-B4DD-A7DD309202D0}"/>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79398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9DDBC45-1B5E-A16E-DA1E-E2B2B00F9AD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8A76B7-D170-3E37-902A-90BC4D145EC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3B0A3F-FCC2-E566-6717-A44A2A232CBB}"/>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4307DD36-3AFC-4735-9378-501F4274AA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255B52-343E-E152-C9C4-E7470D10A72E}"/>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230241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99A892-7418-456F-596B-DC42442F29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CEA67-BDC6-4D12-896C-F89DA281F77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C2FB34-0D58-F529-1149-44C1E0EA14FE}"/>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5B860113-4631-1F00-F49F-A2C8A69ECB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B03747-109D-07D9-32B0-C6E9C52F5FD1}"/>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4256398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A5006-3D40-A040-08F9-4878BDFD58E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8DD081-56D1-20E0-CD76-0660C1846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659D9D-1C07-3404-66B2-4A00E5E7C1C5}"/>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49EBDED6-35BA-B9C4-AFF1-787888B83C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51AF74-E62B-AEA5-CF72-81A900B557A1}"/>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291225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6DE76-9762-E2D4-380E-DD90D73FEC5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BA19BA-3FC9-96A7-3597-BF16A40072F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BE8FE9-F749-15E7-91DF-66DE595B8C4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6A8B079-697D-7406-86FE-CF01B09A674A}"/>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6" name="フッター プレースホルダー 5">
            <a:extLst>
              <a:ext uri="{FF2B5EF4-FFF2-40B4-BE49-F238E27FC236}">
                <a16:creationId xmlns:a16="http://schemas.microsoft.com/office/drawing/2014/main" id="{DA45E501-99D2-65A7-2E0A-76B3EC2FFE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67E7933-16C6-EC08-AC52-E3215F4C21C4}"/>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16800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BD10C-49B7-AB8E-77D5-7203D426291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2142DE-F6E3-4F69-66A8-D6C1378F4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82F8835-F946-0799-5C27-1A2EF067311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6BE7F0-5634-65CB-7BDD-83F2F94DB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E4E36E-06B1-3FAA-286B-F379C73FA1E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FE932B0-2E30-0BF9-C802-3775FEDA5FA6}"/>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8" name="フッター プレースホルダー 7">
            <a:extLst>
              <a:ext uri="{FF2B5EF4-FFF2-40B4-BE49-F238E27FC236}">
                <a16:creationId xmlns:a16="http://schemas.microsoft.com/office/drawing/2014/main" id="{4391587B-12B6-23E8-2FA0-9078BD9F983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54488A4-DAF4-A229-C202-3C58C1115EDD}"/>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273457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11920-A398-7E3F-7F78-F3094D8B669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CC3E00-5E25-9202-CA61-88BCCBDEBA76}"/>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4" name="フッター プレースホルダー 3">
            <a:extLst>
              <a:ext uri="{FF2B5EF4-FFF2-40B4-BE49-F238E27FC236}">
                <a16:creationId xmlns:a16="http://schemas.microsoft.com/office/drawing/2014/main" id="{111D5D2F-D6FD-3B05-159D-F56BF7053BB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3138FF-F3F0-461C-AFD3-CDFC1335B571}"/>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406321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889B95-F3EE-1B0D-1D88-5517071E0957}"/>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3" name="フッター プレースホルダー 2">
            <a:extLst>
              <a:ext uri="{FF2B5EF4-FFF2-40B4-BE49-F238E27FC236}">
                <a16:creationId xmlns:a16="http://schemas.microsoft.com/office/drawing/2014/main" id="{3A909087-C6D6-EA4A-F127-39B589C28D7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355391E-0C79-978A-7D24-331784E54B82}"/>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30728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160A5-5513-494E-16E4-53B544B0EA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5C2F5C-E4D3-EC1A-F2D2-54944730F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88B61E-92B8-933F-A1C5-2037B57B0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8447800-2E1D-E726-4BF8-0DF7E0A10D29}"/>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6" name="フッター プレースホルダー 5">
            <a:extLst>
              <a:ext uri="{FF2B5EF4-FFF2-40B4-BE49-F238E27FC236}">
                <a16:creationId xmlns:a16="http://schemas.microsoft.com/office/drawing/2014/main" id="{451DB0F6-13F0-A4FA-A4C2-13ED57FB436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A5E4A0-A1F6-9625-3184-3E0D36761BD3}"/>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94723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310959-6263-2A3A-A983-EB77D62653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622C351-0D8E-EA9F-3F6A-D0510BDD5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D2293F-B5D1-D541-92B5-F1579EF50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AFE106-ED77-4F3F-0EF2-DD9F8BB174A5}"/>
              </a:ext>
            </a:extLst>
          </p:cNvPr>
          <p:cNvSpPr>
            <a:spLocks noGrp="1"/>
          </p:cNvSpPr>
          <p:nvPr>
            <p:ph type="dt" sz="half" idx="10"/>
          </p:nvPr>
        </p:nvSpPr>
        <p:spPr/>
        <p:txBody>
          <a:bodyPr/>
          <a:lstStyle/>
          <a:p>
            <a:fld id="{3CD9FB0B-A1DA-4729-B3A9-EC26425234C9}" type="datetimeFigureOut">
              <a:rPr kumimoji="1" lang="ja-JP" altLang="en-US" smtClean="0"/>
              <a:t>2023/10/20</a:t>
            </a:fld>
            <a:endParaRPr kumimoji="1" lang="ja-JP" altLang="en-US"/>
          </a:p>
        </p:txBody>
      </p:sp>
      <p:sp>
        <p:nvSpPr>
          <p:cNvPr id="6" name="フッター プレースホルダー 5">
            <a:extLst>
              <a:ext uri="{FF2B5EF4-FFF2-40B4-BE49-F238E27FC236}">
                <a16:creationId xmlns:a16="http://schemas.microsoft.com/office/drawing/2014/main" id="{161D9D33-7CB9-59AD-18B9-9B71087CB9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BABB57-F1AE-B8FD-F1D0-1AFA03ADA51C}"/>
              </a:ext>
            </a:extLst>
          </p:cNvPr>
          <p:cNvSpPr>
            <a:spLocks noGrp="1"/>
          </p:cNvSpPr>
          <p:nvPr>
            <p:ph type="sldNum" sz="quarter" idx="12"/>
          </p:nvPr>
        </p:nvSpPr>
        <p:spPr/>
        <p:txBody>
          <a:body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12778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46591C-BACD-AB9A-0578-0A4828925F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DEACA3-410E-B2AE-0D16-A4CACFEE6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AD1869-D017-7CDE-9C05-3B52F7E8C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9FB0B-A1DA-4729-B3A9-EC26425234C9}" type="datetimeFigureOut">
              <a:rPr kumimoji="1" lang="ja-JP" altLang="en-US" smtClean="0"/>
              <a:t>2023/10/20</a:t>
            </a:fld>
            <a:endParaRPr kumimoji="1" lang="ja-JP" altLang="en-US"/>
          </a:p>
        </p:txBody>
      </p:sp>
      <p:sp>
        <p:nvSpPr>
          <p:cNvPr id="5" name="フッター プレースホルダー 4">
            <a:extLst>
              <a:ext uri="{FF2B5EF4-FFF2-40B4-BE49-F238E27FC236}">
                <a16:creationId xmlns:a16="http://schemas.microsoft.com/office/drawing/2014/main" id="{FEDB72D8-24AE-FBF1-C0C4-98BB8C4FB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E747F9-AD30-1949-E3BF-244BFEF5C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9E880-F616-473A-BFB3-B606A31284BA}" type="slidenum">
              <a:rPr kumimoji="1" lang="ja-JP" altLang="en-US" smtClean="0"/>
              <a:t>‹#›</a:t>
            </a:fld>
            <a:endParaRPr kumimoji="1" lang="ja-JP" altLang="en-US"/>
          </a:p>
        </p:txBody>
      </p:sp>
    </p:spTree>
    <p:extLst>
      <p:ext uri="{BB962C8B-B14F-4D97-AF65-F5344CB8AC3E}">
        <p14:creationId xmlns:p14="http://schemas.microsoft.com/office/powerpoint/2010/main" val="407208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A8363-BB1D-B077-5F4C-032B21111480}"/>
              </a:ext>
            </a:extLst>
          </p:cNvPr>
          <p:cNvSpPr>
            <a:spLocks noGrp="1"/>
          </p:cNvSpPr>
          <p:nvPr>
            <p:ph type="ctrTitle"/>
          </p:nvPr>
        </p:nvSpPr>
        <p:spPr>
          <a:xfrm>
            <a:off x="1524000" y="1398588"/>
            <a:ext cx="9144000" cy="2387600"/>
          </a:xfrm>
        </p:spPr>
        <p:txBody>
          <a:bodyPr>
            <a:normAutofit fontScale="90000"/>
          </a:bodyPr>
          <a:lstStyle/>
          <a:p>
            <a:r>
              <a:rPr kumimoji="1" lang="ja-JP" altLang="en-US" dirty="0"/>
              <a:t>ギルバート乗算回路における</a:t>
            </a:r>
            <a:br>
              <a:rPr kumimoji="1" lang="en-US" altLang="ja-JP" dirty="0"/>
            </a:br>
            <a:r>
              <a:rPr kumimoji="1" lang="ja-JP" altLang="en-US" dirty="0"/>
              <a:t>新構成の提案</a:t>
            </a:r>
          </a:p>
        </p:txBody>
      </p:sp>
      <p:sp>
        <p:nvSpPr>
          <p:cNvPr id="3" name="字幕 2">
            <a:extLst>
              <a:ext uri="{FF2B5EF4-FFF2-40B4-BE49-F238E27FC236}">
                <a16:creationId xmlns:a16="http://schemas.microsoft.com/office/drawing/2014/main" id="{EE425928-D383-62AA-3026-232FBA0028C3}"/>
              </a:ext>
            </a:extLst>
          </p:cNvPr>
          <p:cNvSpPr>
            <a:spLocks noGrp="1"/>
          </p:cNvSpPr>
          <p:nvPr>
            <p:ph type="subTitle" idx="1"/>
          </p:nvPr>
        </p:nvSpPr>
        <p:spPr>
          <a:xfrm>
            <a:off x="1524000" y="4364038"/>
            <a:ext cx="9144000" cy="1655762"/>
          </a:xfrm>
        </p:spPr>
        <p:txBody>
          <a:bodyPr/>
          <a:lstStyle/>
          <a:p>
            <a:r>
              <a:rPr kumimoji="1" lang="en-US" altLang="ja-JP" dirty="0"/>
              <a:t>B4</a:t>
            </a:r>
            <a:r>
              <a:rPr kumimoji="1" lang="ja-JP" altLang="en-US" dirty="0"/>
              <a:t>　小島光</a:t>
            </a:r>
          </a:p>
        </p:txBody>
      </p:sp>
    </p:spTree>
    <p:extLst>
      <p:ext uri="{BB962C8B-B14F-4D97-AF65-F5344CB8AC3E}">
        <p14:creationId xmlns:p14="http://schemas.microsoft.com/office/powerpoint/2010/main" val="18406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1CF8F-69B4-DAA3-812E-3D6BB73052C6}"/>
              </a:ext>
            </a:extLst>
          </p:cNvPr>
          <p:cNvSpPr>
            <a:spLocks noGrp="1"/>
          </p:cNvSpPr>
          <p:nvPr>
            <p:ph type="title"/>
          </p:nvPr>
        </p:nvSpPr>
        <p:spPr/>
        <p:txBody>
          <a:bodyPr/>
          <a:lstStyle/>
          <a:p>
            <a:r>
              <a:rPr kumimoji="1" lang="ja-JP" altLang="en-US" dirty="0"/>
              <a:t>目次</a:t>
            </a:r>
          </a:p>
        </p:txBody>
      </p:sp>
    </p:spTree>
    <p:extLst>
      <p:ext uri="{BB962C8B-B14F-4D97-AF65-F5344CB8AC3E}">
        <p14:creationId xmlns:p14="http://schemas.microsoft.com/office/powerpoint/2010/main" val="20298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F1452-5160-4403-ACAE-23C002600AF8}"/>
              </a:ext>
            </a:extLst>
          </p:cNvPr>
          <p:cNvSpPr>
            <a:spLocks noGrp="1"/>
          </p:cNvSpPr>
          <p:nvPr>
            <p:ph type="title"/>
          </p:nvPr>
        </p:nvSpPr>
        <p:spPr/>
        <p:txBody>
          <a:bodyPr/>
          <a:lstStyle/>
          <a:p>
            <a:r>
              <a:rPr kumimoji="1" lang="ja-JP" altLang="en-US" dirty="0"/>
              <a:t>背景</a:t>
            </a:r>
          </a:p>
        </p:txBody>
      </p:sp>
      <p:pic>
        <p:nvPicPr>
          <p:cNvPr id="5" name="図 4">
            <a:extLst>
              <a:ext uri="{FF2B5EF4-FFF2-40B4-BE49-F238E27FC236}">
                <a16:creationId xmlns:a16="http://schemas.microsoft.com/office/drawing/2014/main" id="{F8DC0C22-B938-5DF8-56ED-7BFF213B4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127" y="1448068"/>
            <a:ext cx="3254971" cy="2490220"/>
          </a:xfrm>
          <a:prstGeom prst="rect">
            <a:avLst/>
          </a:prstGeom>
        </p:spPr>
      </p:pic>
      <p:pic>
        <p:nvPicPr>
          <p:cNvPr id="7" name="図 6">
            <a:extLst>
              <a:ext uri="{FF2B5EF4-FFF2-40B4-BE49-F238E27FC236}">
                <a16:creationId xmlns:a16="http://schemas.microsoft.com/office/drawing/2014/main" id="{8E41825E-795F-1D17-BD4D-37F1925D5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36" y="4082511"/>
            <a:ext cx="4957982" cy="2508019"/>
          </a:xfrm>
          <a:prstGeom prst="rect">
            <a:avLst/>
          </a:prstGeom>
        </p:spPr>
      </p:pic>
      <p:sp>
        <p:nvSpPr>
          <p:cNvPr id="8" name="テキスト ボックス 7">
            <a:extLst>
              <a:ext uri="{FF2B5EF4-FFF2-40B4-BE49-F238E27FC236}">
                <a16:creationId xmlns:a16="http://schemas.microsoft.com/office/drawing/2014/main" id="{3A79B7CF-EF3C-659B-CE9A-086FC118A80D}"/>
              </a:ext>
            </a:extLst>
          </p:cNvPr>
          <p:cNvSpPr txBox="1"/>
          <p:nvPr/>
        </p:nvSpPr>
        <p:spPr>
          <a:xfrm>
            <a:off x="6525271" y="1908348"/>
            <a:ext cx="5406501" cy="1569660"/>
          </a:xfrm>
          <a:prstGeom prst="rect">
            <a:avLst/>
          </a:prstGeom>
          <a:noFill/>
        </p:spPr>
        <p:txBody>
          <a:bodyPr wrap="square" rtlCol="0">
            <a:spAutoFit/>
          </a:bodyPr>
          <a:lstStyle/>
          <a:p>
            <a:r>
              <a:rPr kumimoji="1" lang="ja-JP" altLang="en-US" sz="2400" dirty="0"/>
              <a:t>・従来型のギルバートセル</a:t>
            </a:r>
            <a:endParaRPr kumimoji="1" lang="en-US" altLang="ja-JP" sz="2400" dirty="0"/>
          </a:p>
          <a:p>
            <a:r>
              <a:rPr kumimoji="1" lang="ja-JP" altLang="en-US" sz="2400" dirty="0"/>
              <a:t>　</a:t>
            </a:r>
            <a:r>
              <a:rPr kumimoji="1" lang="en-US" altLang="ja-JP" sz="2400" dirty="0"/>
              <a:t>MOS3</a:t>
            </a:r>
            <a:r>
              <a:rPr kumimoji="1" lang="ja-JP" altLang="en-US" sz="2400" dirty="0"/>
              <a:t>段積と出力で分けあう</a:t>
            </a:r>
            <a:endParaRPr kumimoji="1" lang="en-US" altLang="ja-JP" sz="2400" dirty="0"/>
          </a:p>
          <a:p>
            <a:r>
              <a:rPr kumimoji="1" lang="ja-JP" altLang="en-US" sz="2400" dirty="0"/>
              <a:t>⇒積和を行うと</a:t>
            </a:r>
            <a:r>
              <a:rPr kumimoji="1" lang="en-US" altLang="ja-JP" sz="2400" dirty="0"/>
              <a:t>S/N</a:t>
            </a:r>
            <a:r>
              <a:rPr lang="ja-JP" altLang="en-US" sz="2400" dirty="0"/>
              <a:t>比が小さく</a:t>
            </a:r>
            <a:endParaRPr lang="en-US" altLang="ja-JP" sz="2400" dirty="0"/>
          </a:p>
          <a:p>
            <a:r>
              <a:rPr lang="ja-JP" altLang="en-US" sz="2400" dirty="0"/>
              <a:t>　なることが考えられる。</a:t>
            </a:r>
            <a:endParaRPr kumimoji="1" lang="ja-JP" altLang="en-US" sz="2400"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DA451BB6-13A8-505A-FAC0-15C90F8BF4F9}"/>
                  </a:ext>
                </a:extLst>
              </p:cNvPr>
              <p:cNvSpPr txBox="1"/>
              <p:nvPr/>
            </p:nvSpPr>
            <p:spPr>
              <a:xfrm>
                <a:off x="6015361" y="4625102"/>
                <a:ext cx="5551503" cy="1569660"/>
              </a:xfrm>
              <a:prstGeom prst="rect">
                <a:avLst/>
              </a:prstGeom>
              <a:noFill/>
            </p:spPr>
            <p:txBody>
              <a:bodyPr wrap="square" rtlCol="0">
                <a:spAutoFit/>
              </a:bodyPr>
              <a:lstStyle/>
              <a:p>
                <a:pPr algn="l"/>
                <a:r>
                  <a:rPr kumimoji="1" lang="ja-JP" altLang="en-US" sz="2400" dirty="0"/>
                  <a:t>・折り返し型ギルバートセル</a:t>
                </a:r>
                <a:endParaRPr kumimoji="1" lang="en-US" altLang="ja-JP" sz="2400" dirty="0"/>
              </a:p>
              <a:p>
                <a:pPr algn="l"/>
                <a:r>
                  <a:rPr kumimoji="1" lang="ja-JP" altLang="en-US" sz="2400" dirty="0"/>
                  <a:t>　</a:t>
                </a:r>
                <a:r>
                  <a:rPr lang="en-US" altLang="ja-JP" sz="2400" dirty="0"/>
                  <a:t>PMOS</a:t>
                </a:r>
                <a:r>
                  <a:rPr lang="ja-JP" altLang="en-US" sz="2400" dirty="0"/>
                  <a:t>を使用するため周波数特性が</a:t>
                </a:r>
                <a:endParaRPr lang="en-US" altLang="ja-JP" sz="2400" dirty="0"/>
              </a:p>
              <a:p>
                <a:pPr algn="l"/>
                <a:r>
                  <a:rPr lang="ja-JP" altLang="en-US" sz="2400" dirty="0"/>
                  <a:t>　悪化</a:t>
                </a:r>
                <a:endParaRPr lang="en-US" altLang="ja-JP" sz="2400" dirty="0"/>
              </a:p>
              <a:p>
                <a:pPr algn="l"/>
                <a:r>
                  <a:rPr kumimoji="1" lang="ja-JP" altLang="en-US" sz="2400" dirty="0"/>
                  <a:t>⇒目標となる</a:t>
                </a:r>
                <a14:m>
                  <m:oMath xmlns:m="http://schemas.openxmlformats.org/officeDocument/2006/math">
                    <m:r>
                      <a:rPr kumimoji="1" lang="en-US" altLang="ja-JP" sz="2400" b="0" i="1" smtClean="0">
                        <a:latin typeface="Cambria Math" panose="02040503050406030204" pitchFamily="18" charset="0"/>
                      </a:rPr>
                      <m:t>1 </m:t>
                    </m:r>
                    <m:r>
                      <m:rPr>
                        <m:sty m:val="p"/>
                      </m:rPr>
                      <a:rPr kumimoji="1" lang="en-US" altLang="ja-JP" sz="2400" b="0" i="0" smtClean="0">
                        <a:latin typeface="Cambria Math" panose="02040503050406030204" pitchFamily="18" charset="0"/>
                      </a:rPr>
                      <m:t>GHz</m:t>
                    </m:r>
                  </m:oMath>
                </a14:m>
                <a:r>
                  <a:rPr kumimoji="1" lang="ja-JP" altLang="en-US" sz="2400" dirty="0"/>
                  <a:t>は達成が難しい</a:t>
                </a:r>
              </a:p>
            </p:txBody>
          </p:sp>
        </mc:Choice>
        <mc:Fallback>
          <p:sp>
            <p:nvSpPr>
              <p:cNvPr id="9" name="テキスト ボックス 8">
                <a:extLst>
                  <a:ext uri="{FF2B5EF4-FFF2-40B4-BE49-F238E27FC236}">
                    <a16:creationId xmlns:a16="http://schemas.microsoft.com/office/drawing/2014/main" id="{DA451BB6-13A8-505A-FAC0-15C90F8BF4F9}"/>
                  </a:ext>
                </a:extLst>
              </p:cNvPr>
              <p:cNvSpPr txBox="1">
                <a:spLocks noRot="1" noChangeAspect="1" noMove="1" noResize="1" noEditPoints="1" noAdjustHandles="1" noChangeArrowheads="1" noChangeShapeType="1" noTextEdit="1"/>
              </p:cNvSpPr>
              <p:nvPr/>
            </p:nvSpPr>
            <p:spPr>
              <a:xfrm>
                <a:off x="6015361" y="4625102"/>
                <a:ext cx="5551503" cy="1569660"/>
              </a:xfrm>
              <a:prstGeom prst="rect">
                <a:avLst/>
              </a:prstGeom>
              <a:blipFill>
                <a:blip r:embed="rId4"/>
                <a:stretch>
                  <a:fillRect l="-1758" t="-3113" b="-81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356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954F7-4EC3-7579-0ADA-45237131F0AF}"/>
              </a:ext>
            </a:extLst>
          </p:cNvPr>
          <p:cNvSpPr>
            <a:spLocks noGrp="1"/>
          </p:cNvSpPr>
          <p:nvPr>
            <p:ph type="title"/>
          </p:nvPr>
        </p:nvSpPr>
        <p:spPr/>
        <p:txBody>
          <a:bodyPr/>
          <a:lstStyle/>
          <a:p>
            <a:r>
              <a:rPr kumimoji="1" lang="ja-JP" altLang="en-US" dirty="0"/>
              <a:t>目的</a:t>
            </a:r>
          </a:p>
        </p:txBody>
      </p:sp>
      <p:sp>
        <p:nvSpPr>
          <p:cNvPr id="3" name="テキスト ボックス 2">
            <a:extLst>
              <a:ext uri="{FF2B5EF4-FFF2-40B4-BE49-F238E27FC236}">
                <a16:creationId xmlns:a16="http://schemas.microsoft.com/office/drawing/2014/main" id="{3D7A1AE0-B742-4E88-1C02-654F044F8FC5}"/>
              </a:ext>
            </a:extLst>
          </p:cNvPr>
          <p:cNvSpPr txBox="1"/>
          <p:nvPr/>
        </p:nvSpPr>
        <p:spPr>
          <a:xfrm>
            <a:off x="2394797" y="2871788"/>
            <a:ext cx="7402406" cy="830997"/>
          </a:xfrm>
          <a:prstGeom prst="rect">
            <a:avLst/>
          </a:prstGeom>
          <a:noFill/>
          <a:ln w="28575">
            <a:noFill/>
          </a:ln>
        </p:spPr>
        <p:txBody>
          <a:bodyPr wrap="square" rtlCol="0">
            <a:spAutoFit/>
          </a:bodyPr>
          <a:lstStyle/>
          <a:p>
            <a:pPr algn="l"/>
            <a:r>
              <a:rPr kumimoji="1" lang="en-US" altLang="ja-JP" sz="2400" dirty="0"/>
              <a:t>PMOS</a:t>
            </a:r>
            <a:r>
              <a:rPr kumimoji="1" lang="ja-JP" altLang="en-US" sz="2400" dirty="0"/>
              <a:t>を使用せずに折り返しを行えば周波数特性を犠牲にせずに出力範囲を広げられるのではないか？</a:t>
            </a:r>
          </a:p>
        </p:txBody>
      </p:sp>
      <p:sp>
        <p:nvSpPr>
          <p:cNvPr id="4" name="テキスト ボックス 3">
            <a:extLst>
              <a:ext uri="{FF2B5EF4-FFF2-40B4-BE49-F238E27FC236}">
                <a16:creationId xmlns:a16="http://schemas.microsoft.com/office/drawing/2014/main" id="{F8FF8761-1905-B0C9-082B-1FDCD8553618}"/>
              </a:ext>
            </a:extLst>
          </p:cNvPr>
          <p:cNvSpPr txBox="1"/>
          <p:nvPr/>
        </p:nvSpPr>
        <p:spPr>
          <a:xfrm>
            <a:off x="2561484" y="3986212"/>
            <a:ext cx="7069032" cy="461665"/>
          </a:xfrm>
          <a:prstGeom prst="rect">
            <a:avLst/>
          </a:prstGeom>
          <a:noFill/>
        </p:spPr>
        <p:txBody>
          <a:bodyPr wrap="square" rtlCol="0">
            <a:spAutoFit/>
          </a:bodyPr>
          <a:lstStyle/>
          <a:p>
            <a:pPr algn="l"/>
            <a:r>
              <a:rPr kumimoji="1" lang="ja-JP" altLang="en-US" sz="2400" dirty="0"/>
              <a:t>今回はこの少し手を加えた構成について検討する。</a:t>
            </a:r>
          </a:p>
        </p:txBody>
      </p:sp>
    </p:spTree>
    <p:extLst>
      <p:ext uri="{BB962C8B-B14F-4D97-AF65-F5344CB8AC3E}">
        <p14:creationId xmlns:p14="http://schemas.microsoft.com/office/powerpoint/2010/main" val="123345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807B42-DBD1-D24C-4265-FC9ECA7CA7E3}"/>
              </a:ext>
            </a:extLst>
          </p:cNvPr>
          <p:cNvSpPr>
            <a:spLocks noGrp="1"/>
          </p:cNvSpPr>
          <p:nvPr>
            <p:ph type="title"/>
          </p:nvPr>
        </p:nvSpPr>
        <p:spPr/>
        <p:txBody>
          <a:bodyPr/>
          <a:lstStyle/>
          <a:p>
            <a:r>
              <a:rPr kumimoji="1" lang="ja-JP" altLang="en-US" dirty="0"/>
              <a:t>提案する構成</a:t>
            </a:r>
          </a:p>
        </p:txBody>
      </p:sp>
      <p:pic>
        <p:nvPicPr>
          <p:cNvPr id="4" name="図 3" descr="背景パターン&#10;&#10;低い精度で自動的に生成された説明">
            <a:extLst>
              <a:ext uri="{FF2B5EF4-FFF2-40B4-BE49-F238E27FC236}">
                <a16:creationId xmlns:a16="http://schemas.microsoft.com/office/drawing/2014/main" id="{F27815BB-E18A-01A3-51F7-F295F53BD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91" y="1908422"/>
            <a:ext cx="8815526" cy="4661569"/>
          </a:xfrm>
          <a:prstGeom prst="rect">
            <a:avLst/>
          </a:prstGeom>
        </p:spPr>
      </p:pic>
      <p:sp>
        <p:nvSpPr>
          <p:cNvPr id="5" name="楕円 4">
            <a:extLst>
              <a:ext uri="{FF2B5EF4-FFF2-40B4-BE49-F238E27FC236}">
                <a16:creationId xmlns:a16="http://schemas.microsoft.com/office/drawing/2014/main" id="{BDC1D98E-0F06-DAAB-4C70-CF94BD3666B1}"/>
              </a:ext>
            </a:extLst>
          </p:cNvPr>
          <p:cNvSpPr/>
          <p:nvPr/>
        </p:nvSpPr>
        <p:spPr>
          <a:xfrm>
            <a:off x="1793141" y="4681166"/>
            <a:ext cx="5552539" cy="1811709"/>
          </a:xfrm>
          <a:prstGeom prst="ellipse">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C8B961C-731B-57F6-EF4C-62FAA45EA022}"/>
                  </a:ext>
                </a:extLst>
              </p:cNvPr>
              <p:cNvSpPr txBox="1"/>
              <p:nvPr/>
            </p:nvSpPr>
            <p:spPr>
              <a:xfrm>
                <a:off x="8220075" y="1498754"/>
                <a:ext cx="3804377" cy="4893647"/>
              </a:xfrm>
              <a:prstGeom prst="rect">
                <a:avLst/>
              </a:prstGeom>
              <a:noFill/>
            </p:spPr>
            <p:txBody>
              <a:bodyPr wrap="square" rtlCol="0">
                <a:spAutoFit/>
              </a:bodyPr>
              <a:lstStyle/>
              <a:p>
                <a:pPr algn="l"/>
                <a:r>
                  <a:rPr kumimoji="1" lang="ja-JP" altLang="en-US" sz="2400" dirty="0"/>
                  <a:t>差動対とカレントミラーで分流し、右側の作動対に伝える。</a:t>
                </a:r>
                <a:endParaRPr kumimoji="1" lang="en-US" altLang="ja-JP" sz="2400" dirty="0"/>
              </a:p>
              <a:p>
                <a:pPr algn="l"/>
                <a:endParaRPr lang="en-US" altLang="ja-JP" sz="2400" dirty="0"/>
              </a:p>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𝐶</m:t>
                        </m:r>
                      </m:sub>
                    </m:sSub>
                  </m:oMath>
                </a14:m>
                <a:r>
                  <a:rPr kumimoji="1" lang="ja-JP" altLang="en-US" sz="2400" dirty="0"/>
                  <a:t>以外は</a:t>
                </a:r>
                <a:r>
                  <a:rPr lang="en-US" altLang="ja-JP" sz="2400" dirty="0"/>
                  <a:t>PMOS</a:t>
                </a:r>
                <a:r>
                  <a:rPr lang="ja-JP" altLang="en-US" sz="2400" dirty="0"/>
                  <a:t>を使わない構成。</a:t>
                </a:r>
                <a:endParaRPr lang="en-US" altLang="ja-JP" sz="2400" dirty="0"/>
              </a:p>
              <a:p>
                <a:pPr algn="l"/>
                <a:endParaRPr lang="en-US" altLang="ja-JP" sz="2400" dirty="0"/>
              </a:p>
              <a:p>
                <a:pPr algn="l"/>
                <a:r>
                  <a:rPr lang="ja-JP" altLang="en-US" sz="2400" dirty="0"/>
                  <a:t>周波数特性は従来型と、出力振幅は折り返し型と同様の性能が期待できる。</a:t>
                </a:r>
                <a:endParaRPr lang="en-US" altLang="ja-JP" sz="2400" dirty="0"/>
              </a:p>
              <a:p>
                <a:pPr algn="l"/>
                <a:endParaRPr lang="en-US" altLang="ja-JP" sz="2400" dirty="0"/>
              </a:p>
              <a:p>
                <a:pPr algn="l"/>
                <a:r>
                  <a:rPr lang="ja-JP" altLang="en-US" sz="2400" dirty="0"/>
                  <a:t>但し、消費電力は従来型の</a:t>
                </a:r>
                <a:r>
                  <a:rPr lang="en-US" altLang="ja-JP" sz="2400" dirty="0"/>
                  <a:t>3</a:t>
                </a:r>
                <a:r>
                  <a:rPr lang="ja-JP" altLang="en-US" sz="2400" dirty="0"/>
                  <a:t>倍になる。</a:t>
                </a:r>
                <a:endParaRPr lang="en-US" altLang="ja-JP" sz="2400" dirty="0"/>
              </a:p>
            </p:txBody>
          </p:sp>
        </mc:Choice>
        <mc:Fallback>
          <p:sp>
            <p:nvSpPr>
              <p:cNvPr id="6" name="テキスト ボックス 5">
                <a:extLst>
                  <a:ext uri="{FF2B5EF4-FFF2-40B4-BE49-F238E27FC236}">
                    <a16:creationId xmlns:a16="http://schemas.microsoft.com/office/drawing/2014/main" id="{2C8B961C-731B-57F6-EF4C-62FAA45EA022}"/>
                  </a:ext>
                </a:extLst>
              </p:cNvPr>
              <p:cNvSpPr txBox="1">
                <a:spLocks noRot="1" noChangeAspect="1" noMove="1" noResize="1" noEditPoints="1" noAdjustHandles="1" noChangeArrowheads="1" noChangeShapeType="1" noTextEdit="1"/>
              </p:cNvSpPr>
              <p:nvPr/>
            </p:nvSpPr>
            <p:spPr>
              <a:xfrm>
                <a:off x="8220075" y="1498754"/>
                <a:ext cx="3804377" cy="4893647"/>
              </a:xfrm>
              <a:prstGeom prst="rect">
                <a:avLst/>
              </a:prstGeom>
              <a:blipFill>
                <a:blip r:embed="rId3"/>
                <a:stretch>
                  <a:fillRect l="-2400" t="-996" r="-3360" b="-18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62636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160</Words>
  <Application>Microsoft Office PowerPoint</Application>
  <PresentationFormat>ワイド画面</PresentationFormat>
  <Paragraphs>23</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游ゴシック</vt:lpstr>
      <vt:lpstr>游ゴシック Light</vt:lpstr>
      <vt:lpstr>Arial</vt:lpstr>
      <vt:lpstr>Cambria Math</vt:lpstr>
      <vt:lpstr>Office テーマ</vt:lpstr>
      <vt:lpstr>ギルバート乗算回路における 新構成の提案</vt:lpstr>
      <vt:lpstr>目次</vt:lpstr>
      <vt:lpstr>背景</vt:lpstr>
      <vt:lpstr>目的</vt:lpstr>
      <vt:lpstr>提案する構成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ギルバート乗算回路における 新構成の提案</dc:title>
  <dc:creator>Hikaru Kojima</dc:creator>
  <cp:lastModifiedBy>KOJIMAHIKARU</cp:lastModifiedBy>
  <cp:revision>3</cp:revision>
  <dcterms:created xsi:type="dcterms:W3CDTF">2023-10-20T05:21:04Z</dcterms:created>
  <dcterms:modified xsi:type="dcterms:W3CDTF">2023-10-20T13:54:37Z</dcterms:modified>
</cp:coreProperties>
</file>