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9" r:id="rId4"/>
    <p:sldId id="262" r:id="rId5"/>
    <p:sldId id="263" r:id="rId6"/>
    <p:sldId id="257" r:id="rId7"/>
    <p:sldId id="264" r:id="rId8"/>
    <p:sldId id="258" r:id="rId9"/>
    <p:sldId id="265" r:id="rId10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1BBB-14DC-4031-9C76-259BB84C6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916C6-187C-47D3-84FB-3199FDC4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A79A-A742-401D-B9D6-0BA7481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3CFB-7B74-4EDF-B269-B335CDA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A12A5-A23F-4530-B961-AAFDA7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25B9B-0A4E-4C17-AFA4-D90E04B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BF400-BC48-41C5-8127-495F386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8465E-0F7A-42B0-9AC2-8DD8004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48132-5468-44CB-91AF-E462850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B2A4-0934-43FC-AB8C-9B511F4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3522-E9A4-4003-A2C7-313BDC0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FFF9C-EBC5-429C-9808-8971AA00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590EC-CC0D-428B-A915-7891CCA0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4EFEC-317B-450D-8CE1-58524F2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7AB0A-2401-4679-ACA4-730954F2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4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F38B-5B97-494C-8D62-14D4E59C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B493D-0CC0-4C44-A689-DB592815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0BB8BA-C562-4B5D-8CCD-FB200A0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C8A53-B923-47EF-B0BF-906088E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951A-156C-429E-955E-B259165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95171-D0EA-4D8C-80B5-0DF779F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D7E3-C0B1-4C32-AC69-845D4A4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E6FB5-08E2-4029-8E47-5A4C5948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928E5-09CF-4144-8226-8C8CF135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66BEF-5BEB-44CC-A62F-90FFFB8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B7A22F-197F-4E39-94C1-B14BFB04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4F24-A207-41DD-9DF0-7014062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ECB7A9-2C96-4513-9141-69F0854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6B06A-49A1-4F94-A803-602962D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ACDE-57B2-4C1B-BF40-CDAA0CF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59DE5-BCE7-49A1-A1E5-13EB3F1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C2B623-904F-4F78-BFFB-C533CA6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9E2790-A491-4E20-B817-EB1559A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773088-9BA2-4210-84D9-59FA820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4D5B4-12AD-4A76-ABEF-2FAF374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F9661-6511-4360-B7BE-AEE8C948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E6B4F-E1CE-4DE2-819A-44B24B1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3BF70-3299-4DA5-8D5A-6A9A89F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D7149-F76D-4C13-AF8D-525367F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ADB1EA-7F6F-4EE7-B63C-A5628F1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5D418-A908-4AD4-AA94-E81E8A4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32A57-BB68-4617-A41D-35FF81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1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1E9B-8EFB-43AC-AE21-DB6EABC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7CC34-6A65-4840-BBED-BD20A0FC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29EC5-15B5-48CA-ADB7-B73093C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69455-D6A2-42F4-AB23-DFE79FB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C9F1C-896B-4EF9-A123-F22B956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CC18E-6399-4E02-9169-9C458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61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8CEFF-6F9C-4B8E-AD77-0F8E7B92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B1E06-0951-4041-8776-30477B3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EA10-84DC-4509-8BD4-5B45637C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70E1F-261E-4F63-A4D0-61F515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86F8-803F-4D73-8ED4-8EBA555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98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472224-E8B6-42C4-88E1-A4A51536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92280-E332-4CA9-934E-FF2BDC52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71D2-8812-49D7-9291-AAFD69C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D09AE-6C18-430E-875D-BF047583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C3FA8-B7C8-4056-A386-0B0E8E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FA6F6-0121-4225-A01B-C4B8192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C0699-9C52-4007-9F13-168452A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F4E75-6D32-4D25-92BC-63DA2B1E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64-BDF7-4A30-985C-E80AA56795B3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9755-9117-4E24-9084-CD8A927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3F79-33C8-45FC-B8DB-D143AF3B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943A-0527-4D2E-86A5-B7B9CDC8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000" dirty="0"/>
              <a:t>ミーティング</a:t>
            </a:r>
            <a:r>
              <a:rPr lang="en-US" altLang="ja-JP" sz="4000" dirty="0"/>
              <a:t>0413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622C90-F54A-4BDF-9490-9857FAA7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大塚　雄太</a:t>
            </a:r>
          </a:p>
        </p:txBody>
      </p:sp>
    </p:spTree>
    <p:extLst>
      <p:ext uri="{BB962C8B-B14F-4D97-AF65-F5344CB8AC3E}">
        <p14:creationId xmlns:p14="http://schemas.microsoft.com/office/powerpoint/2010/main" val="416806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夜に光っている星&#10;&#10;自動的に生成された説明">
            <a:extLst>
              <a:ext uri="{FF2B5EF4-FFF2-40B4-BE49-F238E27FC236}">
                <a16:creationId xmlns:a16="http://schemas.microsoft.com/office/drawing/2014/main" id="{2E0123B7-DB38-221B-29AF-619BE2CF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9" y="1794571"/>
            <a:ext cx="9180964" cy="4403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6180637B-F8FB-F5AF-B146-563F360011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489" y="1662157"/>
              <a:ext cx="2736000" cy="461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205 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l-GR" altLang="ja-JP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CTR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重み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r>
                            <a:rPr kumimoji="1" lang="en-US" altLang="ja-JP" sz="16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6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入力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MUL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1~4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9.6 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1,   2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19.2 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38.4 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65 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6180637B-F8FB-F5AF-B146-563F36001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308066"/>
                  </p:ext>
                </p:extLst>
              </p:nvPr>
            </p:nvGraphicFramePr>
            <p:xfrm>
              <a:off x="76489" y="1662157"/>
              <a:ext cx="2736000" cy="461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ギルバートセル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104918" r="-145652" b="-10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1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204918" r="-145652" b="-9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204918" r="-752" b="-9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712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304918" r="-145652" b="-8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0.8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404918" r="-145652" b="-7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重み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513333" r="-145652" b="-6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0.6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237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603279" r="-145652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入力</a:t>
                          </a:r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(-0.1~0.1 V)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675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703279" r="-145652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724505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544444" r="-145652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544444" r="-752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66205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637363" r="-145652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637363" r="-752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271860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3" t="-745556" r="-145652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549" t="-745556" r="-752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347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04068" y="1662157"/>
              <a:ext cx="2160000" cy="18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BUFF</m:t>
                                    </m:r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den>
                                </m:f>
                                <m:r>
                                  <a:rPr kumimoji="1" lang="en-US" altLang="ja-JP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600 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num>
                                  <m:den>
                                    <m: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6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9237A100-D016-7A60-AC01-FCCC0FEE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874995"/>
                  </p:ext>
                </p:extLst>
              </p:nvPr>
            </p:nvGraphicFramePr>
            <p:xfrm>
              <a:off x="2904068" y="1662157"/>
              <a:ext cx="2160000" cy="18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15192377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312553425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solidFill>
                                <a:sysClr val="windowText" lastClr="000000"/>
                              </a:solidFill>
                            </a:rPr>
                            <a:t>バッファ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ysClr val="windowText" lastClr="000000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995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104918" r="-1746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600" i="0" dirty="0">
                              <a:solidFill>
                                <a:sysClr val="windowText" lastClr="000000"/>
                              </a:solidFill>
                            </a:rPr>
                            <a:t>0.45 V</a:t>
                          </a:r>
                          <a:endParaRPr kumimoji="1" lang="ja-JP" altLang="en-US" sz="1600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577246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137363" r="-174615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222" t="-137363" r="-889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5484399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9" t="-240000" r="-17461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222" t="-240000" r="-889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442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8D4719-78DD-251A-424E-A4A04E9080F9}"/>
              </a:ext>
            </a:extLst>
          </p:cNvPr>
          <p:cNvSpPr/>
          <p:nvPr/>
        </p:nvSpPr>
        <p:spPr bwMode="auto">
          <a:xfrm>
            <a:off x="5706533" y="2435314"/>
            <a:ext cx="1362560" cy="122449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D45BA2-D035-210C-4772-7179D598B8A7}"/>
              </a:ext>
            </a:extLst>
          </p:cNvPr>
          <p:cNvSpPr/>
          <p:nvPr/>
        </p:nvSpPr>
        <p:spPr bwMode="auto">
          <a:xfrm>
            <a:off x="2888826" y="3996267"/>
            <a:ext cx="4595707" cy="2263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21FF1B59-25FA-6E8C-53F9-861027C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２入力ギルバートセル回路図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FDC866-0F36-2BF4-CD9E-3593D83F16EB}"/>
              </a:ext>
            </a:extLst>
          </p:cNvPr>
          <p:cNvSpPr txBox="1"/>
          <p:nvPr/>
        </p:nvSpPr>
        <p:spPr>
          <a:xfrm>
            <a:off x="9989193" y="18984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TSMC65n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606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16014-8208-1268-A091-64720551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チップ図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DBE555-EAB8-427D-57D7-7E548B90F58A}"/>
              </a:ext>
            </a:extLst>
          </p:cNvPr>
          <p:cNvSpPr/>
          <p:nvPr/>
        </p:nvSpPr>
        <p:spPr>
          <a:xfrm>
            <a:off x="6585353" y="1731124"/>
            <a:ext cx="4225694" cy="422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2927D9F-9C0A-FFB7-03A9-86F231F61AA8}"/>
                  </a:ext>
                </a:extLst>
              </p:cNvPr>
              <p:cNvSpPr txBox="1"/>
              <p:nvPr/>
            </p:nvSpPr>
            <p:spPr>
              <a:xfrm>
                <a:off x="7398416" y="5072122"/>
                <a:ext cx="14318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2927D9F-9C0A-FFB7-03A9-86F231F6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416" y="5072122"/>
                <a:ext cx="14318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A95DF-05E4-CBB0-588F-C81AA1F46AA9}"/>
                  </a:ext>
                </a:extLst>
              </p:cNvPr>
              <p:cNvSpPr txBox="1"/>
              <p:nvPr/>
            </p:nvSpPr>
            <p:spPr>
              <a:xfrm>
                <a:off x="8980256" y="5069874"/>
                <a:ext cx="14067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A95DF-05E4-CBB0-588F-C81AA1F46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56" y="5069874"/>
                <a:ext cx="1406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8BA3EF-A401-E743-1556-151DB33D19CC}"/>
                  </a:ext>
                </a:extLst>
              </p:cNvPr>
              <p:cNvSpPr txBox="1"/>
              <p:nvPr/>
            </p:nvSpPr>
            <p:spPr>
              <a:xfrm>
                <a:off x="7152695" y="1303656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DD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8BA3EF-A401-E743-1556-151DB33D1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695" y="1303656"/>
                <a:ext cx="706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1E0B08-C031-7B39-E8F0-9C0BF0FC4ED6}"/>
                  </a:ext>
                </a:extLst>
              </p:cNvPr>
              <p:cNvSpPr txBox="1"/>
              <p:nvPr/>
            </p:nvSpPr>
            <p:spPr>
              <a:xfrm>
                <a:off x="6773024" y="6024036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MUL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1E0B08-C031-7B39-E8F0-9C0BF0FC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24" y="6024036"/>
                <a:ext cx="70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74C56E-E6CF-8CC2-8C7C-AEB8CA4C14C2}"/>
                  </a:ext>
                </a:extLst>
              </p:cNvPr>
              <p:cNvSpPr txBox="1"/>
              <p:nvPr/>
            </p:nvSpPr>
            <p:spPr>
              <a:xfrm>
                <a:off x="9530028" y="1307575"/>
                <a:ext cx="706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BUFF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874C56E-E6CF-8CC2-8C7C-AEB8CA4C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28" y="1307575"/>
                <a:ext cx="706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B25600E-74DB-D10A-C21A-7CBD9F07235C}"/>
              </a:ext>
            </a:extLst>
          </p:cNvPr>
          <p:cNvGrpSpPr/>
          <p:nvPr/>
        </p:nvGrpSpPr>
        <p:grpSpPr>
          <a:xfrm rot="5400000">
            <a:off x="5992662" y="3762037"/>
            <a:ext cx="1791810" cy="231086"/>
            <a:chOff x="7107674" y="5298182"/>
            <a:chExt cx="2843073" cy="36666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CAD9833-9FB1-8B99-5003-61ED8A530A03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2A10D70-D4AF-B617-EC6D-66B4B858C070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8887DA-2C52-FBAA-B712-B742B0143963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8FF6E3-296F-A589-960D-824B3A5D74B3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CACFF55-31D8-02B6-F323-95C8B777705B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16FBF4F-3531-16C3-EC58-70B04B47E272}"/>
              </a:ext>
            </a:extLst>
          </p:cNvPr>
          <p:cNvGrpSpPr/>
          <p:nvPr/>
        </p:nvGrpSpPr>
        <p:grpSpPr>
          <a:xfrm>
            <a:off x="7004110" y="5535886"/>
            <a:ext cx="3388179" cy="237599"/>
            <a:chOff x="5759399" y="5841481"/>
            <a:chExt cx="4325866" cy="303355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B19DD09-A656-C4BD-12D1-63FC9916DE05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C66CF8-4E74-A542-B61A-AC635A50AE8B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80BA356-C310-14CB-02A2-6F1A65F1CFFA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72C271B-92B9-3EFB-41FB-2CAFEBA4D1D5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9E5A659-0868-5EE1-9A31-D34D0A562592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D3E6FC9-3BBE-48D8-EDAC-698F6C87CF5C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6C53796-D130-D617-56A5-3D3F086BECBD}"/>
                </a:ext>
              </a:extLst>
            </p:cNvPr>
            <p:cNvSpPr/>
            <p:nvPr/>
          </p:nvSpPr>
          <p:spPr>
            <a:xfrm>
              <a:off x="6262830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B3C514C3-5E02-A27A-3EED-F14FD587C363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0577829-AD27-BBC2-B0DC-DAA6F59D9D6B}"/>
                </a:ext>
              </a:extLst>
            </p:cNvPr>
            <p:cNvSpPr/>
            <p:nvPr/>
          </p:nvSpPr>
          <p:spPr>
            <a:xfrm>
              <a:off x="5759399" y="5841481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A4E7C91-BB06-4B34-53B1-42D0DC4C8C09}"/>
              </a:ext>
            </a:extLst>
          </p:cNvPr>
          <p:cNvGrpSpPr/>
          <p:nvPr/>
        </p:nvGrpSpPr>
        <p:grpSpPr>
          <a:xfrm rot="5400000">
            <a:off x="9613991" y="3760514"/>
            <a:ext cx="1791810" cy="231086"/>
            <a:chOff x="7107674" y="5298182"/>
            <a:chExt cx="2843073" cy="366665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41454BB-65D4-855D-94EB-31F2CE696B27}"/>
                </a:ext>
              </a:extLst>
            </p:cNvPr>
            <p:cNvSpPr/>
            <p:nvPr/>
          </p:nvSpPr>
          <p:spPr>
            <a:xfrm>
              <a:off x="9590747" y="5298182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34C7AF9-8238-E2D1-009E-F1D28ADF7FDC}"/>
                </a:ext>
              </a:extLst>
            </p:cNvPr>
            <p:cNvSpPr/>
            <p:nvPr/>
          </p:nvSpPr>
          <p:spPr>
            <a:xfrm>
              <a:off x="7107674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FD30E91-AAC0-79CD-D1A6-5C3C9252EC2C}"/>
                </a:ext>
              </a:extLst>
            </p:cNvPr>
            <p:cNvSpPr/>
            <p:nvPr/>
          </p:nvSpPr>
          <p:spPr>
            <a:xfrm>
              <a:off x="7732070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5EF9174-6EC2-4446-56DE-B4218FB7B7EE}"/>
                </a:ext>
              </a:extLst>
            </p:cNvPr>
            <p:cNvSpPr/>
            <p:nvPr/>
          </p:nvSpPr>
          <p:spPr>
            <a:xfrm>
              <a:off x="8971188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D4C18DC-FFA2-CE48-F932-A1B6E29E7D7A}"/>
                </a:ext>
              </a:extLst>
            </p:cNvPr>
            <p:cNvSpPr/>
            <p:nvPr/>
          </p:nvSpPr>
          <p:spPr>
            <a:xfrm>
              <a:off x="8351629" y="530484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B527A61-9DB8-ECDC-7741-B22F7629771C}"/>
              </a:ext>
            </a:extLst>
          </p:cNvPr>
          <p:cNvGrpSpPr/>
          <p:nvPr/>
        </p:nvGrpSpPr>
        <p:grpSpPr>
          <a:xfrm>
            <a:off x="7401494" y="1910233"/>
            <a:ext cx="2596489" cy="233357"/>
            <a:chOff x="6770191" y="5846897"/>
            <a:chExt cx="3315074" cy="29793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B0FF283F-24DD-1D75-940C-A5C0DF8DD4F5}"/>
                </a:ext>
              </a:extLst>
            </p:cNvPr>
            <p:cNvSpPr/>
            <p:nvPr/>
          </p:nvSpPr>
          <p:spPr>
            <a:xfrm>
              <a:off x="9792742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</a:t>
              </a:r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65D3B79-E2FC-4155-AE13-6A87C8D91301}"/>
                </a:ext>
              </a:extLst>
            </p:cNvPr>
            <p:cNvSpPr/>
            <p:nvPr/>
          </p:nvSpPr>
          <p:spPr>
            <a:xfrm>
              <a:off x="7775088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F321DA4-DBBC-A4B7-E14A-8C4C4B3376D4}"/>
                </a:ext>
              </a:extLst>
            </p:cNvPr>
            <p:cNvSpPr/>
            <p:nvPr/>
          </p:nvSpPr>
          <p:spPr>
            <a:xfrm>
              <a:off x="8282449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B191C55-A91F-E022-166A-10371551B74E}"/>
                </a:ext>
              </a:extLst>
            </p:cNvPr>
            <p:cNvSpPr/>
            <p:nvPr/>
          </p:nvSpPr>
          <p:spPr>
            <a:xfrm>
              <a:off x="9289311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2C992C0-3473-D6FC-034A-A246C132582F}"/>
                </a:ext>
              </a:extLst>
            </p:cNvPr>
            <p:cNvSpPr/>
            <p:nvPr/>
          </p:nvSpPr>
          <p:spPr>
            <a:xfrm>
              <a:off x="8785880" y="5852313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F5FCEE8-0E96-4025-CD7A-05108727F105}"/>
                </a:ext>
              </a:extLst>
            </p:cNvPr>
            <p:cNvSpPr/>
            <p:nvPr/>
          </p:nvSpPr>
          <p:spPr>
            <a:xfrm>
              <a:off x="7271657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6735359-7CE5-6B67-AEBE-1936A81E279E}"/>
                </a:ext>
              </a:extLst>
            </p:cNvPr>
            <p:cNvSpPr/>
            <p:nvPr/>
          </p:nvSpPr>
          <p:spPr>
            <a:xfrm>
              <a:off x="6770191" y="5846897"/>
              <a:ext cx="292523" cy="292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494EAE6-FDE2-38D1-D920-BF1D36027730}"/>
                  </a:ext>
                </a:extLst>
              </p:cNvPr>
              <p:cNvSpPr txBox="1"/>
              <p:nvPr/>
            </p:nvSpPr>
            <p:spPr>
              <a:xfrm>
                <a:off x="7801886" y="6057735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494EAE6-FDE2-38D1-D920-BF1D3602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886" y="6057735"/>
                <a:ext cx="1390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D3A3984-6592-2DB3-4CD5-229A4E72621C}"/>
                  </a:ext>
                </a:extLst>
              </p:cNvPr>
              <p:cNvSpPr txBox="1"/>
              <p:nvPr/>
            </p:nvSpPr>
            <p:spPr>
              <a:xfrm>
                <a:off x="9449865" y="6045175"/>
                <a:ext cx="13905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ctr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D3A3984-6592-2DB3-4CD5-229A4E726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5" y="6045175"/>
                <a:ext cx="13905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BCE40F3-4975-936B-4451-706FA2191609}"/>
              </a:ext>
            </a:extLst>
          </p:cNvPr>
          <p:cNvCxnSpPr>
            <a:stCxn id="42" idx="2"/>
          </p:cNvCxnSpPr>
          <p:nvPr/>
        </p:nvCxnSpPr>
        <p:spPr bwMode="auto">
          <a:xfrm flipH="1">
            <a:off x="6892496" y="5765001"/>
            <a:ext cx="226172" cy="2590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D86FDBE-7E71-1FD5-7F98-6115046E44E4}"/>
              </a:ext>
            </a:extLst>
          </p:cNvPr>
          <p:cNvCxnSpPr/>
          <p:nvPr/>
        </p:nvCxnSpPr>
        <p:spPr bwMode="auto">
          <a:xfrm flipH="1">
            <a:off x="8251234" y="5779853"/>
            <a:ext cx="50419" cy="27788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F381C04-34EE-7C6C-3C31-4B67870779FA}"/>
              </a:ext>
            </a:extLst>
          </p:cNvPr>
          <p:cNvCxnSpPr/>
          <p:nvPr/>
        </p:nvCxnSpPr>
        <p:spPr bwMode="auto">
          <a:xfrm>
            <a:off x="9489119" y="5779853"/>
            <a:ext cx="432955" cy="2653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C9F6971-A2C5-ECFB-C631-797B90846DD0}"/>
              </a:ext>
            </a:extLst>
          </p:cNvPr>
          <p:cNvCxnSpPr/>
          <p:nvPr/>
        </p:nvCxnSpPr>
        <p:spPr bwMode="auto">
          <a:xfrm>
            <a:off x="7811700" y="5439211"/>
            <a:ext cx="95579" cy="966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F6A427F-DDE5-D760-14A4-909A8B3779B2}"/>
              </a:ext>
            </a:extLst>
          </p:cNvPr>
          <p:cNvCxnSpPr/>
          <p:nvPr/>
        </p:nvCxnSpPr>
        <p:spPr bwMode="auto">
          <a:xfrm flipH="1">
            <a:off x="9098555" y="5441454"/>
            <a:ext cx="210844" cy="1007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CCD137D-6827-615C-6C2F-00182A3EE699}"/>
                  </a:ext>
                </a:extLst>
              </p:cNvPr>
              <p:cNvSpPr txBox="1"/>
              <p:nvPr/>
            </p:nvSpPr>
            <p:spPr>
              <a:xfrm>
                <a:off x="5328586" y="3302445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CCD137D-6827-615C-6C2F-00182A3EE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6" y="3302445"/>
                <a:ext cx="1182188" cy="369332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599E26B-4ACA-3E1C-009C-7EF8D501D89F}"/>
                  </a:ext>
                </a:extLst>
              </p:cNvPr>
              <p:cNvSpPr txBox="1"/>
              <p:nvPr/>
            </p:nvSpPr>
            <p:spPr>
              <a:xfrm>
                <a:off x="5328586" y="4083384"/>
                <a:ext cx="11843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599E26B-4ACA-3E1C-009C-7EF8D501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6" y="4083384"/>
                <a:ext cx="1184380" cy="369332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C0220B5C-B876-39CF-2B8E-6A788D86D686}"/>
                  </a:ext>
                </a:extLst>
              </p:cNvPr>
              <p:cNvSpPr txBox="1"/>
              <p:nvPr/>
            </p:nvSpPr>
            <p:spPr>
              <a:xfrm>
                <a:off x="10883434" y="3302445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C0220B5C-B876-39CF-2B8E-6A788D86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434" y="3302445"/>
                <a:ext cx="1182188" cy="369332"/>
              </a:xfrm>
              <a:prstGeom prst="rect">
                <a:avLst/>
              </a:prstGeom>
              <a:blipFill>
                <a:blip r:embed="rId11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A77E2D7-BC24-5FBC-40E0-EF12265171C1}"/>
                  </a:ext>
                </a:extLst>
              </p:cNvPr>
              <p:cNvSpPr txBox="1"/>
              <p:nvPr/>
            </p:nvSpPr>
            <p:spPr>
              <a:xfrm>
                <a:off x="10883434" y="4083384"/>
                <a:ext cx="1182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A77E2D7-BC24-5FBC-40E0-EF1226517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434" y="4083384"/>
                <a:ext cx="1182188" cy="369332"/>
              </a:xfrm>
              <a:prstGeom prst="rect">
                <a:avLst/>
              </a:prstGeom>
              <a:blipFill>
                <a:blip r:embed="rId12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6AC0F391-19CA-D3FF-2477-A37C7FFD9194}"/>
              </a:ext>
            </a:extLst>
          </p:cNvPr>
          <p:cNvCxnSpPr>
            <a:stCxn id="74" idx="3"/>
            <a:endCxn id="28" idx="2"/>
          </p:cNvCxnSpPr>
          <p:nvPr/>
        </p:nvCxnSpPr>
        <p:spPr bwMode="auto">
          <a:xfrm>
            <a:off x="6510774" y="3487111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CB0F797-052C-DD17-6632-87B2C772A101}"/>
              </a:ext>
            </a:extLst>
          </p:cNvPr>
          <p:cNvCxnSpPr/>
          <p:nvPr/>
        </p:nvCxnSpPr>
        <p:spPr bwMode="auto">
          <a:xfrm>
            <a:off x="6510774" y="4269977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99EEA22-EDF6-FD4F-DCAA-6A887D69D967}"/>
              </a:ext>
            </a:extLst>
          </p:cNvPr>
          <p:cNvCxnSpPr/>
          <p:nvPr/>
        </p:nvCxnSpPr>
        <p:spPr bwMode="auto">
          <a:xfrm>
            <a:off x="10630413" y="3487111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0271B1E-EBBA-A238-E65B-7D2487D48FBF}"/>
              </a:ext>
            </a:extLst>
          </p:cNvPr>
          <p:cNvCxnSpPr/>
          <p:nvPr/>
        </p:nvCxnSpPr>
        <p:spPr bwMode="auto">
          <a:xfrm>
            <a:off x="10630413" y="4261919"/>
            <a:ext cx="262250" cy="1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F277B50-FEBD-F074-CD15-6BB01EF851EA}"/>
                  </a:ext>
                </a:extLst>
              </p:cNvPr>
              <p:cNvSpPr txBox="1"/>
              <p:nvPr/>
            </p:nvSpPr>
            <p:spPr>
              <a:xfrm>
                <a:off x="7794261" y="2244507"/>
                <a:ext cx="872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7F277B50-FEBD-F074-CD15-6BB01EF85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61" y="2244507"/>
                <a:ext cx="872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9708129-B4B4-14D3-6F48-3CDA6BAE167B}"/>
                  </a:ext>
                </a:extLst>
              </p:cNvPr>
              <p:cNvSpPr txBox="1"/>
              <p:nvPr/>
            </p:nvSpPr>
            <p:spPr>
              <a:xfrm>
                <a:off x="8778451" y="2244507"/>
                <a:ext cx="8920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9708129-B4B4-14D3-6F48-3CDA6BAE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451" y="2244507"/>
                <a:ext cx="8920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F04BF9B-9570-5FE6-82FF-A62B30DC768B}"/>
              </a:ext>
            </a:extLst>
          </p:cNvPr>
          <p:cNvCxnSpPr>
            <a:endCxn id="8" idx="2"/>
          </p:cNvCxnSpPr>
          <p:nvPr/>
        </p:nvCxnSpPr>
        <p:spPr bwMode="auto">
          <a:xfrm flipH="1" flipV="1">
            <a:off x="7506092" y="1672988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B20A002-8DE9-B6B1-5EE6-11879ED4E33B}"/>
              </a:ext>
            </a:extLst>
          </p:cNvPr>
          <p:cNvCxnSpPr/>
          <p:nvPr/>
        </p:nvCxnSpPr>
        <p:spPr bwMode="auto">
          <a:xfrm flipH="1" flipV="1">
            <a:off x="9883425" y="1669444"/>
            <a:ext cx="6881" cy="2372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D2EAF3B-CE55-55ED-AAE1-62DABD7A8C6E}"/>
              </a:ext>
            </a:extLst>
          </p:cNvPr>
          <p:cNvCxnSpPr>
            <a:stCxn id="88" idx="0"/>
            <a:endCxn id="52" idx="2"/>
          </p:cNvCxnSpPr>
          <p:nvPr/>
        </p:nvCxnSpPr>
        <p:spPr bwMode="auto">
          <a:xfrm flipV="1">
            <a:off x="8230525" y="2143590"/>
            <a:ext cx="72600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DCD67FF-0B47-8D85-B548-C595CCD420F0}"/>
              </a:ext>
            </a:extLst>
          </p:cNvPr>
          <p:cNvCxnSpPr>
            <a:stCxn id="90" idx="0"/>
            <a:endCxn id="55" idx="2"/>
          </p:cNvCxnSpPr>
          <p:nvPr/>
        </p:nvCxnSpPr>
        <p:spPr bwMode="auto">
          <a:xfrm flipH="1" flipV="1">
            <a:off x="9094814" y="2143590"/>
            <a:ext cx="129638" cy="10091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26C86C2-66B7-AA1B-3A87-CE8DB6DFEF5A}"/>
              </a:ext>
            </a:extLst>
          </p:cNvPr>
          <p:cNvSpPr txBox="1"/>
          <p:nvPr/>
        </p:nvSpPr>
        <p:spPr>
          <a:xfrm>
            <a:off x="370449" y="1418734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0.85</a:t>
            </a:r>
            <a:r>
              <a:rPr kumimoji="1" lang="en-US" altLang="ja-JP" dirty="0"/>
              <a:t> mm×1.3 mm</a:t>
            </a:r>
            <a:r>
              <a:rPr kumimoji="1" lang="ja-JP" altLang="en-US" dirty="0"/>
              <a:t>くらい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7EE098-9BB4-F22E-0500-F2997DC30C09}"/>
              </a:ext>
            </a:extLst>
          </p:cNvPr>
          <p:cNvSpPr txBox="1"/>
          <p:nvPr/>
        </p:nvSpPr>
        <p:spPr>
          <a:xfrm>
            <a:off x="335035" y="2024790"/>
            <a:ext cx="4979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東</a:t>
            </a:r>
            <a:r>
              <a:rPr kumimoji="1" lang="en-US" altLang="ja-JP" dirty="0"/>
              <a:t>,</a:t>
            </a:r>
            <a:r>
              <a:rPr kumimoji="1" lang="ja-JP" altLang="en-US" dirty="0"/>
              <a:t>西</a:t>
            </a:r>
            <a:r>
              <a:rPr lang="ja-JP" altLang="en-US" dirty="0"/>
              <a:t>：</a:t>
            </a:r>
            <a:r>
              <a:rPr kumimoji="1" lang="en-US" altLang="ja-JP" dirty="0"/>
              <a:t>GSGSG</a:t>
            </a:r>
            <a:r>
              <a:rPr kumimoji="1" lang="ja-JP" altLang="en-US" dirty="0"/>
              <a:t>針</a:t>
            </a:r>
            <a:r>
              <a:rPr kumimoji="1" lang="en-US" altLang="ja-JP" dirty="0"/>
              <a:t>,ACP Dual Probe, 100 um</a:t>
            </a:r>
            <a:r>
              <a:rPr kumimoji="1" lang="ja-JP" altLang="en-US" dirty="0"/>
              <a:t>ピッチ</a:t>
            </a:r>
            <a:endParaRPr kumimoji="1" lang="en-US" altLang="ja-JP" dirty="0"/>
          </a:p>
          <a:p>
            <a:r>
              <a:rPr lang="ja-JP" altLang="en-US" dirty="0"/>
              <a:t>北：</a:t>
            </a:r>
            <a:r>
              <a:rPr lang="en-US" altLang="ja-JP" dirty="0">
                <a:solidFill>
                  <a:srgbClr val="FF0000"/>
                </a:solidFill>
              </a:rPr>
              <a:t>Multi-G, 100um</a:t>
            </a:r>
            <a:r>
              <a:rPr lang="ja-JP" altLang="en-US" dirty="0">
                <a:solidFill>
                  <a:srgbClr val="FF0000"/>
                </a:solidFill>
              </a:rPr>
              <a:t>ピッチ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南</a:t>
            </a:r>
            <a:r>
              <a:rPr lang="ja-JP" altLang="en-US" dirty="0">
                <a:sym typeface="Wingdings" panose="05000000000000000000" pitchFamily="2" charset="2"/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DC9</a:t>
            </a:r>
            <a:r>
              <a:rPr lang="ja-JP" altLang="en-US" dirty="0">
                <a:solidFill>
                  <a:srgbClr val="FF0000"/>
                </a:solidFill>
              </a:rPr>
              <a:t>本針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100 um</a:t>
            </a:r>
            <a:r>
              <a:rPr lang="ja-JP" altLang="en-US" dirty="0">
                <a:solidFill>
                  <a:srgbClr val="FF0000"/>
                </a:solidFill>
              </a:rPr>
              <a:t>ピッチ</a:t>
            </a:r>
            <a:endParaRPr lang="en-US" altLang="ja-JP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表 49">
                <a:extLst>
                  <a:ext uri="{FF2B5EF4-FFF2-40B4-BE49-F238E27FC236}">
                    <a16:creationId xmlns:a16="http://schemas.microsoft.com/office/drawing/2014/main" id="{EC25C6C8-7F86-4487-4B19-727E347E8D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2610" y="4801748"/>
              <a:ext cx="497998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152">
                      <a:extLst>
                        <a:ext uri="{9D8B030D-6E8A-4147-A177-3AD203B41FA5}">
                          <a16:colId xmlns:a16="http://schemas.microsoft.com/office/drawing/2014/main" val="1426846382"/>
                        </a:ext>
                      </a:extLst>
                    </a:gridCol>
                    <a:gridCol w="3793829">
                      <a:extLst>
                        <a:ext uri="{9D8B030D-6E8A-4147-A177-3AD203B41FA5}">
                          <a16:colId xmlns:a16="http://schemas.microsoft.com/office/drawing/2014/main" val="2996101764"/>
                        </a:ext>
                      </a:extLst>
                    </a:gridCol>
                  </a:tblGrid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DC</a:t>
                          </a:r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電源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DD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MUL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BUFF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</m:sub>
                              </m:sSub>
                              <m: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 </m:t>
                              </m:r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ja-JP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</m:sub>
                              </m:sSub>
                              <m: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ctr</m:t>
                                  </m:r>
                                  <m:r>
                                    <a:rPr kumimoji="1" lang="en-US" altLang="ja-JP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6867713"/>
                      </a:ext>
                    </a:extLst>
                  </a:tr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SG/AWG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937337"/>
                      </a:ext>
                    </a:extLst>
                  </a:tr>
                  <a:tr h="316868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オシロ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kumimoji="1" lang="en-US" altLang="ja-JP" b="0" i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kumimoji="1" lang="en-US" altLang="ja-JP" sz="1800" i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800" b="0" i="0" dirty="0" smtClean="0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  <m:r>
                                <a:rPr kumimoji="1" lang="en-US" altLang="ja-JP" sz="18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kumimoji="1" lang="ja-JP" alt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4454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表 49">
                <a:extLst>
                  <a:ext uri="{FF2B5EF4-FFF2-40B4-BE49-F238E27FC236}">
                    <a16:creationId xmlns:a16="http://schemas.microsoft.com/office/drawing/2014/main" id="{EC25C6C8-7F86-4487-4B19-727E347E8D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167775"/>
                  </p:ext>
                </p:extLst>
              </p:nvPr>
            </p:nvGraphicFramePr>
            <p:xfrm>
              <a:off x="392610" y="4801748"/>
              <a:ext cx="4979981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152">
                      <a:extLst>
                        <a:ext uri="{9D8B030D-6E8A-4147-A177-3AD203B41FA5}">
                          <a16:colId xmlns:a16="http://schemas.microsoft.com/office/drawing/2014/main" val="1426846382"/>
                        </a:ext>
                      </a:extLst>
                    </a:gridCol>
                    <a:gridCol w="3793829">
                      <a:extLst>
                        <a:ext uri="{9D8B030D-6E8A-4147-A177-3AD203B41FA5}">
                          <a16:colId xmlns:a16="http://schemas.microsoft.com/office/drawing/2014/main" val="29961017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DC</a:t>
                          </a:r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電源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6667" r="-321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867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SG/AWG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183607" r="-32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9373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オシロ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1461" t="-288333" r="-321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454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34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38F6F-E66D-4E13-6998-45639FD6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BAB5204-9B34-D84F-87A5-2FA711E34291}"/>
              </a:ext>
            </a:extLst>
          </p:cNvPr>
          <p:cNvCxnSpPr/>
          <p:nvPr/>
        </p:nvCxnSpPr>
        <p:spPr bwMode="auto">
          <a:xfrm>
            <a:off x="453386" y="4994506"/>
            <a:ext cx="11535414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F81604-3351-924F-2FBE-2B5E1A5F0C62}"/>
              </a:ext>
            </a:extLst>
          </p:cNvPr>
          <p:cNvSpPr txBox="1"/>
          <p:nvPr/>
        </p:nvSpPr>
        <p:spPr>
          <a:xfrm flipH="1">
            <a:off x="329771" y="4962251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4/11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0348DA3-58CE-2CBC-E2DB-598D489F4F23}"/>
              </a:ext>
            </a:extLst>
          </p:cNvPr>
          <p:cNvSpPr txBox="1"/>
          <p:nvPr/>
        </p:nvSpPr>
        <p:spPr>
          <a:xfrm flipH="1">
            <a:off x="11491388" y="4992917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~7/18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2F4CBEA-E7A2-D047-4D8F-2E5F9A3F7CA7}"/>
              </a:ext>
            </a:extLst>
          </p:cNvPr>
          <p:cNvGrpSpPr/>
          <p:nvPr/>
        </p:nvGrpSpPr>
        <p:grpSpPr>
          <a:xfrm>
            <a:off x="453386" y="1524561"/>
            <a:ext cx="4170682" cy="491062"/>
            <a:chOff x="689186" y="1762895"/>
            <a:chExt cx="4170682" cy="491062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756EABA9-286E-1DB7-3B5C-C63CFF98FC32}"/>
                </a:ext>
              </a:extLst>
            </p:cNvPr>
            <p:cNvSpPr/>
            <p:nvPr/>
          </p:nvSpPr>
          <p:spPr bwMode="auto">
            <a:xfrm>
              <a:off x="689186" y="1762895"/>
              <a:ext cx="3048000" cy="49106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ja-JP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rPr>
                <a:t>スケジュール決め等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2FCCD06-47CA-C6D4-3E6B-8583A8C92E5E}"/>
                </a:ext>
              </a:extLst>
            </p:cNvPr>
            <p:cNvSpPr txBox="1"/>
            <p:nvPr/>
          </p:nvSpPr>
          <p:spPr>
            <a:xfrm flipH="1">
              <a:off x="3737186" y="1823760"/>
              <a:ext cx="1122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4/11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97D509B-1B03-7A99-2973-AA0E14E4C381}"/>
              </a:ext>
            </a:extLst>
          </p:cNvPr>
          <p:cNvGrpSpPr/>
          <p:nvPr/>
        </p:nvGrpSpPr>
        <p:grpSpPr>
          <a:xfrm>
            <a:off x="1221193" y="2096239"/>
            <a:ext cx="7349066" cy="491065"/>
            <a:chOff x="1430867" y="2333916"/>
            <a:chExt cx="7349066" cy="49106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09209280-96BC-45FE-C033-E0D14982CB2C}"/>
                </a:ext>
              </a:extLst>
            </p:cNvPr>
            <p:cNvSpPr/>
            <p:nvPr/>
          </p:nvSpPr>
          <p:spPr bwMode="auto">
            <a:xfrm>
              <a:off x="1430867" y="2333916"/>
              <a:ext cx="5816600" cy="491065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ja-JP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rPr>
                <a:t>全体の配置</a:t>
              </a:r>
              <a:r>
                <a:rPr kumimoji="0" lang="ja-JP" altLang="en-US" sz="2400" dirty="0">
                  <a:solidFill>
                    <a:schemeClr val="bg1"/>
                  </a:solidFill>
                  <a:latin typeface="Times New Roman" pitchFamily="16" charset="0"/>
                  <a:ea typeface="ＭＳ Ｐゴシック" charset="-128"/>
                </a:rPr>
                <a:t>（階層等、細かい</a:t>
              </a:r>
              <a:r>
                <a:rPr kumimoji="0" lang="en-US" altLang="ja-JP" sz="2400" dirty="0">
                  <a:solidFill>
                    <a:schemeClr val="bg1"/>
                  </a:solidFill>
                  <a:latin typeface="Times New Roman" pitchFamily="16" charset="0"/>
                  <a:ea typeface="ＭＳ Ｐゴシック" charset="-128"/>
                </a:rPr>
                <a:t>DRC</a:t>
              </a:r>
              <a:r>
                <a:rPr kumimoji="0" lang="ja-JP" altLang="en-US" sz="2400" dirty="0">
                  <a:solidFill>
                    <a:schemeClr val="bg1"/>
                  </a:solidFill>
                  <a:latin typeface="Times New Roman" pitchFamily="16" charset="0"/>
                  <a:ea typeface="ＭＳ Ｐゴシック" charset="-128"/>
                </a:rPr>
                <a:t>含む）</a:t>
              </a:r>
              <a:endParaRPr kumimoji="0" lang="en-US" altLang="ja-JP" sz="2400" dirty="0">
                <a:solidFill>
                  <a:schemeClr val="bg1"/>
                </a:solidFill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1174BB7-2033-09A0-DA20-2BBC9E00BDAB}"/>
                </a:ext>
              </a:extLst>
            </p:cNvPr>
            <p:cNvSpPr txBox="1"/>
            <p:nvPr/>
          </p:nvSpPr>
          <p:spPr>
            <a:xfrm flipH="1">
              <a:off x="7247466" y="2395143"/>
              <a:ext cx="1532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~5/2</a:t>
              </a:r>
              <a:r>
                <a:rPr kumimoji="1" lang="ja-JP" altLang="en-US" dirty="0"/>
                <a:t>（</a:t>
              </a:r>
              <a:r>
                <a:rPr lang="en-US" altLang="ja-JP" dirty="0"/>
                <a:t>3</a:t>
              </a:r>
              <a:r>
                <a:rPr kumimoji="1" lang="ja-JP" altLang="en-US" dirty="0"/>
                <a:t>週間</a:t>
              </a:r>
              <a:r>
                <a:rPr lang="ja-JP" altLang="en-US" dirty="0"/>
                <a:t>）</a:t>
              </a:r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070537C-27B1-A765-B62A-17FFEAB3564F}"/>
              </a:ext>
            </a:extLst>
          </p:cNvPr>
          <p:cNvGrpSpPr/>
          <p:nvPr/>
        </p:nvGrpSpPr>
        <p:grpSpPr>
          <a:xfrm>
            <a:off x="3242401" y="4340524"/>
            <a:ext cx="5327858" cy="491062"/>
            <a:chOff x="5983610" y="4812272"/>
            <a:chExt cx="5327858" cy="491062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8C979E17-3D6E-9EDD-66BA-8FDDAD13577B}"/>
                </a:ext>
              </a:extLst>
            </p:cNvPr>
            <p:cNvSpPr/>
            <p:nvPr/>
          </p:nvSpPr>
          <p:spPr bwMode="auto">
            <a:xfrm>
              <a:off x="7505701" y="4812272"/>
              <a:ext cx="3805767" cy="491062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ja-JP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rPr>
                <a:t>寄生抽出</a:t>
              </a:r>
              <a:r>
                <a:rPr kumimoji="0" lang="en-US" altLang="ja-JP" sz="2400" dirty="0">
                  <a:solidFill>
                    <a:schemeClr val="bg1"/>
                  </a:solidFill>
                  <a:latin typeface="Times New Roman" pitchFamily="16" charset="0"/>
                  <a:ea typeface="ＭＳ Ｐゴシック" charset="-128"/>
                </a:rPr>
                <a:t>&amp;</a:t>
              </a:r>
              <a:r>
                <a:rPr kumimoji="0" lang="ja-JP" altLang="en-US" sz="2400" dirty="0">
                  <a:solidFill>
                    <a:schemeClr val="bg1"/>
                  </a:solidFill>
                  <a:latin typeface="Times New Roman" pitchFamily="16" charset="0"/>
                  <a:ea typeface="ＭＳ Ｐゴシック" charset="-128"/>
                </a:rPr>
                <a:t>シミュレーション</a:t>
              </a:r>
              <a:endPara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A37ED7F-7B8D-A8CD-B1B7-7FC7DE61D1F5}"/>
                </a:ext>
              </a:extLst>
            </p:cNvPr>
            <p:cNvSpPr txBox="1"/>
            <p:nvPr/>
          </p:nvSpPr>
          <p:spPr>
            <a:xfrm flipH="1">
              <a:off x="5983610" y="4873137"/>
              <a:ext cx="159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~</a:t>
              </a:r>
              <a:r>
                <a:rPr lang="en-US" altLang="ja-JP" dirty="0"/>
                <a:t>6</a:t>
              </a:r>
              <a:r>
                <a:rPr kumimoji="1" lang="en-US" altLang="ja-JP" dirty="0"/>
                <a:t>/27</a:t>
              </a:r>
              <a:r>
                <a:rPr kumimoji="1" lang="ja-JP" altLang="en-US" dirty="0"/>
                <a:t> （</a:t>
              </a:r>
              <a:r>
                <a:rPr lang="en-US" altLang="ja-JP" dirty="0"/>
                <a:t>2</a:t>
              </a:r>
              <a:r>
                <a:rPr kumimoji="1" lang="ja-JP" altLang="en-US" dirty="0"/>
                <a:t>週間</a:t>
              </a:r>
              <a:r>
                <a:rPr lang="ja-JP" altLang="en-US" dirty="0"/>
                <a:t>）</a:t>
              </a:r>
              <a:endParaRPr kumimoji="1" lang="ja-JP" altLang="en-US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36B69D4-0A5E-CE24-B3A7-52E25905ADA7}"/>
              </a:ext>
            </a:extLst>
          </p:cNvPr>
          <p:cNvGrpSpPr/>
          <p:nvPr/>
        </p:nvGrpSpPr>
        <p:grpSpPr>
          <a:xfrm>
            <a:off x="4213432" y="3775529"/>
            <a:ext cx="4330701" cy="491062"/>
            <a:chOff x="5973235" y="4259310"/>
            <a:chExt cx="4330701" cy="4910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53DA51A4-F9F1-D9D0-197E-B6D1F10348A5}"/>
                </a:ext>
              </a:extLst>
            </p:cNvPr>
            <p:cNvSpPr/>
            <p:nvPr/>
          </p:nvSpPr>
          <p:spPr bwMode="auto">
            <a:xfrm>
              <a:off x="7509935" y="4259310"/>
              <a:ext cx="2794001" cy="491062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altLang="ja-JP" sz="2400" dirty="0">
                  <a:solidFill>
                    <a:schemeClr val="bg1"/>
                  </a:solidFill>
                  <a:latin typeface="Times New Roman" pitchFamily="16" charset="0"/>
                  <a:ea typeface="ＭＳ Ｐゴシック" charset="-128"/>
                </a:rPr>
                <a:t>p</a:t>
              </a:r>
              <a:r>
                <a:rPr kumimoji="0" lang="en-US" altLang="ja-JP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rPr>
                <a:t>ad</a:t>
              </a:r>
              <a:r>
                <a:rPr kumimoji="0" lang="ja-JP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rPr>
                <a:t>配置</a:t>
              </a:r>
              <a:r>
                <a:rPr kumimoji="0" lang="en-US" altLang="ja-JP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rPr>
                <a:t>&amp;DRC,LVS</a:t>
              </a:r>
              <a:endPara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35D54A6-2A5B-6318-E088-DF9B677AB803}"/>
                </a:ext>
              </a:extLst>
            </p:cNvPr>
            <p:cNvSpPr txBox="1"/>
            <p:nvPr/>
          </p:nvSpPr>
          <p:spPr>
            <a:xfrm flipH="1">
              <a:off x="5973235" y="4333740"/>
              <a:ext cx="159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~6/13</a:t>
              </a:r>
              <a:r>
                <a:rPr kumimoji="1" lang="ja-JP" altLang="en-US" dirty="0"/>
                <a:t> （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週間</a:t>
              </a:r>
              <a:r>
                <a:rPr lang="ja-JP" altLang="en-US" dirty="0"/>
                <a:t>）</a:t>
              </a:r>
              <a:endParaRPr kumimoji="1" lang="ja-JP" altLang="en-US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41D6CB6-1578-14A2-9F2E-7B9C92466D0F}"/>
              </a:ext>
            </a:extLst>
          </p:cNvPr>
          <p:cNvGrpSpPr/>
          <p:nvPr/>
        </p:nvGrpSpPr>
        <p:grpSpPr>
          <a:xfrm>
            <a:off x="2882110" y="2636129"/>
            <a:ext cx="3073398" cy="491062"/>
            <a:chOff x="3119969" y="3232510"/>
            <a:chExt cx="3073398" cy="49106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4754302D-5D23-9FD4-44B5-5EF6684105C0}"/>
                </a:ext>
              </a:extLst>
            </p:cNvPr>
            <p:cNvSpPr/>
            <p:nvPr/>
          </p:nvSpPr>
          <p:spPr bwMode="auto">
            <a:xfrm>
              <a:off x="3119969" y="3232510"/>
              <a:ext cx="1477433" cy="491062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ja-JP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rPr>
                <a:t>全体</a:t>
              </a:r>
              <a:r>
                <a:rPr kumimoji="0" lang="en-US" altLang="ja-JP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ＭＳ Ｐゴシック" charset="-128"/>
                </a:rPr>
                <a:t>DRC</a:t>
              </a:r>
              <a:endPara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814B5FB-7213-77C5-DD6E-AC961BAC4F43}"/>
                </a:ext>
              </a:extLst>
            </p:cNvPr>
            <p:cNvSpPr txBox="1"/>
            <p:nvPr/>
          </p:nvSpPr>
          <p:spPr>
            <a:xfrm flipH="1">
              <a:off x="4597402" y="3287306"/>
              <a:ext cx="159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~5/23</a:t>
              </a:r>
              <a:r>
                <a:rPr kumimoji="1" lang="ja-JP" altLang="en-US" dirty="0"/>
                <a:t> （</a:t>
              </a:r>
              <a:r>
                <a:rPr lang="en-US" altLang="ja-JP" dirty="0"/>
                <a:t>3</a:t>
              </a:r>
              <a:r>
                <a:rPr kumimoji="1" lang="ja-JP" altLang="en-US" dirty="0"/>
                <a:t>週間</a:t>
              </a:r>
              <a:r>
                <a:rPr lang="ja-JP" altLang="en-US" dirty="0"/>
                <a:t>）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740ACB8-1687-DF59-9BF8-ACEA4D7D441A}"/>
              </a:ext>
            </a:extLst>
          </p:cNvPr>
          <p:cNvGrpSpPr/>
          <p:nvPr/>
        </p:nvGrpSpPr>
        <p:grpSpPr>
          <a:xfrm>
            <a:off x="2877876" y="3173109"/>
            <a:ext cx="3077632" cy="491062"/>
            <a:chOff x="8669867" y="3351502"/>
            <a:chExt cx="3077632" cy="491062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4775E43E-2BE3-2778-5FD4-6EFF98DB2B51}"/>
                </a:ext>
              </a:extLst>
            </p:cNvPr>
            <p:cNvSpPr/>
            <p:nvPr/>
          </p:nvSpPr>
          <p:spPr bwMode="auto">
            <a:xfrm>
              <a:off x="8669867" y="3351502"/>
              <a:ext cx="1477433" cy="491062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ja-JP" altLang="en-US" sz="2400" dirty="0">
                  <a:solidFill>
                    <a:schemeClr val="bg1"/>
                  </a:solidFill>
                  <a:latin typeface="Times New Roman" pitchFamily="16" charset="0"/>
                  <a:ea typeface="ＭＳ Ｐゴシック" charset="-128"/>
                </a:rPr>
                <a:t>全体</a:t>
              </a:r>
              <a:r>
                <a:rPr kumimoji="0" lang="en-US" altLang="ja-JP" sz="2400" dirty="0">
                  <a:solidFill>
                    <a:schemeClr val="bg1"/>
                  </a:solidFill>
                  <a:latin typeface="Times New Roman" pitchFamily="16" charset="0"/>
                  <a:ea typeface="ＭＳ Ｐゴシック" charset="-128"/>
                </a:rPr>
                <a:t>LVS</a:t>
              </a:r>
              <a:endPara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08E294E-1CFE-1B9B-7E87-80887C5A9EC3}"/>
                </a:ext>
              </a:extLst>
            </p:cNvPr>
            <p:cNvSpPr txBox="1"/>
            <p:nvPr/>
          </p:nvSpPr>
          <p:spPr>
            <a:xfrm flipH="1">
              <a:off x="10151534" y="3412367"/>
              <a:ext cx="159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~</a:t>
              </a:r>
              <a:r>
                <a:rPr lang="en-US" altLang="ja-JP" dirty="0"/>
                <a:t>5</a:t>
              </a:r>
              <a:r>
                <a:rPr kumimoji="1" lang="en-US" altLang="ja-JP" dirty="0"/>
                <a:t>/23</a:t>
              </a:r>
              <a:r>
                <a:rPr kumimoji="1" lang="ja-JP" altLang="en-US" dirty="0"/>
                <a:t> （</a:t>
              </a:r>
              <a:r>
                <a:rPr lang="en-US" altLang="ja-JP" dirty="0"/>
                <a:t>3</a:t>
              </a:r>
              <a:r>
                <a:rPr kumimoji="1" lang="ja-JP" altLang="en-US" dirty="0"/>
                <a:t>週間</a:t>
              </a:r>
              <a:r>
                <a:rPr lang="ja-JP" altLang="en-US" dirty="0"/>
                <a:t>）</a:t>
              </a:r>
              <a:endParaRPr kumimoji="1" lang="ja-JP" altLang="en-US" dirty="0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F9F3495-7259-C798-D84C-2CDC425C91BD}"/>
              </a:ext>
            </a:extLst>
          </p:cNvPr>
          <p:cNvSpPr txBox="1"/>
          <p:nvPr/>
        </p:nvSpPr>
        <p:spPr>
          <a:xfrm flipH="1">
            <a:off x="3494611" y="4978832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/2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E4E41F-9DE3-91B4-2D13-D6ADED06F6C8}"/>
              </a:ext>
            </a:extLst>
          </p:cNvPr>
          <p:cNvSpPr txBox="1"/>
          <p:nvPr/>
        </p:nvSpPr>
        <p:spPr>
          <a:xfrm flipH="1">
            <a:off x="6817142" y="4992917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6/6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7A4BCA-A083-781A-9A62-F764385AE936}"/>
              </a:ext>
            </a:extLst>
          </p:cNvPr>
          <p:cNvSpPr txBox="1"/>
          <p:nvPr/>
        </p:nvSpPr>
        <p:spPr>
          <a:xfrm flipH="1">
            <a:off x="10139675" y="4997129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/4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0326DC9E-5FDD-BD0E-C612-848ED6DDB07F}"/>
              </a:ext>
            </a:extLst>
          </p:cNvPr>
          <p:cNvSpPr/>
          <p:nvPr/>
        </p:nvSpPr>
        <p:spPr bwMode="auto">
          <a:xfrm>
            <a:off x="480052" y="5533273"/>
            <a:ext cx="527481" cy="491062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0B866ACF-D0A4-3890-4199-EAEC46F04850}"/>
              </a:ext>
            </a:extLst>
          </p:cNvPr>
          <p:cNvSpPr/>
          <p:nvPr/>
        </p:nvSpPr>
        <p:spPr bwMode="auto">
          <a:xfrm>
            <a:off x="1071451" y="5533273"/>
            <a:ext cx="2636949" cy="491065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ja-JP" sz="2400" dirty="0">
              <a:solidFill>
                <a:schemeClr val="bg1"/>
              </a:solidFill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064005B-2E3A-6FD3-BAAF-265EED3A6484}"/>
              </a:ext>
            </a:extLst>
          </p:cNvPr>
          <p:cNvSpPr/>
          <p:nvPr/>
        </p:nvSpPr>
        <p:spPr bwMode="auto">
          <a:xfrm>
            <a:off x="3778125" y="5516660"/>
            <a:ext cx="2177383" cy="491062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ja-JP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rPr>
              <a:t>|</a:t>
            </a:r>
            <a:endParaRPr kumimoji="0" lang="ja-JP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41E4A60-07C2-2AB1-E92C-2722A9838B9C}"/>
              </a:ext>
            </a:extLst>
          </p:cNvPr>
          <p:cNvSpPr/>
          <p:nvPr/>
        </p:nvSpPr>
        <p:spPr bwMode="auto">
          <a:xfrm>
            <a:off x="6001091" y="5523580"/>
            <a:ext cx="1903525" cy="491062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D6C2B31-ADC9-415B-17C3-659875DA42DA}"/>
              </a:ext>
            </a:extLst>
          </p:cNvPr>
          <p:cNvSpPr/>
          <p:nvPr/>
        </p:nvSpPr>
        <p:spPr bwMode="auto">
          <a:xfrm>
            <a:off x="7950199" y="5515322"/>
            <a:ext cx="1903526" cy="491062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9793BA-1E18-7CE9-C87B-ABE7FF518FD7}"/>
              </a:ext>
            </a:extLst>
          </p:cNvPr>
          <p:cNvSpPr txBox="1"/>
          <p:nvPr/>
        </p:nvSpPr>
        <p:spPr>
          <a:xfrm>
            <a:off x="8835865" y="1372841"/>
            <a:ext cx="26076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Pad</a:t>
            </a:r>
            <a:r>
              <a:rPr kumimoji="1" lang="ja-JP" altLang="en-US" dirty="0"/>
              <a:t>を</a:t>
            </a:r>
            <a:r>
              <a:rPr lang="ja-JP" altLang="en-US" dirty="0"/>
              <a:t>もらう</a:t>
            </a:r>
            <a:endParaRPr lang="en-US" altLang="ja-JP" dirty="0"/>
          </a:p>
          <a:p>
            <a:r>
              <a:rPr kumimoji="1" lang="en-US" altLang="ja-JP" dirty="0"/>
              <a:t>NICT or </a:t>
            </a:r>
            <a:r>
              <a:rPr kumimoji="1" lang="en-US" altLang="ja-JP" dirty="0" err="1"/>
              <a:t>siliconsortium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4D26A4-F211-EC18-1B33-81407C6A1449}"/>
              </a:ext>
            </a:extLst>
          </p:cNvPr>
          <p:cNvSpPr txBox="1"/>
          <p:nvPr/>
        </p:nvSpPr>
        <p:spPr>
          <a:xfrm>
            <a:off x="6220120" y="2879663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ダミーの配置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A202332-F146-0127-1C48-92C3740FF865}"/>
              </a:ext>
            </a:extLst>
          </p:cNvPr>
          <p:cNvSpPr txBox="1"/>
          <p:nvPr/>
        </p:nvSpPr>
        <p:spPr>
          <a:xfrm>
            <a:off x="510318" y="25858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Pad</a:t>
            </a:r>
            <a:r>
              <a:rPr kumimoji="1" lang="ja-JP" altLang="en-US" dirty="0"/>
              <a:t>のみ</a:t>
            </a:r>
            <a:r>
              <a:rPr kumimoji="1" lang="en-US" altLang="ja-JP" dirty="0"/>
              <a:t>DRC</a:t>
            </a:r>
            <a:endParaRPr kumimoji="1" lang="ja-JP" altLang="en-US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09C31F5-189A-4C90-26B7-006951221965}"/>
              </a:ext>
            </a:extLst>
          </p:cNvPr>
          <p:cNvCxnSpPr>
            <a:stCxn id="5" idx="1"/>
            <a:endCxn id="22" idx="1"/>
          </p:cNvCxnSpPr>
          <p:nvPr/>
        </p:nvCxnSpPr>
        <p:spPr bwMode="auto">
          <a:xfrm flipH="1" flipV="1">
            <a:off x="5955508" y="2875591"/>
            <a:ext cx="264612" cy="1887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2F4645C-FE69-B65F-4DC9-5F84A4B36972}"/>
              </a:ext>
            </a:extLst>
          </p:cNvPr>
          <p:cNvCxnSpPr>
            <a:stCxn id="5" idx="1"/>
            <a:endCxn id="23" idx="1"/>
          </p:cNvCxnSpPr>
          <p:nvPr/>
        </p:nvCxnSpPr>
        <p:spPr bwMode="auto">
          <a:xfrm flipH="1">
            <a:off x="5955508" y="3064329"/>
            <a:ext cx="264612" cy="35431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9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00B6B-892D-CA73-B9DE-D59F9BD6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398FAC4-2329-AFC1-3832-04277E20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204484"/>
            <a:ext cx="6502399" cy="39279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7711FB-B9DC-1317-0C78-BDF1F3C71B01}"/>
              </a:ext>
            </a:extLst>
          </p:cNvPr>
          <p:cNvSpPr txBox="1"/>
          <p:nvPr/>
        </p:nvSpPr>
        <p:spPr>
          <a:xfrm>
            <a:off x="812801" y="5376334"/>
            <a:ext cx="42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細かい作業を含めて予定をたてる。</a:t>
            </a:r>
          </a:p>
        </p:txBody>
      </p:sp>
    </p:spTree>
    <p:extLst>
      <p:ext uri="{BB962C8B-B14F-4D97-AF65-F5344CB8AC3E}">
        <p14:creationId xmlns:p14="http://schemas.microsoft.com/office/powerpoint/2010/main" val="230501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820B8-3101-F03E-CE1C-C7002071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</a:t>
            </a:r>
          </a:p>
        </p:txBody>
      </p:sp>
      <p:pic>
        <p:nvPicPr>
          <p:cNvPr id="4" name="図 3" descr="カラフルな光のcg&#10;&#10;中程度の精度で自動的に生成された説明">
            <a:extLst>
              <a:ext uri="{FF2B5EF4-FFF2-40B4-BE49-F238E27FC236}">
                <a16:creationId xmlns:a16="http://schemas.microsoft.com/office/drawing/2014/main" id="{67633560-ABB5-488E-2EC1-6B29BBD1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1836970"/>
            <a:ext cx="7275976" cy="428236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C64F9F-091D-5F9E-9007-17CF6272FBE3}"/>
              </a:ext>
            </a:extLst>
          </p:cNvPr>
          <p:cNvSpPr txBox="1"/>
          <p:nvPr/>
        </p:nvSpPr>
        <p:spPr>
          <a:xfrm>
            <a:off x="736600" y="1371201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階層はギルバートセル、バッファ、全体でよさそう</a:t>
            </a:r>
          </a:p>
        </p:txBody>
      </p:sp>
    </p:spTree>
    <p:extLst>
      <p:ext uri="{BB962C8B-B14F-4D97-AF65-F5344CB8AC3E}">
        <p14:creationId xmlns:p14="http://schemas.microsoft.com/office/powerpoint/2010/main" val="294747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1C080-78D5-02ED-7883-0AF9C12D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11D6213-FB42-D994-7F7E-FDEBA4A6FD4D}"/>
              </a:ext>
            </a:extLst>
          </p:cNvPr>
          <p:cNvGrpSpPr/>
          <p:nvPr/>
        </p:nvGrpSpPr>
        <p:grpSpPr>
          <a:xfrm>
            <a:off x="982134" y="1274764"/>
            <a:ext cx="4073405" cy="3934183"/>
            <a:chOff x="533401" y="1549560"/>
            <a:chExt cx="4715932" cy="4433556"/>
          </a:xfrm>
        </p:grpSpPr>
        <p:pic>
          <p:nvPicPr>
            <p:cNvPr id="5" name="図 4" descr="夜に光っている星&#10;&#10;自動的に生成された説明">
              <a:extLst>
                <a:ext uri="{FF2B5EF4-FFF2-40B4-BE49-F238E27FC236}">
                  <a16:creationId xmlns:a16="http://schemas.microsoft.com/office/drawing/2014/main" id="{AA890385-EA22-647B-6580-0CEFECF29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685" r="48633"/>
            <a:stretch/>
          </p:blipFill>
          <p:spPr>
            <a:xfrm>
              <a:off x="533401" y="1549560"/>
              <a:ext cx="4715932" cy="4433556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9D62D69-F00C-FC54-3F53-065A7BB7B441}"/>
                </a:ext>
              </a:extLst>
            </p:cNvPr>
            <p:cNvSpPr/>
            <p:nvPr/>
          </p:nvSpPr>
          <p:spPr bwMode="auto">
            <a:xfrm>
              <a:off x="1769533" y="4064000"/>
              <a:ext cx="2150534" cy="42333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D2769C9-4F05-A59E-07FE-D8443F491DBC}"/>
                </a:ext>
              </a:extLst>
            </p:cNvPr>
            <p:cNvSpPr/>
            <p:nvPr/>
          </p:nvSpPr>
          <p:spPr bwMode="auto">
            <a:xfrm>
              <a:off x="2074333" y="4787529"/>
              <a:ext cx="1540934" cy="42333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ＭＳ Ｐゴシック" charset="-128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141A4B0-BE9D-AA38-33DF-599F3BF7A6B6}"/>
              </a:ext>
            </a:extLst>
          </p:cNvPr>
          <p:cNvGrpSpPr/>
          <p:nvPr/>
        </p:nvGrpSpPr>
        <p:grpSpPr>
          <a:xfrm>
            <a:off x="5980643" y="1401530"/>
            <a:ext cx="3476038" cy="2560870"/>
            <a:chOff x="6123253" y="1436132"/>
            <a:chExt cx="3476038" cy="256087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736BB18-6DB4-8056-C871-AC3FACBB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3253" y="1805464"/>
              <a:ext cx="3476038" cy="2191538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643AB29-8E2E-3293-B436-61977AEFFCD9}"/>
                </a:ext>
              </a:extLst>
            </p:cNvPr>
            <p:cNvSpPr txBox="1"/>
            <p:nvPr/>
          </p:nvSpPr>
          <p:spPr>
            <a:xfrm>
              <a:off x="6214956" y="1436132"/>
              <a:ext cx="2348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コモンセントロイド配置</a:t>
              </a:r>
            </a:p>
          </p:txBody>
        </p:sp>
      </p:grpSp>
      <p:sp>
        <p:nvSpPr>
          <p:cNvPr id="11" name="楕円 10">
            <a:extLst>
              <a:ext uri="{FF2B5EF4-FFF2-40B4-BE49-F238E27FC236}">
                <a16:creationId xmlns:a16="http://schemas.microsoft.com/office/drawing/2014/main" id="{C9D9F291-6166-5511-A21D-64B51A8B9E0C}"/>
              </a:ext>
            </a:extLst>
          </p:cNvPr>
          <p:cNvSpPr/>
          <p:nvPr/>
        </p:nvSpPr>
        <p:spPr bwMode="auto">
          <a:xfrm>
            <a:off x="3513667" y="3310467"/>
            <a:ext cx="668866" cy="651933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5B7B874-E188-3899-9FAD-63C832A00CC5}"/>
              </a:ext>
            </a:extLst>
          </p:cNvPr>
          <p:cNvCxnSpPr>
            <a:stCxn id="11" idx="6"/>
            <a:endCxn id="9" idx="1"/>
          </p:cNvCxnSpPr>
          <p:nvPr/>
        </p:nvCxnSpPr>
        <p:spPr bwMode="auto">
          <a:xfrm flipV="1">
            <a:off x="4182533" y="1586196"/>
            <a:ext cx="1889813" cy="20502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BA716-F9CF-29F8-5608-3685725CFCB7}"/>
              </a:ext>
            </a:extLst>
          </p:cNvPr>
          <p:cNvSpPr txBox="1"/>
          <p:nvPr/>
        </p:nvSpPr>
        <p:spPr>
          <a:xfrm>
            <a:off x="8255938" y="3182824"/>
            <a:ext cx="271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Pcell</a:t>
            </a:r>
            <a:r>
              <a:rPr kumimoji="1" lang="ja-JP" altLang="en-US" dirty="0"/>
              <a:t>を崩さないといけない</a:t>
            </a:r>
            <a:endParaRPr kumimoji="1" lang="en-US" altLang="ja-JP" dirty="0"/>
          </a:p>
          <a:p>
            <a:r>
              <a:rPr lang="ja-JP" altLang="en-US" dirty="0"/>
              <a:t>デザインルール不明</a:t>
            </a:r>
            <a:endParaRPr kumimoji="1" lang="ja-JP" altLang="en-US" dirty="0"/>
          </a:p>
        </p:txBody>
      </p:sp>
      <p:pic>
        <p:nvPicPr>
          <p:cNvPr id="16" name="図 1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90F2592-3E38-A5E9-58F8-E971C07A0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46" y="4077403"/>
            <a:ext cx="3239608" cy="23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C9500-E03D-59AA-FA35-B8D75D11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次回までの課題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04D641-52C4-D429-1EC8-B87869497B1F}"/>
              </a:ext>
            </a:extLst>
          </p:cNvPr>
          <p:cNvSpPr txBox="1"/>
          <p:nvPr/>
        </p:nvSpPr>
        <p:spPr>
          <a:xfrm>
            <a:off x="812801" y="1380067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・スケジュール表の作成</a:t>
            </a:r>
            <a:endParaRPr lang="en-US" altLang="ja-JP" dirty="0"/>
          </a:p>
          <a:p>
            <a:r>
              <a:rPr kumimoji="1" lang="ja-JP" altLang="en-US" dirty="0"/>
              <a:t>・ギルバートセル、バッファの配置（配線長を考慮した配置を考える。）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PAD</a:t>
            </a:r>
            <a:r>
              <a:rPr lang="ja-JP" altLang="en-US" dirty="0"/>
              <a:t>について確認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518064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研究室_pptデザイン[296]</Template>
  <TotalTime>247</TotalTime>
  <Words>323</Words>
  <Application>Microsoft Office PowerPoint</Application>
  <PresentationFormat>ワイド画面</PresentationFormat>
  <Paragraphs>118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Times New Roman</vt:lpstr>
      <vt:lpstr>研究室_pptデザイン</vt:lpstr>
      <vt:lpstr>Office テーマ</vt:lpstr>
      <vt:lpstr>ミーティング0413</vt:lpstr>
      <vt:lpstr>２入力ギルバートセル回路図</vt:lpstr>
      <vt:lpstr>チップ図</vt:lpstr>
      <vt:lpstr>スケジュール</vt:lpstr>
      <vt:lpstr>スケジュール</vt:lpstr>
      <vt:lpstr>レイアウト</vt:lpstr>
      <vt:lpstr>レイアウト</vt:lpstr>
      <vt:lpstr>次回までの課題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Yuta</dc:creator>
  <cp:lastModifiedBy>Ohtsuka Yuta</cp:lastModifiedBy>
  <cp:revision>5</cp:revision>
  <dcterms:created xsi:type="dcterms:W3CDTF">2022-07-09T16:46:35Z</dcterms:created>
  <dcterms:modified xsi:type="dcterms:W3CDTF">2023-04-11T18:42:18Z</dcterms:modified>
</cp:coreProperties>
</file>