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96" r:id="rId3"/>
    <p:sldId id="436" r:id="rId4"/>
    <p:sldId id="437" r:id="rId5"/>
    <p:sldId id="438" r:id="rId6"/>
    <p:sldId id="427" r:id="rId7"/>
    <p:sldId id="429" r:id="rId8"/>
    <p:sldId id="434" r:id="rId9"/>
    <p:sldId id="435" r:id="rId10"/>
    <p:sldId id="441" r:id="rId11"/>
    <p:sldId id="439" r:id="rId12"/>
    <p:sldId id="440" r:id="rId13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FF54"/>
    <a:srgbClr val="4BD0FF"/>
    <a:srgbClr val="FF00FF"/>
    <a:srgbClr val="00B8FF"/>
    <a:srgbClr val="6666FF"/>
    <a:srgbClr val="FFEBEB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36" y="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xVal>
            <c:numRef>
              <c:f>DC_meas_ch!$B$1:$V$1</c:f>
              <c:numCache>
                <c:formatCode>General</c:formatCode>
                <c:ptCount val="21"/>
                <c:pt idx="0">
                  <c:v>-0.1</c:v>
                </c:pt>
                <c:pt idx="1">
                  <c:v>-0.09</c:v>
                </c:pt>
                <c:pt idx="2">
                  <c:v>-0.08</c:v>
                </c:pt>
                <c:pt idx="3">
                  <c:v>-7.0000000000000007E-2</c:v>
                </c:pt>
                <c:pt idx="4">
                  <c:v>-0.06</c:v>
                </c:pt>
                <c:pt idx="5">
                  <c:v>-0.05</c:v>
                </c:pt>
                <c:pt idx="6">
                  <c:v>-0.04</c:v>
                </c:pt>
                <c:pt idx="7">
                  <c:v>-0.03</c:v>
                </c:pt>
                <c:pt idx="8">
                  <c:v>-0.02</c:v>
                </c:pt>
                <c:pt idx="9">
                  <c:v>-0.01</c:v>
                </c:pt>
                <c:pt idx="10">
                  <c:v>0</c:v>
                </c:pt>
                <c:pt idx="11">
                  <c:v>0.01</c:v>
                </c:pt>
                <c:pt idx="12">
                  <c:v>0.02</c:v>
                </c:pt>
                <c:pt idx="13">
                  <c:v>0.03</c:v>
                </c:pt>
                <c:pt idx="14">
                  <c:v>0.04</c:v>
                </c:pt>
                <c:pt idx="15">
                  <c:v>0.05</c:v>
                </c:pt>
                <c:pt idx="16">
                  <c:v>0.06</c:v>
                </c:pt>
                <c:pt idx="17">
                  <c:v>7.0000000000000007E-2</c:v>
                </c:pt>
                <c:pt idx="18">
                  <c:v>0.08</c:v>
                </c:pt>
                <c:pt idx="19">
                  <c:v>0.09</c:v>
                </c:pt>
                <c:pt idx="20">
                  <c:v>0.1</c:v>
                </c:pt>
              </c:numCache>
            </c:numRef>
          </c:xVal>
          <c:yVal>
            <c:numRef>
              <c:f>DC_meas_ch!$B$12:$V$12</c:f>
              <c:numCache>
                <c:formatCode>General</c:formatCode>
                <c:ptCount val="21"/>
                <c:pt idx="0">
                  <c:v>-3.3987260000000199E-3</c:v>
                </c:pt>
                <c:pt idx="1">
                  <c:v>-4.8527129999999799E-3</c:v>
                </c:pt>
                <c:pt idx="2">
                  <c:v>-2.1664229999999998E-3</c:v>
                </c:pt>
                <c:pt idx="3">
                  <c:v>-2.5418320000000199E-3</c:v>
                </c:pt>
                <c:pt idx="4">
                  <c:v>-1.1325799999997699E-4</c:v>
                </c:pt>
                <c:pt idx="5">
                  <c:v>3.5590600000001699E-4</c:v>
                </c:pt>
                <c:pt idx="6">
                  <c:v>8.6756900000001204E-4</c:v>
                </c:pt>
                <c:pt idx="7">
                  <c:v>-2.0789199999998701E-4</c:v>
                </c:pt>
                <c:pt idx="8">
                  <c:v>1.5907989999999999E-3</c:v>
                </c:pt>
                <c:pt idx="9">
                  <c:v>2.9449799999999898E-3</c:v>
                </c:pt>
                <c:pt idx="10">
                  <c:v>3.8394280000000102E-3</c:v>
                </c:pt>
                <c:pt idx="11">
                  <c:v>4.014826E-3</c:v>
                </c:pt>
                <c:pt idx="12">
                  <c:v>4.4876600000000001E-3</c:v>
                </c:pt>
                <c:pt idx="13">
                  <c:v>4.69662399999998E-3</c:v>
                </c:pt>
                <c:pt idx="14">
                  <c:v>4.124824E-3</c:v>
                </c:pt>
                <c:pt idx="15">
                  <c:v>5.0957039999999804E-3</c:v>
                </c:pt>
                <c:pt idx="16">
                  <c:v>4.9537770000000203E-3</c:v>
                </c:pt>
                <c:pt idx="17">
                  <c:v>6.2470400000000101E-3</c:v>
                </c:pt>
                <c:pt idx="18">
                  <c:v>6.0340289999999998E-3</c:v>
                </c:pt>
                <c:pt idx="19">
                  <c:v>4.9542290000000001E-3</c:v>
                </c:pt>
                <c:pt idx="20">
                  <c:v>2.8457929999999901E-3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95-42B3-8E7F-9B80BC83A7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5319312"/>
        <c:axId val="835320272"/>
      </c:scatterChart>
      <c:valAx>
        <c:axId val="835319312"/>
        <c:scaling>
          <c:orientation val="minMax"/>
          <c:max val="0.1"/>
          <c:min val="-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>
                    <a:solidFill>
                      <a:schemeClr val="tx1"/>
                    </a:solidFill>
                  </a:rPr>
                  <a:t>vin</a:t>
                </a:r>
                <a:r>
                  <a:rPr lang="en-US" altLang="ja-JP" sz="1400" b="1" baseline="0" dirty="0">
                    <a:solidFill>
                      <a:schemeClr val="tx1"/>
                    </a:solidFill>
                  </a:rPr>
                  <a:t> [V]</a:t>
                </a:r>
                <a:endParaRPr lang="ja-JP" altLang="en-US" sz="1400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35320272"/>
        <c:crosses val="autoZero"/>
        <c:crossBetween val="midCat"/>
      </c:valAx>
      <c:valAx>
        <c:axId val="835320272"/>
        <c:scaling>
          <c:orientation val="minMax"/>
          <c:max val="1.0000000000000002E-2"/>
          <c:min val="-1.000000000000000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Vout</a:t>
                </a:r>
                <a:r>
                  <a:rPr lang="en-US" altLang="ja-JP" sz="1400" b="1" baseline="0">
                    <a:solidFill>
                      <a:schemeClr val="tx1"/>
                    </a:solidFill>
                  </a:rPr>
                  <a:t> [V]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6378038662165716E-2"/>
              <c:y val="0.343051214002386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35319312"/>
        <c:crosses val="autoZero"/>
        <c:crossBetween val="midCat"/>
        <c:majorUnit val="2.0000000000000005E-3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42D9C-FF43-4FD7-BD7B-C6918EB563AC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9BE96-F9E2-40A3-9AAA-518E3A8DB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245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357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0032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42351" y="304801"/>
            <a:ext cx="2607733" cy="57705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12801" y="304801"/>
            <a:ext cx="7626351" cy="57705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76787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1" y="304801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8913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070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9725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12800" y="1295401"/>
            <a:ext cx="5115984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31985" y="1295401"/>
            <a:ext cx="5118100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8611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9121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6951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1048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186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04801"/>
            <a:ext cx="10335684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タイトルテキストの書式を編集するにはクリックします。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1" y="1295401"/>
            <a:ext cx="10437284" cy="477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914400" y="6284914"/>
            <a:ext cx="2540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165600" y="6284914"/>
            <a:ext cx="3860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30" name="AutoShape 5"/>
          <p:cNvSpPr>
            <a:spLocks noChangeArrowheads="1"/>
          </p:cNvSpPr>
          <p:nvPr/>
        </p:nvSpPr>
        <p:spPr bwMode="auto">
          <a:xfrm>
            <a:off x="814918" y="1125538"/>
            <a:ext cx="10545233" cy="76200"/>
          </a:xfrm>
          <a:prstGeom prst="homePlate">
            <a:avLst>
              <a:gd name="adj" fmla="val 168661"/>
            </a:avLst>
          </a:prstGeom>
          <a:gradFill rotWithShape="0">
            <a:gsLst>
              <a:gs pos="0">
                <a:srgbClr val="B2B2B2"/>
              </a:gs>
              <a:gs pos="100000">
                <a:srgbClr val="21499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818" y="7938"/>
            <a:ext cx="1631949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AutoShape 7"/>
          <p:cNvSpPr>
            <a:spLocks noChangeArrowheads="1"/>
          </p:cNvSpPr>
          <p:nvPr/>
        </p:nvSpPr>
        <p:spPr bwMode="auto">
          <a:xfrm>
            <a:off x="-16933" y="6515100"/>
            <a:ext cx="12240684" cy="342900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rgbClr val="40325A"/>
              </a:gs>
              <a:gs pos="100000">
                <a:srgbClr val="19191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80713" algn="l"/>
              </a:tabLst>
            </a:pPr>
            <a:r>
              <a:rPr lang="en-US" altLang="ja-JP" sz="1800">
                <a:solidFill>
                  <a:srgbClr val="FFFFFF"/>
                </a:solidFill>
              </a:rPr>
              <a:t>Meiji University	Integrated Circuit System Laboratory</a:t>
            </a: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8917518" y="6542088"/>
            <a:ext cx="3130549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07904F1A-5AC7-4F54-9FC5-F69F477A59CE}" type="slidenum">
              <a:rPr lang="en-US" sz="1800" smtClean="0">
                <a:solidFill>
                  <a:srgbClr val="FFFFFF"/>
                </a:solidFill>
              </a:rPr>
              <a:pPr algn="r">
                <a:defRPr/>
              </a:pPr>
              <a:t>‹#›</a:t>
            </a:fld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5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000">
          <a:solidFill>
            <a:srgbClr val="000000"/>
          </a:solidFill>
          <a:latin typeface="Arial" charset="0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>
          <a:solidFill>
            <a:srgbClr val="000000"/>
          </a:solidFill>
          <a:latin typeface="Arial" charset="0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9943A-0527-4D2E-86A5-B7B9CDC8B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55826"/>
            <a:ext cx="10363200" cy="1470025"/>
          </a:xfrm>
        </p:spPr>
        <p:txBody>
          <a:bodyPr/>
          <a:lstStyle/>
          <a:p>
            <a:r>
              <a:rPr lang="ja-JP" altLang="en-US" sz="4000" dirty="0"/>
              <a:t>リザバミーティング　</a:t>
            </a:r>
            <a:r>
              <a:rPr kumimoji="1" lang="en-US" altLang="ja-JP" sz="4000" dirty="0"/>
              <a:t>24/04/10</a:t>
            </a:r>
            <a:endParaRPr kumimoji="1" lang="ja-JP" altLang="en-US" sz="4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622C90-F54A-4BDF-9490-9857FAA72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明治大学　</a:t>
            </a:r>
            <a:r>
              <a:rPr kumimoji="1" lang="en-US" altLang="ja-JP" dirty="0"/>
              <a:t>M2</a:t>
            </a:r>
            <a:r>
              <a:rPr kumimoji="1" lang="ja-JP" altLang="en-US" dirty="0"/>
              <a:t>　　大塚　雄太</a:t>
            </a:r>
          </a:p>
        </p:txBody>
      </p:sp>
    </p:spTree>
    <p:extLst>
      <p:ext uri="{BB962C8B-B14F-4D97-AF65-F5344CB8AC3E}">
        <p14:creationId xmlns:p14="http://schemas.microsoft.com/office/powerpoint/2010/main" val="416806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79E1D-FC3E-7C2A-D8B7-7E0CD53E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800" dirty="0"/>
              <a:t>回路特性を考慮したシステムの出力推定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F40BC80-5166-842B-C8DF-8165775F8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3" t="2772" r="2917"/>
          <a:stretch/>
        </p:blipFill>
        <p:spPr>
          <a:xfrm>
            <a:off x="6211359" y="1400713"/>
            <a:ext cx="4789713" cy="376046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1A54700-E0AD-E85C-E9F0-91EDD016CF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" t="2772" r="3112"/>
          <a:stretch/>
        </p:blipFill>
        <p:spPr>
          <a:xfrm>
            <a:off x="1190928" y="1400713"/>
            <a:ext cx="4789715" cy="376046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FE4B671-E4B0-7A1A-7606-03F09654EB5A}"/>
              </a:ext>
            </a:extLst>
          </p:cNvPr>
          <p:cNvSpPr txBox="1"/>
          <p:nvPr/>
        </p:nvSpPr>
        <p:spPr>
          <a:xfrm>
            <a:off x="812801" y="5691928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DC</a:t>
            </a:r>
            <a:r>
              <a:rPr kumimoji="1" lang="ja-JP" altLang="en-US" dirty="0"/>
              <a:t>測定結果すべてを</a:t>
            </a:r>
            <a:r>
              <a:rPr kumimoji="1" lang="en-US" altLang="ja-JP" dirty="0"/>
              <a:t>-2.084 mV</a:t>
            </a:r>
            <a:r>
              <a:rPr kumimoji="1" lang="ja-JP" altLang="en-US" dirty="0"/>
              <a:t>し、結果を確認</a:t>
            </a:r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8058BB-3CA0-BD0C-5D27-2749E34E21DA}"/>
              </a:ext>
            </a:extLst>
          </p:cNvPr>
          <p:cNvSpPr txBox="1"/>
          <p:nvPr/>
        </p:nvSpPr>
        <p:spPr>
          <a:xfrm>
            <a:off x="2249489" y="5167862"/>
            <a:ext cx="267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図</a:t>
            </a:r>
            <a:r>
              <a:rPr lang="en-US" altLang="ja-JP" dirty="0"/>
              <a:t>4</a:t>
            </a:r>
            <a:r>
              <a:rPr kumimoji="1" lang="ja-JP" altLang="en-US" dirty="0"/>
              <a:t>　</a:t>
            </a:r>
            <a:r>
              <a:rPr kumimoji="1" lang="en-US" altLang="ja-JP" dirty="0"/>
              <a:t>MATLAB</a:t>
            </a:r>
            <a:r>
              <a:rPr kumimoji="1" lang="ja-JP" altLang="en-US" dirty="0"/>
              <a:t>結果</a:t>
            </a:r>
            <a:r>
              <a:rPr kumimoji="1" lang="en-US" altLang="ja-JP" dirty="0"/>
              <a:t>_</a:t>
            </a:r>
            <a:r>
              <a:rPr lang="ja-JP" altLang="en-US" dirty="0"/>
              <a:t>大塚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58FC61-5A71-695A-E35A-89D854CEDA00}"/>
              </a:ext>
            </a:extLst>
          </p:cNvPr>
          <p:cNvSpPr txBox="1"/>
          <p:nvPr/>
        </p:nvSpPr>
        <p:spPr>
          <a:xfrm>
            <a:off x="6856344" y="5167862"/>
            <a:ext cx="349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図</a:t>
            </a:r>
            <a:r>
              <a:rPr kumimoji="1" lang="en-US" altLang="ja-JP" dirty="0"/>
              <a:t>6</a:t>
            </a:r>
            <a:r>
              <a:rPr kumimoji="1" lang="ja-JP" altLang="en-US" dirty="0"/>
              <a:t>　</a:t>
            </a:r>
            <a:r>
              <a:rPr kumimoji="1" lang="en-US" altLang="ja-JP" dirty="0"/>
              <a:t>MATLAB</a:t>
            </a:r>
            <a:r>
              <a:rPr kumimoji="1" lang="ja-JP" altLang="en-US" dirty="0"/>
              <a:t>結果</a:t>
            </a:r>
            <a:r>
              <a:rPr kumimoji="1" lang="en-US" altLang="ja-JP" dirty="0"/>
              <a:t>_-2 mV</a:t>
            </a:r>
            <a:r>
              <a:rPr kumimoji="1" lang="ja-JP" altLang="en-US" dirty="0"/>
              <a:t>調整後</a:t>
            </a:r>
          </a:p>
        </p:txBody>
      </p:sp>
    </p:spTree>
    <p:extLst>
      <p:ext uri="{BB962C8B-B14F-4D97-AF65-F5344CB8AC3E}">
        <p14:creationId xmlns:p14="http://schemas.microsoft.com/office/powerpoint/2010/main" val="108784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FCC9D0-39F6-ED84-E6E0-F3D6BF22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8" name="図 7" descr="筆記用具, 草, 行, カラフル が含まれている画像&#10;&#10;自動的に生成された説明">
            <a:extLst>
              <a:ext uri="{FF2B5EF4-FFF2-40B4-BE49-F238E27FC236}">
                <a16:creationId xmlns:a16="http://schemas.microsoft.com/office/drawing/2014/main" id="{F482745E-EEAC-118F-E944-AB5633E5EC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" t="1485" r="555" b="986"/>
          <a:stretch/>
        </p:blipFill>
        <p:spPr>
          <a:xfrm>
            <a:off x="1441268" y="1318309"/>
            <a:ext cx="9309464" cy="492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7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FCC9D0-39F6-ED84-E6E0-F3D6BF22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5A7613A-4F9B-40DF-2908-DB44CA33F6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1" t="2495" r="2181" b="2612"/>
          <a:stretch/>
        </p:blipFill>
        <p:spPr>
          <a:xfrm>
            <a:off x="1441268" y="1318306"/>
            <a:ext cx="9309464" cy="49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5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9237A100-D016-7A60-AC01-FCCC0FEED8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1689938"/>
                  </p:ext>
                </p:extLst>
              </p:nvPr>
            </p:nvGraphicFramePr>
            <p:xfrm>
              <a:off x="3462711" y="2232071"/>
              <a:ext cx="1980000" cy="20466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15192377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312553425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</a:rPr>
                            <a:t>バッファ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solidFill>
                                <a:sysClr val="windowText" lastClr="000000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9950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BUFF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i="0" dirty="0">
                              <a:solidFill>
                                <a:schemeClr val="tx1"/>
                              </a:solidFill>
                            </a:rPr>
                            <a:t>0.34 V</a:t>
                          </a:r>
                          <a:endParaRPr kumimoji="1" lang="ja-JP" altLang="en-US" sz="12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257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BUFF</m:t>
                                    </m:r>
                                    <m: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den>
                                </m:f>
                                <m:r>
                                  <a:rPr kumimoji="1" lang="en-US" altLang="ja-JP" sz="1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34.72 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um</m:t>
                                    </m:r>
                                  </m:num>
                                  <m:den>
                                    <m: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180 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48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BUFF</m:t>
                                    </m:r>
                                    <m: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den>
                                </m:f>
                                <m:r>
                                  <a:rPr kumimoji="1" lang="en-US" altLang="ja-JP" sz="1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70.2 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um</m:t>
                                    </m:r>
                                  </m:num>
                                  <m:den>
                                    <m: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180 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442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BUFF</m:t>
                                    </m:r>
                                    <m: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den>
                                </m:f>
                                <m:r>
                                  <a:rPr kumimoji="1" lang="en-US" altLang="ja-JP" sz="1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140.4 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um</m:t>
                                    </m:r>
                                  </m:num>
                                  <m:den>
                                    <m: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180 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38957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9237A100-D016-7A60-AC01-FCCC0FEED8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1689938"/>
                  </p:ext>
                </p:extLst>
              </p:nvPr>
            </p:nvGraphicFramePr>
            <p:xfrm>
              <a:off x="3462711" y="2232071"/>
              <a:ext cx="1980000" cy="20466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15192377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312553425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</a:rPr>
                            <a:t>バッファ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solidFill>
                                <a:sysClr val="windowText" lastClr="000000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9950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5" t="-101639" r="-177119" b="-35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i="0" dirty="0">
                              <a:solidFill>
                                <a:schemeClr val="tx1"/>
                              </a:solidFill>
                            </a:rPr>
                            <a:t>0.34 V</a:t>
                          </a:r>
                          <a:endParaRPr kumimoji="1" lang="ja-JP" altLang="en-US" sz="12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2577246"/>
                      </a:ext>
                    </a:extLst>
                  </a:tr>
                  <a:tr h="43497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5" t="-173239" r="-177119" b="-2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7971" t="-173239" r="-966" b="-204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484399"/>
                      </a:ext>
                    </a:extLst>
                  </a:tr>
                  <a:tr h="43497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5" t="-269444" r="-177119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7971" t="-269444" r="-966" b="-1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442808"/>
                      </a:ext>
                    </a:extLst>
                  </a:tr>
                  <a:tr h="43497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5" t="-374648" r="-177119" b="-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7971" t="-374648" r="-966" b="-2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38957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タイトル 8">
            <a:extLst>
              <a:ext uri="{FF2B5EF4-FFF2-40B4-BE49-F238E27FC236}">
                <a16:creationId xmlns:a16="http://schemas.microsoft.com/office/drawing/2014/main" id="{21FF1B59-25FA-6E8C-53F9-861027C0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積和演算回路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A948725-2B9C-E39F-6591-068572CD6695}"/>
              </a:ext>
            </a:extLst>
          </p:cNvPr>
          <p:cNvSpPr txBox="1"/>
          <p:nvPr/>
        </p:nvSpPr>
        <p:spPr>
          <a:xfrm>
            <a:off x="812801" y="1262108"/>
            <a:ext cx="755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ギルバートセル回路を複数並列に接続することで積和演算回路を構成する。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4">
                <a:extLst>
                  <a:ext uri="{FF2B5EF4-FFF2-40B4-BE49-F238E27FC236}">
                    <a16:creationId xmlns:a16="http://schemas.microsoft.com/office/drawing/2014/main" id="{647D8508-885C-AA94-9CC2-3C1DCB4B49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8750152"/>
                  </p:ext>
                </p:extLst>
              </p:nvPr>
            </p:nvGraphicFramePr>
            <p:xfrm>
              <a:off x="1044667" y="2232071"/>
              <a:ext cx="2376000" cy="36953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115192377"/>
                        </a:ext>
                      </a:extLst>
                    </a:gridCol>
                    <a:gridCol w="1296000">
                      <a:extLst>
                        <a:ext uri="{9D8B030D-6E8A-4147-A177-3AD203B41FA5}">
                          <a16:colId xmlns:a16="http://schemas.microsoft.com/office/drawing/2014/main" val="312553425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</a:rPr>
                            <a:t>ギルバートセル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solidFill>
                                <a:sysClr val="windowText" lastClr="000000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9950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</a:rPr>
                            <a:t>1 V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25772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sz="12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205 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l-GR" altLang="ja-JP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kumimoji="1" lang="en-US" altLang="ja-JP" sz="12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57121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CTR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</a:rPr>
                            <a:t>0.8 V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4843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2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2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ctr</m:t>
                                  </m:r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1±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1200" i="0" dirty="0">
                              <a:solidFill>
                                <a:sysClr val="windowText" lastClr="000000"/>
                              </a:solidFill>
                            </a:rPr>
                            <a:t>,</a:t>
                          </a:r>
                          <a:r>
                            <a:rPr kumimoji="1" lang="en-US" altLang="ja-JP" sz="1200" b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2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2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ctr</m:t>
                                  </m:r>
                                  <m:r>
                                    <a:rPr kumimoji="1" lang="en-US" altLang="ja-JP" sz="12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2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</a:rPr>
                            <a:t>-0.1~0.1 V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4428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</a:rPr>
                            <a:t>0.6 V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323731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2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2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1±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1200" i="0" dirty="0">
                              <a:solidFill>
                                <a:sysClr val="windowText" lastClr="000000"/>
                              </a:solidFill>
                            </a:rPr>
                            <a:t>,</a:t>
                          </a:r>
                          <a:r>
                            <a:rPr kumimoji="1" lang="en-US" altLang="ja-JP" sz="1200" b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2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2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a:rPr kumimoji="1" lang="en-US" altLang="ja-JP" sz="12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2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</a:rPr>
                            <a:t>-0.1~0.1 V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46751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MUL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</a:rPr>
                            <a:t>0.45 V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07245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1~4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ja-JP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W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ja-JP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kumimoji="1" lang="en-US" altLang="ja-JP" sz="1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9.6 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um</m:t>
                                    </m:r>
                                  </m:num>
                                  <m:den>
                                    <m: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65 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662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1,   2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ja-JP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W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ja-JP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kumimoji="1" lang="en-US" altLang="ja-JP" sz="1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19.2 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um</m:t>
                                    </m:r>
                                  </m:num>
                                  <m:den>
                                    <m: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65 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2718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a:rPr kumimoji="1" lang="en-US" altLang="ja-JP" sz="1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ja-JP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W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ja-JP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kumimoji="1" lang="en-US" altLang="ja-JP" sz="1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38.4 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um</m:t>
                                    </m:r>
                                  </m:num>
                                  <m:den>
                                    <m: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65 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2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347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4">
                <a:extLst>
                  <a:ext uri="{FF2B5EF4-FFF2-40B4-BE49-F238E27FC236}">
                    <a16:creationId xmlns:a16="http://schemas.microsoft.com/office/drawing/2014/main" id="{647D8508-885C-AA94-9CC2-3C1DCB4B49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8750152"/>
                  </p:ext>
                </p:extLst>
              </p:nvPr>
            </p:nvGraphicFramePr>
            <p:xfrm>
              <a:off x="1044667" y="2232071"/>
              <a:ext cx="2376000" cy="36953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115192377"/>
                        </a:ext>
                      </a:extLst>
                    </a:gridCol>
                    <a:gridCol w="1296000">
                      <a:extLst>
                        <a:ext uri="{9D8B030D-6E8A-4147-A177-3AD203B41FA5}">
                          <a16:colId xmlns:a16="http://schemas.microsoft.com/office/drawing/2014/main" val="312553425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</a:rPr>
                            <a:t>ギルバートセル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solidFill>
                                <a:sysClr val="windowText" lastClr="000000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9950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2" t="-137778" r="-120787" b="-1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</a:rPr>
                            <a:t>1 V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257724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2" t="-237778" r="-120787" b="-10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038" t="-237778" r="-939" b="-10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571219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2" t="-337778" r="-120787" b="-9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</a:rPr>
                            <a:t>0.8 V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484399"/>
                      </a:ext>
                    </a:extLst>
                  </a:tr>
                  <a:tr h="27851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2" t="-428261" r="-120787" b="-7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</a:rPr>
                            <a:t>-0.1~0.1 V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44280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2" t="-540000" r="-120787" b="-7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</a:rPr>
                            <a:t>0.6 V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3237314"/>
                      </a:ext>
                    </a:extLst>
                  </a:tr>
                  <a:tr h="27851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2" t="-626087" r="-120787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</a:rPr>
                            <a:t>-0.1~0.1 V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46751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2" t="-742222" r="-120787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</a:rPr>
                            <a:t>0.45 V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0724505"/>
                      </a:ext>
                    </a:extLst>
                  </a:tr>
                  <a:tr h="46488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2" t="-498684" r="-120787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038" t="-498684" r="-93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66205"/>
                      </a:ext>
                    </a:extLst>
                  </a:tr>
                  <a:tr h="46488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2" t="-598684" r="-120787" b="-1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038" t="-598684" r="-939" b="-1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271860"/>
                      </a:ext>
                    </a:extLst>
                  </a:tr>
                  <a:tr h="46615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2" t="-689610" r="-120787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038" t="-689610" r="-939" b="-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347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312905-B6C9-55D1-2A4B-ED234ED567A4}"/>
              </a:ext>
            </a:extLst>
          </p:cNvPr>
          <p:cNvSpPr txBox="1"/>
          <p:nvPr/>
        </p:nvSpPr>
        <p:spPr>
          <a:xfrm>
            <a:off x="1654267" y="1881619"/>
            <a:ext cx="3044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表</a:t>
            </a:r>
            <a:r>
              <a:rPr lang="en-US" altLang="ja-JP" sz="1600" dirty="0"/>
              <a:t>1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試作した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入力積和演算回路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9A4394F-CCD4-4B48-AEA6-CA92D005F498}"/>
              </a:ext>
            </a:extLst>
          </p:cNvPr>
          <p:cNvSpPr txBox="1"/>
          <p:nvPr/>
        </p:nvSpPr>
        <p:spPr>
          <a:xfrm>
            <a:off x="7328367" y="5912339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図</a:t>
            </a:r>
            <a:r>
              <a:rPr kumimoji="1" lang="en-US" altLang="ja-JP" dirty="0"/>
              <a:t>1</a:t>
            </a:r>
            <a:r>
              <a:rPr kumimoji="1" lang="ja-JP" altLang="en-US" dirty="0"/>
              <a:t>　積和演算回路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5480412-0FA4-F485-465F-018516E49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297" y="1828640"/>
            <a:ext cx="5185447" cy="408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4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2CD776-D72D-1D72-FA2A-76748FD9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光リザバとの接続について</a:t>
            </a:r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75B2BE3-32C4-9049-A477-A270569C0C18}"/>
              </a:ext>
            </a:extLst>
          </p:cNvPr>
          <p:cNvGraphicFramePr>
            <a:graphicFrameLocks noGrp="1"/>
          </p:cNvGraphicFramePr>
          <p:nvPr/>
        </p:nvGraphicFramePr>
        <p:xfrm>
          <a:off x="812801" y="1678932"/>
          <a:ext cx="7056000" cy="24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040345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246119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28438105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99645232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60578034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03040842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28850368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35803966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816413739"/>
                    </a:ext>
                  </a:extLst>
                </a:gridCol>
              </a:tblGrid>
              <a:tr h="288000">
                <a:tc rowSpan="2" gridSpan="2"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</a:rPr>
                        <a:t>リザバ出力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822496"/>
                  </a:ext>
                </a:extLst>
              </a:tr>
              <a:tr h="288000">
                <a:tc gridSpan="2" v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97463"/>
                  </a:ext>
                </a:extLst>
              </a:tr>
              <a:tr h="39600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</a:rPr>
                        <a:t>入力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</a:rPr>
                        <a:t>最大値</a:t>
                      </a:r>
                    </a:p>
                    <a:p>
                      <a:pPr algn="ctr"/>
                      <a:endParaRPr kumimoji="1" lang="ja-JP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0.01786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0.01661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0.04068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0.02781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0.02114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0.01355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0.01331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126199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</a:rPr>
                        <a:t>最小値</a:t>
                      </a:r>
                    </a:p>
                    <a:p>
                      <a:pPr algn="ctr"/>
                      <a:endParaRPr kumimoji="1" lang="ja-JP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-0.02026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-0.02155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-0.02304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-0.01379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-0.02109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-0.03203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-0.00698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13202"/>
                  </a:ext>
                </a:extLst>
              </a:tr>
              <a:tr h="396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</a:rPr>
                        <a:t>重み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 sz="1400" dirty="0"/>
                        <a:t>-28.39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 sz="1400" dirty="0"/>
                        <a:t>-24.61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 sz="1400" dirty="0"/>
                        <a:t>11.01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 sz="1400" dirty="0"/>
                        <a:t>21.76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 sz="1400" dirty="0"/>
                        <a:t>33.79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-45.</a:t>
                      </a: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50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 sz="1400" dirty="0"/>
                        <a:t>3.89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833405"/>
                  </a:ext>
                </a:extLst>
              </a:tr>
              <a:tr h="396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</a:rPr>
                        <a:t>Bias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-0.275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94829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41971F-DB76-6A7D-B076-837FD349B9B5}"/>
              </a:ext>
            </a:extLst>
          </p:cNvPr>
          <p:cNvSpPr txBox="1"/>
          <p:nvPr/>
        </p:nvSpPr>
        <p:spPr>
          <a:xfrm>
            <a:off x="812801" y="1274764"/>
            <a:ext cx="475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表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：光リザバの出力（金沢大提供：</a:t>
            </a:r>
            <a:r>
              <a:rPr kumimoji="1" lang="en-US" altLang="ja-JP" dirty="0"/>
              <a:t>chaos</a:t>
            </a:r>
            <a:r>
              <a:rPr kumimoji="1" lang="ja-JP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FEEE413-F1F9-D094-B81E-9C9813F1EEA1}"/>
                  </a:ext>
                </a:extLst>
              </p:cNvPr>
              <p:cNvSpPr txBox="1"/>
              <p:nvPr/>
            </p:nvSpPr>
            <p:spPr>
              <a:xfrm>
                <a:off x="812801" y="4483419"/>
                <a:ext cx="78369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試作回路</a:t>
                </a:r>
                <a:r>
                  <a:rPr lang="ja-JP" altLang="en-US" dirty="0"/>
                  <a:t>の</a:t>
                </a:r>
                <a:r>
                  <a:rPr kumimoji="1" lang="ja-JP" altLang="en-US" dirty="0"/>
                  <a:t>入力：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−100 </m:t>
                    </m:r>
                    <m:r>
                      <a:rPr kumimoji="1" lang="en-US" altLang="ja-JP" i="1" dirty="0">
                        <a:latin typeface="Cambria Math" panose="02040503050406030204" pitchFamily="18" charset="0"/>
                      </a:rPr>
                      <m:t>~ 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100 </m:t>
                    </m:r>
                  </m:oMath>
                </a14:m>
                <a:r>
                  <a:rPr kumimoji="1" lang="en-US" altLang="ja-JP" dirty="0"/>
                  <a:t>[mV]</a:t>
                </a:r>
              </a:p>
              <a:p>
                <a:r>
                  <a:rPr lang="ja-JP" altLang="en-US" dirty="0"/>
                  <a:t>                    重み：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2.11~2.11</m:t>
                    </m:r>
                  </m:oMath>
                </a14:m>
                <a:r>
                  <a:rPr lang="ja-JP" altLang="en-US" dirty="0"/>
                  <a:t>　（測定結果：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𝑐𝑡𝑟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=±100 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lang="ja-JP" altLang="en-US" dirty="0"/>
                  <a:t>、原点付近傾き）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FEEE413-F1F9-D094-B81E-9C9813F1E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1" y="4483419"/>
                <a:ext cx="7836954" cy="646331"/>
              </a:xfrm>
              <a:prstGeom prst="rect">
                <a:avLst/>
              </a:prstGeom>
              <a:blipFill>
                <a:blip r:embed="rId2"/>
                <a:stretch>
                  <a:fillRect l="-622" t="-6604" b="-122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56FB889F-1ED7-28B7-5599-F983C9B10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574" y="1589111"/>
            <a:ext cx="3876626" cy="267248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57DAED6-F12C-97FB-D2BC-A407059A586E}"/>
              </a:ext>
            </a:extLst>
          </p:cNvPr>
          <p:cNvSpPr txBox="1"/>
          <p:nvPr/>
        </p:nvSpPr>
        <p:spPr>
          <a:xfrm>
            <a:off x="8984520" y="426159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図</a:t>
            </a:r>
            <a:r>
              <a:rPr lang="en-US" altLang="ja-JP" dirty="0"/>
              <a:t>2</a:t>
            </a:r>
            <a:r>
              <a:rPr kumimoji="1" lang="ja-JP" altLang="en-US" dirty="0"/>
              <a:t>　</a:t>
            </a:r>
            <a:r>
              <a:rPr kumimoji="1" lang="en-US" altLang="ja-JP" dirty="0"/>
              <a:t>DC</a:t>
            </a:r>
            <a:r>
              <a:rPr kumimoji="1" lang="ja-JP" altLang="en-US" dirty="0"/>
              <a:t>測定結果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96F1813-84F2-1F2E-DB13-20124B3D753C}"/>
              </a:ext>
            </a:extLst>
          </p:cNvPr>
          <p:cNvSpPr txBox="1"/>
          <p:nvPr/>
        </p:nvSpPr>
        <p:spPr>
          <a:xfrm>
            <a:off x="9281281" y="655064"/>
            <a:ext cx="133882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TSMC65nm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254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2CD776-D72D-1D72-FA2A-76748FD9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光リザバとの接続について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41EA1A3-9D3F-ABB2-5C13-7D9BFE96F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71" t="19297" r="2918" b="1674"/>
          <a:stretch/>
        </p:blipFill>
        <p:spPr>
          <a:xfrm>
            <a:off x="4732864" y="1227515"/>
            <a:ext cx="2999589" cy="25253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8392FB-4C54-C8D7-BFB1-1302E5A39AD9}"/>
              </a:ext>
            </a:extLst>
          </p:cNvPr>
          <p:cNvSpPr txBox="1"/>
          <p:nvPr/>
        </p:nvSpPr>
        <p:spPr>
          <a:xfrm>
            <a:off x="793275" y="4198399"/>
            <a:ext cx="5758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重みが大きい→原因：ターゲット（積和演算結果）が大きい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2BDB93B1-17CA-5BD3-EF6D-D703C73071E7}"/>
              </a:ext>
            </a:extLst>
          </p:cNvPr>
          <p:cNvSpPr/>
          <p:nvPr/>
        </p:nvSpPr>
        <p:spPr bwMode="auto">
          <a:xfrm>
            <a:off x="1349172" y="4567731"/>
            <a:ext cx="487680" cy="296091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CCFDF03-0667-2E8C-ACEB-8C279241677A}"/>
                  </a:ext>
                </a:extLst>
              </p:cNvPr>
              <p:cNvSpPr txBox="1"/>
              <p:nvPr/>
            </p:nvSpPr>
            <p:spPr>
              <a:xfrm>
                <a:off x="801984" y="4863822"/>
                <a:ext cx="6216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試作品の</a:t>
                </a:r>
                <a:r>
                  <a:rPr kumimoji="1" lang="ja-JP" altLang="en-US" dirty="0"/>
                  <a:t>出力は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±0.20 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lang="ja-JP" altLang="en-US" dirty="0"/>
                  <a:t>なので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ターゲットをその範囲に収める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CCFDF03-0667-2E8C-ACEB-8C2792416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84" y="4863822"/>
                <a:ext cx="6216766" cy="369332"/>
              </a:xfrm>
              <a:prstGeom prst="rect">
                <a:avLst/>
              </a:prstGeom>
              <a:blipFill>
                <a:blip r:embed="rId3"/>
                <a:stretch>
                  <a:fillRect l="-883" t="-13333" r="-196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C6B9FF-E520-0597-FCE1-550B49E939DE}"/>
              </a:ext>
            </a:extLst>
          </p:cNvPr>
          <p:cNvSpPr txBox="1"/>
          <p:nvPr/>
        </p:nvSpPr>
        <p:spPr>
          <a:xfrm>
            <a:off x="810694" y="1644096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入力：増大、重み：減少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825BC0E-A2BD-8416-1E15-B835AEC622D3}"/>
              </a:ext>
            </a:extLst>
          </p:cNvPr>
          <p:cNvSpPr txBox="1"/>
          <p:nvPr/>
        </p:nvSpPr>
        <p:spPr>
          <a:xfrm>
            <a:off x="810694" y="1274829"/>
            <a:ext cx="19768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入力と重みの関係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A0D3FD1-493B-C587-5ED6-8496097BB207}"/>
              </a:ext>
            </a:extLst>
          </p:cNvPr>
          <p:cNvSpPr txBox="1"/>
          <p:nvPr/>
        </p:nvSpPr>
        <p:spPr>
          <a:xfrm>
            <a:off x="810694" y="3834573"/>
            <a:ext cx="22557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重みを小さくするには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748CB71-7EC4-4FCC-FD23-54E86CF91295}"/>
                  </a:ext>
                </a:extLst>
              </p:cNvPr>
              <p:cNvSpPr txBox="1"/>
              <p:nvPr/>
            </p:nvSpPr>
            <p:spPr>
              <a:xfrm>
                <a:off x="801984" y="2017808"/>
                <a:ext cx="381213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u="sng" dirty="0"/>
                  <a:t>以下の範囲に収めたい</a:t>
                </a:r>
                <a:endParaRPr kumimoji="1" lang="en-US" altLang="ja-JP" u="sng" dirty="0"/>
              </a:p>
              <a:p>
                <a:r>
                  <a:rPr kumimoji="1" lang="ja-JP" altLang="en-US" dirty="0"/>
                  <a:t>試作回路</a:t>
                </a:r>
                <a:r>
                  <a:rPr lang="ja-JP" altLang="en-US" dirty="0"/>
                  <a:t>の</a:t>
                </a:r>
                <a:r>
                  <a:rPr kumimoji="1" lang="ja-JP" altLang="en-US" dirty="0"/>
                  <a:t>入力</a:t>
                </a:r>
                <a:r>
                  <a:rPr lang="ja-JP" altLang="en-US" dirty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−100 </m:t>
                    </m:r>
                    <m:r>
                      <a:rPr kumimoji="1" lang="en-US" altLang="ja-JP" i="1" dirty="0">
                        <a:latin typeface="Cambria Math" panose="02040503050406030204" pitchFamily="18" charset="0"/>
                      </a:rPr>
                      <m:t>~ 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100 </m:t>
                    </m:r>
                  </m:oMath>
                </a14:m>
                <a:r>
                  <a:rPr kumimoji="1" lang="en-US" altLang="ja-JP" dirty="0"/>
                  <a:t>[mV]</a:t>
                </a:r>
              </a:p>
              <a:p>
                <a:r>
                  <a:rPr lang="ja-JP" altLang="en-US" dirty="0"/>
                  <a:t>                    重み：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2.109~2.109</m:t>
                    </m:r>
                  </m:oMath>
                </a14:m>
                <a:r>
                  <a:rPr lang="ja-JP" altLang="en-US" dirty="0"/>
                  <a:t>　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748CB71-7EC4-4FCC-FD23-54E86CF91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84" y="2017808"/>
                <a:ext cx="3812131" cy="923330"/>
              </a:xfrm>
              <a:prstGeom prst="rect">
                <a:avLst/>
              </a:prstGeom>
              <a:blipFill>
                <a:blip r:embed="rId4"/>
                <a:stretch>
                  <a:fillRect l="-1440" t="-4636" b="-8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図 17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D7735A78-3D3A-936E-9C44-49B65ECE5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02" y="1208465"/>
            <a:ext cx="3876626" cy="2672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6B52C76-5E7F-997C-389A-68008E11FE1B}"/>
                  </a:ext>
                </a:extLst>
              </p:cNvPr>
              <p:cNvSpPr txBox="1"/>
              <p:nvPr/>
            </p:nvSpPr>
            <p:spPr>
              <a:xfrm>
                <a:off x="1462937" y="5322574"/>
                <a:ext cx="5949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𝑦𝑡𝑎𝑔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  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+…+   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Bias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6B52C76-5E7F-997C-389A-68008E11F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937" y="5322574"/>
                <a:ext cx="5949449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CF3189A-9469-F617-3AC8-15D51E38D3AB}"/>
                  </a:ext>
                </a:extLst>
              </p:cNvPr>
              <p:cNvSpPr txBox="1"/>
              <p:nvPr/>
            </p:nvSpPr>
            <p:spPr>
              <a:xfrm>
                <a:off x="610669" y="5994294"/>
                <a:ext cx="6887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0.050×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𝑦𝑡𝑎𝑔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=(2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)+(2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)+…+(2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Bias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CF3189A-9469-F617-3AC8-15D51E38D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69" y="5994294"/>
                <a:ext cx="6887976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矢印: 下 12">
            <a:extLst>
              <a:ext uri="{FF2B5EF4-FFF2-40B4-BE49-F238E27FC236}">
                <a16:creationId xmlns:a16="http://schemas.microsoft.com/office/drawing/2014/main" id="{691D04DB-57A7-1B80-7ECA-7FC240432D7D}"/>
              </a:ext>
            </a:extLst>
          </p:cNvPr>
          <p:cNvSpPr/>
          <p:nvPr/>
        </p:nvSpPr>
        <p:spPr bwMode="auto">
          <a:xfrm>
            <a:off x="3949981" y="5716727"/>
            <a:ext cx="487680" cy="296091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DFA3834-5723-1496-2407-307D1C524244}"/>
              </a:ext>
            </a:extLst>
          </p:cNvPr>
          <p:cNvSpPr txBox="1"/>
          <p:nvPr/>
        </p:nvSpPr>
        <p:spPr>
          <a:xfrm>
            <a:off x="8727345" y="382110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図</a:t>
            </a:r>
            <a:r>
              <a:rPr lang="en-US" altLang="ja-JP" dirty="0"/>
              <a:t>2</a:t>
            </a:r>
            <a:r>
              <a:rPr kumimoji="1" lang="ja-JP" altLang="en-US" dirty="0"/>
              <a:t>　</a:t>
            </a:r>
            <a:r>
              <a:rPr kumimoji="1" lang="en-US" altLang="ja-JP" dirty="0"/>
              <a:t>DC</a:t>
            </a:r>
            <a:r>
              <a:rPr kumimoji="1" lang="ja-JP" altLang="en-US" dirty="0"/>
              <a:t>測定結果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C523C0-85D8-7086-1557-F1A99DA7158A}"/>
              </a:ext>
            </a:extLst>
          </p:cNvPr>
          <p:cNvSpPr txBox="1"/>
          <p:nvPr/>
        </p:nvSpPr>
        <p:spPr>
          <a:xfrm>
            <a:off x="5332411" y="375286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図</a:t>
            </a:r>
            <a:r>
              <a:rPr lang="en-US" altLang="ja-JP" dirty="0"/>
              <a:t>3</a:t>
            </a:r>
            <a:r>
              <a:rPr kumimoji="1" lang="ja-JP" altLang="en-US" dirty="0"/>
              <a:t>　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結果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68BD082-D5ED-6FAA-AC33-5EE782551B67}"/>
              </a:ext>
            </a:extLst>
          </p:cNvPr>
          <p:cNvSpPr txBox="1"/>
          <p:nvPr/>
        </p:nvSpPr>
        <p:spPr>
          <a:xfrm>
            <a:off x="9281281" y="655064"/>
            <a:ext cx="133882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TSMC65nm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306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2CD776-D72D-1D72-FA2A-76748FD9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光リザバとの接続について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41971F-DB76-6A7D-B076-837FD349B9B5}"/>
              </a:ext>
            </a:extLst>
          </p:cNvPr>
          <p:cNvSpPr txBox="1"/>
          <p:nvPr/>
        </p:nvSpPr>
        <p:spPr>
          <a:xfrm>
            <a:off x="812801" y="2621951"/>
            <a:ext cx="502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表</a:t>
            </a:r>
            <a:r>
              <a:rPr lang="en-US" altLang="ja-JP" dirty="0"/>
              <a:t>3</a:t>
            </a:r>
            <a:r>
              <a:rPr lang="ja-JP" altLang="en-US" dirty="0"/>
              <a:t>：入力増幅（</a:t>
            </a:r>
            <a:r>
              <a:rPr lang="en-US" altLang="ja-JP" dirty="0"/>
              <a:t>2</a:t>
            </a:r>
            <a:r>
              <a:rPr lang="ja-JP" altLang="en-US" dirty="0"/>
              <a:t>倍）＋ターゲット調整（</a:t>
            </a:r>
            <a:r>
              <a:rPr lang="en-US" altLang="ja-JP" dirty="0"/>
              <a:t>0.05</a:t>
            </a:r>
            <a:r>
              <a:rPr lang="ja-JP" altLang="en-US" dirty="0"/>
              <a:t>倍）後</a:t>
            </a:r>
            <a:endParaRPr kumimoji="1" lang="en-US" altLang="ja-JP" dirty="0"/>
          </a:p>
        </p:txBody>
      </p:sp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id="{664ADD2F-3C47-4DF7-3B66-6D93A0EDD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287" y="1616736"/>
            <a:ext cx="3809474" cy="283322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8E93781-8988-3216-96BC-81FADA7865EA}"/>
              </a:ext>
            </a:extLst>
          </p:cNvPr>
          <p:cNvSpPr txBox="1"/>
          <p:nvPr/>
        </p:nvSpPr>
        <p:spPr>
          <a:xfrm>
            <a:off x="812801" y="1236664"/>
            <a:ext cx="51972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ターゲットを</a:t>
            </a:r>
            <a:r>
              <a:rPr lang="ja-JP" altLang="en-US" dirty="0"/>
              <a:t>試作品の</a:t>
            </a:r>
            <a:r>
              <a:rPr kumimoji="1" lang="ja-JP" altLang="en-US" dirty="0"/>
              <a:t>出力</a:t>
            </a:r>
            <a:r>
              <a:rPr lang="ja-JP" altLang="en-US" dirty="0">
                <a:solidFill>
                  <a:sysClr val="windowText" lastClr="000000"/>
                </a:solidFill>
              </a:rPr>
              <a:t>範囲に縮小＋入力を増幅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923AC5-8E05-2B44-9B6A-318A28006321}"/>
                  </a:ext>
                </a:extLst>
              </p:cNvPr>
              <p:cNvSpPr txBox="1"/>
              <p:nvPr/>
            </p:nvSpPr>
            <p:spPr>
              <a:xfrm>
                <a:off x="812801" y="1594622"/>
                <a:ext cx="4445448" cy="1046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ターゲット</a:t>
                </a:r>
                <a:r>
                  <a:rPr lang="en-US" altLang="ja-JP" dirty="0"/>
                  <a:t>	</a:t>
                </a:r>
                <a:r>
                  <a:rPr lang="ja-JP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~4 </m:t>
                    </m:r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altLang="ja-JP" dirty="0"/>
              </a:p>
              <a:p>
                <a:r>
                  <a:rPr lang="ja-JP" altLang="en-US" dirty="0"/>
                  <a:t>試作品の</a:t>
                </a:r>
                <a:r>
                  <a:rPr kumimoji="1" lang="ja-JP" altLang="en-US" dirty="0"/>
                  <a:t>出力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0.2~0.2 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altLang="ja-JP" dirty="0"/>
              </a:p>
              <a:p>
                <a:endParaRPr lang="en-US" altLang="ja-JP" sz="800" dirty="0"/>
              </a:p>
              <a:p>
                <a:r>
                  <a:rPr lang="ja-JP" altLang="en-US" dirty="0"/>
                  <a:t>上記範囲に収まるように、ターゲットを調整。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923AC5-8E05-2B44-9B6A-318A28006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1" y="1594622"/>
                <a:ext cx="4445448" cy="1046440"/>
              </a:xfrm>
              <a:prstGeom prst="rect">
                <a:avLst/>
              </a:prstGeom>
              <a:blipFill>
                <a:blip r:embed="rId3"/>
                <a:stretch>
                  <a:fillRect l="-1096" t="-4678" r="-548" b="-76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85B5FE6-B9B5-13CB-AC10-78881E187FD5}"/>
              </a:ext>
            </a:extLst>
          </p:cNvPr>
          <p:cNvGraphicFramePr>
            <a:graphicFrameLocks noGrp="1"/>
          </p:cNvGraphicFramePr>
          <p:nvPr/>
        </p:nvGraphicFramePr>
        <p:xfrm>
          <a:off x="812801" y="2981325"/>
          <a:ext cx="7056000" cy="24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040345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246119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28438105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99645232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60578034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03040842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28850368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35803966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816413739"/>
                    </a:ext>
                  </a:extLst>
                </a:gridCol>
              </a:tblGrid>
              <a:tr h="288000">
                <a:tc rowSpan="2" gridSpan="2"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</a:rPr>
                        <a:t>リザバ出力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822496"/>
                  </a:ext>
                </a:extLst>
              </a:tr>
              <a:tr h="288000">
                <a:tc gridSpan="2" v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97463"/>
                  </a:ext>
                </a:extLst>
              </a:tr>
              <a:tr h="39600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</a:rPr>
                        <a:t>入力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</a:rPr>
                        <a:t>最大値</a:t>
                      </a:r>
                    </a:p>
                    <a:p>
                      <a:pPr algn="ctr"/>
                      <a:endParaRPr kumimoji="1" lang="ja-JP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0.03572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0.03322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0.08136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0.05562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0.04228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0.02710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0.02662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126199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</a:rPr>
                        <a:t>最小値</a:t>
                      </a:r>
                    </a:p>
                    <a:p>
                      <a:pPr algn="ctr"/>
                      <a:endParaRPr kumimoji="1" lang="ja-JP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-0.04052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-0.04310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-0.04608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-0.02758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-0.04218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-0.06406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-0.01396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13202"/>
                  </a:ext>
                </a:extLst>
              </a:tr>
              <a:tr h="396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</a:rPr>
                        <a:t>重み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-0.71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-0.62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0.27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0.54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0.84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-1.14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0.10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833405"/>
                  </a:ext>
                </a:extLst>
              </a:tr>
              <a:tr h="396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</a:rPr>
                        <a:t>Bias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</a:rPr>
                        <a:t>-0.0137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3906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EB31774-52A4-509B-334E-D10ACA2880F5}"/>
                  </a:ext>
                </a:extLst>
              </p:cNvPr>
              <p:cNvSpPr txBox="1"/>
              <p:nvPr/>
            </p:nvSpPr>
            <p:spPr>
              <a:xfrm>
                <a:off x="812801" y="5421744"/>
                <a:ext cx="381213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dirty="0"/>
                  <a:t>試作回路</a:t>
                </a:r>
                <a:r>
                  <a:rPr lang="ja-JP" altLang="en-US" dirty="0"/>
                  <a:t>の</a:t>
                </a:r>
                <a:r>
                  <a:rPr kumimoji="1" lang="ja-JP" altLang="en-US" dirty="0"/>
                  <a:t>入力</a:t>
                </a:r>
                <a:r>
                  <a:rPr lang="ja-JP" altLang="en-US" dirty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−100 </m:t>
                    </m:r>
                    <m:r>
                      <a:rPr kumimoji="1" lang="en-US" altLang="ja-JP" i="1" dirty="0">
                        <a:latin typeface="Cambria Math" panose="02040503050406030204" pitchFamily="18" charset="0"/>
                      </a:rPr>
                      <m:t>~ 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100 </m:t>
                    </m:r>
                  </m:oMath>
                </a14:m>
                <a:r>
                  <a:rPr kumimoji="1" lang="en-US" altLang="ja-JP" dirty="0"/>
                  <a:t>[mV]</a:t>
                </a:r>
              </a:p>
              <a:p>
                <a:r>
                  <a:rPr lang="ja-JP" altLang="en-US" dirty="0"/>
                  <a:t>                    重み：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2.109~2.109</m:t>
                    </m:r>
                  </m:oMath>
                </a14:m>
                <a:r>
                  <a:rPr lang="ja-JP" altLang="en-US" dirty="0"/>
                  <a:t>　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EB31774-52A4-509B-334E-D10ACA288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1" y="5421744"/>
                <a:ext cx="3812131" cy="646331"/>
              </a:xfrm>
              <a:prstGeom prst="rect">
                <a:avLst/>
              </a:prstGeom>
              <a:blipFill>
                <a:blip r:embed="rId4"/>
                <a:stretch>
                  <a:fillRect l="-1278" t="-6604" b="-122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748291-AFCB-C45F-13D8-DB7B027AA230}"/>
              </a:ext>
            </a:extLst>
          </p:cNvPr>
          <p:cNvSpPr txBox="1"/>
          <p:nvPr/>
        </p:nvSpPr>
        <p:spPr>
          <a:xfrm>
            <a:off x="812801" y="6056999"/>
            <a:ext cx="485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入力、重みともに範囲内（</a:t>
            </a:r>
            <a:r>
              <a:rPr kumimoji="1" lang="en-US" altLang="ja-JP" dirty="0">
                <a:solidFill>
                  <a:srgbClr val="FF0000"/>
                </a:solidFill>
              </a:rPr>
              <a:t>NMSE</a:t>
            </a:r>
            <a:r>
              <a:rPr kumimoji="1" lang="ja-JP" altLang="en-US" dirty="0">
                <a:solidFill>
                  <a:srgbClr val="FF0000"/>
                </a:solidFill>
              </a:rPr>
              <a:t>も</a:t>
            </a:r>
            <a:r>
              <a:rPr kumimoji="1" lang="en-US" altLang="ja-JP" dirty="0">
                <a:solidFill>
                  <a:srgbClr val="FF0000"/>
                </a:solidFill>
              </a:rPr>
              <a:t>0.1106</a:t>
            </a:r>
            <a:r>
              <a:rPr kumimoji="1" lang="ja-JP" altLang="en-US" dirty="0">
                <a:solidFill>
                  <a:srgbClr val="FF0000"/>
                </a:solidFill>
              </a:rPr>
              <a:t>と良好）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77B097C-DBE2-5B3A-E6D5-C7EC22C378F6}"/>
              </a:ext>
            </a:extLst>
          </p:cNvPr>
          <p:cNvSpPr txBox="1"/>
          <p:nvPr/>
        </p:nvSpPr>
        <p:spPr>
          <a:xfrm>
            <a:off x="8908320" y="444996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図</a:t>
            </a:r>
            <a:r>
              <a:rPr lang="en-US" altLang="ja-JP" dirty="0"/>
              <a:t>2</a:t>
            </a:r>
            <a:r>
              <a:rPr kumimoji="1" lang="ja-JP" altLang="en-US" dirty="0"/>
              <a:t>　</a:t>
            </a:r>
            <a:r>
              <a:rPr kumimoji="1" lang="en-US" altLang="ja-JP" dirty="0"/>
              <a:t>DC</a:t>
            </a:r>
            <a:r>
              <a:rPr kumimoji="1" lang="ja-JP" altLang="en-US" dirty="0"/>
              <a:t>測定結果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2418343-EF18-7DFC-AD92-CF73C52D4018}"/>
              </a:ext>
            </a:extLst>
          </p:cNvPr>
          <p:cNvSpPr txBox="1"/>
          <p:nvPr/>
        </p:nvSpPr>
        <p:spPr>
          <a:xfrm>
            <a:off x="9281281" y="655064"/>
            <a:ext cx="133882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TSMC65nm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447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959AA-39C3-C408-968F-A0E0F465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800" dirty="0"/>
              <a:t>回路特性を考慮したシステムの出力推定</a:t>
            </a:r>
            <a:endParaRPr kumimoji="1" lang="ja-JP" altLang="en-US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560164A-6DD2-62C3-572E-C3393E590A92}"/>
              </a:ext>
            </a:extLst>
          </p:cNvPr>
          <p:cNvSpPr txBox="1"/>
          <p:nvPr/>
        </p:nvSpPr>
        <p:spPr>
          <a:xfrm>
            <a:off x="812801" y="1252312"/>
            <a:ext cx="561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重みと入力からそれぞれの値に近い点の内分点を使用</a:t>
            </a:r>
          </a:p>
        </p:txBody>
      </p:sp>
      <p:pic>
        <p:nvPicPr>
          <p:cNvPr id="7" name="図 6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90D44715-3633-148C-4366-52A58D89E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5" y="2477821"/>
            <a:ext cx="3908838" cy="2694694"/>
          </a:xfrm>
          <a:prstGeom prst="rect">
            <a:avLst/>
          </a:prstGeom>
        </p:spPr>
      </p:pic>
      <p:pic>
        <p:nvPicPr>
          <p:cNvPr id="11" name="図 10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B8CB101F-A43C-7EF8-9474-228E21F1F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276" y="2477821"/>
            <a:ext cx="3782143" cy="2607352"/>
          </a:xfrm>
          <a:prstGeom prst="rect">
            <a:avLst/>
          </a:prstGeom>
        </p:spPr>
      </p:pic>
      <p:pic>
        <p:nvPicPr>
          <p:cNvPr id="14" name="図 13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76185A67-B1BB-05AE-0A86-60BB93568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52" y="2477821"/>
            <a:ext cx="3782143" cy="260735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7C30CB4-ABBA-F15C-F7E1-24028B7DE932}"/>
              </a:ext>
            </a:extLst>
          </p:cNvPr>
          <p:cNvSpPr txBox="1"/>
          <p:nvPr/>
        </p:nvSpPr>
        <p:spPr>
          <a:xfrm>
            <a:off x="4268276" y="2037609"/>
            <a:ext cx="303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①学習した重みから色を選択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A87D871-7B91-A0AB-03AD-F7E6B4EA095E}"/>
              </a:ext>
            </a:extLst>
          </p:cNvPr>
          <p:cNvSpPr txBox="1"/>
          <p:nvPr/>
        </p:nvSpPr>
        <p:spPr>
          <a:xfrm>
            <a:off x="8409202" y="2037609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②各入力から</a:t>
            </a:r>
            <a:r>
              <a:rPr lang="en-US" altLang="ja-JP" dirty="0"/>
              <a:t>4</a:t>
            </a:r>
            <a:r>
              <a:rPr lang="ja-JP" altLang="en-US" dirty="0"/>
              <a:t>点を選択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067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959AA-39C3-C408-968F-A0E0F465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800" dirty="0"/>
              <a:t>回路特性を考慮したシステムの出力推定</a:t>
            </a:r>
            <a:endParaRPr kumimoji="1" lang="ja-JP" altLang="en-US" dirty="0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57E426A5-DECA-A1EF-9802-E6AA2897B5A1}"/>
              </a:ext>
            </a:extLst>
          </p:cNvPr>
          <p:cNvGrpSpPr/>
          <p:nvPr/>
        </p:nvGrpSpPr>
        <p:grpSpPr>
          <a:xfrm>
            <a:off x="958483" y="2471064"/>
            <a:ext cx="4219556" cy="2927475"/>
            <a:chOff x="958483" y="2471064"/>
            <a:chExt cx="4219556" cy="2927475"/>
          </a:xfrm>
        </p:grpSpPr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3DAC0B6E-FCFE-39F2-ECA0-3CD6248FB632}"/>
                </a:ext>
              </a:extLst>
            </p:cNvPr>
            <p:cNvCxnSpPr/>
            <p:nvPr/>
          </p:nvCxnSpPr>
          <p:spPr bwMode="auto">
            <a:xfrm>
              <a:off x="1596105" y="4133716"/>
              <a:ext cx="3480992" cy="24324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4BFF5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79759BF-A5EA-292C-55D7-36FFD1E225A5}"/>
                </a:ext>
              </a:extLst>
            </p:cNvPr>
            <p:cNvGrpSpPr/>
            <p:nvPr/>
          </p:nvGrpSpPr>
          <p:grpSpPr>
            <a:xfrm>
              <a:off x="1563982" y="2471064"/>
              <a:ext cx="3614057" cy="2477589"/>
              <a:chOff x="3117669" y="2016034"/>
              <a:chExt cx="3614057" cy="2477589"/>
            </a:xfrm>
          </p:grpSpPr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059947A2-0B13-D795-371B-78FE3246D44C}"/>
                  </a:ext>
                </a:extLst>
              </p:cNvPr>
              <p:cNvCxnSpPr/>
              <p:nvPr/>
            </p:nvCxnSpPr>
            <p:spPr bwMode="auto">
              <a:xfrm>
                <a:off x="3117669" y="4493623"/>
                <a:ext cx="3614057" cy="0"/>
              </a:xfrm>
              <a:prstGeom prst="straightConnector1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DE8A8E01-EB82-6EC1-C226-4012F6550563}"/>
                  </a:ext>
                </a:extLst>
              </p:cNvPr>
              <p:cNvCxnSpPr/>
              <p:nvPr/>
            </p:nvCxnSpPr>
            <p:spPr bwMode="auto">
              <a:xfrm flipV="1">
                <a:off x="3126378" y="2016034"/>
                <a:ext cx="0" cy="2477589"/>
              </a:xfrm>
              <a:prstGeom prst="straightConnector1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5F8C651F-4B46-EE0D-D6B5-CD35E933CA48}"/>
                </a:ext>
              </a:extLst>
            </p:cNvPr>
            <p:cNvCxnSpPr/>
            <p:nvPr/>
          </p:nvCxnSpPr>
          <p:spPr bwMode="auto">
            <a:xfrm>
              <a:off x="1574899" y="2820674"/>
              <a:ext cx="3510907" cy="463724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BECE1E5-8C03-4D48-B76F-C77ED8182258}"/>
                </a:ext>
              </a:extLst>
            </p:cNvPr>
            <p:cNvCxnSpPr/>
            <p:nvPr/>
          </p:nvCxnSpPr>
          <p:spPr bwMode="auto">
            <a:xfrm>
              <a:off x="3497282" y="4846326"/>
              <a:ext cx="0" cy="180704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C072868B-21A2-8C91-A15C-38CEC559D067}"/>
                </a:ext>
              </a:extLst>
            </p:cNvPr>
            <p:cNvCxnSpPr/>
            <p:nvPr/>
          </p:nvCxnSpPr>
          <p:spPr bwMode="auto">
            <a:xfrm flipV="1">
              <a:off x="2426125" y="3039406"/>
              <a:ext cx="462" cy="340297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A4ACA6DC-E0B8-C518-7DD4-D58D01C4EBBC}"/>
                </a:ext>
              </a:extLst>
            </p:cNvPr>
            <p:cNvCxnSpPr/>
            <p:nvPr/>
          </p:nvCxnSpPr>
          <p:spPr bwMode="auto">
            <a:xfrm rot="5400000">
              <a:off x="2369519" y="5011792"/>
              <a:ext cx="108861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0ECC572D-BE4E-5DED-08C6-73A729503CB6}"/>
                </a:ext>
              </a:extLst>
            </p:cNvPr>
            <p:cNvCxnSpPr/>
            <p:nvPr/>
          </p:nvCxnSpPr>
          <p:spPr bwMode="auto">
            <a:xfrm rot="5400000">
              <a:off x="4037214" y="5009612"/>
              <a:ext cx="108861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3597A45B-1580-F807-1317-73E68C056194}"/>
                </a:ext>
              </a:extLst>
            </p:cNvPr>
            <p:cNvSpPr/>
            <p:nvPr/>
          </p:nvSpPr>
          <p:spPr bwMode="auto">
            <a:xfrm>
              <a:off x="2372587" y="2931406"/>
              <a:ext cx="108000" cy="1080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DFB57E0-B213-5C14-2505-EC8313A220A9}"/>
                </a:ext>
              </a:extLst>
            </p:cNvPr>
            <p:cNvSpPr/>
            <p:nvPr/>
          </p:nvSpPr>
          <p:spPr bwMode="auto">
            <a:xfrm>
              <a:off x="4037644" y="3127990"/>
              <a:ext cx="108000" cy="1080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A5F6D33-5F33-EF15-F68B-9877235C330C}"/>
                </a:ext>
              </a:extLst>
            </p:cNvPr>
            <p:cNvSpPr/>
            <p:nvPr/>
          </p:nvSpPr>
          <p:spPr bwMode="auto">
            <a:xfrm>
              <a:off x="4037644" y="4105522"/>
              <a:ext cx="108000" cy="108000"/>
            </a:xfrm>
            <a:prstGeom prst="ellipse">
              <a:avLst/>
            </a:prstGeom>
            <a:solidFill>
              <a:srgbClr val="4BFF5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EFFF9EED-999B-83E9-51CF-171628DCA691}"/>
                </a:ext>
              </a:extLst>
            </p:cNvPr>
            <p:cNvSpPr/>
            <p:nvPr/>
          </p:nvSpPr>
          <p:spPr bwMode="auto">
            <a:xfrm>
              <a:off x="2367775" y="4166747"/>
              <a:ext cx="108000" cy="108000"/>
            </a:xfrm>
            <a:prstGeom prst="ellipse">
              <a:avLst/>
            </a:prstGeom>
            <a:solidFill>
              <a:srgbClr val="4BFF5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46C8C255-1650-9D5B-8132-8F4E55AAB99D}"/>
                </a:ext>
              </a:extLst>
            </p:cNvPr>
            <p:cNvSpPr/>
            <p:nvPr/>
          </p:nvSpPr>
          <p:spPr bwMode="auto">
            <a:xfrm>
              <a:off x="2367775" y="3379703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6675E4A1-84B1-5ABD-D46F-7CAB8CAAD318}"/>
                </a:ext>
              </a:extLst>
            </p:cNvPr>
            <p:cNvCxnSpPr/>
            <p:nvPr/>
          </p:nvCxnSpPr>
          <p:spPr bwMode="auto">
            <a:xfrm flipH="1" flipV="1">
              <a:off x="2430484" y="3487703"/>
              <a:ext cx="0" cy="680594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479A109B-5AA5-C62A-BCCA-1E98C0FFBE20}"/>
                </a:ext>
              </a:extLst>
            </p:cNvPr>
            <p:cNvCxnSpPr/>
            <p:nvPr/>
          </p:nvCxnSpPr>
          <p:spPr bwMode="auto">
            <a:xfrm flipV="1">
              <a:off x="4094110" y="3235990"/>
              <a:ext cx="462" cy="340297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ED1106B0-BB49-BF03-321A-FC56A31DCE7A}"/>
                </a:ext>
              </a:extLst>
            </p:cNvPr>
            <p:cNvCxnSpPr/>
            <p:nvPr/>
          </p:nvCxnSpPr>
          <p:spPr bwMode="auto">
            <a:xfrm flipV="1">
              <a:off x="4091644" y="3668772"/>
              <a:ext cx="0" cy="45416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C290412E-B160-0A64-715E-3516B797C601}"/>
                </a:ext>
              </a:extLst>
            </p:cNvPr>
            <p:cNvCxnSpPr>
              <a:endCxn id="36" idx="2"/>
            </p:cNvCxnSpPr>
            <p:nvPr/>
          </p:nvCxnSpPr>
          <p:spPr bwMode="auto">
            <a:xfrm>
              <a:off x="2492406" y="3438178"/>
              <a:ext cx="1545238" cy="130591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9EA48BD5-BC60-6A41-A9A1-6D267D496E44}"/>
                </a:ext>
              </a:extLst>
            </p:cNvPr>
            <p:cNvSpPr/>
            <p:nvPr/>
          </p:nvSpPr>
          <p:spPr bwMode="auto">
            <a:xfrm>
              <a:off x="3450475" y="3469518"/>
              <a:ext cx="108000" cy="10800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5D25846B-DF9E-9D33-1168-C2DBC26A42BE}"/>
                </a:ext>
              </a:extLst>
            </p:cNvPr>
            <p:cNvSpPr/>
            <p:nvPr/>
          </p:nvSpPr>
          <p:spPr bwMode="auto">
            <a:xfrm>
              <a:off x="4037644" y="3514769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333046A3-6B36-BF92-208B-86ADADC41183}"/>
                </a:ext>
              </a:extLst>
            </p:cNvPr>
            <p:cNvSpPr txBox="1"/>
            <p:nvPr/>
          </p:nvSpPr>
          <p:spPr>
            <a:xfrm>
              <a:off x="1128018" y="261607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2657DA91-A92C-690A-3390-B7523186D541}"/>
                </a:ext>
              </a:extLst>
            </p:cNvPr>
            <p:cNvSpPr txBox="1"/>
            <p:nvPr/>
          </p:nvSpPr>
          <p:spPr>
            <a:xfrm>
              <a:off x="1128018" y="395578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E1206EF-8B29-D6C2-B85A-54D27665B187}"/>
                </a:ext>
              </a:extLst>
            </p:cNvPr>
            <p:cNvSpPr txBox="1"/>
            <p:nvPr/>
          </p:nvSpPr>
          <p:spPr>
            <a:xfrm>
              <a:off x="958483" y="320898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重み</a:t>
              </a: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F3864AB0-9B4F-8C70-3133-19F010CCE656}"/>
                </a:ext>
              </a:extLst>
            </p:cNvPr>
            <p:cNvSpPr txBox="1"/>
            <p:nvPr/>
          </p:nvSpPr>
          <p:spPr>
            <a:xfrm>
              <a:off x="2222735" y="50213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B2C7E101-AD49-6437-7F36-71E636C1F3D6}"/>
                </a:ext>
              </a:extLst>
            </p:cNvPr>
            <p:cNvSpPr txBox="1"/>
            <p:nvPr/>
          </p:nvSpPr>
          <p:spPr>
            <a:xfrm>
              <a:off x="3887507" y="50292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CFF60404-C619-8631-CC8D-79ACC0A1593F}"/>
                </a:ext>
              </a:extLst>
            </p:cNvPr>
            <p:cNvSpPr txBox="1"/>
            <p:nvPr/>
          </p:nvSpPr>
          <p:spPr>
            <a:xfrm>
              <a:off x="3190345" y="502703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入力</a:t>
              </a: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ED7422C6-D01F-7017-394B-5B203B06AB29}"/>
                </a:ext>
              </a:extLst>
            </p:cNvPr>
            <p:cNvSpPr/>
            <p:nvPr/>
          </p:nvSpPr>
          <p:spPr bwMode="auto">
            <a:xfrm>
              <a:off x="2157724" y="2632172"/>
              <a:ext cx="2145280" cy="1947147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</p:grp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905D92B-A050-FAEE-57C1-FCD522D261FC}"/>
              </a:ext>
            </a:extLst>
          </p:cNvPr>
          <p:cNvCxnSpPr/>
          <p:nvPr/>
        </p:nvCxnSpPr>
        <p:spPr bwMode="auto">
          <a:xfrm>
            <a:off x="4303004" y="2616074"/>
            <a:ext cx="3410126" cy="58623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3D2EB9D5-016A-AAD4-C6AB-060E368FB32B}"/>
              </a:ext>
            </a:extLst>
          </p:cNvPr>
          <p:cNvCxnSpPr/>
          <p:nvPr/>
        </p:nvCxnSpPr>
        <p:spPr bwMode="auto">
          <a:xfrm flipV="1">
            <a:off x="4289893" y="3624823"/>
            <a:ext cx="3452466" cy="94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560164A-6DD2-62C3-572E-C3393E590A92}"/>
              </a:ext>
            </a:extLst>
          </p:cNvPr>
          <p:cNvSpPr txBox="1"/>
          <p:nvPr/>
        </p:nvSpPr>
        <p:spPr>
          <a:xfrm>
            <a:off x="812801" y="1252312"/>
            <a:ext cx="561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重みと入力からそれぞれの値に近い点の内分点を使用</a:t>
            </a:r>
          </a:p>
        </p:txBody>
      </p:sp>
      <p:pic>
        <p:nvPicPr>
          <p:cNvPr id="3" name="図 2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4A2C2C7F-9BC7-4468-8DF3-4B49438BA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84" y="1998529"/>
            <a:ext cx="4931948" cy="340001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BEC283B-7EB3-4A2B-8295-9E58339F6AC4}"/>
              </a:ext>
            </a:extLst>
          </p:cNvPr>
          <p:cNvSpPr/>
          <p:nvPr/>
        </p:nvSpPr>
        <p:spPr bwMode="auto">
          <a:xfrm>
            <a:off x="7267209" y="3205688"/>
            <a:ext cx="474711" cy="41358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034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2CD40-E172-77E4-72BF-2573EB7F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推定結果</a:t>
            </a:r>
            <a:endParaRPr kumimoji="1" lang="ja-JP" altLang="en-US" dirty="0"/>
          </a:p>
        </p:txBody>
      </p:sp>
      <p:pic>
        <p:nvPicPr>
          <p:cNvPr id="4" name="図 3" descr="グラフ, ヒストグラム&#10;&#10;自動的に生成された説明">
            <a:extLst>
              <a:ext uri="{FF2B5EF4-FFF2-40B4-BE49-F238E27FC236}">
                <a16:creationId xmlns:a16="http://schemas.microsoft.com/office/drawing/2014/main" id="{53EB3CF0-1F21-3FB3-43CB-390EE7E96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29" y="1564492"/>
            <a:ext cx="4620271" cy="372901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824767-7999-D143-8A57-2DC14601B8B4}"/>
              </a:ext>
            </a:extLst>
          </p:cNvPr>
          <p:cNvSpPr txBox="1"/>
          <p:nvPr/>
        </p:nvSpPr>
        <p:spPr>
          <a:xfrm>
            <a:off x="156211" y="1274764"/>
            <a:ext cx="1313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：</a:t>
            </a:r>
            <a:r>
              <a:rPr lang="en-US" altLang="ja-JP" dirty="0"/>
              <a:t>Target</a:t>
            </a:r>
          </a:p>
          <a:p>
            <a:r>
              <a:rPr kumimoji="1" lang="ja-JP" altLang="en-US" dirty="0">
                <a:solidFill>
                  <a:srgbClr val="0070C0"/>
                </a:solidFill>
              </a:rPr>
              <a:t>青</a:t>
            </a:r>
            <a:r>
              <a:rPr kumimoji="1" lang="ja-JP" altLang="en-US" dirty="0"/>
              <a:t>：</a:t>
            </a:r>
            <a:r>
              <a:rPr kumimoji="1" lang="en-US" altLang="ja-JP" dirty="0"/>
              <a:t>Python</a:t>
            </a:r>
          </a:p>
          <a:p>
            <a:r>
              <a:rPr lang="ja-JP" altLang="en-US" dirty="0">
                <a:solidFill>
                  <a:srgbClr val="00B050"/>
                </a:solidFill>
              </a:rPr>
              <a:t>緑</a:t>
            </a:r>
            <a:r>
              <a:rPr lang="ja-JP" altLang="en-US" dirty="0"/>
              <a:t>：</a:t>
            </a:r>
            <a:r>
              <a:rPr lang="en-US" altLang="ja-JP" dirty="0"/>
              <a:t>DC</a:t>
            </a:r>
            <a:r>
              <a:rPr lang="ja-JP" altLang="en-US" dirty="0"/>
              <a:t>特性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AA5AC49-11A0-2217-9A7C-3C445C2BBAFD}"/>
              </a:ext>
            </a:extLst>
          </p:cNvPr>
          <p:cNvSpPr txBox="1"/>
          <p:nvPr/>
        </p:nvSpPr>
        <p:spPr>
          <a:xfrm>
            <a:off x="812801" y="5844023"/>
            <a:ext cx="8007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青より振幅が縮んだ波形を想定していたが、全体的に持ち上がってしまっている。</a:t>
            </a:r>
            <a:endParaRPr kumimoji="1" lang="en-US" altLang="ja-JP" dirty="0"/>
          </a:p>
          <a:p>
            <a:r>
              <a:rPr lang="ja-JP" altLang="en-US" dirty="0"/>
              <a:t>緒方君のデータで試したところ想定通りの結果になることを確認。</a:t>
            </a:r>
            <a:endParaRPr kumimoji="1" lang="en-US" altLang="ja-JP" dirty="0"/>
          </a:p>
        </p:txBody>
      </p:sp>
      <p:pic>
        <p:nvPicPr>
          <p:cNvPr id="7" name="図 6" descr="グラフ, ヒストグラム&#10;&#10;自動的に生成された説明">
            <a:extLst>
              <a:ext uri="{FF2B5EF4-FFF2-40B4-BE49-F238E27FC236}">
                <a16:creationId xmlns:a16="http://schemas.microsoft.com/office/drawing/2014/main" id="{830F2A0A-3F74-B63A-8B52-D344A4463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214" y="1562230"/>
            <a:ext cx="4787485" cy="373127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DFDC67-71A7-5295-AF5A-E65E5EC33C83}"/>
              </a:ext>
            </a:extLst>
          </p:cNvPr>
          <p:cNvSpPr txBox="1"/>
          <p:nvPr/>
        </p:nvSpPr>
        <p:spPr>
          <a:xfrm>
            <a:off x="2449568" y="5341463"/>
            <a:ext cx="267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図</a:t>
            </a:r>
            <a:r>
              <a:rPr lang="en-US" altLang="ja-JP" dirty="0"/>
              <a:t>4</a:t>
            </a:r>
            <a:r>
              <a:rPr kumimoji="1" lang="ja-JP" altLang="en-US" dirty="0"/>
              <a:t>　</a:t>
            </a:r>
            <a:r>
              <a:rPr kumimoji="1" lang="en-US" altLang="ja-JP" dirty="0"/>
              <a:t>MATLAB</a:t>
            </a:r>
            <a:r>
              <a:rPr kumimoji="1" lang="ja-JP" altLang="en-US" dirty="0"/>
              <a:t>結果</a:t>
            </a:r>
            <a:r>
              <a:rPr kumimoji="1" lang="en-US" altLang="ja-JP" dirty="0"/>
              <a:t>_</a:t>
            </a:r>
            <a:r>
              <a:rPr lang="ja-JP" altLang="en-US" dirty="0"/>
              <a:t>大塚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691DAD-1A1C-46FC-DF1F-58BFAE8BD28F}"/>
              </a:ext>
            </a:extLst>
          </p:cNvPr>
          <p:cNvSpPr txBox="1"/>
          <p:nvPr/>
        </p:nvSpPr>
        <p:spPr>
          <a:xfrm>
            <a:off x="7585660" y="5303032"/>
            <a:ext cx="267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図</a:t>
            </a:r>
            <a:r>
              <a:rPr lang="en-US" altLang="ja-JP" dirty="0"/>
              <a:t>5</a:t>
            </a:r>
            <a:r>
              <a:rPr kumimoji="1" lang="ja-JP" altLang="en-US" dirty="0"/>
              <a:t>　</a:t>
            </a:r>
            <a:r>
              <a:rPr kumimoji="1" lang="en-US" altLang="ja-JP" dirty="0"/>
              <a:t>MATLAB</a:t>
            </a:r>
            <a:r>
              <a:rPr kumimoji="1" lang="ja-JP" altLang="en-US" dirty="0"/>
              <a:t>結果</a:t>
            </a:r>
            <a:r>
              <a:rPr kumimoji="1" lang="en-US" altLang="ja-JP" dirty="0"/>
              <a:t>_</a:t>
            </a:r>
            <a:r>
              <a:rPr kumimoji="1" lang="ja-JP" altLang="en-US" dirty="0"/>
              <a:t>緒方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6CDD85E-E352-374F-78C9-6FA72B0BDBAF}"/>
              </a:ext>
            </a:extLst>
          </p:cNvPr>
          <p:cNvSpPr txBox="1"/>
          <p:nvPr/>
        </p:nvSpPr>
        <p:spPr>
          <a:xfrm>
            <a:off x="9281281" y="655064"/>
            <a:ext cx="133882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TSMC65nm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31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CF5C83-5DBE-7664-D149-82F781FE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800" dirty="0"/>
              <a:t>回路特性を考慮したシステムの出力推定</a:t>
            </a:r>
            <a:endParaRPr kumimoji="1" lang="ja-JP" altLang="en-US" dirty="0"/>
          </a:p>
        </p:txBody>
      </p:sp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ED9C0476-8013-AD19-358B-FA78DD6A06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6870902"/>
              </p:ext>
            </p:extLst>
          </p:nvPr>
        </p:nvGraphicFramePr>
        <p:xfrm>
          <a:off x="5736021" y="1536257"/>
          <a:ext cx="6203429" cy="3889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図 3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FD7434A4-A0B4-F538-D06A-FE419D07D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43" y="1771571"/>
            <a:ext cx="4959648" cy="34191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5BE5814-3510-648E-023C-72089CC67C60}"/>
                  </a:ext>
                </a:extLst>
              </p:cNvPr>
              <p:cNvSpPr txBox="1"/>
              <p:nvPr/>
            </p:nvSpPr>
            <p:spPr>
              <a:xfrm>
                <a:off x="7776754" y="5318155"/>
                <a:ext cx="2768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図</a:t>
                </a:r>
                <a:r>
                  <a:rPr kumimoji="1" lang="en-US" altLang="ja-JP" dirty="0"/>
                  <a:t>6</a:t>
                </a:r>
                <a:r>
                  <a:rPr kumimoji="1" lang="ja-JP" altLang="en-US" dirty="0"/>
                  <a:t>　</a:t>
                </a:r>
                <a:r>
                  <a:rPr kumimoji="1" lang="en-US" altLang="ja-JP" dirty="0"/>
                  <a:t>DC</a:t>
                </a:r>
                <a:r>
                  <a:rPr kumimoji="1" lang="ja-JP" altLang="en-US" dirty="0"/>
                  <a:t>特性結果（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i="0" dirty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/>
                  <a:t>）</a:t>
                </a: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5BE5814-3510-648E-023C-72089CC67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754" y="5318155"/>
                <a:ext cx="2768707" cy="369332"/>
              </a:xfrm>
              <a:prstGeom prst="rect">
                <a:avLst/>
              </a:prstGeom>
              <a:blipFill>
                <a:blip r:embed="rId4"/>
                <a:stretch>
                  <a:fillRect l="-1982" t="-11475" r="-1322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7E2273-E305-EDA6-0013-FB6967CAD5A7}"/>
              </a:ext>
            </a:extLst>
          </p:cNvPr>
          <p:cNvSpPr txBox="1"/>
          <p:nvPr/>
        </p:nvSpPr>
        <p:spPr>
          <a:xfrm>
            <a:off x="2056700" y="519067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図</a:t>
            </a:r>
            <a:r>
              <a:rPr lang="en-US" altLang="ja-JP" dirty="0"/>
              <a:t>2</a:t>
            </a:r>
            <a:r>
              <a:rPr kumimoji="1" lang="ja-JP" altLang="en-US" dirty="0"/>
              <a:t>　</a:t>
            </a:r>
            <a:r>
              <a:rPr kumimoji="1" lang="en-US" altLang="ja-JP" dirty="0"/>
              <a:t>DC</a:t>
            </a:r>
            <a:r>
              <a:rPr kumimoji="1" lang="ja-JP" altLang="en-US" dirty="0"/>
              <a:t>測定結果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8BFBD2-110A-09DD-B26C-479C1F03A8E0}"/>
              </a:ext>
            </a:extLst>
          </p:cNvPr>
          <p:cNvSpPr txBox="1"/>
          <p:nvPr/>
        </p:nvSpPr>
        <p:spPr>
          <a:xfrm>
            <a:off x="6738102" y="1771571"/>
            <a:ext cx="207730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平均値：</a:t>
            </a:r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0.002084</a:t>
            </a:r>
            <a:r>
              <a:rPr lang="ja-JP" altLang="en-US" dirty="0"/>
              <a:t>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2D168B-C023-9C8A-0060-A07C6398D93F}"/>
              </a:ext>
            </a:extLst>
          </p:cNvPr>
          <p:cNvSpPr txBox="1"/>
          <p:nvPr/>
        </p:nvSpPr>
        <p:spPr>
          <a:xfrm>
            <a:off x="812801" y="5738135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積和演算回路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つにつき</a:t>
            </a:r>
            <a:r>
              <a:rPr lang="en-US" altLang="ja-JP" dirty="0"/>
              <a:t>2 mV</a:t>
            </a:r>
            <a:r>
              <a:rPr lang="ja-JP" altLang="en-US" dirty="0"/>
              <a:t>ずれる → </a:t>
            </a:r>
            <a:r>
              <a:rPr lang="en-US" altLang="ja-JP" dirty="0"/>
              <a:t>7</a:t>
            </a:r>
            <a:r>
              <a:rPr lang="ja-JP" altLang="en-US" dirty="0"/>
              <a:t>入力では</a:t>
            </a:r>
            <a:r>
              <a:rPr lang="en-US" altLang="ja-JP" dirty="0"/>
              <a:t>14 mV</a:t>
            </a:r>
            <a:r>
              <a:rPr lang="ja-JP" altLang="en-US" dirty="0"/>
              <a:t>程度ずれる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8004589"/>
      </p:ext>
    </p:extLst>
  </p:cSld>
  <p:clrMapOvr>
    <a:masterClrMapping/>
  </p:clrMapOvr>
</p:sld>
</file>

<file path=ppt/theme/theme1.xml><?xml version="1.0" encoding="utf-8"?>
<a:theme xmlns:a="http://schemas.openxmlformats.org/drawingml/2006/main" name="研究室_pptデザイ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​​テーマ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lnDef>
  </a:objectDefaults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研究室_pptデザイン" id="{EAB67A22-8789-427A-AB3A-19128F9ECE57}" vid="{5B2EF03C-E2B3-45D4-A860-071196E796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研究室_pptデザイン[296]</Template>
  <TotalTime>6589</TotalTime>
  <Words>680</Words>
  <Application>Microsoft Office PowerPoint</Application>
  <PresentationFormat>ワイド画面</PresentationFormat>
  <Paragraphs>170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Arial</vt:lpstr>
      <vt:lpstr>Cambria Math</vt:lpstr>
      <vt:lpstr>Times New Roman</vt:lpstr>
      <vt:lpstr>研究室_pptデザイン</vt:lpstr>
      <vt:lpstr>リザバミーティング　24/04/10</vt:lpstr>
      <vt:lpstr>積和演算回路</vt:lpstr>
      <vt:lpstr>光リザバとの接続について</vt:lpstr>
      <vt:lpstr>光リザバとの接続について</vt:lpstr>
      <vt:lpstr>光リザバとの接続について</vt:lpstr>
      <vt:lpstr>回路特性を考慮したシステムの出力推定</vt:lpstr>
      <vt:lpstr>回路特性を考慮したシステムの出力推定</vt:lpstr>
      <vt:lpstr>推定結果</vt:lpstr>
      <vt:lpstr>回路特性を考慮したシステムの出力推定</vt:lpstr>
      <vt:lpstr>回路特性を考慮したシステムの出力推定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Ohtsuka Yuta</dc:creator>
  <cp:lastModifiedBy>Yuta Ohtsuka</cp:lastModifiedBy>
  <cp:revision>245</cp:revision>
  <dcterms:created xsi:type="dcterms:W3CDTF">2022-07-09T16:46:35Z</dcterms:created>
  <dcterms:modified xsi:type="dcterms:W3CDTF">2024-04-18T03:51:56Z</dcterms:modified>
</cp:coreProperties>
</file>