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E075C-A1CB-4707-A053-A780105670F3}" v="136" dt="2023-07-12T04:25:31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jima Hikaru" userId="46d0e59221d47790" providerId="LiveId" clId="{0A9E075C-A1CB-4707-A053-A780105670F3}"/>
    <pc:docChg chg="undo custSel addSld modSld">
      <pc:chgData name="Kojima Hikaru" userId="46d0e59221d47790" providerId="LiveId" clId="{0A9E075C-A1CB-4707-A053-A780105670F3}" dt="2023-07-12T04:41:23.927" v="478" actId="20577"/>
      <pc:docMkLst>
        <pc:docMk/>
      </pc:docMkLst>
      <pc:sldChg chg="modSp mod">
        <pc:chgData name="Kojima Hikaru" userId="46d0e59221d47790" providerId="LiveId" clId="{0A9E075C-A1CB-4707-A053-A780105670F3}" dt="2023-07-12T04:25:42.467" v="144" actId="1076"/>
        <pc:sldMkLst>
          <pc:docMk/>
          <pc:sldMk cId="1038625007" sldId="261"/>
        </pc:sldMkLst>
        <pc:spChg chg="mod">
          <ac:chgData name="Kojima Hikaru" userId="46d0e59221d47790" providerId="LiveId" clId="{0A9E075C-A1CB-4707-A053-A780105670F3}" dt="2023-07-12T04:25:42.467" v="144" actId="1076"/>
          <ac:spMkLst>
            <pc:docMk/>
            <pc:sldMk cId="1038625007" sldId="261"/>
            <ac:spMk id="4" creationId="{1C2801A2-19C5-C2C9-858F-706974E58519}"/>
          </ac:spMkLst>
        </pc:spChg>
        <pc:graphicFrameChg chg="mod modGraphic">
          <ac:chgData name="Kojima Hikaru" userId="46d0e59221d47790" providerId="LiveId" clId="{0A9E075C-A1CB-4707-A053-A780105670F3}" dt="2023-07-12T04:22:57.776" v="87" actId="1076"/>
          <ac:graphicFrameMkLst>
            <pc:docMk/>
            <pc:sldMk cId="1038625007" sldId="261"/>
            <ac:graphicFrameMk id="5" creationId="{62FAF4FC-C014-F788-42D4-28AE10ED3F16}"/>
          </ac:graphicFrameMkLst>
        </pc:graphicFrameChg>
      </pc:sldChg>
      <pc:sldChg chg="addSp delSp modSp new mod">
        <pc:chgData name="Kojima Hikaru" userId="46d0e59221d47790" providerId="LiveId" clId="{0A9E075C-A1CB-4707-A053-A780105670F3}" dt="2023-07-12T04:41:23.927" v="478" actId="20577"/>
        <pc:sldMkLst>
          <pc:docMk/>
          <pc:sldMk cId="3758820632" sldId="262"/>
        </pc:sldMkLst>
        <pc:spChg chg="mod">
          <ac:chgData name="Kojima Hikaru" userId="46d0e59221d47790" providerId="LiveId" clId="{0A9E075C-A1CB-4707-A053-A780105670F3}" dt="2023-07-12T04:26:15.540" v="146"/>
          <ac:spMkLst>
            <pc:docMk/>
            <pc:sldMk cId="3758820632" sldId="262"/>
            <ac:spMk id="2" creationId="{46E1DF16-6910-E833-A20D-0AE90AB1D9EE}"/>
          </ac:spMkLst>
        </pc:spChg>
        <pc:spChg chg="add del mod">
          <ac:chgData name="Kojima Hikaru" userId="46d0e59221d47790" providerId="LiveId" clId="{0A9E075C-A1CB-4707-A053-A780105670F3}" dt="2023-07-12T04:34:55.651" v="291" actId="478"/>
          <ac:spMkLst>
            <pc:docMk/>
            <pc:sldMk cId="3758820632" sldId="262"/>
            <ac:spMk id="5" creationId="{8F21C3A4-E68D-A088-F876-02BAE4ED449F}"/>
          </ac:spMkLst>
        </pc:spChg>
        <pc:spChg chg="add del mod">
          <ac:chgData name="Kojima Hikaru" userId="46d0e59221d47790" providerId="LiveId" clId="{0A9E075C-A1CB-4707-A053-A780105670F3}" dt="2023-07-12T04:34:53.730" v="290" actId="478"/>
          <ac:spMkLst>
            <pc:docMk/>
            <pc:sldMk cId="3758820632" sldId="262"/>
            <ac:spMk id="7" creationId="{E92066BC-AA88-F232-58A5-92521F20AAA0}"/>
          </ac:spMkLst>
        </pc:spChg>
        <pc:spChg chg="add mod">
          <ac:chgData name="Kojima Hikaru" userId="46d0e59221d47790" providerId="LiveId" clId="{0A9E075C-A1CB-4707-A053-A780105670F3}" dt="2023-07-12T04:41:23.927" v="478" actId="20577"/>
          <ac:spMkLst>
            <pc:docMk/>
            <pc:sldMk cId="3758820632" sldId="262"/>
            <ac:spMk id="9" creationId="{C4E00861-7606-60D1-4793-5FD9BF1A1E2E}"/>
          </ac:spMkLst>
        </pc:spChg>
        <pc:graphicFrameChg chg="add mod">
          <ac:chgData name="Kojima Hikaru" userId="46d0e59221d47790" providerId="LiveId" clId="{0A9E075C-A1CB-4707-A053-A780105670F3}" dt="2023-07-12T04:34:58.866" v="292" actId="1076"/>
          <ac:graphicFrameMkLst>
            <pc:docMk/>
            <pc:sldMk cId="3758820632" sldId="262"/>
            <ac:graphicFrameMk id="8" creationId="{686D6557-A6FF-66BE-5FB9-1C139BD21E3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82154-419C-409D-B617-0B89EFE1CE79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1EBFA-2932-42CC-9658-6DA3B6E2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11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84A51-B3B1-3233-9063-594311204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F8171F9-7E0E-588F-1424-336863021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52D09E-2BAF-8884-8AAE-CB220ECC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0744-0B96-40C4-851C-83586B5ED643}" type="datetime1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30B24-BD04-8106-F311-EB4682DE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98AEB9-CCCC-BC7F-8C4A-52047C60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84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D30A15-3410-9076-BC62-3790E7AD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0A39C1-6FAF-7DEE-6E2B-BA34411B4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0A5BF5-56C0-6D32-54F0-3061B554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8E09-3058-4716-AE5A-C5CA582A05F1}" type="datetime1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0D7AAC-FEF1-BD82-75C6-0B8108CC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8892F0-113A-6D7D-08C1-1FCE3F17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2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9D07C89-AE37-1987-66FB-0EED1B1B2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90668B-A180-3852-46AE-98AA06892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A09F6B-6957-424C-FA38-00A31B12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C582-9FBB-4F37-BEA6-6B0A84724C2B}" type="datetime1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6BE803-9427-3E36-8E64-2BEE8BD0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E046E8-44B1-D9B4-A638-3491CAD4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72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CD720-20B4-B675-0609-28D602F9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31545A-212B-3C54-7907-8849AE1F6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F2347E-A337-5CDC-07F9-BBB35F96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0FC7-F292-464E-B04D-D382BBC5B6EA}" type="datetime1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4FE9CD-E7A7-2E8F-D3D9-FC323BF5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381858-0414-50E0-2ACC-3F4F5365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61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20A6D9-B538-E6BD-8CB2-90CA2E55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7DF7C0-D0DD-B31E-74F4-C37F9C2F2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C086CA-5FC6-1A64-C254-4531FB7C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4B36-BDCF-4E10-8FFE-CB21D40BC2DD}" type="datetime1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2DB279-C2E2-07C2-8E79-84C9893A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B132E5-57AC-8740-295B-85C1D38D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94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8AD93-58F5-FE94-59C0-0C686AA7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AA950F-A0C2-931B-2FD3-B87402087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1D43AE-D818-E4AC-04C0-6A7FD55F6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946379-F763-F58F-BF34-32D75177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286A-916E-4B5B-84B6-DDE4DEB090B2}" type="datetime1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18E76C-6D7F-280C-D85F-C8B98E84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29F4F3-D06E-B991-8912-14EE4553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63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B2A0A-B497-8DE6-1620-4223125B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DFB5DC-13C4-875C-329A-0E941FFF0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84F216-A786-C734-0109-BC059A86C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8761DDA-DC51-0907-752D-63501E523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DBCDD1-B0E5-BE45-75D0-4729D5B6A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248C992-FC13-8969-90C5-0F759E16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D527-BD0D-4C2A-B41E-CA79E11F4B63}" type="datetime1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AA22570-29CD-3445-FEDD-5494A76B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E6D498A-244F-1D62-5DB8-5F5FF453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34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5CB6C3-42E7-0572-9B73-29511840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57453C-9385-A7A6-506A-0FFC543E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6703-85BB-4D8D-8511-E9B4F426175F}" type="datetime1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A5B604-D92F-79DF-F2E3-C82F53B7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952BF0-C278-3204-CB3D-081A169B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44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115751-8B9D-8FE2-339E-8F8EF99A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3F00-754A-4C95-A300-F53CA6E5E9A5}" type="datetime1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718F05-0860-9AAF-2205-81FA785A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BE61EB-6F1F-8CE9-36C1-B691DDF5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9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77ACFF-EA7F-0E9D-9121-A780ADA5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035821-EAEC-C35C-4C6A-33B36EEF4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5F4FAD-847D-F94F-A0CF-C6B67D5A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36EAB3-5C7C-5157-5305-1197C03B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4780-9747-432F-8DBF-1C07342C76D8}" type="datetime1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C57D85-3559-B0D6-E291-5799E20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BDDAA4-EBFD-F956-07B4-37E6484F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01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2362D-4B8B-0CDE-A994-83AF8A9B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C0821F-9A3E-09F1-58DF-A48977F79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5BA8DE-9221-024C-9803-C6A8C4A56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94BDD7-5A9D-07C1-151B-4432CF80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EB3F-5154-43C6-ACD8-A692B0412506}" type="datetime1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1AF7E1-EA45-2E42-2F33-BEFF4300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3C6B61-7EEC-E0C9-0BAA-C4921CF7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21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37CC1F-953A-C520-7935-A3E7922A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CAAFB8-5EE6-D500-90F7-2F35B87AA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A1FDFC-6665-57A4-6824-533A72A83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81C2-0CF6-41E9-B879-ED17C3A7EA86}" type="datetime1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B69C84-2F6E-20CD-B0EF-615A3BCA2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C21B24-BB48-F1FC-73F4-68E015E77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76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CA463-DFBA-5D4D-A800-C60BC3340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折り返し型の電圧範囲と</a:t>
            </a:r>
            <a:br>
              <a:rPr kumimoji="1" lang="en-US" altLang="ja-JP" dirty="0"/>
            </a:br>
            <a:r>
              <a:rPr kumimoji="1" lang="ja-JP" altLang="en-US" dirty="0"/>
              <a:t>シミュレーション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B8536E-7D71-0386-3950-97E58D21F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2023/7/17</a:t>
            </a:r>
            <a:r>
              <a:rPr kumimoji="1" lang="ja-JP" altLang="en-US" dirty="0"/>
              <a:t>　小島 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FF9F97-FD06-6201-C5F1-19342350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9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E803D9-AA8A-9F89-CB60-1B76405A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B47BC5-6BA7-9666-602A-EC2D26943BDD}"/>
              </a:ext>
            </a:extLst>
          </p:cNvPr>
          <p:cNvSpPr txBox="1"/>
          <p:nvPr/>
        </p:nvSpPr>
        <p:spPr>
          <a:xfrm>
            <a:off x="3017298" y="2929632"/>
            <a:ext cx="6157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折り返し型の素子値の設計を行う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シミュレーションで従来型と比較する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A94C19-E75A-0EAA-3ABD-E13472BE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56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EEB3A-6BD8-CAC8-B4D6-B8DBB881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前提条件</a:t>
            </a:r>
          </a:p>
        </p:txBody>
      </p:sp>
      <p:pic>
        <p:nvPicPr>
          <p:cNvPr id="6" name="図 5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87461AA6-6066-95DA-57DD-1784E6472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8579"/>
            <a:ext cx="7831506" cy="4283476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F05CA2E-C743-14EB-C861-AC01653E15A6}"/>
              </a:ext>
            </a:extLst>
          </p:cNvPr>
          <p:cNvSpPr/>
          <p:nvPr/>
        </p:nvSpPr>
        <p:spPr>
          <a:xfrm>
            <a:off x="79899" y="3053918"/>
            <a:ext cx="2974019" cy="33646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7CD3165-2124-C38C-3A97-870FACCE8AA6}"/>
                  </a:ext>
                </a:extLst>
              </p:cNvPr>
              <p:cNvSpPr txBox="1"/>
              <p:nvPr/>
            </p:nvSpPr>
            <p:spPr>
              <a:xfrm>
                <a:off x="7306322" y="739073"/>
                <a:ext cx="4974455" cy="2479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赤枠内と負荷抵抗はとりあえず従来型と同様の設計</a:t>
                </a:r>
                <a:endParaRPr kumimoji="1" lang="en-US" altLang="ja-JP" sz="2400" dirty="0"/>
              </a:p>
              <a:p>
                <a:endParaRPr kumimoji="1" lang="en-US" altLang="ja-JP" sz="2400" dirty="0"/>
              </a:p>
              <a:p>
                <a:r>
                  <a:rPr lang="ja-JP" altLang="en-US" sz="2400" dirty="0"/>
                  <a:t>利得は前回の結果から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|=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7CD3165-2124-C38C-3A97-870FACCE8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22" y="739073"/>
                <a:ext cx="4974455" cy="2479012"/>
              </a:xfrm>
              <a:prstGeom prst="rect">
                <a:avLst/>
              </a:prstGeom>
              <a:blipFill>
                <a:blip r:embed="rId3"/>
                <a:stretch>
                  <a:fillRect l="-1961" t="-19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D2157CB-F19D-A461-0E53-D57C8205162E}"/>
                  </a:ext>
                </a:extLst>
              </p:cNvPr>
              <p:cNvSpPr txBox="1"/>
              <p:nvPr/>
            </p:nvSpPr>
            <p:spPr>
              <a:xfrm>
                <a:off x="7596325" y="4216623"/>
                <a:ext cx="4394447" cy="2045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/>
                  <a:t>従来型の利得は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altLang="ja-JP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|=4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ra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まずは利得を揃える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を目標にする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D2157CB-F19D-A461-0E53-D57C82051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25" y="4216623"/>
                <a:ext cx="4394447" cy="2045432"/>
              </a:xfrm>
              <a:prstGeom prst="rect">
                <a:avLst/>
              </a:prstGeom>
              <a:blipFill>
                <a:blip r:embed="rId4"/>
                <a:stretch>
                  <a:fillRect l="-2080" t="-2388" b="-59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D338A56-D801-5BBA-13A9-B3A3DEDB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9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27DC87A-E73F-C5CC-214D-3CC6016184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従来型の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27DC87A-E73F-C5CC-214D-3CC6016184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255F3F7C-C0EB-DDFC-59D8-6488EF703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927" y="1281830"/>
            <a:ext cx="7288621" cy="5576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9D75D54-F2CA-B437-4DCE-2CC17362011C}"/>
                  </a:ext>
                </a:extLst>
              </p:cNvPr>
              <p:cNvSpPr txBox="1"/>
              <p:nvPr/>
            </p:nvSpPr>
            <p:spPr>
              <a:xfrm>
                <a:off x="7164280" y="1690688"/>
                <a:ext cx="459863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/>
                  <a:t>計算上では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は求められているが、設計通りの値ではなかった</a:t>
                </a:r>
                <a:endParaRPr kumimoji="1" lang="en-US" altLang="ja-JP" sz="2400" dirty="0"/>
              </a:p>
              <a:p>
                <a:pPr algn="l"/>
                <a:endParaRPr kumimoji="1" lang="en-US" altLang="ja-JP" sz="2400" dirty="0"/>
              </a:p>
              <a:p>
                <a:pPr algn="l"/>
                <a:r>
                  <a:rPr lang="ja-JP" altLang="en-US" sz="2400" dirty="0">
                    <a:solidFill>
                      <a:schemeClr val="tx1"/>
                    </a:solidFill>
                  </a:rPr>
                  <a:t>⇒まずは実際の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</a:rPr>
                  <a:t>を求めた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9D75D54-F2CA-B437-4DCE-2CC173620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0" y="1690688"/>
                <a:ext cx="4598633" cy="1569660"/>
              </a:xfrm>
              <a:prstGeom prst="rect">
                <a:avLst/>
              </a:prstGeom>
              <a:blipFill>
                <a:blip r:embed="rId4"/>
                <a:stretch>
                  <a:fillRect l="-1987" t="-3101" b="-77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BB2A82-DA19-74D2-DD9A-D85BB0F01FF0}"/>
                  </a:ext>
                </a:extLst>
              </p:cNvPr>
              <p:cNvSpPr txBox="1"/>
              <p:nvPr/>
            </p:nvSpPr>
            <p:spPr>
              <a:xfrm>
                <a:off x="7057747" y="3701989"/>
                <a:ext cx="4705165" cy="1587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𝐺𝑆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:r>
                  <a:rPr lang="ja-JP" altLang="en-US" sz="2400" dirty="0"/>
                  <a:t>なので、</a:t>
                </a:r>
                <a:r>
                  <a:rPr lang="en-US" altLang="ja-JP" sz="2400" dirty="0"/>
                  <a:t>.op</a:t>
                </a:r>
                <a:r>
                  <a:rPr lang="ja-JP" altLang="en-US" sz="2400" dirty="0"/>
                  <a:t>解析で電流、電位を求めることで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400" dirty="0"/>
                  <a:t>を推定した。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BB2A82-DA19-74D2-DD9A-D85BB0F01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747" y="3701989"/>
                <a:ext cx="4705165" cy="1587679"/>
              </a:xfrm>
              <a:prstGeom prst="rect">
                <a:avLst/>
              </a:prstGeom>
              <a:blipFill>
                <a:blip r:embed="rId5"/>
                <a:stretch>
                  <a:fillRect l="-2073" b="-7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C1782C-312A-AD5D-29B2-1613F81F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8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ADB21DA-A462-305A-1C87-60071C2E10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従来型の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ADB21DA-A462-305A-1C87-60071C2E1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A98E8D41-7BFA-9223-5567-CE1307370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927" y="1281830"/>
            <a:ext cx="7288621" cy="55761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C2801A2-19C5-C2C9-858F-706974E58519}"/>
                  </a:ext>
                </a:extLst>
              </p:cNvPr>
              <p:cNvSpPr txBox="1"/>
              <p:nvPr/>
            </p:nvSpPr>
            <p:spPr>
              <a:xfrm>
                <a:off x="6712401" y="3958157"/>
                <a:ext cx="499724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以前の研究から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のしきい電圧は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𝑡h𝐴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0.19127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𝑆𝐵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0.433516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で計算できる。ただし、バルクはグランドにつないである。</a:t>
                </a:r>
                <a:endParaRPr lang="en-US" altLang="ja-JP" sz="2400" dirty="0"/>
              </a:p>
              <a:p>
                <a:pPr algn="l"/>
                <a:r>
                  <a:rPr lang="ja-JP" altLang="en-US" sz="2400" dirty="0"/>
                  <a:t>従って</a:t>
                </a:r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0.19127⋅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0.6687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0.433516</m:t>
                      </m:r>
                    </m:oMath>
                  </m:oMathPara>
                </a14:m>
                <a:endParaRPr kumimoji="1"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=0.561418≈0.5614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C2801A2-19C5-C2C9-858F-706974E58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401" y="3958157"/>
                <a:ext cx="4997246" cy="2677656"/>
              </a:xfrm>
              <a:prstGeom prst="rect">
                <a:avLst/>
              </a:prstGeom>
              <a:blipFill>
                <a:blip r:embed="rId4"/>
                <a:stretch>
                  <a:fillRect l="-1829" t="-1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62FAF4FC-C014-F788-42D4-28AE10ED3F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5170690"/>
                  </p:ext>
                </p:extLst>
              </p:nvPr>
            </p:nvGraphicFramePr>
            <p:xfrm>
              <a:off x="7061024" y="492861"/>
              <a:ext cx="4478292" cy="33375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39146">
                      <a:extLst>
                        <a:ext uri="{9D8B030D-6E8A-4147-A177-3AD203B41FA5}">
                          <a16:colId xmlns:a16="http://schemas.microsoft.com/office/drawing/2014/main" val="3876103087"/>
                        </a:ext>
                      </a:extLst>
                    </a:gridCol>
                    <a:gridCol w="2239146">
                      <a:extLst>
                        <a:ext uri="{9D8B030D-6E8A-4147-A177-3AD203B41FA5}">
                          <a16:colId xmlns:a16="http://schemas.microsoft.com/office/drawing/2014/main" val="1662711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node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9202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1.59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5585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5956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𝐶𝑇𝑅𝐿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1.206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558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0.6687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179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2577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current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μA</m:t>
                                </m:r>
                                <m: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8309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𝐷𝐴</m:t>
                                    </m:r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990.8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72508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62FAF4FC-C014-F788-42D4-28AE10ED3F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5170690"/>
                  </p:ext>
                </p:extLst>
              </p:nvPr>
            </p:nvGraphicFramePr>
            <p:xfrm>
              <a:off x="7061024" y="492861"/>
              <a:ext cx="4478292" cy="33375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39146">
                      <a:extLst>
                        <a:ext uri="{9D8B030D-6E8A-4147-A177-3AD203B41FA5}">
                          <a16:colId xmlns:a16="http://schemas.microsoft.com/office/drawing/2014/main" val="3876103087"/>
                        </a:ext>
                      </a:extLst>
                    </a:gridCol>
                    <a:gridCol w="2239146">
                      <a:extLst>
                        <a:ext uri="{9D8B030D-6E8A-4147-A177-3AD203B41FA5}">
                          <a16:colId xmlns:a16="http://schemas.microsoft.com/office/drawing/2014/main" val="1662711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72" t="-1639" r="-100543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545" t="-1639" r="-817" b="-8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9202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72" t="-101639" r="-100543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545" t="-101639" r="-817" b="-7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5585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72" t="-201639" r="-100543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545" t="-201639" r="-817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5956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72" t="-301639" r="-100543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545" t="-301639" r="-817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2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72" t="-401639" r="-10054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545" t="-401639" r="-817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58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72" t="-501639" r="-10054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545" t="-501639" r="-817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1179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2577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72" t="-701639" r="-10054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545" t="-701639" r="-81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8309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72" t="-801639" r="-10054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545" t="-801639" r="-81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72508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F6AD0A-8268-DF9C-242C-DEF83637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62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46E1DF16-6910-E833-A20D-0AE90AB1D9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従来型の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46E1DF16-6910-E833-A20D-0AE90AB1D9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C8197AB-44D5-80FD-530A-B5E19E3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6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 5">
                <a:extLst>
                  <a:ext uri="{FF2B5EF4-FFF2-40B4-BE49-F238E27FC236}">
                    <a16:creationId xmlns:a16="http://schemas.microsoft.com/office/drawing/2014/main" id="{686D6557-A6FF-66BE-5FB9-1C139BD21E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7310240"/>
                  </p:ext>
                </p:extLst>
              </p:nvPr>
            </p:nvGraphicFramePr>
            <p:xfrm>
              <a:off x="7428572" y="2354739"/>
              <a:ext cx="4478292" cy="33375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39146">
                      <a:extLst>
                        <a:ext uri="{9D8B030D-6E8A-4147-A177-3AD203B41FA5}">
                          <a16:colId xmlns:a16="http://schemas.microsoft.com/office/drawing/2014/main" val="3876103087"/>
                        </a:ext>
                      </a:extLst>
                    </a:gridCol>
                    <a:gridCol w="2239146">
                      <a:extLst>
                        <a:ext uri="{9D8B030D-6E8A-4147-A177-3AD203B41FA5}">
                          <a16:colId xmlns:a16="http://schemas.microsoft.com/office/drawing/2014/main" val="1662711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node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9202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1.59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5585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5956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𝐶𝑇𝑅𝐿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1.206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558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0.6687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179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2577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current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μA</m:t>
                                </m:r>
                                <m: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8309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𝐷𝐴</m:t>
                                    </m:r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990.8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72508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 5">
                <a:extLst>
                  <a:ext uri="{FF2B5EF4-FFF2-40B4-BE49-F238E27FC236}">
                    <a16:creationId xmlns:a16="http://schemas.microsoft.com/office/drawing/2014/main" id="{686D6557-A6FF-66BE-5FB9-1C139BD21E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7310240"/>
                  </p:ext>
                </p:extLst>
              </p:nvPr>
            </p:nvGraphicFramePr>
            <p:xfrm>
              <a:off x="7428572" y="2354739"/>
              <a:ext cx="4478292" cy="33375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39146">
                      <a:extLst>
                        <a:ext uri="{9D8B030D-6E8A-4147-A177-3AD203B41FA5}">
                          <a16:colId xmlns:a16="http://schemas.microsoft.com/office/drawing/2014/main" val="3876103087"/>
                        </a:ext>
                      </a:extLst>
                    </a:gridCol>
                    <a:gridCol w="2239146">
                      <a:extLst>
                        <a:ext uri="{9D8B030D-6E8A-4147-A177-3AD203B41FA5}">
                          <a16:colId xmlns:a16="http://schemas.microsoft.com/office/drawing/2014/main" val="1662711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2" t="-1639" r="-100543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272" t="-1639" r="-543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9202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2" t="-101639" r="-100543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272" t="-101639" r="-543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5585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2" t="-201639" r="-100543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272" t="-201639" r="-543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5956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2" t="-301639" r="-100543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272" t="-301639" r="-543" b="-5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2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2" t="-408333" r="-100543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272" t="-408333" r="-543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58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2" t="-500000" r="-10054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272" t="-500000" r="-543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1179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2577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2" t="-700000" r="-10054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272" t="-700000" r="-543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8309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2" t="-800000" r="-10054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272" t="-800000" r="-54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7250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4E00861-7606-60D1-4793-5FD9BF1A1E2E}"/>
                  </a:ext>
                </a:extLst>
              </p:cNvPr>
              <p:cNvSpPr txBox="1"/>
              <p:nvPr/>
            </p:nvSpPr>
            <p:spPr>
              <a:xfrm>
                <a:off x="393290" y="2354739"/>
                <a:ext cx="6685935" cy="305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したがって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は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⋅990.8×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endChr m:val="}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"/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1.59−0.6687</m:t>
                                          </m:r>
                                        </m:e>
                                      </m:d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−0.5614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=0.01529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⋯≈0.0153</m:t>
                      </m:r>
                    </m:oMath>
                  </m:oMathPara>
                </a14:m>
                <a:endParaRPr lang="en-US" altLang="ja-JP" sz="2400" b="0" dirty="0"/>
              </a:p>
              <a:p>
                <a:r>
                  <a:rPr kumimoji="1" lang="ja-JP" altLang="en-US" sz="2400" dirty="0"/>
                  <a:t>ちなみに、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=0.72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=4.27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だったので、</a:t>
                </a:r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=0.0001289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⋯≈129 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μS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4E00861-7606-60D1-4793-5FD9BF1A1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90" y="2354739"/>
                <a:ext cx="6685935" cy="3054811"/>
              </a:xfrm>
              <a:prstGeom prst="rect">
                <a:avLst/>
              </a:prstGeom>
              <a:blipFill>
                <a:blip r:embed="rId4"/>
                <a:stretch>
                  <a:fillRect l="-1460" t="-15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82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267</Words>
  <Application>Microsoft Office PowerPoint</Application>
  <PresentationFormat>ワイド画面</PresentationFormat>
  <Paragraphs>74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Cambria Math</vt:lpstr>
      <vt:lpstr>Office テーマ</vt:lpstr>
      <vt:lpstr>折り返し型の電圧範囲と シミュレーション</vt:lpstr>
      <vt:lpstr>目的</vt:lpstr>
      <vt:lpstr>前提条件</vt:lpstr>
      <vt:lpstr>従来型のK_A</vt:lpstr>
      <vt:lpstr>従来型のK_A</vt:lpstr>
      <vt:lpstr>従来型のK_A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折り返し型の電圧範囲と シミュレーション</dc:title>
  <dc:creator>Hikaru Kojima</dc:creator>
  <cp:lastModifiedBy>KOJIMAHIKARU</cp:lastModifiedBy>
  <cp:revision>1</cp:revision>
  <dcterms:created xsi:type="dcterms:W3CDTF">2023-07-12T00:13:23Z</dcterms:created>
  <dcterms:modified xsi:type="dcterms:W3CDTF">2023-07-12T04:50:44Z</dcterms:modified>
</cp:coreProperties>
</file>