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D54A2-04F1-646F-B2F1-4445BDF876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21FB06A-CCB5-372F-C690-D0EED4EDC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B24A07F-6883-D982-6BC6-4E014A344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14DDC-67F7-42FD-960F-8443CFFC6889}" type="datetimeFigureOut">
              <a:rPr kumimoji="1" lang="ja-JP" altLang="en-US" smtClean="0"/>
              <a:t>2023/11/25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3ADADD-ED23-5970-6924-91C4682FC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EBAA6F-D196-68F2-F039-3CCCC49B0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ED0E-B563-47C6-9817-1F7EBE0E72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8366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0F7D91-880B-7420-6423-9759B9BD8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D67A4A0-07A8-20CE-50E9-6C32FFBC99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B0A4A9-6DCA-CED6-15B9-D979D37B1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14DDC-67F7-42FD-960F-8443CFFC6889}" type="datetimeFigureOut">
              <a:rPr kumimoji="1" lang="ja-JP" altLang="en-US" smtClean="0"/>
              <a:t>2023/11/25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C3D848-D1A5-27FF-1614-AC66E439A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BF67F4-49C5-F056-7CB4-57525756F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ED0E-B563-47C6-9817-1F7EBE0E72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3048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5876E38-F00B-4359-5C03-DE479DA31A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60517A6-93D6-BF5D-C8FB-CAAC57459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C666FE-DA1D-EA2B-2546-04EC9EB44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14DDC-67F7-42FD-960F-8443CFFC6889}" type="datetimeFigureOut">
              <a:rPr kumimoji="1" lang="ja-JP" altLang="en-US" smtClean="0"/>
              <a:t>2023/11/25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4B38CC-7E9D-628B-C774-6888EA462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89D795-3133-42D5-7942-1A7732BF1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ED0E-B563-47C6-9817-1F7EBE0E72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6698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1E6D4C-6D3E-2003-9FB2-A10BB283A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BE8D94-E62F-68F6-D284-FFC6E21DC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77CCB2-D1D7-3CD0-F564-BF0BC61FC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14DDC-67F7-42FD-960F-8443CFFC6889}" type="datetimeFigureOut">
              <a:rPr kumimoji="1" lang="ja-JP" altLang="en-US" smtClean="0"/>
              <a:t>2023/11/25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A811AE-6D5B-9664-4DBC-E7BE23866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1C75AD-F5A1-343C-CB98-9CC658CBC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ED0E-B563-47C6-9817-1F7EBE0E72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6945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31EFB2-BF42-C422-1B5B-F7DB58F09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369228-9B5E-D302-5E81-FF08B133D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13AC57-6BDB-2A6C-E8D6-ABA30C94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14DDC-67F7-42FD-960F-8443CFFC6889}" type="datetimeFigureOut">
              <a:rPr kumimoji="1" lang="ja-JP" altLang="en-US" smtClean="0"/>
              <a:t>2023/11/25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C65C6E-482E-FB46-FC44-FACDBD124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5030816-36BF-D26D-F550-0E1596D64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ED0E-B563-47C6-9817-1F7EBE0E72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2977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2B85EE-A1CC-E08C-1D8F-979E66911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11A78E-B81E-26F0-E33C-E720DCF646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3519C4B-D034-A8CC-9116-D74F7F8ECE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A5C2D57-0460-BD94-0F22-22C36F7F2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14DDC-67F7-42FD-960F-8443CFFC6889}" type="datetimeFigureOut">
              <a:rPr kumimoji="1" lang="ja-JP" altLang="en-US" smtClean="0"/>
              <a:t>2023/11/25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AE8A909-7CB6-8B17-6E1A-0F7DC7385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0DBD934-C3C5-9DEB-29C5-4A5A80948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ED0E-B563-47C6-9817-1F7EBE0E72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616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C5CFA3-10E3-7402-C62E-B9C8F12C4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0F030FF-FCD6-A7BE-9013-1336FDD8C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280E45F-9D47-DD7C-0A73-3101308640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3769370-9A6F-81CE-9398-14FC6C9237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16DF723-DF41-E289-A987-587F69962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AF035B5-A249-1D57-0E7D-CCA9CF04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14DDC-67F7-42FD-960F-8443CFFC6889}" type="datetimeFigureOut">
              <a:rPr kumimoji="1" lang="ja-JP" altLang="en-US" smtClean="0"/>
              <a:t>2023/11/25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B4CD3AF-B84F-4D3F-82E7-C54226F4C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06CD010-17DF-F7D6-5428-2E0CDFE4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ED0E-B563-47C6-9817-1F7EBE0E72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9404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8E7B39-BD5E-231D-BD21-D7DC6FB5E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3B4E286-B187-2EA8-54EB-A4569B43D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14DDC-67F7-42FD-960F-8443CFFC6889}" type="datetimeFigureOut">
              <a:rPr kumimoji="1" lang="ja-JP" altLang="en-US" smtClean="0"/>
              <a:t>2023/11/25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C93FD34-7B39-707C-A95D-ACC024F13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1F82BFA-15A7-3398-2567-9820355DD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ED0E-B563-47C6-9817-1F7EBE0E72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0764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6720A69-4E26-7E33-5F09-C5C90AAF8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14DDC-67F7-42FD-960F-8443CFFC6889}" type="datetimeFigureOut">
              <a:rPr kumimoji="1" lang="ja-JP" altLang="en-US" smtClean="0"/>
              <a:t>2023/11/25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D4E37EA-EED1-5867-8470-3A998DDF3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A5E648C-BCC1-AF16-E11E-7FD2D1C64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ED0E-B563-47C6-9817-1F7EBE0E72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9915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79BC4E-71F9-F367-678A-D516D50D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1F73AA-F469-23CD-8825-835A8C58A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A9304A6-4C1E-643A-FE23-1A84AAEE4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0DDE9F5-FAB1-832B-5930-69FD6532C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14DDC-67F7-42FD-960F-8443CFFC6889}" type="datetimeFigureOut">
              <a:rPr kumimoji="1" lang="ja-JP" altLang="en-US" smtClean="0"/>
              <a:t>2023/11/25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E804A70-168E-D0C5-1A50-58F40640E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AA2FFBE-F070-3AD7-A61E-B7F0F87A4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ED0E-B563-47C6-9817-1F7EBE0E72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1009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65A9C5-2962-500E-F801-F7C80793A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6BFC6AA-EF78-EDA2-655F-F6BD658F4E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E158022-F0A8-396C-5B4F-B4029172E4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355E6E7-BFC5-5BBB-33E5-2AF4F0AE6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14DDC-67F7-42FD-960F-8443CFFC6889}" type="datetimeFigureOut">
              <a:rPr kumimoji="1" lang="ja-JP" altLang="en-US" smtClean="0"/>
              <a:t>2023/11/25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A99A659-559B-7003-F44E-15D5AE928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E1E8CE2-468F-F221-8304-73ACAAAEB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ED0E-B563-47C6-9817-1F7EBE0E72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3567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2C7DBF8-7BC9-4670-166C-F7C7A1926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AD72878-2623-D5E4-8812-406A4B40A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81C424-3C86-9662-9CCC-A7C5A62BB6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14DDC-67F7-42FD-960F-8443CFFC6889}" type="datetimeFigureOut">
              <a:rPr kumimoji="1" lang="ja-JP" altLang="en-US" smtClean="0"/>
              <a:t>2023/11/25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29D6B8-C6D0-FE59-91F4-E7E343C15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829743-BD1F-B63B-D82B-910EF4D86C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1ED0E-B563-47C6-9817-1F7EBE0E72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9946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9ACD72-494A-0958-AB3B-0530AFA658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試作用回路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3E44471-AED2-2B91-1744-7973E645B0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B4</a:t>
            </a:r>
            <a:r>
              <a:rPr kumimoji="1" lang="ja-JP" altLang="en-US" dirty="0"/>
              <a:t>　小島 光</a:t>
            </a:r>
          </a:p>
        </p:txBody>
      </p:sp>
    </p:spTree>
    <p:extLst>
      <p:ext uri="{BB962C8B-B14F-4D97-AF65-F5344CB8AC3E}">
        <p14:creationId xmlns:p14="http://schemas.microsoft.com/office/powerpoint/2010/main" val="2989054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EDCA06-C0D6-61A7-0AAA-D12ED9A09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6FECF69-F19A-243E-B47E-2DFC79239F04}"/>
              </a:ext>
            </a:extLst>
          </p:cNvPr>
          <p:cNvSpPr txBox="1"/>
          <p:nvPr/>
        </p:nvSpPr>
        <p:spPr>
          <a:xfrm>
            <a:off x="838200" y="1609105"/>
            <a:ext cx="10360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ギルバート乗算回路</a:t>
            </a:r>
            <a:endParaRPr kumimoji="1" lang="en-US" altLang="ja-JP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800" dirty="0"/>
              <a:t>バッファ回路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3246540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F3F442-F1F6-506D-2EB1-14E9BF466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カレントミラーを用いた折り畳みカスコードギルバート乗算回路の設計手順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4B1DD37-629C-55AE-0A7D-E84DE91A50C5}"/>
              </a:ext>
            </a:extLst>
          </p:cNvPr>
          <p:cNvSpPr txBox="1"/>
          <p:nvPr/>
        </p:nvSpPr>
        <p:spPr>
          <a:xfrm>
            <a:off x="8377381" y="4334251"/>
            <a:ext cx="36394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ja-JP" altLang="en-US" dirty="0"/>
              <a:t>現実的なバイアス電圧を決める</a:t>
            </a:r>
            <a:endParaRPr kumimoji="1" lang="en-US" altLang="ja-JP" dirty="0"/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dirty="0"/>
              <a:t>そのうえで</a:t>
            </a:r>
            <a:r>
              <a:rPr kumimoji="1" lang="en-US" altLang="ja-JP" dirty="0"/>
              <a:t>MA</a:t>
            </a:r>
            <a:r>
              <a:rPr kumimoji="1" lang="ja-JP" altLang="en-US" dirty="0"/>
              <a:t>のサイズをなるべく小さくなるように決める</a:t>
            </a:r>
            <a:endParaRPr kumimoji="1" lang="en-US" altLang="ja-JP" dirty="0"/>
          </a:p>
          <a:p>
            <a:pPr marL="342900" indent="-342900">
              <a:buFont typeface="+mj-lt"/>
              <a:buAutoNum type="arabicPeriod"/>
            </a:pPr>
            <a:r>
              <a:rPr lang="en-US" altLang="ja-JP" dirty="0"/>
              <a:t>MB</a:t>
            </a:r>
            <a:r>
              <a:rPr lang="ja-JP" altLang="en-US" dirty="0"/>
              <a:t>のサイズを</a:t>
            </a:r>
            <a:r>
              <a:rPr lang="en-US" altLang="ja-JP" dirty="0"/>
              <a:t>MA</a:t>
            </a:r>
            <a:r>
              <a:rPr lang="ja-JP" altLang="en-US" dirty="0"/>
              <a:t>同様決める</a:t>
            </a:r>
            <a:endParaRPr lang="en-US" altLang="ja-JP" dirty="0"/>
          </a:p>
          <a:p>
            <a:pPr marL="342900" indent="-342900">
              <a:buFont typeface="+mj-lt"/>
              <a:buAutoNum type="arabicPeriod"/>
            </a:pPr>
            <a:r>
              <a:rPr kumimoji="1" lang="en-US" altLang="ja-JP" dirty="0"/>
              <a:t>MC,MMB</a:t>
            </a:r>
            <a:r>
              <a:rPr kumimoji="1" lang="ja-JP" altLang="en-US" dirty="0"/>
              <a:t>のサイズを決める</a:t>
            </a:r>
            <a:endParaRPr kumimoji="1" lang="en-US" altLang="ja-JP" dirty="0"/>
          </a:p>
          <a:p>
            <a:pPr marL="342900" indent="-342900">
              <a:buFont typeface="+mj-lt"/>
              <a:buAutoNum type="arabicPeriod"/>
            </a:pPr>
            <a:r>
              <a:rPr lang="en-US" altLang="ja-JP" dirty="0"/>
              <a:t>MMA</a:t>
            </a:r>
            <a:r>
              <a:rPr lang="ja-JP" altLang="en-US" dirty="0"/>
              <a:t>をバイアスと左右の電流比からサイズを決める</a:t>
            </a:r>
            <a:endParaRPr kumimoji="1" lang="ja-JP" altLang="en-US" dirty="0"/>
          </a:p>
        </p:txBody>
      </p:sp>
      <p:pic>
        <p:nvPicPr>
          <p:cNvPr id="10" name="図 9" descr="背景パターン&#10;&#10;自動的に生成された説明">
            <a:extLst>
              <a:ext uri="{FF2B5EF4-FFF2-40B4-BE49-F238E27FC236}">
                <a16:creationId xmlns:a16="http://schemas.microsoft.com/office/drawing/2014/main" id="{708ACA06-7278-83D9-7A45-2F55C4DA9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2106" y="1810502"/>
            <a:ext cx="9528067" cy="504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179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9A7110-F824-D331-F5A1-602494131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バッファ回路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7169ACA2-CCC8-39E1-DB63-33CD85E25ED0}"/>
                  </a:ext>
                </a:extLst>
              </p:cNvPr>
              <p:cNvSpPr txBox="1"/>
              <p:nvPr/>
            </p:nvSpPr>
            <p:spPr>
              <a:xfrm>
                <a:off x="443883" y="1429305"/>
                <a:ext cx="6702641" cy="44889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・ギルバートセルの出力は</a:t>
                </a:r>
                <a:r>
                  <a:rPr kumimoji="1" lang="en-US" altLang="ja-JP" dirty="0"/>
                  <a:t>1.4 V</a:t>
                </a:r>
                <a:r>
                  <a:rPr kumimoji="1" lang="ja-JP" altLang="en-US" dirty="0"/>
                  <a:t>を中心とする</a:t>
                </a:r>
                <a:r>
                  <a:rPr kumimoji="1" lang="en-US" altLang="ja-JP" dirty="0"/>
                  <a:t>+-0.4V</a:t>
                </a:r>
                <a:r>
                  <a:rPr kumimoji="1" lang="ja-JP" altLang="en-US" dirty="0"/>
                  <a:t>の出力</a:t>
                </a:r>
                <a:endParaRPr kumimoji="1" lang="en-US" altLang="ja-JP" dirty="0"/>
              </a:p>
              <a:p>
                <a:r>
                  <a:rPr kumimoji="1" lang="ja-JP" altLang="en-US" dirty="0"/>
                  <a:t>・</a:t>
                </a:r>
                <a:r>
                  <a:rPr kumimoji="1" lang="en-US" altLang="ja-JP" dirty="0"/>
                  <a:t>gm=20mS</a:t>
                </a:r>
                <a:r>
                  <a:rPr kumimoji="1" lang="ja-JP" altLang="en-US" dirty="0"/>
                  <a:t>となるようなバッファを作る</a:t>
                </a:r>
                <a:endParaRPr kumimoji="1" lang="en-US" altLang="ja-JP" dirty="0"/>
              </a:p>
              <a:p>
                <a:endParaRPr lang="en-US" altLang="ja-JP" dirty="0"/>
              </a:p>
              <a:p>
                <a:r>
                  <a:rPr lang="ja-JP" altLang="en-US" dirty="0"/>
                  <a:t>今回は右のようなバッファを検討した</a:t>
                </a:r>
                <a:endParaRPr lang="en-US" altLang="ja-JP" dirty="0"/>
              </a:p>
              <a:p>
                <a:endParaRPr lang="en-US" altLang="ja-JP" dirty="0"/>
              </a:p>
              <a:p>
                <a:r>
                  <a:rPr lang="ja-JP" altLang="en-US" dirty="0"/>
                  <a:t>直流バイアスにおいて飽和領域で</a:t>
                </a:r>
                <a:r>
                  <a:rPr lang="en-US" altLang="ja-JP" dirty="0" err="1"/>
                  <a:t>mos</a:t>
                </a:r>
                <a:r>
                  <a:rPr lang="ja-JP" altLang="en-US" dirty="0"/>
                  <a:t>に流れる電流は</a:t>
                </a:r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ja-JP" b="0" dirty="0"/>
              </a:p>
              <a:p>
                <a:r>
                  <a:rPr lang="ja-JP" altLang="en-US" dirty="0"/>
                  <a:t>であらわされる。また、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ja-JP" altLang="en-US" dirty="0"/>
                  <a:t>に流れる電流は</a:t>
                </a:r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altLang="ja-JP" b="0" dirty="0"/>
              </a:p>
              <a:p>
                <a:r>
                  <a:rPr lang="ja-JP" altLang="en-US" dirty="0"/>
                  <a:t>この</a:t>
                </a:r>
                <a:r>
                  <a:rPr lang="en-US" altLang="ja-JP" dirty="0"/>
                  <a:t>2</a:t>
                </a:r>
                <a:r>
                  <a:rPr lang="ja-JP" altLang="en-US" dirty="0"/>
                  <a:t>式を連立すると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ja-JP" altLang="en-US" dirty="0"/>
                  <a:t>が等しいとき</a:t>
                </a:r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=1.4±1.07238⋯=0.3276⋯, 2.4723⋯</m:t>
                      </m:r>
                    </m:oMath>
                  </m:oMathPara>
                </a14:m>
                <a:endParaRPr lang="en-US" altLang="ja-JP" b="0" dirty="0"/>
              </a:p>
              <a:p>
                <a:r>
                  <a:rPr lang="ja-JP" altLang="en-US" dirty="0"/>
                  <a:t>となる。ただし、</a:t>
                </a:r>
                <a:r>
                  <a:rPr lang="en-US" altLang="ja-JP" dirty="0"/>
                  <a:t>.op</a:t>
                </a:r>
                <a:r>
                  <a:rPr lang="ja-JP" altLang="en-US" dirty="0"/>
                  <a:t>解析の結果から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=0.53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ja-JP" altLang="en-US" dirty="0"/>
                  <a:t>とした。</a:t>
                </a:r>
                <a:endParaRPr lang="en-US" altLang="ja-JP" dirty="0"/>
              </a:p>
              <a:p>
                <a:r>
                  <a:rPr lang="ja-JP" altLang="en-US" dirty="0"/>
                  <a:t>すなわち電流と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ja-JP" altLang="en-US" dirty="0"/>
                  <a:t>の条件を満たす出力電位は</a:t>
                </a:r>
                <a:endParaRPr lang="en-US" altLang="ja-JP" dirty="0"/>
              </a:p>
              <a:p>
                <a:r>
                  <a:rPr lang="ja-JP" altLang="en-US" dirty="0"/>
                  <a:t>約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0.33</m:t>
                    </m:r>
                  </m:oMath>
                </a14:m>
                <a:r>
                  <a:rPr lang="en-US" altLang="ja-JP" dirty="0"/>
                  <a:t> V</a:t>
                </a:r>
                <a:r>
                  <a:rPr lang="ja-JP" altLang="en-US" dirty="0"/>
                  <a:t>と決められる。</a:t>
                </a:r>
                <a:endParaRPr lang="en-US" altLang="ja-JP" dirty="0"/>
              </a:p>
              <a:p>
                <a:r>
                  <a:rPr lang="ja-JP" altLang="en-US" dirty="0"/>
                  <a:t>この条件で電流が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=6.6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𝑚𝐴</m:t>
                    </m:r>
                  </m:oMath>
                </a14:m>
                <a:r>
                  <a:rPr lang="ja-JP" altLang="en-US" dirty="0"/>
                  <a:t>となる形状を探せばよい。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7169ACA2-CCC8-39E1-DB63-33CD85E25E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883" y="1429305"/>
                <a:ext cx="6702641" cy="4488921"/>
              </a:xfrm>
              <a:prstGeom prst="rect">
                <a:avLst/>
              </a:prstGeom>
              <a:blipFill>
                <a:blip r:embed="rId2"/>
                <a:stretch>
                  <a:fillRect l="-819" t="-678" b="-12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図 4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CAE2ABF9-7AC7-BBF6-63ED-5588E6408B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245" y="2477932"/>
            <a:ext cx="4517145" cy="312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636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3138</TotalTime>
  <Words>208</Words>
  <Application>Microsoft Office PowerPoint</Application>
  <PresentationFormat>ワイド画面</PresentationFormat>
  <Paragraphs>27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游ゴシック</vt:lpstr>
      <vt:lpstr>游ゴシック Light</vt:lpstr>
      <vt:lpstr>Arial</vt:lpstr>
      <vt:lpstr>Cambria Math</vt:lpstr>
      <vt:lpstr>Office テーマ</vt:lpstr>
      <vt:lpstr>試作用回路</vt:lpstr>
      <vt:lpstr>目次</vt:lpstr>
      <vt:lpstr>カレントミラーを用いた折り畳みカスコードギルバート乗算回路の設計手順</vt:lpstr>
      <vt:lpstr>バッファ回路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Hikaru Kojima</dc:creator>
  <cp:lastModifiedBy>Hikaru Kojima</cp:lastModifiedBy>
  <cp:revision>6</cp:revision>
  <dcterms:created xsi:type="dcterms:W3CDTF">2023-11-17T06:12:19Z</dcterms:created>
  <dcterms:modified xsi:type="dcterms:W3CDTF">2023-11-25T12:30:24Z</dcterms:modified>
</cp:coreProperties>
</file>