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96" r:id="rId4"/>
    <p:sldId id="262" r:id="rId5"/>
    <p:sldId id="277" r:id="rId6"/>
    <p:sldId id="278" r:id="rId7"/>
    <p:sldId id="318" r:id="rId8"/>
    <p:sldId id="317" r:id="rId9"/>
    <p:sldId id="319" r:id="rId10"/>
    <p:sldId id="320" r:id="rId11"/>
    <p:sldId id="273" r:id="rId1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B8FF"/>
    <a:srgbClr val="6666FF"/>
    <a:srgbClr val="FFEBEB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60"/>
  </p:normalViewPr>
  <p:slideViewPr>
    <p:cSldViewPr snapToGrid="0">
      <p:cViewPr>
        <p:scale>
          <a:sx n="110" d="100"/>
          <a:sy n="110" d="100"/>
        </p:scale>
        <p:origin x="100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357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0032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642351" y="304801"/>
            <a:ext cx="2607733" cy="577056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12801" y="304801"/>
            <a:ext cx="7626351" cy="577056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76787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1" y="304801"/>
            <a:ext cx="10335684" cy="9699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89136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9D1BBB-14DC-4031-9C76-259BB84C6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F916C6-187C-47D3-84FB-3199FDC49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3FA79A-A742-401D-B9D6-0BA7481C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0D3CFB-7B74-4EDF-B269-B335CDA2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BA12A5-A23F-4530-B961-AAFDA779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089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925B9B-0A4E-4C17-AFA4-D90E04B5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3BF400-BC48-41C5-8127-495F386C0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D8465E-0F7A-42B0-9AC2-8DD80041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248132-5468-44CB-91AF-E462850E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C6B2A4-0934-43FC-AB8C-9B511F45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39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B83522-E9A4-4003-A2C7-313BDC05F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CFFF9C-EBC5-429C-9808-8971AA00E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A590EC-CC0D-428B-A915-7891CCA0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64EFEC-317B-450D-8CE1-58524F26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47AB0A-2401-4679-ACA4-730954F2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840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9BF38B-5B97-494C-8D62-14D4E59C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CB493D-0CC0-4C44-A689-DB592815D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0BB8BA-C562-4B5D-8CCD-FB200A0D7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EC8A53-B923-47EF-B0BF-906088E7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F2951A-156C-429E-955E-B259165B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C95171-D0EA-4D8C-80B5-0DF779F2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723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46D7E3-C0B1-4C32-AC69-845D4A40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6E6FB5-08E2-4029-8E47-5A4C59482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4928E5-09CF-4144-8226-8C8CF1352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166BEF-5BEB-44CC-A62F-90FFFB886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0B7A22F-197F-4E39-94C1-B14BFB04F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984F24-A207-41DD-9DF0-70140622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5ECB7A9-2C96-4513-9141-69F08547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56B06A-49A1-4F94-A803-602962D7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359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36ACDE-57B2-4C1B-BF40-CDAA0CF0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659DE5-BCE7-49A1-A1E5-13EB3F1C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C2B623-904F-4F78-BFFB-C533CA61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99E2790-A491-4E20-B817-EB1559A0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517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E773088-9BA2-4210-84D9-59FA8209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64D5B4-12AD-4A76-ABEF-2FAF374D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BF9661-6511-4360-B7BE-AEE8C948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57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1425" y="260649"/>
            <a:ext cx="10335684" cy="9699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0705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E6B4F-E1CE-4DE2-819A-44B24B11C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13BF70-3299-4DA5-8D5A-6A9A89F89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FD7149-F76D-4C13-AF8D-525367FCA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ADB1EA-7F6F-4EE7-B63C-A5628F12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C5D418-A908-4AD4-AA94-E81E8A41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532A57-BB68-4617-A41D-35FF812B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1610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F71E9B-8EFB-43AC-AE21-DB6EABC7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D67CC34-6A65-4840-BBED-BD20A0FC6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C29EC5-15B5-48CA-ADB7-B73093CD8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369455-D6A2-42F4-AB23-DFE79FB8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9C9F1C-896B-4EF9-A123-F22B9560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8CC18E-6399-4E02-9169-9C4583CA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861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8CEFF-6F9C-4B8E-AD77-0F8E7B921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7B1E06-0951-4041-8776-30477B382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87EA10-84DC-4509-8BD4-5B45637C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A70E1F-261E-4F63-A4D0-61F51539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3286F8-803F-4D73-8ED4-8EBA5555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398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A472224-E8B6-42C4-88E1-A4A515367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192280-E332-4CA9-934E-FF2BDC528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C171D2-8812-49D7-9291-AAFD69CF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AD09AE-6C18-430E-875D-BF047583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FC3FA8-B7C8-4056-A386-0B0E8EF5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20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9725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12800" y="1295401"/>
            <a:ext cx="5115984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31985" y="1295401"/>
            <a:ext cx="5118100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48611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59121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6951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6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1048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186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2801" y="304801"/>
            <a:ext cx="10335684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タイトルテキストの書式を編集するにはクリックします。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1" y="1295401"/>
            <a:ext cx="10437284" cy="477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アウトラインテキストの書式を編集するにはクリックします。</a:t>
            </a:r>
          </a:p>
          <a:p>
            <a:pPr lvl="1"/>
            <a:r>
              <a:rPr lang="en-GB" altLang="ja-JP"/>
              <a:t>2</a:t>
            </a:r>
            <a:r>
              <a:rPr lang="ja-JP" altLang="en-GB"/>
              <a:t>レベル目のアウトライン</a:t>
            </a:r>
          </a:p>
          <a:p>
            <a:pPr lvl="2"/>
            <a:r>
              <a:rPr lang="en-GB" altLang="ja-JP"/>
              <a:t>3</a:t>
            </a:r>
            <a:r>
              <a:rPr lang="ja-JP" altLang="en-GB"/>
              <a:t>レベル目のアウトライン</a:t>
            </a:r>
          </a:p>
          <a:p>
            <a:pPr lvl="3"/>
            <a:r>
              <a:rPr lang="en-GB" altLang="ja-JP"/>
              <a:t>4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5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6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7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8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9</a:t>
            </a:r>
            <a:r>
              <a:rPr lang="ja-JP" altLang="en-GB"/>
              <a:t>レベル目のアウトライン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914400" y="6284914"/>
            <a:ext cx="2540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165600" y="6284914"/>
            <a:ext cx="3860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030" name="AutoShape 5"/>
          <p:cNvSpPr>
            <a:spLocks noChangeArrowheads="1"/>
          </p:cNvSpPr>
          <p:nvPr/>
        </p:nvSpPr>
        <p:spPr bwMode="auto">
          <a:xfrm>
            <a:off x="814918" y="1125538"/>
            <a:ext cx="10545233" cy="76200"/>
          </a:xfrm>
          <a:prstGeom prst="homePlate">
            <a:avLst>
              <a:gd name="adj" fmla="val 168661"/>
            </a:avLst>
          </a:prstGeom>
          <a:gradFill rotWithShape="0">
            <a:gsLst>
              <a:gs pos="0">
                <a:srgbClr val="B2B2B2"/>
              </a:gs>
              <a:gs pos="100000">
                <a:srgbClr val="21499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818" y="7938"/>
            <a:ext cx="1631949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2" name="AutoShape 7"/>
          <p:cNvSpPr>
            <a:spLocks noChangeArrowheads="1"/>
          </p:cNvSpPr>
          <p:nvPr/>
        </p:nvSpPr>
        <p:spPr bwMode="auto">
          <a:xfrm>
            <a:off x="-16933" y="6515100"/>
            <a:ext cx="12240684" cy="342900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rgbClr val="40325A"/>
              </a:gs>
              <a:gs pos="100000">
                <a:srgbClr val="191919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80713" algn="l"/>
              </a:tabLst>
            </a:pPr>
            <a:r>
              <a:rPr lang="en-US" altLang="ja-JP" sz="1800">
                <a:solidFill>
                  <a:srgbClr val="FFFFFF"/>
                </a:solidFill>
              </a:rPr>
              <a:t>Meiji University	Integrated Circuit System Laboratory</a:t>
            </a: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8917518" y="6542088"/>
            <a:ext cx="3130549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07904F1A-5AC7-4F54-9FC5-F69F477A59CE}" type="slidenum">
              <a:rPr lang="en-US" sz="1800" smtClean="0">
                <a:solidFill>
                  <a:srgbClr val="FFFFFF"/>
                </a:solidFill>
              </a:rPr>
              <a:pPr algn="r">
                <a:defRPr/>
              </a:pPr>
              <a:t>‹#›</a:t>
            </a:fld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95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9pPr>
    </p:titleStyle>
    <p:bodyStyle>
      <a:lvl1pPr marL="342900" indent="-3429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000">
          <a:solidFill>
            <a:srgbClr val="000000"/>
          </a:solidFill>
          <a:latin typeface="Arial" charset="0"/>
          <a:ea typeface="+mn-ea"/>
        </a:defRPr>
      </a:lvl2pPr>
      <a:lvl3pPr marL="1143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>
          <a:solidFill>
            <a:srgbClr val="000000"/>
          </a:solidFill>
          <a:latin typeface="Arial" charset="0"/>
          <a:ea typeface="+mn-ea"/>
        </a:defRPr>
      </a:lvl3pPr>
      <a:lvl4pPr marL="1600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1600">
          <a:solidFill>
            <a:srgbClr val="000000"/>
          </a:solidFill>
          <a:latin typeface="Arial" charset="0"/>
          <a:ea typeface="+mn-ea"/>
        </a:defRPr>
      </a:lvl4pPr>
      <a:lvl5pPr marL="20574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1600">
          <a:solidFill>
            <a:srgbClr val="000000"/>
          </a:solidFill>
          <a:latin typeface="Arial" charset="0"/>
          <a:ea typeface="+mn-ea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BFA6F6-0121-4225-A01B-C4B81926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8C0699-9C52-4007-9F13-168452A47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9F4E75-6D32-4D25-92BC-63DA2B1EC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2B764-BDF7-4A30-985C-E80AA56795B3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D69755-9117-4E24-9084-CD8A927F5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203F79-33C8-45FC-B8DB-D143AF3BE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39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47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0.png"/><Relationship Id="rId11" Type="http://schemas.openxmlformats.org/officeDocument/2006/relationships/image" Target="../media/image460.png"/><Relationship Id="rId5" Type="http://schemas.openxmlformats.org/officeDocument/2006/relationships/image" Target="../media/image400.png"/><Relationship Id="rId15" Type="http://schemas.openxmlformats.org/officeDocument/2006/relationships/image" Target="../media/image50.png"/><Relationship Id="rId10" Type="http://schemas.openxmlformats.org/officeDocument/2006/relationships/image" Target="../media/image450.png"/><Relationship Id="rId4" Type="http://schemas.openxmlformats.org/officeDocument/2006/relationships/image" Target="../media/image390.png"/><Relationship Id="rId9" Type="http://schemas.openxmlformats.org/officeDocument/2006/relationships/image" Target="../media/image440.png"/><Relationship Id="rId14" Type="http://schemas.openxmlformats.org/officeDocument/2006/relationships/image" Target="../media/image4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69943A-0527-4D2E-86A5-B7B9CDC8B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sz="4000" dirty="0"/>
              <a:t>ミーティング</a:t>
            </a:r>
            <a:r>
              <a:rPr kumimoji="1" lang="ja-JP" altLang="en-US" sz="4000" dirty="0"/>
              <a:t>　</a:t>
            </a:r>
            <a:r>
              <a:rPr kumimoji="1" lang="en-US" altLang="ja-JP" sz="4000" dirty="0"/>
              <a:t>23/04/27</a:t>
            </a:r>
            <a:endParaRPr kumimoji="1" lang="ja-JP" altLang="en-US" sz="4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622C90-F54A-4BDF-9490-9857FAA72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明治大学　</a:t>
            </a:r>
            <a:r>
              <a:rPr kumimoji="1" lang="en-US" altLang="ja-JP" dirty="0"/>
              <a:t>M1</a:t>
            </a:r>
            <a:r>
              <a:rPr kumimoji="1" lang="ja-JP" altLang="en-US" dirty="0"/>
              <a:t>　　大塚　雄太</a:t>
            </a:r>
          </a:p>
        </p:txBody>
      </p:sp>
    </p:spTree>
    <p:extLst>
      <p:ext uri="{BB962C8B-B14F-4D97-AF65-F5344CB8AC3E}">
        <p14:creationId xmlns:p14="http://schemas.microsoft.com/office/powerpoint/2010/main" val="4168068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EFE316-2F13-B503-C286-E7FF282E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次回</a:t>
            </a:r>
            <a:r>
              <a:rPr kumimoji="1" lang="en-US" altLang="ja-JP" dirty="0"/>
              <a:t>(</a:t>
            </a:r>
            <a:r>
              <a:rPr lang="en-US" altLang="ja-JP" dirty="0"/>
              <a:t>5</a:t>
            </a:r>
            <a:r>
              <a:rPr kumimoji="1" lang="en-US" altLang="ja-JP" dirty="0"/>
              <a:t>/9)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61BD4BE-D44B-52D2-A56A-4862570E4F02}"/>
              </a:ext>
            </a:extLst>
          </p:cNvPr>
          <p:cNvSpPr txBox="1"/>
          <p:nvPr/>
        </p:nvSpPr>
        <p:spPr>
          <a:xfrm>
            <a:off x="812801" y="1393372"/>
            <a:ext cx="3161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・全体のフロアプランを考える。</a:t>
            </a:r>
            <a:endParaRPr lang="en-US" altLang="ja-JP" dirty="0"/>
          </a:p>
          <a:p>
            <a:r>
              <a:rPr lang="ja-JP" altLang="en-US" dirty="0"/>
              <a:t>・スケジュールの見直し（修正）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308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夜に光っている星&#10;&#10;自動的に生成された説明">
            <a:extLst>
              <a:ext uri="{FF2B5EF4-FFF2-40B4-BE49-F238E27FC236}">
                <a16:creationId xmlns:a16="http://schemas.microsoft.com/office/drawing/2014/main" id="{2E0123B7-DB38-221B-29AF-619BE2CF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547" y="1794571"/>
            <a:ext cx="9180964" cy="44033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6180637B-F8FB-F5AF-B146-563F360011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1986193"/>
                  </p:ext>
                </p:extLst>
              </p:nvPr>
            </p:nvGraphicFramePr>
            <p:xfrm>
              <a:off x="76489" y="1662157"/>
              <a:ext cx="2736000" cy="46154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6000">
                      <a:extLst>
                        <a:ext uri="{9D8B030D-6E8A-4147-A177-3AD203B41FA5}">
                          <a16:colId xmlns:a16="http://schemas.microsoft.com/office/drawing/2014/main" val="115192377"/>
                        </a:ext>
                      </a:extLst>
                    </a:gridCol>
                    <a:gridCol w="1620000">
                      <a:extLst>
                        <a:ext uri="{9D8B030D-6E8A-4147-A177-3AD203B41FA5}">
                          <a16:colId xmlns:a16="http://schemas.microsoft.com/office/drawing/2014/main" val="3125534251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solidFill>
                                <a:sysClr val="windowText" lastClr="000000"/>
                              </a:solidFill>
                            </a:rPr>
                            <a:t>ギルバートセル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kumimoji="1" lang="ja-JP" altLang="en-US" dirty="0">
                              <a:solidFill>
                                <a:sysClr val="windowText" lastClr="000000"/>
                              </a:solidFill>
                            </a:rPr>
                            <a:t>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59950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1 V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2577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sz="16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205 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l-GR" altLang="ja-JP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57121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CTR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0.8 V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548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ctr</m:t>
                                  </m:r>
                                  <m: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1600" i="0" dirty="0">
                              <a:solidFill>
                                <a:sysClr val="windowText" lastClr="000000"/>
                              </a:solidFill>
                            </a:rPr>
                            <a:t>,</a:t>
                          </a:r>
                          <a:r>
                            <a:rPr kumimoji="1" lang="en-US" altLang="ja-JP" sz="1600" b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ctr</m:t>
                                  </m:r>
                                  <m: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ja-JP" altLang="en-US" sz="1600" dirty="0">
                              <a:solidFill>
                                <a:sysClr val="windowText" lastClr="000000"/>
                              </a:solidFill>
                            </a:rPr>
                            <a:t>重み</a:t>
                          </a:r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(-0.1~0.1 V)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2442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0.6 V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3237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  <m: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1600" i="0" dirty="0">
                              <a:solidFill>
                                <a:sysClr val="windowText" lastClr="000000"/>
                              </a:solidFill>
                            </a:rPr>
                            <a:t>,</a:t>
                          </a:r>
                          <a:r>
                            <a:rPr kumimoji="1" lang="en-US" altLang="ja-JP" sz="1600" b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  <m: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dirty="0">
                              <a:solidFill>
                                <a:sysClr val="windowText" lastClr="000000"/>
                              </a:solidFill>
                            </a:rPr>
                            <a:t>入力</a:t>
                          </a:r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(-0.1~0.1 V)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4675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MUL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0.45 V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07245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1~4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den>
                                </m:f>
                                <m:r>
                                  <a:rPr kumimoji="1" lang="en-US" altLang="ja-JP" sz="16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9.6 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um</m:t>
                                    </m:r>
                                  </m:num>
                                  <m:den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65 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nm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66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1,   2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den>
                                </m:f>
                                <m:r>
                                  <a:rPr kumimoji="1" lang="en-US" altLang="ja-JP" sz="16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19.2 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um</m:t>
                                    </m:r>
                                  </m:num>
                                  <m:den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65 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nm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82718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den>
                                </m:f>
                                <m:r>
                                  <a:rPr kumimoji="1" lang="en-US" altLang="ja-JP" sz="16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38.4 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um</m:t>
                                    </m:r>
                                  </m:num>
                                  <m:den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65 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nm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347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6180637B-F8FB-F5AF-B146-563F360011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1986193"/>
                  </p:ext>
                </p:extLst>
              </p:nvPr>
            </p:nvGraphicFramePr>
            <p:xfrm>
              <a:off x="76489" y="1662157"/>
              <a:ext cx="2736000" cy="46154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6000">
                      <a:extLst>
                        <a:ext uri="{9D8B030D-6E8A-4147-A177-3AD203B41FA5}">
                          <a16:colId xmlns:a16="http://schemas.microsoft.com/office/drawing/2014/main" val="115192377"/>
                        </a:ext>
                      </a:extLst>
                    </a:gridCol>
                    <a:gridCol w="1620000">
                      <a:extLst>
                        <a:ext uri="{9D8B030D-6E8A-4147-A177-3AD203B41FA5}">
                          <a16:colId xmlns:a16="http://schemas.microsoft.com/office/drawing/2014/main" val="3125534251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solidFill>
                                <a:sysClr val="windowText" lastClr="000000"/>
                              </a:solidFill>
                            </a:rPr>
                            <a:t>ギルバートセル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kumimoji="1" lang="ja-JP" altLang="en-US" dirty="0">
                              <a:solidFill>
                                <a:sysClr val="windowText" lastClr="000000"/>
                              </a:solidFill>
                            </a:rPr>
                            <a:t>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59950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3" t="-104918" r="-145652" b="-1045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1 V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2577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3" t="-204918" r="-145652" b="-945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549" t="-204918" r="-752" b="-9459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57121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3" t="-304918" r="-145652" b="-845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0.8 V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548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3" t="-404918" r="-145652" b="-745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ja-JP" altLang="en-US" sz="1600" dirty="0">
                              <a:solidFill>
                                <a:sysClr val="windowText" lastClr="000000"/>
                              </a:solidFill>
                            </a:rPr>
                            <a:t>重み</a:t>
                          </a:r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(-0.1~0.1 V)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2442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3" t="-513333" r="-145652" b="-6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0.6 V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3237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3" t="-603279" r="-145652" b="-5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dirty="0">
                              <a:solidFill>
                                <a:sysClr val="windowText" lastClr="000000"/>
                              </a:solidFill>
                            </a:rPr>
                            <a:t>入力</a:t>
                          </a:r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(-0.1~0.1 V)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4675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3" t="-703279" r="-145652" b="-4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0.45 V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0724505"/>
                      </a:ext>
                    </a:extLst>
                  </a:tr>
                  <a:tr h="54959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3" t="-544444" r="-145652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549" t="-544444" r="-752" b="-2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66205"/>
                      </a:ext>
                    </a:extLst>
                  </a:tr>
                  <a:tr h="54959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3" t="-637363" r="-145652" b="-10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549" t="-637363" r="-752" b="-101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8271860"/>
                      </a:ext>
                    </a:extLst>
                  </a:tr>
                  <a:tr h="54959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3" t="-745556" r="-145652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549" t="-745556" r="-752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347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9237A100-D016-7A60-AC01-FCCC0FEED8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0841121"/>
                  </p:ext>
                </p:extLst>
              </p:nvPr>
            </p:nvGraphicFramePr>
            <p:xfrm>
              <a:off x="2904068" y="1662157"/>
              <a:ext cx="2160000" cy="18408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115192377"/>
                        </a:ext>
                      </a:extLst>
                    </a:gridCol>
                    <a:gridCol w="1368000">
                      <a:extLst>
                        <a:ext uri="{9D8B030D-6E8A-4147-A177-3AD203B41FA5}">
                          <a16:colId xmlns:a16="http://schemas.microsoft.com/office/drawing/2014/main" val="3125534251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solidFill>
                                <a:sysClr val="windowText" lastClr="000000"/>
                              </a:solidFill>
                            </a:rPr>
                            <a:t>バッファ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kumimoji="1" lang="ja-JP" altLang="en-US" dirty="0">
                              <a:solidFill>
                                <a:sysClr val="windowText" lastClr="000000"/>
                              </a:solidFill>
                            </a:rPr>
                            <a:t>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59950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BUFF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i="0" dirty="0">
                              <a:solidFill>
                                <a:sysClr val="windowText" lastClr="000000"/>
                              </a:solidFill>
                            </a:rPr>
                            <a:t>0.45 V</a:t>
                          </a:r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2577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BUFF</m:t>
                                    </m:r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den>
                                </m:f>
                                <m:r>
                                  <a:rPr kumimoji="1" lang="en-US" altLang="ja-JP" sz="16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um</m:t>
                                    </m:r>
                                  </m:num>
                                  <m:den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120 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nm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548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BUFF</m:t>
                                    </m:r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den>
                                </m:f>
                                <m:r>
                                  <a:rPr kumimoji="1" lang="en-US" altLang="ja-JP" sz="16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600 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nm</m:t>
                                    </m:r>
                                  </m:num>
                                  <m:den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120 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nm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2442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9237A100-D016-7A60-AC01-FCCC0FEED8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0841121"/>
                  </p:ext>
                </p:extLst>
              </p:nvPr>
            </p:nvGraphicFramePr>
            <p:xfrm>
              <a:off x="2904068" y="1662157"/>
              <a:ext cx="2160000" cy="18408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115192377"/>
                        </a:ext>
                      </a:extLst>
                    </a:gridCol>
                    <a:gridCol w="1368000">
                      <a:extLst>
                        <a:ext uri="{9D8B030D-6E8A-4147-A177-3AD203B41FA5}">
                          <a16:colId xmlns:a16="http://schemas.microsoft.com/office/drawing/2014/main" val="3125534251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solidFill>
                                <a:sysClr val="windowText" lastClr="000000"/>
                              </a:solidFill>
                            </a:rPr>
                            <a:t>バッファ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kumimoji="1" lang="ja-JP" altLang="en-US" dirty="0">
                              <a:solidFill>
                                <a:sysClr val="windowText" lastClr="000000"/>
                              </a:solidFill>
                            </a:rPr>
                            <a:t>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59950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69" t="-104918" r="-17461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i="0" dirty="0">
                              <a:solidFill>
                                <a:sysClr val="windowText" lastClr="000000"/>
                              </a:solidFill>
                            </a:rPr>
                            <a:t>0.45 V</a:t>
                          </a:r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2577246"/>
                      </a:ext>
                    </a:extLst>
                  </a:tr>
                  <a:tr h="54959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69" t="-137363" r="-174615" b="-10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222" t="-137363" r="-889" b="-101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5484399"/>
                      </a:ext>
                    </a:extLst>
                  </a:tr>
                  <a:tr h="54959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69" t="-240000" r="-174615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222" t="-240000" r="-889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24428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38D4719-78DD-251A-424E-A4A04E9080F9}"/>
              </a:ext>
            </a:extLst>
          </p:cNvPr>
          <p:cNvSpPr/>
          <p:nvPr/>
        </p:nvSpPr>
        <p:spPr bwMode="auto">
          <a:xfrm>
            <a:off x="5706533" y="2435314"/>
            <a:ext cx="1362560" cy="1224492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4D45BA2-D035-210C-4772-7179D598B8A7}"/>
              </a:ext>
            </a:extLst>
          </p:cNvPr>
          <p:cNvSpPr/>
          <p:nvPr/>
        </p:nvSpPr>
        <p:spPr bwMode="auto">
          <a:xfrm>
            <a:off x="2888826" y="3996267"/>
            <a:ext cx="4595707" cy="22633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21FF1B59-25FA-6E8C-53F9-861027C0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入力ギルバートセル回路図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EFDC866-0F36-2BF4-CD9E-3593D83F16EB}"/>
              </a:ext>
            </a:extLst>
          </p:cNvPr>
          <p:cNvSpPr txBox="1"/>
          <p:nvPr/>
        </p:nvSpPr>
        <p:spPr>
          <a:xfrm>
            <a:off x="10898741" y="61677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TSMC65nm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047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716014-8208-1268-A091-64720551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PAD</a:t>
            </a:r>
            <a:r>
              <a:rPr kumimoji="1" lang="ja-JP" altLang="en-US" dirty="0"/>
              <a:t>配置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7DBE555-EAB8-427D-57D7-7E548B90F58A}"/>
              </a:ext>
            </a:extLst>
          </p:cNvPr>
          <p:cNvSpPr/>
          <p:nvPr/>
        </p:nvSpPr>
        <p:spPr>
          <a:xfrm>
            <a:off x="6689860" y="1696289"/>
            <a:ext cx="4225694" cy="4225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2927D9F-9C0A-FFB7-03A9-86F231F61AA8}"/>
                  </a:ext>
                </a:extLst>
              </p:cNvPr>
              <p:cNvSpPr txBox="1"/>
              <p:nvPr/>
            </p:nvSpPr>
            <p:spPr>
              <a:xfrm>
                <a:off x="7502923" y="5037287"/>
                <a:ext cx="143180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CTR</m:t>
                          </m:r>
                        </m:sub>
                      </m:sSub>
                      <m:r>
                        <a:rPr kumimoji="1" lang="en-US" altLang="ja-JP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ctr</m:t>
                          </m:r>
                          <m: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2927D9F-9C0A-FFB7-03A9-86F231F61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923" y="5037287"/>
                <a:ext cx="143180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BA95DF-05E4-CBB0-588F-C81AA1F46AA9}"/>
                  </a:ext>
                </a:extLst>
              </p:cNvPr>
              <p:cNvSpPr txBox="1"/>
              <p:nvPr/>
            </p:nvSpPr>
            <p:spPr>
              <a:xfrm>
                <a:off x="9084763" y="5035039"/>
                <a:ext cx="14067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CTR</m:t>
                          </m:r>
                        </m:sub>
                      </m:sSub>
                      <m:r>
                        <a:rPr kumimoji="1" lang="en-US" altLang="ja-JP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ctr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BA95DF-05E4-CBB0-588F-C81AA1F46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763" y="5035039"/>
                <a:ext cx="140673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E8BA3EF-A401-E743-1556-151DB33D19CC}"/>
                  </a:ext>
                </a:extLst>
              </p:cNvPr>
              <p:cNvSpPr txBox="1"/>
              <p:nvPr/>
            </p:nvSpPr>
            <p:spPr>
              <a:xfrm>
                <a:off x="7257202" y="1268821"/>
                <a:ext cx="70679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DD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E8BA3EF-A401-E743-1556-151DB33D1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202" y="1268821"/>
                <a:ext cx="7067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11E0B08-C031-7B39-E8F0-9C0BF0FC4ED6}"/>
                  </a:ext>
                </a:extLst>
              </p:cNvPr>
              <p:cNvSpPr txBox="1"/>
              <p:nvPr/>
            </p:nvSpPr>
            <p:spPr>
              <a:xfrm>
                <a:off x="6877531" y="5989201"/>
                <a:ext cx="70679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MUL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11E0B08-C031-7B39-E8F0-9C0BF0FC4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531" y="5989201"/>
                <a:ext cx="7067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874C56E-E6CF-8CC2-8C7C-AEB8CA4C14C2}"/>
                  </a:ext>
                </a:extLst>
              </p:cNvPr>
              <p:cNvSpPr txBox="1"/>
              <p:nvPr/>
            </p:nvSpPr>
            <p:spPr>
              <a:xfrm>
                <a:off x="9634535" y="1272740"/>
                <a:ext cx="70679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BUFF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874C56E-E6CF-8CC2-8C7C-AEB8CA4C1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535" y="1272740"/>
                <a:ext cx="7067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3B25600E-74DB-D10A-C21A-7CBD9F07235C}"/>
              </a:ext>
            </a:extLst>
          </p:cNvPr>
          <p:cNvGrpSpPr/>
          <p:nvPr/>
        </p:nvGrpSpPr>
        <p:grpSpPr>
          <a:xfrm rot="5400000">
            <a:off x="6097169" y="3727202"/>
            <a:ext cx="1791810" cy="231086"/>
            <a:chOff x="7107674" y="5298182"/>
            <a:chExt cx="2843073" cy="366665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BCAD9833-9FB1-8B99-5003-61ED8A530A03}"/>
                </a:ext>
              </a:extLst>
            </p:cNvPr>
            <p:cNvSpPr/>
            <p:nvPr/>
          </p:nvSpPr>
          <p:spPr>
            <a:xfrm>
              <a:off x="9590747" y="5298182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2A10D70-D4AF-B617-EC6D-66B4B858C070}"/>
                </a:ext>
              </a:extLst>
            </p:cNvPr>
            <p:cNvSpPr/>
            <p:nvPr/>
          </p:nvSpPr>
          <p:spPr>
            <a:xfrm>
              <a:off x="7107674" y="530484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28887DA-2C52-FBAA-B712-B742B0143963}"/>
                </a:ext>
              </a:extLst>
            </p:cNvPr>
            <p:cNvSpPr/>
            <p:nvPr/>
          </p:nvSpPr>
          <p:spPr>
            <a:xfrm>
              <a:off x="7732070" y="530484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</a:t>
              </a:r>
              <a:endParaRPr kumimoji="1" lang="ja-JP" altLang="en-US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4C8FF6E3-296F-A589-960D-824B3A5D74B3}"/>
                </a:ext>
              </a:extLst>
            </p:cNvPr>
            <p:cNvSpPr/>
            <p:nvPr/>
          </p:nvSpPr>
          <p:spPr>
            <a:xfrm>
              <a:off x="8971188" y="530484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</a:t>
              </a:r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CACFF55-31D8-02B6-F323-95C8B777705B}"/>
                </a:ext>
              </a:extLst>
            </p:cNvPr>
            <p:cNvSpPr/>
            <p:nvPr/>
          </p:nvSpPr>
          <p:spPr>
            <a:xfrm>
              <a:off x="8351629" y="530484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16FBF4F-3531-16C3-EC58-70B04B47E272}"/>
              </a:ext>
            </a:extLst>
          </p:cNvPr>
          <p:cNvGrpSpPr/>
          <p:nvPr/>
        </p:nvGrpSpPr>
        <p:grpSpPr>
          <a:xfrm>
            <a:off x="7108617" y="5501051"/>
            <a:ext cx="3388179" cy="237599"/>
            <a:chOff x="5759399" y="5841481"/>
            <a:chExt cx="4325866" cy="303355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3B19DD09-A656-C4BD-12D1-63FC9916DE05}"/>
                </a:ext>
              </a:extLst>
            </p:cNvPr>
            <p:cNvSpPr/>
            <p:nvPr/>
          </p:nvSpPr>
          <p:spPr>
            <a:xfrm>
              <a:off x="9792742" y="5846897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</a:t>
              </a:r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95C66CF8-4E74-A542-B61A-AC635A50AE8B}"/>
                </a:ext>
              </a:extLst>
            </p:cNvPr>
            <p:cNvSpPr/>
            <p:nvPr/>
          </p:nvSpPr>
          <p:spPr>
            <a:xfrm>
              <a:off x="7775088" y="5852313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880BA356-C310-14CB-02A2-6F1A65F1CFFA}"/>
                </a:ext>
              </a:extLst>
            </p:cNvPr>
            <p:cNvSpPr/>
            <p:nvPr/>
          </p:nvSpPr>
          <p:spPr>
            <a:xfrm>
              <a:off x="8282449" y="5852313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</a:t>
              </a:r>
              <a:endParaRPr kumimoji="1" lang="ja-JP" altLang="en-US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B72C271B-92B9-3EFB-41FB-2CAFEBA4D1D5}"/>
                </a:ext>
              </a:extLst>
            </p:cNvPr>
            <p:cNvSpPr/>
            <p:nvPr/>
          </p:nvSpPr>
          <p:spPr>
            <a:xfrm>
              <a:off x="9289311" y="5852313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B9E5A659-0868-5EE1-9A31-D34D0A562592}"/>
                </a:ext>
              </a:extLst>
            </p:cNvPr>
            <p:cNvSpPr/>
            <p:nvPr/>
          </p:nvSpPr>
          <p:spPr>
            <a:xfrm>
              <a:off x="8785880" y="5852313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</a:t>
              </a:r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5D3E6FC9-3BBE-48D8-EDAC-698F6C87CF5C}"/>
                </a:ext>
              </a:extLst>
            </p:cNvPr>
            <p:cNvSpPr/>
            <p:nvPr/>
          </p:nvSpPr>
          <p:spPr>
            <a:xfrm>
              <a:off x="7271657" y="5846897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</a:t>
              </a:r>
              <a:endParaRPr kumimoji="1" lang="ja-JP" altLang="en-US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46C53796-D130-D617-56A5-3D3F086BECBD}"/>
                </a:ext>
              </a:extLst>
            </p:cNvPr>
            <p:cNvSpPr/>
            <p:nvPr/>
          </p:nvSpPr>
          <p:spPr>
            <a:xfrm>
              <a:off x="6262830" y="5846897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B3C514C3-5E02-A27A-3EED-F14FD587C363}"/>
                </a:ext>
              </a:extLst>
            </p:cNvPr>
            <p:cNvSpPr/>
            <p:nvPr/>
          </p:nvSpPr>
          <p:spPr>
            <a:xfrm>
              <a:off x="6770191" y="5846897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</a:t>
              </a:r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D0577829-AD27-BBC2-B0DC-DAA6F59D9D6B}"/>
                </a:ext>
              </a:extLst>
            </p:cNvPr>
            <p:cNvSpPr/>
            <p:nvPr/>
          </p:nvSpPr>
          <p:spPr>
            <a:xfrm>
              <a:off x="5759399" y="5841481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</a:t>
              </a:r>
              <a:endParaRPr kumimoji="1" lang="ja-JP" altLang="en-US" dirty="0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FA4E7C91-BB06-4B34-53B1-42D0DC4C8C09}"/>
              </a:ext>
            </a:extLst>
          </p:cNvPr>
          <p:cNvGrpSpPr/>
          <p:nvPr/>
        </p:nvGrpSpPr>
        <p:grpSpPr>
          <a:xfrm rot="5400000">
            <a:off x="9718498" y="3725679"/>
            <a:ext cx="1791810" cy="231086"/>
            <a:chOff x="7107674" y="5298182"/>
            <a:chExt cx="2843073" cy="366665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F41454BB-65D4-855D-94EB-31F2CE696B27}"/>
                </a:ext>
              </a:extLst>
            </p:cNvPr>
            <p:cNvSpPr/>
            <p:nvPr/>
          </p:nvSpPr>
          <p:spPr>
            <a:xfrm>
              <a:off x="9590747" y="5298182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734C7AF9-8238-E2D1-009E-F1D28ADF7FDC}"/>
                </a:ext>
              </a:extLst>
            </p:cNvPr>
            <p:cNvSpPr/>
            <p:nvPr/>
          </p:nvSpPr>
          <p:spPr>
            <a:xfrm>
              <a:off x="7107674" y="530484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AFD30E91-AAC0-79CD-D1A6-5C3C9252EC2C}"/>
                </a:ext>
              </a:extLst>
            </p:cNvPr>
            <p:cNvSpPr/>
            <p:nvPr/>
          </p:nvSpPr>
          <p:spPr>
            <a:xfrm>
              <a:off x="7732070" y="530484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</a:t>
              </a:r>
              <a:endParaRPr kumimoji="1" lang="ja-JP" altLang="en-US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65EF9174-6EC2-4446-56DE-B4218FB7B7EE}"/>
                </a:ext>
              </a:extLst>
            </p:cNvPr>
            <p:cNvSpPr/>
            <p:nvPr/>
          </p:nvSpPr>
          <p:spPr>
            <a:xfrm>
              <a:off x="8971188" y="530484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</a:t>
              </a:r>
              <a:endParaRPr kumimoji="1"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3D4C18DC-FFA2-CE48-F932-A1B6E29E7D7A}"/>
                </a:ext>
              </a:extLst>
            </p:cNvPr>
            <p:cNvSpPr/>
            <p:nvPr/>
          </p:nvSpPr>
          <p:spPr>
            <a:xfrm>
              <a:off x="8351629" y="530484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9B527A61-9DB8-ECDC-7741-B22F7629771C}"/>
              </a:ext>
            </a:extLst>
          </p:cNvPr>
          <p:cNvGrpSpPr/>
          <p:nvPr/>
        </p:nvGrpSpPr>
        <p:grpSpPr>
          <a:xfrm>
            <a:off x="7506001" y="1875398"/>
            <a:ext cx="2596489" cy="233357"/>
            <a:chOff x="6770191" y="5846897"/>
            <a:chExt cx="3315074" cy="297939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B0FF283F-24DD-1D75-940C-A5C0DF8DD4F5}"/>
                </a:ext>
              </a:extLst>
            </p:cNvPr>
            <p:cNvSpPr/>
            <p:nvPr/>
          </p:nvSpPr>
          <p:spPr>
            <a:xfrm>
              <a:off x="9792742" y="5846897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</a:t>
              </a:r>
              <a:endParaRPr kumimoji="1" lang="ja-JP" altLang="en-US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265D3B79-E2FC-4155-AE13-6A87C8D91301}"/>
                </a:ext>
              </a:extLst>
            </p:cNvPr>
            <p:cNvSpPr/>
            <p:nvPr/>
          </p:nvSpPr>
          <p:spPr>
            <a:xfrm>
              <a:off x="7775088" y="5852313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</a:t>
              </a:r>
              <a:endParaRPr kumimoji="1" lang="ja-JP" altLang="en-US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F321DA4-DBBC-A4B7-E14A-8C4C4B3376D4}"/>
                </a:ext>
              </a:extLst>
            </p:cNvPr>
            <p:cNvSpPr/>
            <p:nvPr/>
          </p:nvSpPr>
          <p:spPr>
            <a:xfrm>
              <a:off x="8282449" y="5852313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1B191C55-A91F-E022-166A-10371551B74E}"/>
                </a:ext>
              </a:extLst>
            </p:cNvPr>
            <p:cNvSpPr/>
            <p:nvPr/>
          </p:nvSpPr>
          <p:spPr>
            <a:xfrm>
              <a:off x="9289311" y="5852313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E2C992C0-3473-D6FC-034A-A246C132582F}"/>
                </a:ext>
              </a:extLst>
            </p:cNvPr>
            <p:cNvSpPr/>
            <p:nvPr/>
          </p:nvSpPr>
          <p:spPr>
            <a:xfrm>
              <a:off x="8785880" y="5852313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</a:t>
              </a:r>
              <a:endParaRPr kumimoji="1" lang="ja-JP" altLang="en-US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BF5FCEE8-0E96-4025-CD7A-05108727F105}"/>
                </a:ext>
              </a:extLst>
            </p:cNvPr>
            <p:cNvSpPr/>
            <p:nvPr/>
          </p:nvSpPr>
          <p:spPr>
            <a:xfrm>
              <a:off x="7271657" y="5846897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6735359-7CE5-6B67-AEBE-1936A81E279E}"/>
                </a:ext>
              </a:extLst>
            </p:cNvPr>
            <p:cNvSpPr/>
            <p:nvPr/>
          </p:nvSpPr>
          <p:spPr>
            <a:xfrm>
              <a:off x="6770191" y="5846897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P</a:t>
              </a:r>
              <a:endParaRPr kumimoji="1" lang="ja-JP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1494EAE6-FDE2-38D1-D920-BF1D36027730}"/>
                  </a:ext>
                </a:extLst>
              </p:cNvPr>
              <p:cNvSpPr txBox="1"/>
              <p:nvPr/>
            </p:nvSpPr>
            <p:spPr>
              <a:xfrm>
                <a:off x="7906393" y="6022900"/>
                <a:ext cx="139055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CTR</m:t>
                          </m:r>
                        </m:sub>
                      </m:sSub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ctr</m:t>
                          </m:r>
                          <m: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1494EAE6-FDE2-38D1-D920-BF1D36027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393" y="6022900"/>
                <a:ext cx="13905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D3A3984-6592-2DB3-4CD5-229A4E72621C}"/>
                  </a:ext>
                </a:extLst>
              </p:cNvPr>
              <p:cNvSpPr txBox="1"/>
              <p:nvPr/>
            </p:nvSpPr>
            <p:spPr>
              <a:xfrm>
                <a:off x="9554372" y="6010340"/>
                <a:ext cx="139055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CTR</m:t>
                          </m:r>
                        </m:sub>
                      </m:sSub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ctr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D3A3984-6592-2DB3-4CD5-229A4E726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372" y="6010340"/>
                <a:ext cx="139055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BCE40F3-4975-936B-4451-706FA2191609}"/>
              </a:ext>
            </a:extLst>
          </p:cNvPr>
          <p:cNvCxnSpPr>
            <a:stCxn id="42" idx="2"/>
          </p:cNvCxnSpPr>
          <p:nvPr/>
        </p:nvCxnSpPr>
        <p:spPr bwMode="auto">
          <a:xfrm flipH="1">
            <a:off x="6997003" y="5730166"/>
            <a:ext cx="226172" cy="25903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7D86FDBE-7E71-1FD5-7F98-6115046E44E4}"/>
              </a:ext>
            </a:extLst>
          </p:cNvPr>
          <p:cNvCxnSpPr/>
          <p:nvPr/>
        </p:nvCxnSpPr>
        <p:spPr bwMode="auto">
          <a:xfrm flipH="1">
            <a:off x="8355741" y="5745018"/>
            <a:ext cx="50419" cy="27788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F381C04-34EE-7C6C-3C31-4B67870779FA}"/>
              </a:ext>
            </a:extLst>
          </p:cNvPr>
          <p:cNvCxnSpPr/>
          <p:nvPr/>
        </p:nvCxnSpPr>
        <p:spPr bwMode="auto">
          <a:xfrm>
            <a:off x="9593626" y="5745018"/>
            <a:ext cx="432955" cy="26532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2C9F6971-A2C5-ECFB-C631-797B90846DD0}"/>
              </a:ext>
            </a:extLst>
          </p:cNvPr>
          <p:cNvCxnSpPr/>
          <p:nvPr/>
        </p:nvCxnSpPr>
        <p:spPr bwMode="auto">
          <a:xfrm>
            <a:off x="7916207" y="5404376"/>
            <a:ext cx="95579" cy="9667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DF6A427F-DDE5-D760-14A4-909A8B3779B2}"/>
              </a:ext>
            </a:extLst>
          </p:cNvPr>
          <p:cNvCxnSpPr/>
          <p:nvPr/>
        </p:nvCxnSpPr>
        <p:spPr bwMode="auto">
          <a:xfrm flipH="1">
            <a:off x="9203062" y="5406619"/>
            <a:ext cx="210844" cy="10079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CCCD137D-6827-615C-6C2F-00182A3EE699}"/>
                  </a:ext>
                </a:extLst>
              </p:cNvPr>
              <p:cNvSpPr txBox="1"/>
              <p:nvPr/>
            </p:nvSpPr>
            <p:spPr>
              <a:xfrm>
                <a:off x="5433093" y="3267610"/>
                <a:ext cx="118218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kumimoji="1" lang="en-US" altLang="ja-JP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CCCD137D-6827-615C-6C2F-00182A3EE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093" y="3267610"/>
                <a:ext cx="118218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3599E26B-4ACA-3E1C-009C-7EF8D501D89F}"/>
                  </a:ext>
                </a:extLst>
              </p:cNvPr>
              <p:cNvSpPr txBox="1"/>
              <p:nvPr/>
            </p:nvSpPr>
            <p:spPr>
              <a:xfrm>
                <a:off x="5433093" y="4048549"/>
                <a:ext cx="118438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kumimoji="1" lang="en-US" altLang="ja-JP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3599E26B-4ACA-3E1C-009C-7EF8D501D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093" y="4048549"/>
                <a:ext cx="118438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C0220B5C-B876-39CF-2B8E-6A788D86D686}"/>
                  </a:ext>
                </a:extLst>
              </p:cNvPr>
              <p:cNvSpPr txBox="1"/>
              <p:nvPr/>
            </p:nvSpPr>
            <p:spPr>
              <a:xfrm>
                <a:off x="10987941" y="3267610"/>
                <a:ext cx="118218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kumimoji="1" lang="en-US" altLang="ja-JP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C0220B5C-B876-39CF-2B8E-6A788D86D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7941" y="3267610"/>
                <a:ext cx="118218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5A77E2D7-BC24-5FBC-40E0-EF12265171C1}"/>
                  </a:ext>
                </a:extLst>
              </p:cNvPr>
              <p:cNvSpPr txBox="1"/>
              <p:nvPr/>
            </p:nvSpPr>
            <p:spPr>
              <a:xfrm>
                <a:off x="10987941" y="4048549"/>
                <a:ext cx="118218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kumimoji="1" lang="en-US" altLang="ja-JP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5A77E2D7-BC24-5FBC-40E0-EF1226517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7941" y="4048549"/>
                <a:ext cx="118218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6AC0F391-19CA-D3FF-2477-A37C7FFD9194}"/>
              </a:ext>
            </a:extLst>
          </p:cNvPr>
          <p:cNvCxnSpPr>
            <a:stCxn id="74" idx="3"/>
            <a:endCxn id="28" idx="2"/>
          </p:cNvCxnSpPr>
          <p:nvPr/>
        </p:nvCxnSpPr>
        <p:spPr bwMode="auto">
          <a:xfrm>
            <a:off x="6615281" y="3452276"/>
            <a:ext cx="262250" cy="152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ACB0F797-052C-DD17-6632-87B2C772A101}"/>
              </a:ext>
            </a:extLst>
          </p:cNvPr>
          <p:cNvCxnSpPr/>
          <p:nvPr/>
        </p:nvCxnSpPr>
        <p:spPr bwMode="auto">
          <a:xfrm>
            <a:off x="6615281" y="4235142"/>
            <a:ext cx="262250" cy="152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E99EEA22-EDF6-FD4F-DCAA-6A887D69D967}"/>
              </a:ext>
            </a:extLst>
          </p:cNvPr>
          <p:cNvCxnSpPr/>
          <p:nvPr/>
        </p:nvCxnSpPr>
        <p:spPr bwMode="auto">
          <a:xfrm>
            <a:off x="10734920" y="3452276"/>
            <a:ext cx="262250" cy="152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60271B1E-EBBA-A238-E65B-7D2487D48FBF}"/>
              </a:ext>
            </a:extLst>
          </p:cNvPr>
          <p:cNvCxnSpPr/>
          <p:nvPr/>
        </p:nvCxnSpPr>
        <p:spPr bwMode="auto">
          <a:xfrm>
            <a:off x="10734920" y="4227084"/>
            <a:ext cx="262250" cy="152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7F277B50-FEBD-F074-CD15-6BB01EF851EA}"/>
                  </a:ext>
                </a:extLst>
              </p:cNvPr>
              <p:cNvSpPr txBox="1"/>
              <p:nvPr/>
            </p:nvSpPr>
            <p:spPr>
              <a:xfrm>
                <a:off x="7898768" y="2209672"/>
                <a:ext cx="87252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kumimoji="1" lang="en-US" altLang="ja-JP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7F277B50-FEBD-F074-CD15-6BB01EF85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768" y="2209672"/>
                <a:ext cx="87252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9708129-B4B4-14D3-6F48-3CDA6BAE167B}"/>
                  </a:ext>
                </a:extLst>
              </p:cNvPr>
              <p:cNvSpPr txBox="1"/>
              <p:nvPr/>
            </p:nvSpPr>
            <p:spPr>
              <a:xfrm>
                <a:off x="8882958" y="2209672"/>
                <a:ext cx="8920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kumimoji="1" lang="en-US" altLang="ja-JP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9708129-B4B4-14D3-6F48-3CDA6BAE1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958" y="2209672"/>
                <a:ext cx="89200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2F04BF9B-9570-5FE6-82FF-A62B30DC768B}"/>
              </a:ext>
            </a:extLst>
          </p:cNvPr>
          <p:cNvCxnSpPr>
            <a:endCxn id="8" idx="2"/>
          </p:cNvCxnSpPr>
          <p:nvPr/>
        </p:nvCxnSpPr>
        <p:spPr bwMode="auto">
          <a:xfrm flipH="1" flipV="1">
            <a:off x="7610599" y="1638153"/>
            <a:ext cx="6881" cy="23724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8B20A002-8DE9-B6B1-5EE6-11879ED4E33B}"/>
              </a:ext>
            </a:extLst>
          </p:cNvPr>
          <p:cNvCxnSpPr/>
          <p:nvPr/>
        </p:nvCxnSpPr>
        <p:spPr bwMode="auto">
          <a:xfrm flipH="1" flipV="1">
            <a:off x="9987932" y="1634609"/>
            <a:ext cx="6881" cy="23724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DD2EAF3B-CE55-55ED-AAE1-62DABD7A8C6E}"/>
              </a:ext>
            </a:extLst>
          </p:cNvPr>
          <p:cNvCxnSpPr>
            <a:stCxn id="88" idx="0"/>
            <a:endCxn id="52" idx="2"/>
          </p:cNvCxnSpPr>
          <p:nvPr/>
        </p:nvCxnSpPr>
        <p:spPr bwMode="auto">
          <a:xfrm flipV="1">
            <a:off x="8335032" y="2108755"/>
            <a:ext cx="72600" cy="10091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ADCD67FF-0B47-8D85-B548-C595CCD420F0}"/>
              </a:ext>
            </a:extLst>
          </p:cNvPr>
          <p:cNvCxnSpPr>
            <a:stCxn id="90" idx="0"/>
            <a:endCxn id="55" idx="2"/>
          </p:cNvCxnSpPr>
          <p:nvPr/>
        </p:nvCxnSpPr>
        <p:spPr bwMode="auto">
          <a:xfrm flipH="1" flipV="1">
            <a:off x="9199321" y="2108755"/>
            <a:ext cx="129638" cy="10091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B26C86C2-66B7-AA1B-3A87-CE8DB6DFEF5A}"/>
              </a:ext>
            </a:extLst>
          </p:cNvPr>
          <p:cNvSpPr txBox="1"/>
          <p:nvPr/>
        </p:nvSpPr>
        <p:spPr>
          <a:xfrm>
            <a:off x="279393" y="1695897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サイズ：</a:t>
            </a:r>
            <a:r>
              <a:rPr lang="en-US" altLang="ja-JP" dirty="0"/>
              <a:t>0.89</a:t>
            </a:r>
            <a:r>
              <a:rPr kumimoji="1" lang="en-US" altLang="ja-JP" dirty="0"/>
              <a:t> mm×1.29 mm</a:t>
            </a:r>
            <a:endParaRPr kumimoji="1" lang="ja-JP" altLang="en-US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957EE098-9BB4-F22E-0500-F2997DC30C09}"/>
              </a:ext>
            </a:extLst>
          </p:cNvPr>
          <p:cNvSpPr txBox="1"/>
          <p:nvPr/>
        </p:nvSpPr>
        <p:spPr>
          <a:xfrm>
            <a:off x="314152" y="5061351"/>
            <a:ext cx="4979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東</a:t>
            </a:r>
            <a:r>
              <a:rPr kumimoji="1" lang="en-US" altLang="ja-JP" dirty="0"/>
              <a:t>,</a:t>
            </a:r>
            <a:r>
              <a:rPr kumimoji="1" lang="ja-JP" altLang="en-US" dirty="0"/>
              <a:t>西</a:t>
            </a:r>
            <a:r>
              <a:rPr lang="ja-JP" altLang="en-US" dirty="0"/>
              <a:t>：</a:t>
            </a:r>
            <a:r>
              <a:rPr kumimoji="1" lang="en-US" altLang="ja-JP" dirty="0"/>
              <a:t>GSGSG</a:t>
            </a:r>
            <a:r>
              <a:rPr kumimoji="1" lang="ja-JP" altLang="en-US" dirty="0"/>
              <a:t>針</a:t>
            </a:r>
            <a:r>
              <a:rPr kumimoji="1" lang="en-US" altLang="ja-JP" dirty="0"/>
              <a:t>,ACP Dual Probe, 100 um</a:t>
            </a:r>
            <a:r>
              <a:rPr kumimoji="1" lang="ja-JP" altLang="en-US" dirty="0"/>
              <a:t>ピッチ</a:t>
            </a:r>
            <a:endParaRPr kumimoji="1" lang="en-US" altLang="ja-JP" dirty="0"/>
          </a:p>
          <a:p>
            <a:r>
              <a:rPr lang="ja-JP" altLang="en-US" dirty="0"/>
              <a:t>北：</a:t>
            </a:r>
            <a:r>
              <a:rPr lang="en-US" altLang="ja-JP" dirty="0">
                <a:solidFill>
                  <a:srgbClr val="FF0000"/>
                </a:solidFill>
              </a:rPr>
              <a:t>Multi-G, 100um</a:t>
            </a:r>
            <a:r>
              <a:rPr lang="ja-JP" altLang="en-US" dirty="0">
                <a:solidFill>
                  <a:srgbClr val="FF0000"/>
                </a:solidFill>
              </a:rPr>
              <a:t>ピッチ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南</a:t>
            </a:r>
            <a:r>
              <a:rPr lang="ja-JP" altLang="en-US" dirty="0">
                <a:sym typeface="Wingdings" panose="05000000000000000000" pitchFamily="2" charset="2"/>
              </a:rPr>
              <a:t>：</a:t>
            </a:r>
            <a:r>
              <a:rPr lang="en-US" altLang="ja-JP" dirty="0">
                <a:solidFill>
                  <a:srgbClr val="FF0000"/>
                </a:solidFill>
              </a:rPr>
              <a:t>DC9</a:t>
            </a:r>
            <a:r>
              <a:rPr lang="ja-JP" altLang="en-US" dirty="0">
                <a:solidFill>
                  <a:srgbClr val="FF0000"/>
                </a:solidFill>
              </a:rPr>
              <a:t>本針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100 um</a:t>
            </a:r>
            <a:r>
              <a:rPr lang="ja-JP" altLang="en-US" dirty="0">
                <a:solidFill>
                  <a:srgbClr val="FF0000"/>
                </a:solidFill>
              </a:rPr>
              <a:t>ピッチ</a:t>
            </a:r>
            <a:endParaRPr lang="en-US" altLang="ja-JP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4" name="表 49">
                <a:extLst>
                  <a:ext uri="{FF2B5EF4-FFF2-40B4-BE49-F238E27FC236}">
                    <a16:creationId xmlns:a16="http://schemas.microsoft.com/office/drawing/2014/main" id="{EC25C6C8-7F86-4487-4B19-727E347E8D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4035673"/>
                  </p:ext>
                </p:extLst>
              </p:nvPr>
            </p:nvGraphicFramePr>
            <p:xfrm>
              <a:off x="314152" y="2463310"/>
              <a:ext cx="4979981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6152">
                      <a:extLst>
                        <a:ext uri="{9D8B030D-6E8A-4147-A177-3AD203B41FA5}">
                          <a16:colId xmlns:a16="http://schemas.microsoft.com/office/drawing/2014/main" val="1426846382"/>
                        </a:ext>
                      </a:extLst>
                    </a:gridCol>
                    <a:gridCol w="3793829">
                      <a:extLst>
                        <a:ext uri="{9D8B030D-6E8A-4147-A177-3AD203B41FA5}">
                          <a16:colId xmlns:a16="http://schemas.microsoft.com/office/drawing/2014/main" val="2996101764"/>
                        </a:ext>
                      </a:extLst>
                    </a:gridCol>
                  </a:tblGrid>
                  <a:tr h="316868">
                    <a:tc>
                      <a:txBody>
                        <a:bodyPr/>
                        <a:lstStyle/>
                        <a:p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DC</a:t>
                          </a:r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電源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DD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b="0" i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kumimoji="1" lang="en-US" altLang="ja-JP" sz="1800" i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MUL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b="0" i="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BUFF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b="0" i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kumimoji="1" lang="en-US" altLang="ja-JP" sz="1800" i="0" dirty="0"/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CTR</m:t>
                                  </m:r>
                                </m:sub>
                              </m:sSub>
                              <m:r>
                                <a:rPr lang="en-US" altLang="ja-JP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± </m:t>
                              </m:r>
                              <m:sSub>
                                <m:sSubPr>
                                  <m:ctrlPr>
                                    <a:rPr kumimoji="1" lang="en-US" altLang="ja-JP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ctr</m:t>
                                  </m:r>
                                  <m:r>
                                    <a:rPr kumimoji="1" lang="en-US" altLang="ja-JP" sz="18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b="0" i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en-US" altLang="ja-JP" i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CTR</m:t>
                                  </m:r>
                                </m:sub>
                              </m:sSub>
                              <m:r>
                                <a:rPr lang="en-US" altLang="ja-JP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kumimoji="1" lang="en-US" altLang="ja-JP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ctr</m:t>
                                  </m:r>
                                  <m:r>
                                    <a:rPr kumimoji="1" lang="en-US" altLang="ja-JP" sz="18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6867713"/>
                      </a:ext>
                    </a:extLst>
                  </a:tr>
                  <a:tr h="316868">
                    <a:tc>
                      <a:txBody>
                        <a:bodyPr/>
                        <a:lstStyle/>
                        <a:p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SG/AWG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  <m: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b="0" i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kumimoji="1" lang="en-US" altLang="ja-JP" sz="1800" i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  <m: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8937337"/>
                      </a:ext>
                    </a:extLst>
                  </a:tr>
                  <a:tr h="316868">
                    <a:tc>
                      <a:txBody>
                        <a:bodyPr/>
                        <a:lstStyle/>
                        <a:p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オシロ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out</m:t>
                                  </m:r>
                                </m:sub>
                              </m:sSub>
                              <m:r>
                                <a:rPr kumimoji="1" lang="en-US" altLang="ja-JP" sz="1800" b="0" i="0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kumimoji="1" lang="en-US" altLang="ja-JP" b="0" i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kumimoji="1" lang="en-US" altLang="ja-JP" sz="1800" i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out</m:t>
                                  </m:r>
                                </m:sub>
                              </m:sSub>
                              <m:r>
                                <a:rPr kumimoji="1" lang="en-US" altLang="ja-JP" sz="1800" b="0" i="0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endParaRPr kumimoji="1" lang="ja-JP" alt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44545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4" name="表 49">
                <a:extLst>
                  <a:ext uri="{FF2B5EF4-FFF2-40B4-BE49-F238E27FC236}">
                    <a16:creationId xmlns:a16="http://schemas.microsoft.com/office/drawing/2014/main" id="{EC25C6C8-7F86-4487-4B19-727E347E8D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4035673"/>
                  </p:ext>
                </p:extLst>
              </p:nvPr>
            </p:nvGraphicFramePr>
            <p:xfrm>
              <a:off x="314152" y="2463310"/>
              <a:ext cx="4979981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6152">
                      <a:extLst>
                        <a:ext uri="{9D8B030D-6E8A-4147-A177-3AD203B41FA5}">
                          <a16:colId xmlns:a16="http://schemas.microsoft.com/office/drawing/2014/main" val="1426846382"/>
                        </a:ext>
                      </a:extLst>
                    </a:gridCol>
                    <a:gridCol w="3793829">
                      <a:extLst>
                        <a:ext uri="{9D8B030D-6E8A-4147-A177-3AD203B41FA5}">
                          <a16:colId xmlns:a16="http://schemas.microsoft.com/office/drawing/2014/main" val="299610176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DC</a:t>
                          </a:r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電源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31461" t="-6667" r="-321" b="-12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68677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SG/AWG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31461" t="-183607" r="-321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9373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オシロ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31461" t="-288333" r="-321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44545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C60DA5-3125-97A2-3F44-E6D9CFBCB092}"/>
              </a:ext>
            </a:extLst>
          </p:cNvPr>
          <p:cNvSpPr txBox="1"/>
          <p:nvPr/>
        </p:nvSpPr>
        <p:spPr>
          <a:xfrm>
            <a:off x="273948" y="1344240"/>
            <a:ext cx="300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バランスを考えて右図の配置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BAC69E1-BC43-884D-0A9B-017B083DB73E}"/>
              </a:ext>
            </a:extLst>
          </p:cNvPr>
          <p:cNvSpPr txBox="1"/>
          <p:nvPr/>
        </p:nvSpPr>
        <p:spPr>
          <a:xfrm>
            <a:off x="284566" y="4703139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highlight>
                  <a:srgbClr val="FFFF00"/>
                </a:highlight>
              </a:rPr>
              <a:t>針で測定する場合</a:t>
            </a:r>
          </a:p>
        </p:txBody>
      </p:sp>
    </p:spTree>
    <p:extLst>
      <p:ext uri="{BB962C8B-B14F-4D97-AF65-F5344CB8AC3E}">
        <p14:creationId xmlns:p14="http://schemas.microsoft.com/office/powerpoint/2010/main" val="16634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C7D31-E2B7-0FED-CB54-A7490E138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チップサイズ</a:t>
            </a:r>
            <a:r>
              <a:rPr lang="ja-JP" altLang="en-US" dirty="0"/>
              <a:t>（</a:t>
            </a:r>
            <a:r>
              <a:rPr kumimoji="1" lang="ja-JP" altLang="en-US" dirty="0"/>
              <a:t>明治大学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pic>
        <p:nvPicPr>
          <p:cNvPr id="89" name="図 88">
            <a:extLst>
              <a:ext uri="{FF2B5EF4-FFF2-40B4-BE49-F238E27FC236}">
                <a16:creationId xmlns:a16="http://schemas.microsoft.com/office/drawing/2014/main" id="{583F25A4-B2DA-7378-1825-8B8635042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15" y="1274764"/>
            <a:ext cx="8338631" cy="5278435"/>
          </a:xfrm>
          <a:prstGeom prst="rect">
            <a:avLst/>
          </a:prstGeom>
        </p:spPr>
      </p:pic>
      <p:pic>
        <p:nvPicPr>
          <p:cNvPr id="90" name="図 89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05F8E8DB-C826-384A-E1F2-6252295A6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07" y="2455817"/>
            <a:ext cx="4402172" cy="216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4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7E2C60-2105-907F-C1B5-19FF2A52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チップ</a:t>
            </a:r>
            <a:r>
              <a:rPr kumimoji="1" lang="ja-JP" altLang="en-US" dirty="0"/>
              <a:t>サイズ（全体）</a:t>
            </a:r>
          </a:p>
        </p:txBody>
      </p:sp>
      <p:pic>
        <p:nvPicPr>
          <p:cNvPr id="146" name="図 145">
            <a:extLst>
              <a:ext uri="{FF2B5EF4-FFF2-40B4-BE49-F238E27FC236}">
                <a16:creationId xmlns:a16="http://schemas.microsoft.com/office/drawing/2014/main" id="{BA3C3C7A-7BC0-F20F-BAA0-1614C5F01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155" y="1194115"/>
            <a:ext cx="6709157" cy="536971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F594FE-FFBA-0714-D7B3-0D776486EDC7}"/>
              </a:ext>
            </a:extLst>
          </p:cNvPr>
          <p:cNvSpPr txBox="1"/>
          <p:nvPr/>
        </p:nvSpPr>
        <p:spPr>
          <a:xfrm>
            <a:off x="9338789" y="3105834"/>
            <a:ext cx="2159566" cy="6463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空きスペース</a:t>
            </a:r>
            <a:endParaRPr kumimoji="1" lang="en-US" altLang="ja-JP" dirty="0"/>
          </a:p>
          <a:p>
            <a:r>
              <a:rPr lang="en-US" altLang="ja-JP" dirty="0"/>
              <a:t>TEG</a:t>
            </a:r>
            <a:r>
              <a:rPr lang="ja-JP" altLang="en-US" dirty="0"/>
              <a:t>（</a:t>
            </a:r>
            <a:r>
              <a:rPr lang="en-US" altLang="ja-JP" dirty="0"/>
              <a:t>NMOS, R, L</a:t>
            </a:r>
            <a:r>
              <a:rPr lang="ja-JP" altLang="en-US" dirty="0"/>
              <a:t>）</a:t>
            </a:r>
            <a:r>
              <a:rPr lang="en-US" altLang="ja-JP" dirty="0"/>
              <a:t>?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79BDE84-06A1-76DC-6460-ECAA719152DB}"/>
              </a:ext>
            </a:extLst>
          </p:cNvPr>
          <p:cNvCxnSpPr>
            <a:stCxn id="3" idx="1"/>
          </p:cNvCxnSpPr>
          <p:nvPr/>
        </p:nvCxnSpPr>
        <p:spPr bwMode="auto">
          <a:xfrm flipH="1" flipV="1">
            <a:off x="8299269" y="3004457"/>
            <a:ext cx="1039520" cy="42454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2127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0127D0-1DD9-A5CA-3F23-1C8D86FF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フロアプラン（ギルバートセル　コモンセントロイド配置）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85523F1-776C-B857-9DFC-10C043FC810D}"/>
              </a:ext>
            </a:extLst>
          </p:cNvPr>
          <p:cNvGrpSpPr/>
          <p:nvPr/>
        </p:nvGrpSpPr>
        <p:grpSpPr>
          <a:xfrm>
            <a:off x="533427" y="1629462"/>
            <a:ext cx="4992329" cy="4455200"/>
            <a:chOff x="6282813" y="1938790"/>
            <a:chExt cx="3900948" cy="3481242"/>
          </a:xfrm>
        </p:grpSpPr>
        <p:pic>
          <p:nvPicPr>
            <p:cNvPr id="7" name="図 6" descr="ゲームの画面&#10;&#10;低い精度で自動的に生成された説明">
              <a:extLst>
                <a:ext uri="{FF2B5EF4-FFF2-40B4-BE49-F238E27FC236}">
                  <a16:creationId xmlns:a16="http://schemas.microsoft.com/office/drawing/2014/main" id="{AA35AFFB-1CCD-9D86-6D5D-907195B4CE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373" r="58964" b="36961"/>
            <a:stretch/>
          </p:blipFill>
          <p:spPr>
            <a:xfrm>
              <a:off x="6407357" y="2308122"/>
              <a:ext cx="3641058" cy="2934929"/>
            </a:xfrm>
            <a:prstGeom prst="rect">
              <a:avLst/>
            </a:prstGeom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DD4A5944-BC4C-2443-AA8A-05DEABBBCDC7}"/>
                </a:ext>
              </a:extLst>
            </p:cNvPr>
            <p:cNvSpPr txBox="1"/>
            <p:nvPr/>
          </p:nvSpPr>
          <p:spPr>
            <a:xfrm>
              <a:off x="6343452" y="193879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差動対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5CDB5D2-E2E8-3FD9-2AB8-9511E6D517DC}"/>
                </a:ext>
              </a:extLst>
            </p:cNvPr>
            <p:cNvSpPr/>
            <p:nvPr/>
          </p:nvSpPr>
          <p:spPr bwMode="auto">
            <a:xfrm>
              <a:off x="6282813" y="1938790"/>
              <a:ext cx="3900948" cy="348124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9738D2AA-415F-1DE9-C2B2-6D2214CD386A}"/>
              </a:ext>
            </a:extLst>
          </p:cNvPr>
          <p:cNvGrpSpPr/>
          <p:nvPr/>
        </p:nvGrpSpPr>
        <p:grpSpPr>
          <a:xfrm>
            <a:off x="5881306" y="1246112"/>
            <a:ext cx="5960807" cy="5221901"/>
            <a:chOff x="71283" y="1252641"/>
            <a:chExt cx="5960807" cy="5221901"/>
          </a:xfrm>
        </p:grpSpPr>
        <p:pic>
          <p:nvPicPr>
            <p:cNvPr id="5" name="図 4" descr="ゲームの画面&#10;&#10;低い精度で自動的に生成された説明">
              <a:extLst>
                <a:ext uri="{FF2B5EF4-FFF2-40B4-BE49-F238E27FC236}">
                  <a16:creationId xmlns:a16="http://schemas.microsoft.com/office/drawing/2014/main" id="{47059DAD-6959-BDD4-AF85-2DD56D55A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96" y="1309934"/>
              <a:ext cx="5662554" cy="5108385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0C92493-CCDB-058E-25B8-D19A45AEBF0F}"/>
                </a:ext>
              </a:extLst>
            </p:cNvPr>
            <p:cNvSpPr txBox="1"/>
            <p:nvPr/>
          </p:nvSpPr>
          <p:spPr>
            <a:xfrm>
              <a:off x="185996" y="1309934"/>
              <a:ext cx="2143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ギルバートセル回路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7E4A652-E474-89CF-C162-BA344B2866EE}"/>
                </a:ext>
              </a:extLst>
            </p:cNvPr>
            <p:cNvSpPr/>
            <p:nvPr/>
          </p:nvSpPr>
          <p:spPr bwMode="auto">
            <a:xfrm>
              <a:off x="71283" y="1252641"/>
              <a:ext cx="5960807" cy="5221901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</p:grp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BE0DF35-432A-52C4-0FA1-3FF0D9F9DD1A}"/>
              </a:ext>
            </a:extLst>
          </p:cNvPr>
          <p:cNvSpPr/>
          <p:nvPr/>
        </p:nvSpPr>
        <p:spPr bwMode="auto">
          <a:xfrm>
            <a:off x="3213795" y="1303405"/>
            <a:ext cx="2142619" cy="947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pic>
        <p:nvPicPr>
          <p:cNvPr id="13" name="図 12" descr="夜に光っている星&#10;&#10;自動的に生成された説明">
            <a:extLst>
              <a:ext uri="{FF2B5EF4-FFF2-40B4-BE49-F238E27FC236}">
                <a16:creationId xmlns:a16="http://schemas.microsoft.com/office/drawing/2014/main" id="{86D2848D-D706-AA38-82F1-284387A136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9" t="57686" r="75638" b="32892"/>
          <a:stretch/>
        </p:blipFill>
        <p:spPr>
          <a:xfrm>
            <a:off x="3213795" y="1303405"/>
            <a:ext cx="2146325" cy="9476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416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0127D0-1DD9-A5CA-3F23-1C8D86FF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フロアプランについてのご意見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85523F1-776C-B857-9DFC-10C043FC810D}"/>
              </a:ext>
            </a:extLst>
          </p:cNvPr>
          <p:cNvGrpSpPr/>
          <p:nvPr/>
        </p:nvGrpSpPr>
        <p:grpSpPr>
          <a:xfrm>
            <a:off x="533427" y="1629462"/>
            <a:ext cx="4992329" cy="4455200"/>
            <a:chOff x="6282813" y="1938790"/>
            <a:chExt cx="3900948" cy="3481242"/>
          </a:xfrm>
        </p:grpSpPr>
        <p:pic>
          <p:nvPicPr>
            <p:cNvPr id="7" name="図 6" descr="ゲームの画面&#10;&#10;低い精度で自動的に生成された説明">
              <a:extLst>
                <a:ext uri="{FF2B5EF4-FFF2-40B4-BE49-F238E27FC236}">
                  <a16:creationId xmlns:a16="http://schemas.microsoft.com/office/drawing/2014/main" id="{AA35AFFB-1CCD-9D86-6D5D-907195B4CE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373" r="58964" b="36961"/>
            <a:stretch/>
          </p:blipFill>
          <p:spPr>
            <a:xfrm>
              <a:off x="6407357" y="2308122"/>
              <a:ext cx="3641058" cy="2934929"/>
            </a:xfrm>
            <a:prstGeom prst="rect">
              <a:avLst/>
            </a:prstGeom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DD4A5944-BC4C-2443-AA8A-05DEABBBCDC7}"/>
                </a:ext>
              </a:extLst>
            </p:cNvPr>
            <p:cNvSpPr txBox="1"/>
            <p:nvPr/>
          </p:nvSpPr>
          <p:spPr>
            <a:xfrm>
              <a:off x="6343452" y="193879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差動対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5CDB5D2-E2E8-3FD9-2AB8-9511E6D517DC}"/>
                </a:ext>
              </a:extLst>
            </p:cNvPr>
            <p:cNvSpPr/>
            <p:nvPr/>
          </p:nvSpPr>
          <p:spPr bwMode="auto">
            <a:xfrm>
              <a:off x="6282813" y="1938790"/>
              <a:ext cx="3900948" cy="348124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9738D2AA-415F-1DE9-C2B2-6D2214CD386A}"/>
              </a:ext>
            </a:extLst>
          </p:cNvPr>
          <p:cNvGrpSpPr/>
          <p:nvPr/>
        </p:nvGrpSpPr>
        <p:grpSpPr>
          <a:xfrm>
            <a:off x="5881306" y="1246112"/>
            <a:ext cx="5960807" cy="5221901"/>
            <a:chOff x="71283" y="1252641"/>
            <a:chExt cx="5960807" cy="5221901"/>
          </a:xfrm>
        </p:grpSpPr>
        <p:pic>
          <p:nvPicPr>
            <p:cNvPr id="5" name="図 4" descr="ゲームの画面&#10;&#10;低い精度で自動的に生成された説明">
              <a:extLst>
                <a:ext uri="{FF2B5EF4-FFF2-40B4-BE49-F238E27FC236}">
                  <a16:creationId xmlns:a16="http://schemas.microsoft.com/office/drawing/2014/main" id="{47059DAD-6959-BDD4-AF85-2DD56D55A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96" y="1309934"/>
              <a:ext cx="5662554" cy="5108385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0C92493-CCDB-058E-25B8-D19A45AEBF0F}"/>
                </a:ext>
              </a:extLst>
            </p:cNvPr>
            <p:cNvSpPr txBox="1"/>
            <p:nvPr/>
          </p:nvSpPr>
          <p:spPr>
            <a:xfrm>
              <a:off x="185996" y="1309934"/>
              <a:ext cx="2143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ギルバートセル回路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7E4A652-E474-89CF-C162-BA344B2866EE}"/>
                </a:ext>
              </a:extLst>
            </p:cNvPr>
            <p:cNvSpPr/>
            <p:nvPr/>
          </p:nvSpPr>
          <p:spPr bwMode="auto">
            <a:xfrm>
              <a:off x="71283" y="1252641"/>
              <a:ext cx="5960807" cy="5221901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</p:grp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BE0DF35-432A-52C4-0FA1-3FF0D9F9DD1A}"/>
              </a:ext>
            </a:extLst>
          </p:cNvPr>
          <p:cNvSpPr/>
          <p:nvPr/>
        </p:nvSpPr>
        <p:spPr bwMode="auto">
          <a:xfrm>
            <a:off x="3213795" y="1303405"/>
            <a:ext cx="2142619" cy="9476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pic>
        <p:nvPicPr>
          <p:cNvPr id="13" name="図 12" descr="夜に光っている星&#10;&#10;自動的に生成された説明">
            <a:extLst>
              <a:ext uri="{FF2B5EF4-FFF2-40B4-BE49-F238E27FC236}">
                <a16:creationId xmlns:a16="http://schemas.microsoft.com/office/drawing/2014/main" id="{86D2848D-D706-AA38-82F1-284387A136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9" t="57686" r="75638" b="32892"/>
          <a:stretch/>
        </p:blipFill>
        <p:spPr>
          <a:xfrm>
            <a:off x="3213795" y="1303405"/>
            <a:ext cx="2146325" cy="9476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85291501-4076-A217-142D-26016ACC9252}"/>
              </a:ext>
            </a:extLst>
          </p:cNvPr>
          <p:cNvSpPr/>
          <p:nvPr/>
        </p:nvSpPr>
        <p:spPr bwMode="auto">
          <a:xfrm>
            <a:off x="10990217" y="3265714"/>
            <a:ext cx="330926" cy="731520"/>
          </a:xfrm>
          <a:prstGeom prst="ellipse">
            <a:avLst/>
          </a:prstGeom>
          <a:solidFill>
            <a:srgbClr val="00B8FF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26737656-79E0-13F8-48E4-DB4C53E22F92}"/>
              </a:ext>
            </a:extLst>
          </p:cNvPr>
          <p:cNvSpPr/>
          <p:nvPr/>
        </p:nvSpPr>
        <p:spPr bwMode="auto">
          <a:xfrm>
            <a:off x="2776784" y="3735977"/>
            <a:ext cx="288633" cy="557350"/>
          </a:xfrm>
          <a:prstGeom prst="ellipse">
            <a:avLst/>
          </a:prstGeom>
          <a:solidFill>
            <a:srgbClr val="00B8FF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D8BC8A6-334D-B9CF-697F-B1805B296BAE}"/>
              </a:ext>
            </a:extLst>
          </p:cNvPr>
          <p:cNvSpPr txBox="1"/>
          <p:nvPr/>
        </p:nvSpPr>
        <p:spPr>
          <a:xfrm>
            <a:off x="10695798" y="4108661"/>
            <a:ext cx="1606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斜め配線必要</a:t>
            </a:r>
            <a:endParaRPr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DACC1DE-0CAF-3689-DE9F-5941E988B938}"/>
              </a:ext>
            </a:extLst>
          </p:cNvPr>
          <p:cNvCxnSpPr>
            <a:stCxn id="4" idx="6"/>
            <a:endCxn id="17" idx="0"/>
          </p:cNvCxnSpPr>
          <p:nvPr/>
        </p:nvCxnSpPr>
        <p:spPr bwMode="auto">
          <a:xfrm>
            <a:off x="11321143" y="3631474"/>
            <a:ext cx="178042" cy="477187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80696A6-01D5-646A-937E-5C7D1598E0A5}"/>
              </a:ext>
            </a:extLst>
          </p:cNvPr>
          <p:cNvSpPr txBox="1"/>
          <p:nvPr/>
        </p:nvSpPr>
        <p:spPr>
          <a:xfrm>
            <a:off x="3863835" y="6098681"/>
            <a:ext cx="1648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　　同一メタル</a:t>
            </a:r>
            <a:endParaRPr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9A629527-310B-80DB-7BB1-2ACAEB50D48E}"/>
              </a:ext>
            </a:extLst>
          </p:cNvPr>
          <p:cNvCxnSpPr>
            <a:endCxn id="21" idx="0"/>
          </p:cNvCxnSpPr>
          <p:nvPr/>
        </p:nvCxnSpPr>
        <p:spPr bwMode="auto">
          <a:xfrm>
            <a:off x="4540759" y="4864088"/>
            <a:ext cx="147125" cy="1234593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735DDA03-D757-7841-6BA0-381153BEDDE7}"/>
              </a:ext>
            </a:extLst>
          </p:cNvPr>
          <p:cNvCxnSpPr>
            <a:endCxn id="21" idx="0"/>
          </p:cNvCxnSpPr>
          <p:nvPr/>
        </p:nvCxnSpPr>
        <p:spPr bwMode="auto">
          <a:xfrm flipH="1">
            <a:off x="4687884" y="4733459"/>
            <a:ext cx="156666" cy="1365222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2AB32463-8213-C978-C0B8-26E5EAB632C4}"/>
              </a:ext>
            </a:extLst>
          </p:cNvPr>
          <p:cNvCxnSpPr/>
          <p:nvPr/>
        </p:nvCxnSpPr>
        <p:spPr bwMode="auto">
          <a:xfrm flipH="1">
            <a:off x="6422545" y="2533516"/>
            <a:ext cx="688787" cy="261325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ACE540B-5CE4-C270-4AB4-F56B2EF51B4B}"/>
              </a:ext>
            </a:extLst>
          </p:cNvPr>
          <p:cNvCxnSpPr/>
          <p:nvPr/>
        </p:nvCxnSpPr>
        <p:spPr bwMode="auto">
          <a:xfrm flipH="1">
            <a:off x="6422545" y="4414056"/>
            <a:ext cx="688787" cy="73271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CEF80041-6A42-1688-DF97-75C66FF3FDD5}"/>
              </a:ext>
            </a:extLst>
          </p:cNvPr>
          <p:cNvCxnSpPr/>
          <p:nvPr/>
        </p:nvCxnSpPr>
        <p:spPr bwMode="auto">
          <a:xfrm flipH="1" flipV="1">
            <a:off x="7226045" y="1998892"/>
            <a:ext cx="706384" cy="174775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FA9D4C1-8BD2-DADE-4851-F0D60E4C5D64}"/>
              </a:ext>
            </a:extLst>
          </p:cNvPr>
          <p:cNvCxnSpPr/>
          <p:nvPr/>
        </p:nvCxnSpPr>
        <p:spPr bwMode="auto">
          <a:xfrm flipH="1" flipV="1">
            <a:off x="7226045" y="1989506"/>
            <a:ext cx="656465" cy="300853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726BDE6-DF1F-8EE5-8406-5F4E3A90809E}"/>
              </a:ext>
            </a:extLst>
          </p:cNvPr>
          <p:cNvSpPr txBox="1"/>
          <p:nvPr/>
        </p:nvSpPr>
        <p:spPr>
          <a:xfrm>
            <a:off x="6056626" y="1632601"/>
            <a:ext cx="16480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同一メタル</a:t>
            </a:r>
            <a:endParaRPr kumimoji="1" lang="en-US" altLang="ja-JP" dirty="0"/>
          </a:p>
          <a:p>
            <a:r>
              <a:rPr kumimoji="1" lang="ja-JP" altLang="en-US" dirty="0"/>
              <a:t>上のメタル（</a:t>
            </a:r>
            <a:r>
              <a:rPr kumimoji="1" lang="en-US" altLang="ja-JP" dirty="0"/>
              <a:t>M6,7</a:t>
            </a:r>
            <a:r>
              <a:rPr kumimoji="1" lang="ja-JP" altLang="en-US" dirty="0"/>
              <a:t>）</a:t>
            </a:r>
            <a:endParaRPr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FFC1526-65E3-2CA0-C26A-F042BF13C2E2}"/>
              </a:ext>
            </a:extLst>
          </p:cNvPr>
          <p:cNvSpPr txBox="1"/>
          <p:nvPr/>
        </p:nvSpPr>
        <p:spPr>
          <a:xfrm>
            <a:off x="554998" y="4014652"/>
            <a:ext cx="1606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斜め配線必要</a:t>
            </a:r>
            <a:endParaRPr lang="ja-JP" altLang="en-US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80F99C1-BC0C-B5CA-E881-8AABE5106DAE}"/>
              </a:ext>
            </a:extLst>
          </p:cNvPr>
          <p:cNvCxnSpPr>
            <a:stCxn id="15" idx="2"/>
            <a:endCxn id="40" idx="3"/>
          </p:cNvCxnSpPr>
          <p:nvPr/>
        </p:nvCxnSpPr>
        <p:spPr bwMode="auto">
          <a:xfrm flipH="1">
            <a:off x="2161771" y="4014652"/>
            <a:ext cx="615013" cy="184666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611C599-8383-1A44-33EF-CB5A82621C4C}"/>
              </a:ext>
            </a:extLst>
          </p:cNvPr>
          <p:cNvSpPr txBox="1"/>
          <p:nvPr/>
        </p:nvSpPr>
        <p:spPr>
          <a:xfrm>
            <a:off x="5864758" y="5082028"/>
            <a:ext cx="16480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同一メタル</a:t>
            </a:r>
            <a:endParaRPr kumimoji="1" lang="en-US" altLang="ja-JP" dirty="0"/>
          </a:p>
          <a:p>
            <a:r>
              <a:rPr kumimoji="1" lang="ja-JP" altLang="en-US" dirty="0"/>
              <a:t>上のメタル（</a:t>
            </a:r>
            <a:r>
              <a:rPr kumimoji="1" lang="en-US" altLang="ja-JP" dirty="0"/>
              <a:t>M6,7</a:t>
            </a:r>
            <a:r>
              <a:rPr kumimoji="1" lang="ja-JP" altLang="en-US" dirty="0"/>
              <a:t>）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868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0127D0-1DD9-A5CA-3F23-1C8D86FF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そのほかのご意見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52984B6-A419-A8A7-1D26-FC16423AB75B}"/>
              </a:ext>
            </a:extLst>
          </p:cNvPr>
          <p:cNvSpPr txBox="1"/>
          <p:nvPr/>
        </p:nvSpPr>
        <p:spPr>
          <a:xfrm>
            <a:off x="555119" y="1305341"/>
            <a:ext cx="570190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＜レイアウト関連＞</a:t>
            </a:r>
            <a:endParaRPr kumimoji="1" lang="en-US" altLang="ja-JP" dirty="0"/>
          </a:p>
          <a:p>
            <a:r>
              <a:rPr kumimoji="1" lang="ja-JP" altLang="en-US" dirty="0"/>
              <a:t>電源は</a:t>
            </a:r>
            <a:r>
              <a:rPr kumimoji="1" lang="en-US" altLang="ja-JP" dirty="0"/>
              <a:t>Si</a:t>
            </a:r>
            <a:r>
              <a:rPr kumimoji="1" lang="ja-JP" altLang="en-US" dirty="0"/>
              <a:t>から離す</a:t>
            </a:r>
            <a:r>
              <a:rPr lang="ja-JP" altLang="en-US" dirty="0"/>
              <a:t>（</a:t>
            </a:r>
            <a:r>
              <a:rPr kumimoji="1" lang="en-US" altLang="ja-JP" dirty="0"/>
              <a:t>M8,M9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r>
              <a:rPr lang="en-US" altLang="ja-JP" dirty="0"/>
              <a:t>GND</a:t>
            </a:r>
            <a:r>
              <a:rPr lang="ja-JP" altLang="en-US" dirty="0"/>
              <a:t>の向き（リターンパス）</a:t>
            </a:r>
            <a:endParaRPr kumimoji="1" lang="en-US" altLang="ja-JP" dirty="0"/>
          </a:p>
          <a:p>
            <a:r>
              <a:rPr lang="en-US" altLang="ja-JP" dirty="0"/>
              <a:t>1um</a:t>
            </a:r>
            <a:r>
              <a:rPr lang="ja-JP" altLang="en-US" dirty="0"/>
              <a:t>：</a:t>
            </a:r>
            <a:r>
              <a:rPr lang="en-US" altLang="ja-JP" dirty="0"/>
              <a:t>1mA</a:t>
            </a:r>
          </a:p>
          <a:p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北側の</a:t>
            </a:r>
            <a:r>
              <a:rPr lang="en-US" altLang="ja-JP" dirty="0">
                <a:solidFill>
                  <a:srgbClr val="FF0000"/>
                </a:solidFill>
              </a:rPr>
              <a:t>PAD</a:t>
            </a:r>
            <a:r>
              <a:rPr lang="ja-JP" altLang="en-US" dirty="0">
                <a:solidFill>
                  <a:srgbClr val="FF0000"/>
                </a:solidFill>
              </a:rPr>
              <a:t>の変更が必要かも（次ページ）</a:t>
            </a:r>
            <a:endParaRPr lang="en-US" altLang="ja-JP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ja-JP" altLang="en-US" dirty="0"/>
              <a:t>コモンセントロイド配置に対応したセルを使用した</a:t>
            </a:r>
            <a:endParaRPr lang="en-US" altLang="ja-JP" dirty="0"/>
          </a:p>
          <a:p>
            <a:r>
              <a:rPr lang="ja-JP" altLang="en-US" dirty="0"/>
              <a:t>（</a:t>
            </a:r>
            <a:r>
              <a:rPr lang="en-US" altLang="ja-JP" dirty="0"/>
              <a:t>RF</a:t>
            </a:r>
            <a:r>
              <a:rPr lang="ja-JP" altLang="en-US" dirty="0"/>
              <a:t>非対応）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＜</a:t>
            </a:r>
            <a:r>
              <a:rPr lang="en-US" altLang="ja-JP" dirty="0"/>
              <a:t>TEG</a:t>
            </a:r>
            <a:r>
              <a:rPr lang="ja-JP" altLang="en-US" dirty="0"/>
              <a:t>関連＞</a:t>
            </a:r>
            <a:endParaRPr lang="en-US" altLang="ja-JP" dirty="0"/>
          </a:p>
          <a:p>
            <a:r>
              <a:rPr lang="ja-JP" altLang="en-US" dirty="0"/>
              <a:t>コモンセントロイド配置の</a:t>
            </a:r>
            <a:r>
              <a:rPr lang="en-US" altLang="ja-JP" dirty="0"/>
              <a:t>TEG</a:t>
            </a:r>
            <a:r>
              <a:rPr lang="ja-JP" altLang="en-US" dirty="0"/>
              <a:t>はどうか</a:t>
            </a:r>
            <a:endParaRPr lang="en-US" altLang="ja-JP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29E8924-EE7B-6661-74C6-3FB3DC3A11EB}"/>
              </a:ext>
            </a:extLst>
          </p:cNvPr>
          <p:cNvSpPr/>
          <p:nvPr/>
        </p:nvSpPr>
        <p:spPr>
          <a:xfrm>
            <a:off x="6689860" y="1696289"/>
            <a:ext cx="4225694" cy="4225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5B5C1FFC-1F39-85BB-CCA8-B4A70E5AA8C7}"/>
                  </a:ext>
                </a:extLst>
              </p:cNvPr>
              <p:cNvSpPr txBox="1"/>
              <p:nvPr/>
            </p:nvSpPr>
            <p:spPr>
              <a:xfrm>
                <a:off x="7502923" y="5037287"/>
                <a:ext cx="143180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CTR</m:t>
                          </m:r>
                        </m:sub>
                      </m:sSub>
                      <m:r>
                        <a:rPr kumimoji="1" lang="en-US" altLang="ja-JP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ctr</m:t>
                          </m:r>
                          <m: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5B5C1FFC-1F39-85BB-CCA8-B4A70E5AA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923" y="5037287"/>
                <a:ext cx="143180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1F45BBA4-B4F4-D7C4-4C2B-94C88CA8C6D8}"/>
                  </a:ext>
                </a:extLst>
              </p:cNvPr>
              <p:cNvSpPr txBox="1"/>
              <p:nvPr/>
            </p:nvSpPr>
            <p:spPr>
              <a:xfrm>
                <a:off x="9084763" y="5035039"/>
                <a:ext cx="14067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CTR</m:t>
                          </m:r>
                        </m:sub>
                      </m:sSub>
                      <m:r>
                        <a:rPr kumimoji="1" lang="en-US" altLang="ja-JP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ctr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1F45BBA4-B4F4-D7C4-4C2B-94C88CA8C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763" y="5035039"/>
                <a:ext cx="140673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2FC6013-EA0D-33A1-DD54-CE0CB695C11D}"/>
                  </a:ext>
                </a:extLst>
              </p:cNvPr>
              <p:cNvSpPr txBox="1"/>
              <p:nvPr/>
            </p:nvSpPr>
            <p:spPr>
              <a:xfrm>
                <a:off x="7257202" y="1268821"/>
                <a:ext cx="70679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DD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2FC6013-EA0D-33A1-DD54-CE0CB695C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202" y="1268821"/>
                <a:ext cx="7067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32BF6B9-B6CF-7991-A17A-91F0898FFC77}"/>
                  </a:ext>
                </a:extLst>
              </p:cNvPr>
              <p:cNvSpPr txBox="1"/>
              <p:nvPr/>
            </p:nvSpPr>
            <p:spPr>
              <a:xfrm>
                <a:off x="6877531" y="5989201"/>
                <a:ext cx="70679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MUL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32BF6B9-B6CF-7991-A17A-91F0898FF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531" y="5989201"/>
                <a:ext cx="7067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854AAE7-7095-43AA-0653-F6E46508D0F8}"/>
                  </a:ext>
                </a:extLst>
              </p:cNvPr>
              <p:cNvSpPr txBox="1"/>
              <p:nvPr/>
            </p:nvSpPr>
            <p:spPr>
              <a:xfrm>
                <a:off x="9634535" y="1272740"/>
                <a:ext cx="70679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BUFF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854AAE7-7095-43AA-0653-F6E46508D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535" y="1272740"/>
                <a:ext cx="7067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9C7DC725-1510-F39D-6A88-CD7B96617BAC}"/>
              </a:ext>
            </a:extLst>
          </p:cNvPr>
          <p:cNvGrpSpPr/>
          <p:nvPr/>
        </p:nvGrpSpPr>
        <p:grpSpPr>
          <a:xfrm rot="5400000">
            <a:off x="6097169" y="3727202"/>
            <a:ext cx="1791810" cy="231086"/>
            <a:chOff x="7107674" y="5298182"/>
            <a:chExt cx="2843073" cy="366665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B2FAE337-76F4-80CE-23E4-49632FD935F5}"/>
                </a:ext>
              </a:extLst>
            </p:cNvPr>
            <p:cNvSpPr/>
            <p:nvPr/>
          </p:nvSpPr>
          <p:spPr>
            <a:xfrm>
              <a:off x="9590747" y="5298182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44F1CC-E491-3D93-312D-14E8937682E5}"/>
                </a:ext>
              </a:extLst>
            </p:cNvPr>
            <p:cNvSpPr/>
            <p:nvPr/>
          </p:nvSpPr>
          <p:spPr>
            <a:xfrm>
              <a:off x="7107674" y="530484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E78A6800-B9F0-6B97-5BF0-FA1FC129642B}"/>
                </a:ext>
              </a:extLst>
            </p:cNvPr>
            <p:cNvSpPr/>
            <p:nvPr/>
          </p:nvSpPr>
          <p:spPr>
            <a:xfrm>
              <a:off x="7732070" y="530484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</a:t>
              </a:r>
              <a:endParaRPr kumimoji="1" lang="ja-JP" altLang="en-US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43AA7B1E-550D-FC5C-D135-C719BFC71748}"/>
                </a:ext>
              </a:extLst>
            </p:cNvPr>
            <p:cNvSpPr/>
            <p:nvPr/>
          </p:nvSpPr>
          <p:spPr>
            <a:xfrm>
              <a:off x="8971188" y="530484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</a:t>
              </a:r>
              <a:endParaRPr kumimoji="1"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3F0BDA5C-16D2-74E5-8F1D-53B7E07BA4E1}"/>
                </a:ext>
              </a:extLst>
            </p:cNvPr>
            <p:cNvSpPr/>
            <p:nvPr/>
          </p:nvSpPr>
          <p:spPr>
            <a:xfrm>
              <a:off x="8351629" y="530484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1E1FF800-E0A4-863B-166F-C1786BE14A88}"/>
              </a:ext>
            </a:extLst>
          </p:cNvPr>
          <p:cNvGrpSpPr/>
          <p:nvPr/>
        </p:nvGrpSpPr>
        <p:grpSpPr>
          <a:xfrm>
            <a:off x="7108617" y="5501051"/>
            <a:ext cx="3388179" cy="237599"/>
            <a:chOff x="5759399" y="5841481"/>
            <a:chExt cx="4325866" cy="303355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9F94E94C-7528-77BA-836D-2BBAF1505F7C}"/>
                </a:ext>
              </a:extLst>
            </p:cNvPr>
            <p:cNvSpPr/>
            <p:nvPr/>
          </p:nvSpPr>
          <p:spPr>
            <a:xfrm>
              <a:off x="9792742" y="5846897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</a:t>
              </a:r>
              <a:endParaRPr kumimoji="1" lang="ja-JP" altLang="en-US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70DB92CD-2C54-6EDB-B7D5-D744DDAFF3CF}"/>
                </a:ext>
              </a:extLst>
            </p:cNvPr>
            <p:cNvSpPr/>
            <p:nvPr/>
          </p:nvSpPr>
          <p:spPr>
            <a:xfrm>
              <a:off x="7775088" y="5852313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E410E6C6-B55C-1FA3-EBD1-570BB93857D2}"/>
                </a:ext>
              </a:extLst>
            </p:cNvPr>
            <p:cNvSpPr/>
            <p:nvPr/>
          </p:nvSpPr>
          <p:spPr>
            <a:xfrm>
              <a:off x="8282449" y="5852313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</a:t>
              </a:r>
              <a:endParaRPr kumimoji="1" lang="ja-JP" altLang="en-US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433DD765-DE27-5DCE-6E73-E8F89E62E9F0}"/>
                </a:ext>
              </a:extLst>
            </p:cNvPr>
            <p:cNvSpPr/>
            <p:nvPr/>
          </p:nvSpPr>
          <p:spPr>
            <a:xfrm>
              <a:off x="9289311" y="5852313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4B5D4F6A-103D-34E4-D3CC-8CC4CC11ED08}"/>
                </a:ext>
              </a:extLst>
            </p:cNvPr>
            <p:cNvSpPr/>
            <p:nvPr/>
          </p:nvSpPr>
          <p:spPr>
            <a:xfrm>
              <a:off x="8785880" y="5852313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</a:t>
              </a:r>
              <a:endParaRPr kumimoji="1" lang="ja-JP" altLang="en-US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178156B2-4CDF-CF66-C822-89C44F0FC4F5}"/>
                </a:ext>
              </a:extLst>
            </p:cNvPr>
            <p:cNvSpPr/>
            <p:nvPr/>
          </p:nvSpPr>
          <p:spPr>
            <a:xfrm>
              <a:off x="7271657" y="5846897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</a:t>
              </a:r>
              <a:endParaRPr kumimoji="1" lang="ja-JP" altLang="en-US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CDD702FE-623D-5E31-7FAC-736FE89AD674}"/>
                </a:ext>
              </a:extLst>
            </p:cNvPr>
            <p:cNvSpPr/>
            <p:nvPr/>
          </p:nvSpPr>
          <p:spPr>
            <a:xfrm>
              <a:off x="6262830" y="5846897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C612E98E-5DE4-8660-B401-05ABDDD3AE0D}"/>
                </a:ext>
              </a:extLst>
            </p:cNvPr>
            <p:cNvSpPr/>
            <p:nvPr/>
          </p:nvSpPr>
          <p:spPr>
            <a:xfrm>
              <a:off x="6770191" y="5846897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</a:t>
              </a:r>
              <a:endParaRPr kumimoji="1" lang="ja-JP" altLang="en-US" dirty="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97A9F760-49AB-FFC5-1722-BAE1DD099038}"/>
                </a:ext>
              </a:extLst>
            </p:cNvPr>
            <p:cNvSpPr/>
            <p:nvPr/>
          </p:nvSpPr>
          <p:spPr>
            <a:xfrm>
              <a:off x="5759399" y="5841481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</a:t>
              </a:r>
              <a:endParaRPr kumimoji="1" lang="ja-JP" altLang="en-US" dirty="0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708A765F-5FF7-33AF-4D0F-D58BA43694CA}"/>
              </a:ext>
            </a:extLst>
          </p:cNvPr>
          <p:cNvGrpSpPr/>
          <p:nvPr/>
        </p:nvGrpSpPr>
        <p:grpSpPr>
          <a:xfrm rot="5400000">
            <a:off x="9718498" y="3725679"/>
            <a:ext cx="1791810" cy="231086"/>
            <a:chOff x="7107674" y="5298182"/>
            <a:chExt cx="2843073" cy="366665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E122ABF3-5D71-9520-E494-4188392855D6}"/>
                </a:ext>
              </a:extLst>
            </p:cNvPr>
            <p:cNvSpPr/>
            <p:nvPr/>
          </p:nvSpPr>
          <p:spPr>
            <a:xfrm>
              <a:off x="9590747" y="5298182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1F7AE9A0-7B16-F3F1-2ECD-B794BF89B7C2}"/>
                </a:ext>
              </a:extLst>
            </p:cNvPr>
            <p:cNvSpPr/>
            <p:nvPr/>
          </p:nvSpPr>
          <p:spPr>
            <a:xfrm>
              <a:off x="7107674" y="530484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8ADF23D7-8582-1A7A-9D89-6D93D73068EA}"/>
                </a:ext>
              </a:extLst>
            </p:cNvPr>
            <p:cNvSpPr/>
            <p:nvPr/>
          </p:nvSpPr>
          <p:spPr>
            <a:xfrm>
              <a:off x="7732070" y="530484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</a:t>
              </a:r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BE2F895D-74C6-4F32-3538-F066B1B338E1}"/>
                </a:ext>
              </a:extLst>
            </p:cNvPr>
            <p:cNvSpPr/>
            <p:nvPr/>
          </p:nvSpPr>
          <p:spPr>
            <a:xfrm>
              <a:off x="8971188" y="530484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</a:t>
              </a:r>
              <a:endParaRPr kumimoji="1" lang="ja-JP" altLang="en-US" dirty="0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CA6E3004-C05A-3E76-114C-2F5465BE96D7}"/>
                </a:ext>
              </a:extLst>
            </p:cNvPr>
            <p:cNvSpPr/>
            <p:nvPr/>
          </p:nvSpPr>
          <p:spPr>
            <a:xfrm>
              <a:off x="8351629" y="530484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8FDF20C6-C066-3DC9-2EE3-02F7B5994D97}"/>
              </a:ext>
            </a:extLst>
          </p:cNvPr>
          <p:cNvGrpSpPr/>
          <p:nvPr/>
        </p:nvGrpSpPr>
        <p:grpSpPr>
          <a:xfrm>
            <a:off x="7506001" y="1875398"/>
            <a:ext cx="2596489" cy="233357"/>
            <a:chOff x="6770191" y="5846897"/>
            <a:chExt cx="3315074" cy="297939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3DFCE2FD-9155-789F-86B8-D1F5FA4B9C80}"/>
                </a:ext>
              </a:extLst>
            </p:cNvPr>
            <p:cNvSpPr/>
            <p:nvPr/>
          </p:nvSpPr>
          <p:spPr>
            <a:xfrm>
              <a:off x="9792742" y="5846897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</a:t>
              </a:r>
              <a:endParaRPr kumimoji="1" lang="ja-JP" altLang="en-US" dirty="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3E9AB392-928A-A6E4-B89C-1DD3F5F72FB3}"/>
                </a:ext>
              </a:extLst>
            </p:cNvPr>
            <p:cNvSpPr/>
            <p:nvPr/>
          </p:nvSpPr>
          <p:spPr>
            <a:xfrm>
              <a:off x="7775088" y="5852313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</a:t>
              </a:r>
              <a:endParaRPr kumimoji="1" lang="ja-JP" altLang="en-US" dirty="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EBE0CC09-A31C-E99B-B031-A9B30A1E8DAA}"/>
                </a:ext>
              </a:extLst>
            </p:cNvPr>
            <p:cNvSpPr/>
            <p:nvPr/>
          </p:nvSpPr>
          <p:spPr>
            <a:xfrm>
              <a:off x="8282449" y="5852313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82E9AA91-185F-CA7D-AE9A-A0AE9E7DDF4B}"/>
                </a:ext>
              </a:extLst>
            </p:cNvPr>
            <p:cNvSpPr/>
            <p:nvPr/>
          </p:nvSpPr>
          <p:spPr>
            <a:xfrm>
              <a:off x="9289311" y="5852313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84C876D5-AF06-6EF0-773B-F3EABDAD33DC}"/>
                </a:ext>
              </a:extLst>
            </p:cNvPr>
            <p:cNvSpPr/>
            <p:nvPr/>
          </p:nvSpPr>
          <p:spPr>
            <a:xfrm>
              <a:off x="8785880" y="5852313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</a:t>
              </a:r>
              <a:endParaRPr kumimoji="1" lang="ja-JP" altLang="en-US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68653318-74E1-C243-0A71-48552E506BCA}"/>
                </a:ext>
              </a:extLst>
            </p:cNvPr>
            <p:cNvSpPr/>
            <p:nvPr/>
          </p:nvSpPr>
          <p:spPr>
            <a:xfrm>
              <a:off x="7271657" y="5846897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FFC4D02F-210F-B575-14AD-0EF8BBE42DDA}"/>
                </a:ext>
              </a:extLst>
            </p:cNvPr>
            <p:cNvSpPr/>
            <p:nvPr/>
          </p:nvSpPr>
          <p:spPr>
            <a:xfrm>
              <a:off x="6770191" y="5846897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P</a:t>
              </a:r>
              <a:endParaRPr kumimoji="1" lang="ja-JP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19112053-4BD2-AF31-8CD8-322CA77D400A}"/>
                  </a:ext>
                </a:extLst>
              </p:cNvPr>
              <p:cNvSpPr txBox="1"/>
              <p:nvPr/>
            </p:nvSpPr>
            <p:spPr>
              <a:xfrm>
                <a:off x="7906393" y="6022900"/>
                <a:ext cx="139055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CTR</m:t>
                          </m:r>
                        </m:sub>
                      </m:sSub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ctr</m:t>
                          </m:r>
                          <m: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19112053-4BD2-AF31-8CD8-322CA77D4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393" y="6022900"/>
                <a:ext cx="13905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1CCED1DD-EB17-2B6F-99B7-95AFC399244A}"/>
                  </a:ext>
                </a:extLst>
              </p:cNvPr>
              <p:cNvSpPr txBox="1"/>
              <p:nvPr/>
            </p:nvSpPr>
            <p:spPr>
              <a:xfrm>
                <a:off x="9554372" y="6010340"/>
                <a:ext cx="139055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CTR</m:t>
                          </m:r>
                        </m:sub>
                      </m:sSub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ctr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1CCED1DD-EB17-2B6F-99B7-95AFC3992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372" y="6010340"/>
                <a:ext cx="139055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3322B165-EDEF-146B-99CD-45C7788D7E28}"/>
              </a:ext>
            </a:extLst>
          </p:cNvPr>
          <p:cNvCxnSpPr>
            <a:stCxn id="59" idx="2"/>
          </p:cNvCxnSpPr>
          <p:nvPr/>
        </p:nvCxnSpPr>
        <p:spPr bwMode="auto">
          <a:xfrm flipH="1">
            <a:off x="6997003" y="5730166"/>
            <a:ext cx="226172" cy="25903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C6317428-CA7A-4455-BAFF-42942605977F}"/>
              </a:ext>
            </a:extLst>
          </p:cNvPr>
          <p:cNvCxnSpPr/>
          <p:nvPr/>
        </p:nvCxnSpPr>
        <p:spPr bwMode="auto">
          <a:xfrm flipH="1">
            <a:off x="8355741" y="5745018"/>
            <a:ext cx="50419" cy="27788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9E554FD-C66E-7DA3-0C6C-C37C5D037120}"/>
              </a:ext>
            </a:extLst>
          </p:cNvPr>
          <p:cNvCxnSpPr/>
          <p:nvPr/>
        </p:nvCxnSpPr>
        <p:spPr bwMode="auto">
          <a:xfrm>
            <a:off x="9593626" y="5745018"/>
            <a:ext cx="432955" cy="26532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15927278-B504-B27F-4EE4-74D8E52B62ED}"/>
              </a:ext>
            </a:extLst>
          </p:cNvPr>
          <p:cNvCxnSpPr/>
          <p:nvPr/>
        </p:nvCxnSpPr>
        <p:spPr bwMode="auto">
          <a:xfrm>
            <a:off x="7916207" y="5404376"/>
            <a:ext cx="95579" cy="9667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AEFAEAFF-1C32-08FF-2EBA-4E7A7A3CE7F0}"/>
              </a:ext>
            </a:extLst>
          </p:cNvPr>
          <p:cNvCxnSpPr/>
          <p:nvPr/>
        </p:nvCxnSpPr>
        <p:spPr bwMode="auto">
          <a:xfrm flipH="1">
            <a:off x="9203062" y="5406619"/>
            <a:ext cx="210844" cy="10079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4210D236-1692-1065-3CB0-C09F72EB3B01}"/>
                  </a:ext>
                </a:extLst>
              </p:cNvPr>
              <p:cNvSpPr txBox="1"/>
              <p:nvPr/>
            </p:nvSpPr>
            <p:spPr>
              <a:xfrm>
                <a:off x="5433093" y="3267610"/>
                <a:ext cx="118218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kumimoji="1" lang="en-US" altLang="ja-JP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4210D236-1692-1065-3CB0-C09F72EB3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093" y="3267610"/>
                <a:ext cx="118218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6029C83-39F5-04F2-3FC0-65428487C620}"/>
                  </a:ext>
                </a:extLst>
              </p:cNvPr>
              <p:cNvSpPr txBox="1"/>
              <p:nvPr/>
            </p:nvSpPr>
            <p:spPr>
              <a:xfrm>
                <a:off x="5433093" y="4048549"/>
                <a:ext cx="118438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kumimoji="1" lang="en-US" altLang="ja-JP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6029C83-39F5-04F2-3FC0-65428487C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093" y="4048549"/>
                <a:ext cx="118438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DCD3DD48-4D20-F7AE-DF7F-EFBC9D7F74A3}"/>
                  </a:ext>
                </a:extLst>
              </p:cNvPr>
              <p:cNvSpPr txBox="1"/>
              <p:nvPr/>
            </p:nvSpPr>
            <p:spPr>
              <a:xfrm>
                <a:off x="10987941" y="3267610"/>
                <a:ext cx="118218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kumimoji="1" lang="en-US" altLang="ja-JP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DCD3DD48-4D20-F7AE-DF7F-EFBC9D7F7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7941" y="3267610"/>
                <a:ext cx="118218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34A3A830-F1C1-E341-F208-37DD4F112C62}"/>
                  </a:ext>
                </a:extLst>
              </p:cNvPr>
              <p:cNvSpPr txBox="1"/>
              <p:nvPr/>
            </p:nvSpPr>
            <p:spPr>
              <a:xfrm>
                <a:off x="10987941" y="4048549"/>
                <a:ext cx="118218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kumimoji="1" lang="en-US" altLang="ja-JP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34A3A830-F1C1-E341-F208-37DD4F112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7941" y="4048549"/>
                <a:ext cx="118218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21D2FFBC-08FD-23EE-65B2-468EBCBBC7AC}"/>
              </a:ext>
            </a:extLst>
          </p:cNvPr>
          <p:cNvCxnSpPr>
            <a:stCxn id="81" idx="3"/>
            <a:endCxn id="47" idx="2"/>
          </p:cNvCxnSpPr>
          <p:nvPr/>
        </p:nvCxnSpPr>
        <p:spPr bwMode="auto">
          <a:xfrm>
            <a:off x="6615281" y="3452276"/>
            <a:ext cx="262250" cy="152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2824341B-C8C7-9BA9-462A-588F6EED0D63}"/>
              </a:ext>
            </a:extLst>
          </p:cNvPr>
          <p:cNvCxnSpPr/>
          <p:nvPr/>
        </p:nvCxnSpPr>
        <p:spPr bwMode="auto">
          <a:xfrm>
            <a:off x="6615281" y="4235142"/>
            <a:ext cx="262250" cy="152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F924BF05-059B-C7F8-B238-35E938A7E095}"/>
              </a:ext>
            </a:extLst>
          </p:cNvPr>
          <p:cNvCxnSpPr/>
          <p:nvPr/>
        </p:nvCxnSpPr>
        <p:spPr bwMode="auto">
          <a:xfrm>
            <a:off x="10734920" y="3452276"/>
            <a:ext cx="262250" cy="152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0F523838-0796-B00F-3800-3CAF4F5B7D73}"/>
              </a:ext>
            </a:extLst>
          </p:cNvPr>
          <p:cNvCxnSpPr/>
          <p:nvPr/>
        </p:nvCxnSpPr>
        <p:spPr bwMode="auto">
          <a:xfrm>
            <a:off x="10734920" y="4227084"/>
            <a:ext cx="262250" cy="152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3125803F-58DD-3FE5-8D6A-292BAA7220FE}"/>
                  </a:ext>
                </a:extLst>
              </p:cNvPr>
              <p:cNvSpPr txBox="1"/>
              <p:nvPr/>
            </p:nvSpPr>
            <p:spPr>
              <a:xfrm>
                <a:off x="7898768" y="2209672"/>
                <a:ext cx="87252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kumimoji="1" lang="en-US" altLang="ja-JP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3125803F-58DD-3FE5-8D6A-292BAA722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768" y="2209672"/>
                <a:ext cx="87252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F650C04-2090-CD6D-EF24-0A2D84C023C0}"/>
                  </a:ext>
                </a:extLst>
              </p:cNvPr>
              <p:cNvSpPr txBox="1"/>
              <p:nvPr/>
            </p:nvSpPr>
            <p:spPr>
              <a:xfrm>
                <a:off x="8882958" y="2209672"/>
                <a:ext cx="8920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kumimoji="1" lang="en-US" altLang="ja-JP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F650C04-2090-CD6D-EF24-0A2D84C02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958" y="2209672"/>
                <a:ext cx="89200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80A5B029-09F7-93A1-8A0A-51C717B5CC39}"/>
              </a:ext>
            </a:extLst>
          </p:cNvPr>
          <p:cNvCxnSpPr>
            <a:endCxn id="41" idx="2"/>
          </p:cNvCxnSpPr>
          <p:nvPr/>
        </p:nvCxnSpPr>
        <p:spPr bwMode="auto">
          <a:xfrm flipH="1" flipV="1">
            <a:off x="7610599" y="1638153"/>
            <a:ext cx="6881" cy="23724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28DCFEAD-4B66-69C6-6FDE-CAB10A943207}"/>
              </a:ext>
            </a:extLst>
          </p:cNvPr>
          <p:cNvCxnSpPr/>
          <p:nvPr/>
        </p:nvCxnSpPr>
        <p:spPr bwMode="auto">
          <a:xfrm flipH="1" flipV="1">
            <a:off x="9987932" y="1634609"/>
            <a:ext cx="6881" cy="23724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33A59C5-680D-BB80-6C3A-9A1B600F0FB2}"/>
              </a:ext>
            </a:extLst>
          </p:cNvPr>
          <p:cNvCxnSpPr>
            <a:stCxn id="89" idx="0"/>
            <a:endCxn id="68" idx="2"/>
          </p:cNvCxnSpPr>
          <p:nvPr/>
        </p:nvCxnSpPr>
        <p:spPr bwMode="auto">
          <a:xfrm flipV="1">
            <a:off x="8335032" y="2108755"/>
            <a:ext cx="72600" cy="10091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B601A4EC-B1FC-AD3D-7C17-31B9D1BFD2E6}"/>
              </a:ext>
            </a:extLst>
          </p:cNvPr>
          <p:cNvCxnSpPr>
            <a:stCxn id="90" idx="0"/>
            <a:endCxn id="71" idx="2"/>
          </p:cNvCxnSpPr>
          <p:nvPr/>
        </p:nvCxnSpPr>
        <p:spPr bwMode="auto">
          <a:xfrm flipH="1" flipV="1">
            <a:off x="9199321" y="2108755"/>
            <a:ext cx="129638" cy="10091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楕円 94">
            <a:extLst>
              <a:ext uri="{FF2B5EF4-FFF2-40B4-BE49-F238E27FC236}">
                <a16:creationId xmlns:a16="http://schemas.microsoft.com/office/drawing/2014/main" id="{DB0AB06A-1B1B-43DC-1261-EAE902888253}"/>
              </a:ext>
            </a:extLst>
          </p:cNvPr>
          <p:cNvSpPr/>
          <p:nvPr/>
        </p:nvSpPr>
        <p:spPr bwMode="auto">
          <a:xfrm>
            <a:off x="7104416" y="1759131"/>
            <a:ext cx="3387078" cy="50105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4992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0127D0-1DD9-A5CA-3F23-1C8D86FF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北側の配線について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D7E449CE-80D1-CE72-0A74-85D03236C5A9}"/>
              </a:ext>
            </a:extLst>
          </p:cNvPr>
          <p:cNvGrpSpPr/>
          <p:nvPr/>
        </p:nvGrpSpPr>
        <p:grpSpPr>
          <a:xfrm>
            <a:off x="418501" y="2897784"/>
            <a:ext cx="5610005" cy="2766013"/>
            <a:chOff x="654357" y="1661162"/>
            <a:chExt cx="5610005" cy="2766013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5B7E86A6-9804-983C-43CA-864FC9B0AC0E}"/>
                </a:ext>
              </a:extLst>
            </p:cNvPr>
            <p:cNvGrpSpPr/>
            <p:nvPr/>
          </p:nvGrpSpPr>
          <p:grpSpPr>
            <a:xfrm>
              <a:off x="1262711" y="1661162"/>
              <a:ext cx="4249783" cy="2766013"/>
              <a:chOff x="3709851" y="2920684"/>
              <a:chExt cx="4249783" cy="2766013"/>
            </a:xfrm>
          </p:grpSpPr>
          <p:pic>
            <p:nvPicPr>
              <p:cNvPr id="3" name="図 2" descr="カラフルな光のcg&#10;&#10;自動的に生成された説明">
                <a:extLst>
                  <a:ext uri="{FF2B5EF4-FFF2-40B4-BE49-F238E27FC236}">
                    <a16:creationId xmlns:a16="http://schemas.microsoft.com/office/drawing/2014/main" id="{C6F739B4-B0CE-61C2-4F47-8AE44EC418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830" r="27612" b="46051"/>
              <a:stretch/>
            </p:blipFill>
            <p:spPr>
              <a:xfrm>
                <a:off x="3709851" y="2920684"/>
                <a:ext cx="4249783" cy="2766013"/>
              </a:xfrm>
              <a:prstGeom prst="rect">
                <a:avLst/>
              </a:prstGeom>
            </p:spPr>
          </p:pic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FF298F07-DB47-4D0E-6A06-74AD8EEA9E16}"/>
                  </a:ext>
                </a:extLst>
              </p:cNvPr>
              <p:cNvCxnSpPr/>
              <p:nvPr/>
            </p:nvCxnSpPr>
            <p:spPr bwMode="auto">
              <a:xfrm flipV="1">
                <a:off x="5900121" y="3178630"/>
                <a:ext cx="0" cy="487680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FCBC153D-7F8A-5166-33C8-54355542EB41}"/>
                  </a:ext>
                </a:extLst>
              </p:cNvPr>
              <p:cNvCxnSpPr/>
              <p:nvPr/>
            </p:nvCxnSpPr>
            <p:spPr bwMode="auto">
              <a:xfrm flipV="1">
                <a:off x="4136636" y="3178630"/>
                <a:ext cx="0" cy="59653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FCE0FBF6-3C89-860C-CB8D-7195E07AD774}"/>
                  </a:ext>
                </a:extLst>
              </p:cNvPr>
              <p:cNvCxnSpPr/>
              <p:nvPr/>
            </p:nvCxnSpPr>
            <p:spPr bwMode="auto">
              <a:xfrm flipV="1">
                <a:off x="7694088" y="3185163"/>
                <a:ext cx="0" cy="59653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D243D2DB-744A-BF4C-C890-7D92547F28B6}"/>
                  </a:ext>
                </a:extLst>
              </p:cNvPr>
              <p:cNvCxnSpPr/>
              <p:nvPr/>
            </p:nvCxnSpPr>
            <p:spPr bwMode="auto">
              <a:xfrm flipV="1">
                <a:off x="7480728" y="3185163"/>
                <a:ext cx="0" cy="1689464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C77D3071-12E3-3E49-BE29-6DB608E0B6C2}"/>
                  </a:ext>
                </a:extLst>
              </p:cNvPr>
              <p:cNvCxnSpPr/>
              <p:nvPr/>
            </p:nvCxnSpPr>
            <p:spPr bwMode="auto">
              <a:xfrm flipV="1">
                <a:off x="4332580" y="3178630"/>
                <a:ext cx="0" cy="1689464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056852D2-214F-162F-3BA4-0E79B0612A09}"/>
                </a:ext>
              </a:extLst>
            </p:cNvPr>
            <p:cNvSpPr txBox="1"/>
            <p:nvPr/>
          </p:nvSpPr>
          <p:spPr>
            <a:xfrm>
              <a:off x="3537365" y="1734442"/>
              <a:ext cx="68480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VDD</a:t>
              </a:r>
              <a:endParaRPr kumimoji="1" lang="ja-JP" altLang="en-US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8A9A3953-23B0-BD83-8D22-D3200EAC7CB5}"/>
                </a:ext>
              </a:extLst>
            </p:cNvPr>
            <p:cNvSpPr txBox="1"/>
            <p:nvPr/>
          </p:nvSpPr>
          <p:spPr>
            <a:xfrm>
              <a:off x="4359891" y="1740975"/>
              <a:ext cx="6165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/>
                <a:t>Vout</a:t>
              </a:r>
              <a:endParaRPr kumimoji="1" lang="ja-JP" altLang="en-US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E3CF5F86-8EA3-FBCB-9C1E-CC79F8CC0052}"/>
                </a:ext>
              </a:extLst>
            </p:cNvPr>
            <p:cNvSpPr txBox="1"/>
            <p:nvPr/>
          </p:nvSpPr>
          <p:spPr>
            <a:xfrm>
              <a:off x="1954001" y="1740975"/>
              <a:ext cx="6165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/>
                <a:t>Vout</a:t>
              </a:r>
              <a:endParaRPr kumimoji="1" lang="ja-JP" altLang="en-US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D44621D0-0C9F-1327-2143-161A8729B09B}"/>
                </a:ext>
              </a:extLst>
            </p:cNvPr>
            <p:cNvSpPr txBox="1"/>
            <p:nvPr/>
          </p:nvSpPr>
          <p:spPr>
            <a:xfrm>
              <a:off x="654357" y="1740975"/>
              <a:ext cx="9284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VBUFF</a:t>
              </a:r>
              <a:endParaRPr kumimoji="1" lang="ja-JP" altLang="en-US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6712168C-F73B-49A3-40F1-8DB7D233A9BA}"/>
                </a:ext>
              </a:extLst>
            </p:cNvPr>
            <p:cNvSpPr txBox="1"/>
            <p:nvPr/>
          </p:nvSpPr>
          <p:spPr>
            <a:xfrm>
              <a:off x="5335903" y="1718745"/>
              <a:ext cx="9284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VBUFF</a:t>
              </a:r>
              <a:endParaRPr kumimoji="1" lang="ja-JP" altLang="en-US" dirty="0"/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7C122D1-03D0-2E54-6B11-3090D1970302}"/>
              </a:ext>
            </a:extLst>
          </p:cNvPr>
          <p:cNvSpPr txBox="1"/>
          <p:nvPr/>
        </p:nvSpPr>
        <p:spPr>
          <a:xfrm>
            <a:off x="418501" y="24872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案①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E0B7B69-B1B8-FE3E-283C-4A05C22C018A}"/>
              </a:ext>
            </a:extLst>
          </p:cNvPr>
          <p:cNvSpPr txBox="1"/>
          <p:nvPr/>
        </p:nvSpPr>
        <p:spPr>
          <a:xfrm>
            <a:off x="6649899" y="5722376"/>
            <a:ext cx="3889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クロスするとしてもできるだけ下の方に</a:t>
            </a:r>
            <a:endParaRPr kumimoji="1" lang="en-US" altLang="ja-JP" dirty="0"/>
          </a:p>
          <a:p>
            <a:r>
              <a:rPr lang="en-US" altLang="ja-JP" dirty="0"/>
              <a:t>PAD</a:t>
            </a:r>
            <a:r>
              <a:rPr lang="ja-JP" altLang="en-US" dirty="0"/>
              <a:t>配置はそのまま（</a:t>
            </a:r>
            <a:r>
              <a:rPr lang="en-US" altLang="ja-JP" dirty="0"/>
              <a:t>PGSGSGP</a:t>
            </a:r>
            <a:r>
              <a:rPr lang="ja-JP" altLang="en-US" dirty="0"/>
              <a:t>）</a:t>
            </a:r>
            <a:endParaRPr kumimoji="1" lang="en-US" altLang="ja-JP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4851007-0F22-806F-7AEF-134EB865991D}"/>
              </a:ext>
            </a:extLst>
          </p:cNvPr>
          <p:cNvSpPr txBox="1"/>
          <p:nvPr/>
        </p:nvSpPr>
        <p:spPr>
          <a:xfrm>
            <a:off x="368659" y="5726192"/>
            <a:ext cx="28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PGSGPGSGP??</a:t>
            </a:r>
          </a:p>
          <a:p>
            <a:r>
              <a:rPr kumimoji="1" lang="ja-JP" altLang="en-US" dirty="0"/>
              <a:t>全体のサイズは変わらない</a:t>
            </a:r>
            <a:endParaRPr kumimoji="1" lang="en-US" altLang="ja-JP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FF00659-110E-E0D9-D905-9ECA6B216A8F}"/>
              </a:ext>
            </a:extLst>
          </p:cNvPr>
          <p:cNvSpPr txBox="1"/>
          <p:nvPr/>
        </p:nvSpPr>
        <p:spPr>
          <a:xfrm>
            <a:off x="6695709" y="2461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案②</a:t>
            </a:r>
          </a:p>
        </p:txBody>
      </p: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E24344DE-2B52-49E1-64EA-D404E917B91E}"/>
              </a:ext>
            </a:extLst>
          </p:cNvPr>
          <p:cNvGrpSpPr/>
          <p:nvPr/>
        </p:nvGrpSpPr>
        <p:grpSpPr>
          <a:xfrm>
            <a:off x="6695709" y="2871656"/>
            <a:ext cx="5447719" cy="2766013"/>
            <a:chOff x="6591205" y="1661162"/>
            <a:chExt cx="5447719" cy="2766013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B1BB8D0A-A7AD-0D0F-924F-004940DC42E0}"/>
                </a:ext>
              </a:extLst>
            </p:cNvPr>
            <p:cNvGrpSpPr/>
            <p:nvPr/>
          </p:nvGrpSpPr>
          <p:grpSpPr>
            <a:xfrm>
              <a:off x="7190175" y="1661162"/>
              <a:ext cx="4249783" cy="2766013"/>
              <a:chOff x="3709851" y="2920684"/>
              <a:chExt cx="4249783" cy="2766013"/>
            </a:xfrm>
          </p:grpSpPr>
          <p:pic>
            <p:nvPicPr>
              <p:cNvPr id="14" name="図 13" descr="カラフルな光のcg&#10;&#10;自動的に生成された説明">
                <a:extLst>
                  <a:ext uri="{FF2B5EF4-FFF2-40B4-BE49-F238E27FC236}">
                    <a16:creationId xmlns:a16="http://schemas.microsoft.com/office/drawing/2014/main" id="{10112A5A-C3ED-67B3-1171-D9D5A965F5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830" r="27612" b="46051"/>
              <a:stretch/>
            </p:blipFill>
            <p:spPr>
              <a:xfrm>
                <a:off x="3709851" y="2920684"/>
                <a:ext cx="4249783" cy="2766013"/>
              </a:xfrm>
              <a:prstGeom prst="rect">
                <a:avLst/>
              </a:prstGeom>
            </p:spPr>
          </p:pic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C5998A51-FB37-B6EA-6EB4-8468BCE7AD03}"/>
                  </a:ext>
                </a:extLst>
              </p:cNvPr>
              <p:cNvCxnSpPr/>
              <p:nvPr/>
            </p:nvCxnSpPr>
            <p:spPr bwMode="auto">
              <a:xfrm flipV="1">
                <a:off x="5908829" y="3422471"/>
                <a:ext cx="0" cy="250372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18E9EAB2-2376-011E-53C3-03AD0A2FE51A}"/>
                  </a:ext>
                </a:extLst>
              </p:cNvPr>
              <p:cNvCxnSpPr/>
              <p:nvPr/>
            </p:nvCxnSpPr>
            <p:spPr bwMode="auto">
              <a:xfrm flipV="1">
                <a:off x="7745025" y="3178630"/>
                <a:ext cx="0" cy="252550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47D6B143-9478-FEE2-4C5B-E7EA815AC579}"/>
                  </a:ext>
                </a:extLst>
              </p:cNvPr>
              <p:cNvCxnSpPr/>
              <p:nvPr/>
            </p:nvCxnSpPr>
            <p:spPr bwMode="auto">
              <a:xfrm flipH="1">
                <a:off x="4098277" y="3422471"/>
                <a:ext cx="3646748" cy="0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30C7E0F3-9B6E-2155-A333-1924DE47E516}"/>
                  </a:ext>
                </a:extLst>
              </p:cNvPr>
              <p:cNvCxnSpPr/>
              <p:nvPr/>
            </p:nvCxnSpPr>
            <p:spPr bwMode="auto">
              <a:xfrm flipV="1">
                <a:off x="7480728" y="3185163"/>
                <a:ext cx="0" cy="1689464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864EE0E2-E40B-F314-C690-EC015240CB36}"/>
                  </a:ext>
                </a:extLst>
              </p:cNvPr>
              <p:cNvCxnSpPr/>
              <p:nvPr/>
            </p:nvCxnSpPr>
            <p:spPr bwMode="auto">
              <a:xfrm flipV="1">
                <a:off x="4332580" y="3178630"/>
                <a:ext cx="0" cy="1689464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6F97894B-88D2-14C6-DE63-09CB92DD942F}"/>
                </a:ext>
              </a:extLst>
            </p:cNvPr>
            <p:cNvCxnSpPr/>
            <p:nvPr/>
          </p:nvCxnSpPr>
          <p:spPr bwMode="auto">
            <a:xfrm flipH="1">
              <a:off x="7578601" y="2538466"/>
              <a:ext cx="3646748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624767DB-A544-7D85-DB54-39CDA0046638}"/>
                </a:ext>
              </a:extLst>
            </p:cNvPr>
            <p:cNvCxnSpPr/>
            <p:nvPr/>
          </p:nvCxnSpPr>
          <p:spPr bwMode="auto">
            <a:xfrm flipV="1">
              <a:off x="7578601" y="1925641"/>
              <a:ext cx="0" cy="1897422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9160D959-9385-2239-11EF-223EEF57BF76}"/>
                </a:ext>
              </a:extLst>
            </p:cNvPr>
            <p:cNvCxnSpPr/>
            <p:nvPr/>
          </p:nvCxnSpPr>
          <p:spPr bwMode="auto">
            <a:xfrm flipV="1">
              <a:off x="11205722" y="2529757"/>
              <a:ext cx="0" cy="1293306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CA25425B-275D-BFEA-A459-E8E97FA17F2B}"/>
                </a:ext>
              </a:extLst>
            </p:cNvPr>
            <p:cNvCxnSpPr/>
            <p:nvPr/>
          </p:nvCxnSpPr>
          <p:spPr bwMode="auto">
            <a:xfrm flipH="1">
              <a:off x="7578601" y="3814272"/>
              <a:ext cx="315719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D77159AD-F8EF-5F76-4063-7287F3E2AA83}"/>
                </a:ext>
              </a:extLst>
            </p:cNvPr>
            <p:cNvCxnSpPr/>
            <p:nvPr/>
          </p:nvCxnSpPr>
          <p:spPr bwMode="auto">
            <a:xfrm flipH="1">
              <a:off x="10909630" y="3827335"/>
              <a:ext cx="315719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56F3DD27-6829-9565-7B57-23C947E1D651}"/>
                </a:ext>
              </a:extLst>
            </p:cNvPr>
            <p:cNvSpPr txBox="1"/>
            <p:nvPr/>
          </p:nvSpPr>
          <p:spPr>
            <a:xfrm>
              <a:off x="11327775" y="1777920"/>
              <a:ext cx="684803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VDD</a:t>
              </a:r>
              <a:endParaRPr kumimoji="1" lang="ja-JP" altLang="en-US" dirty="0"/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567CE990-DF70-0591-DB4F-23E36A6443B9}"/>
                </a:ext>
              </a:extLst>
            </p:cNvPr>
            <p:cNvSpPr txBox="1"/>
            <p:nvPr/>
          </p:nvSpPr>
          <p:spPr>
            <a:xfrm>
              <a:off x="7873419" y="1708910"/>
              <a:ext cx="616579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/>
                <a:t>Vout</a:t>
              </a:r>
              <a:endParaRPr kumimoji="1" lang="ja-JP" altLang="en-US" dirty="0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5D54852D-144E-A273-3813-914113D8267D}"/>
                </a:ext>
              </a:extLst>
            </p:cNvPr>
            <p:cNvSpPr txBox="1"/>
            <p:nvPr/>
          </p:nvSpPr>
          <p:spPr>
            <a:xfrm>
              <a:off x="10237550" y="1703427"/>
              <a:ext cx="616579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/>
                <a:t>Vout</a:t>
              </a:r>
              <a:endParaRPr kumimoji="1" lang="ja-JP" altLang="en-US" dirty="0"/>
            </a:p>
          </p:txBody>
        </p: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14ED90F3-622D-C14A-1C1A-D3F7F91701AF}"/>
                </a:ext>
              </a:extLst>
            </p:cNvPr>
            <p:cNvSpPr txBox="1"/>
            <p:nvPr/>
          </p:nvSpPr>
          <p:spPr>
            <a:xfrm>
              <a:off x="6591205" y="1726245"/>
              <a:ext cx="928459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VBUFF</a:t>
              </a:r>
              <a:endParaRPr kumimoji="1" lang="ja-JP" altLang="en-US" dirty="0"/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933950A9-909C-4ABE-C897-2500770A3277}"/>
                </a:ext>
              </a:extLst>
            </p:cNvPr>
            <p:cNvSpPr/>
            <p:nvPr/>
          </p:nvSpPr>
          <p:spPr bwMode="auto">
            <a:xfrm>
              <a:off x="11285863" y="1740976"/>
              <a:ext cx="753061" cy="430682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</p:grp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D45C18A8-6428-53AC-2F0D-5CA4EC4A875C}"/>
              </a:ext>
            </a:extLst>
          </p:cNvPr>
          <p:cNvCxnSpPr/>
          <p:nvPr/>
        </p:nvCxnSpPr>
        <p:spPr bwMode="auto">
          <a:xfrm>
            <a:off x="6339840" y="2461168"/>
            <a:ext cx="0" cy="395704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8FC6D2C3-3487-ED4C-BF01-2A9B231F1841}"/>
              </a:ext>
            </a:extLst>
          </p:cNvPr>
          <p:cNvSpPr txBox="1"/>
          <p:nvPr/>
        </p:nvSpPr>
        <p:spPr>
          <a:xfrm>
            <a:off x="696808" y="1257267"/>
            <a:ext cx="61221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北側の</a:t>
            </a:r>
            <a:r>
              <a:rPr lang="en-US" altLang="ja-JP" dirty="0"/>
              <a:t>PAD</a:t>
            </a:r>
            <a:r>
              <a:rPr lang="ja-JP" altLang="en-US" dirty="0"/>
              <a:t>配置の変更が必要かも</a:t>
            </a:r>
            <a:endParaRPr lang="en-US" altLang="ja-JP" dirty="0"/>
          </a:p>
          <a:p>
            <a:r>
              <a:rPr lang="ja-JP" altLang="en-US" dirty="0"/>
              <a:t>→</a:t>
            </a:r>
            <a:r>
              <a:rPr lang="en-US" altLang="ja-JP" dirty="0"/>
              <a:t>VDD</a:t>
            </a:r>
            <a:r>
              <a:rPr lang="ja-JP" altLang="en-US" dirty="0"/>
              <a:t>と</a:t>
            </a:r>
            <a:r>
              <a:rPr lang="en-US" altLang="ja-JP" dirty="0" err="1"/>
              <a:t>Vout</a:t>
            </a:r>
            <a:r>
              <a:rPr lang="ja-JP" altLang="en-US" dirty="0"/>
              <a:t>がクロスしない配線が望ましい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57328798"/>
      </p:ext>
    </p:extLst>
  </p:cSld>
  <p:clrMapOvr>
    <a:masterClrMapping/>
  </p:clrMapOvr>
</p:sld>
</file>

<file path=ppt/theme/theme1.xml><?xml version="1.0" encoding="utf-8"?>
<a:theme xmlns:a="http://schemas.openxmlformats.org/drawingml/2006/main" name="研究室_pptデザイ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​​テーマ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ＭＳ Ｐゴシック" charset="-128"/>
          </a:defRPr>
        </a:defPPr>
      </a:lstStyle>
    </a:lnDef>
  </a:objectDefaults>
  <a:extraClrSchemeLst>
    <a:extraClrScheme>
      <a:clrScheme name="Office ​​テーマ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研究室_pptデザイン" id="{EAB67A22-8789-427A-AB3A-19128F9ECE57}" vid="{5B2EF03C-E2B3-45D4-A860-071196E796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研究室_pptデザイン[296]</Template>
  <TotalTime>2186</TotalTime>
  <Words>466</Words>
  <Application>Microsoft Office PowerPoint</Application>
  <PresentationFormat>ワイド画面</PresentationFormat>
  <Paragraphs>176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游ゴシック</vt:lpstr>
      <vt:lpstr>游ゴシック Light</vt:lpstr>
      <vt:lpstr>Arial</vt:lpstr>
      <vt:lpstr>Cambria Math</vt:lpstr>
      <vt:lpstr>Times New Roman</vt:lpstr>
      <vt:lpstr>研究室_pptデザイン</vt:lpstr>
      <vt:lpstr>Office テーマ</vt:lpstr>
      <vt:lpstr>ミーティング　23/04/27</vt:lpstr>
      <vt:lpstr>2入力ギルバートセル回路図</vt:lpstr>
      <vt:lpstr>PAD配置</vt:lpstr>
      <vt:lpstr>チップサイズ（明治大学）</vt:lpstr>
      <vt:lpstr>チップサイズ（全体）</vt:lpstr>
      <vt:lpstr>フロアプラン（ギルバートセル　コモンセントロイド配置）</vt:lpstr>
      <vt:lpstr>フロアプランについてのご意見</vt:lpstr>
      <vt:lpstr>そのほかのご意見</vt:lpstr>
      <vt:lpstr>北側の配線について</vt:lpstr>
      <vt:lpstr>次回(5/9)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Ohtsuka Yuta</dc:creator>
  <cp:lastModifiedBy>Ohtsuka Yuta</cp:lastModifiedBy>
  <cp:revision>69</cp:revision>
  <dcterms:created xsi:type="dcterms:W3CDTF">2022-07-09T16:46:35Z</dcterms:created>
  <dcterms:modified xsi:type="dcterms:W3CDTF">2023-04-26T01:08:32Z</dcterms:modified>
</cp:coreProperties>
</file>