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62" r:id="rId2"/>
    <p:sldId id="263" r:id="rId3"/>
    <p:sldId id="264" r:id="rId4"/>
    <p:sldId id="342" r:id="rId5"/>
    <p:sldId id="374" r:id="rId6"/>
    <p:sldId id="375" r:id="rId7"/>
    <p:sldId id="376" r:id="rId8"/>
    <p:sldId id="377" r:id="rId9"/>
    <p:sldId id="378" r:id="rId10"/>
    <p:sldId id="379" r:id="rId11"/>
    <p:sldId id="380" r:id="rId12"/>
    <p:sldId id="266" r:id="rId1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4" d="100"/>
          <a:sy n="74" d="100"/>
        </p:scale>
        <p:origin x="376"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E46544-3803-4010-9C45-A06DA08EF430}" type="datetimeFigureOut">
              <a:rPr kumimoji="1" lang="ja-JP" altLang="en-US" smtClean="0"/>
              <a:t>2023/6/14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2481F6-2CAE-4EDC-9E18-A42EBF0E11D3}" type="slidenum">
              <a:rPr kumimoji="1" lang="ja-JP" altLang="en-US" smtClean="0"/>
              <a:t>‹#›</a:t>
            </a:fld>
            <a:endParaRPr kumimoji="1" lang="ja-JP" altLang="en-US"/>
          </a:p>
        </p:txBody>
      </p:sp>
    </p:spTree>
    <p:extLst>
      <p:ext uri="{BB962C8B-B14F-4D97-AF65-F5344CB8AC3E}">
        <p14:creationId xmlns:p14="http://schemas.microsoft.com/office/powerpoint/2010/main" val="157980160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39C3F31-2EF8-4A83-A9AB-69191C316468}"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33360651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914400" y="2130426"/>
            <a:ext cx="10363200" cy="1470025"/>
          </a:xfrm>
        </p:spPr>
        <p:txBody>
          <a:bodyPr/>
          <a:lstStyle/>
          <a:p>
            <a:r>
              <a:rPr lang="ja-JP" altLang="en-US"/>
              <a:t>マスター タイトルの書式設定</a:t>
            </a:r>
          </a:p>
        </p:txBody>
      </p:sp>
      <p:sp>
        <p:nvSpPr>
          <p:cNvPr id="3" name="サブタイトル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a:t>マスター サブタイトルの書式設定</a:t>
            </a:r>
          </a:p>
        </p:txBody>
      </p:sp>
    </p:spTree>
    <p:extLst>
      <p:ext uri="{BB962C8B-B14F-4D97-AF65-F5344CB8AC3E}">
        <p14:creationId xmlns:p14="http://schemas.microsoft.com/office/powerpoint/2010/main" val="1606563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485073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642351" y="304801"/>
            <a:ext cx="2607733" cy="5770563"/>
          </a:xfrm>
        </p:spPr>
        <p:txBody>
          <a:bodyPr vert="eaVert"/>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812801" y="304801"/>
            <a:ext cx="7626351" cy="5770563"/>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10301074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ユーザー設定レイアウト">
    <p:spTree>
      <p:nvGrpSpPr>
        <p:cNvPr id="1" name=""/>
        <p:cNvGrpSpPr/>
        <p:nvPr/>
      </p:nvGrpSpPr>
      <p:grpSpPr>
        <a:xfrm>
          <a:off x="0" y="0"/>
          <a:ext cx="0" cy="0"/>
          <a:chOff x="0" y="0"/>
          <a:chExt cx="0" cy="0"/>
        </a:xfrm>
      </p:grpSpPr>
      <p:sp>
        <p:nvSpPr>
          <p:cNvPr id="2" name="タイトル 1"/>
          <p:cNvSpPr>
            <a:spLocks noGrp="1"/>
          </p:cNvSpPr>
          <p:nvPr>
            <p:ph type="title"/>
          </p:nvPr>
        </p:nvSpPr>
        <p:spPr>
          <a:xfrm>
            <a:off x="812801" y="304801"/>
            <a:ext cx="10335684" cy="969963"/>
          </a:xfrm>
        </p:spPr>
        <p:txBody>
          <a:bodyPr/>
          <a:lstStyle/>
          <a:p>
            <a:r>
              <a:rPr lang="ja-JP" altLang="en-US"/>
              <a:t>マスター タイトルの書式設定</a:t>
            </a:r>
          </a:p>
        </p:txBody>
      </p:sp>
    </p:spTree>
    <p:extLst>
      <p:ext uri="{BB962C8B-B14F-4D97-AF65-F5344CB8AC3E}">
        <p14:creationId xmlns:p14="http://schemas.microsoft.com/office/powerpoint/2010/main" val="1103171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911425" y="260649"/>
            <a:ext cx="10335684" cy="969963"/>
          </a:xfrm>
        </p:spPr>
        <p:txBody>
          <a:bodyPr/>
          <a:lstStyle/>
          <a:p>
            <a:r>
              <a:rPr lang="ja-JP" altLang="en-US"/>
              <a:t>マスター タイトルの書式設定</a:t>
            </a:r>
          </a:p>
        </p:txBody>
      </p:sp>
      <p:sp>
        <p:nvSpPr>
          <p:cNvPr id="3" name="コンテンツ プレースホルダー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165828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963084" y="4406901"/>
            <a:ext cx="10363200" cy="1362075"/>
          </a:xfrm>
        </p:spPr>
        <p:txBody>
          <a:bodyPr anchor="t"/>
          <a:lstStyle>
            <a:lvl1pPr algn="l">
              <a:defRPr sz="4000" b="1" cap="all"/>
            </a:lvl1pPr>
          </a:lstStyle>
          <a:p>
            <a:r>
              <a:rPr lang="ja-JP" altLang="en-US"/>
              <a:t>マスター タイトルの書式設定</a:t>
            </a:r>
          </a:p>
        </p:txBody>
      </p:sp>
      <p:sp>
        <p:nvSpPr>
          <p:cNvPr id="3" name="テキスト プレースホルダー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マスター テキストの書式設定</a:t>
            </a:r>
          </a:p>
        </p:txBody>
      </p:sp>
    </p:spTree>
    <p:extLst>
      <p:ext uri="{BB962C8B-B14F-4D97-AF65-F5344CB8AC3E}">
        <p14:creationId xmlns:p14="http://schemas.microsoft.com/office/powerpoint/2010/main" val="334393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sz="half" idx="1"/>
          </p:nvPr>
        </p:nvSpPr>
        <p:spPr>
          <a:xfrm>
            <a:off x="812800" y="1295401"/>
            <a:ext cx="5115984" cy="4779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6131985" y="1295401"/>
            <a:ext cx="5118100" cy="4779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1646954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0" y="274638"/>
            <a:ext cx="10972800" cy="1143000"/>
          </a:xfrm>
        </p:spPr>
        <p:txBody>
          <a:bodyPr/>
          <a:lstStyle>
            <a:lvl1pPr>
              <a:defRPr/>
            </a:lvl1pPr>
          </a:lstStyle>
          <a:p>
            <a:r>
              <a:rPr lang="ja-JP" altLang="en-US"/>
              <a:t>マスター タイトルの書式設定</a:t>
            </a:r>
          </a:p>
        </p:txBody>
      </p:sp>
      <p:sp>
        <p:nvSpPr>
          <p:cNvPr id="3" name="テキスト プレースホルダー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ー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ー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ー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186102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Tree>
    <p:extLst>
      <p:ext uri="{BB962C8B-B14F-4D97-AF65-F5344CB8AC3E}">
        <p14:creationId xmlns:p14="http://schemas.microsoft.com/office/powerpoint/2010/main" val="1510690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7739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1" y="273050"/>
            <a:ext cx="4011084" cy="1162050"/>
          </a:xfrm>
        </p:spPr>
        <p:txBody>
          <a:bodyPr anchor="b"/>
          <a:lstStyle>
            <a:lvl1pPr algn="l">
              <a:defRPr sz="2000" b="1"/>
            </a:lvl1pPr>
          </a:lstStyle>
          <a:p>
            <a:r>
              <a:rPr lang="ja-JP" altLang="en-US"/>
              <a:t>マスター タイトルの書式設定</a:t>
            </a:r>
          </a:p>
        </p:txBody>
      </p:sp>
      <p:sp>
        <p:nvSpPr>
          <p:cNvPr id="3" name="コンテンツ プレースホルダー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ー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Tree>
    <p:extLst>
      <p:ext uri="{BB962C8B-B14F-4D97-AF65-F5344CB8AC3E}">
        <p14:creationId xmlns:p14="http://schemas.microsoft.com/office/powerpoint/2010/main" val="3486766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389717" y="4800600"/>
            <a:ext cx="7315200" cy="566738"/>
          </a:xfrm>
        </p:spPr>
        <p:txBody>
          <a:bodyPr anchor="b"/>
          <a:lstStyle>
            <a:lvl1pPr algn="l">
              <a:defRPr sz="2000" b="1"/>
            </a:lvl1pPr>
          </a:lstStyle>
          <a:p>
            <a:r>
              <a:rPr lang="ja-JP" altLang="en-US"/>
              <a:t>マスター タイトルの書式設定</a:t>
            </a:r>
          </a:p>
        </p:txBody>
      </p:sp>
      <p:sp>
        <p:nvSpPr>
          <p:cNvPr id="3" name="図プレースホルダー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a:t>アイコンをクリックして図を追加</a:t>
            </a:r>
          </a:p>
        </p:txBody>
      </p:sp>
      <p:sp>
        <p:nvSpPr>
          <p:cNvPr id="4" name="テキスト プレースホルダー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Tree>
    <p:extLst>
      <p:ext uri="{BB962C8B-B14F-4D97-AF65-F5344CB8AC3E}">
        <p14:creationId xmlns:p14="http://schemas.microsoft.com/office/powerpoint/2010/main" val="3689831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812801" y="304801"/>
            <a:ext cx="10335684" cy="969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ja-JP" altLang="en-GB"/>
              <a:t>タイトルテキストの書式を編集するにはクリックします。</a:t>
            </a:r>
          </a:p>
        </p:txBody>
      </p:sp>
      <p:sp>
        <p:nvSpPr>
          <p:cNvPr id="1027" name="Rectangle 2"/>
          <p:cNvSpPr>
            <a:spLocks noGrp="1" noChangeArrowheads="1"/>
          </p:cNvSpPr>
          <p:nvPr>
            <p:ph type="body" idx="1"/>
          </p:nvPr>
        </p:nvSpPr>
        <p:spPr bwMode="auto">
          <a:xfrm>
            <a:off x="812801" y="1295401"/>
            <a:ext cx="10437284" cy="4779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ja-JP" altLang="en-GB"/>
              <a:t>アウトラインテキストの書式を編集するにはクリックします。</a:t>
            </a:r>
          </a:p>
          <a:p>
            <a:pPr lvl="1"/>
            <a:r>
              <a:rPr lang="en-GB" altLang="ja-JP"/>
              <a:t>2</a:t>
            </a:r>
            <a:r>
              <a:rPr lang="ja-JP" altLang="en-GB"/>
              <a:t>レベル目のアウトライン</a:t>
            </a:r>
          </a:p>
          <a:p>
            <a:pPr lvl="2"/>
            <a:r>
              <a:rPr lang="en-GB" altLang="ja-JP"/>
              <a:t>3</a:t>
            </a:r>
            <a:r>
              <a:rPr lang="ja-JP" altLang="en-GB"/>
              <a:t>レベル目のアウトライン</a:t>
            </a:r>
          </a:p>
          <a:p>
            <a:pPr lvl="3"/>
            <a:r>
              <a:rPr lang="en-GB" altLang="ja-JP"/>
              <a:t>4</a:t>
            </a:r>
            <a:r>
              <a:rPr lang="ja-JP" altLang="en-GB"/>
              <a:t>レベル目のアウトライン</a:t>
            </a:r>
          </a:p>
          <a:p>
            <a:pPr lvl="4"/>
            <a:r>
              <a:rPr lang="en-GB" altLang="ja-JP"/>
              <a:t>5</a:t>
            </a:r>
            <a:r>
              <a:rPr lang="ja-JP" altLang="en-GB"/>
              <a:t>レベル目のアウトライン</a:t>
            </a:r>
          </a:p>
          <a:p>
            <a:pPr lvl="4"/>
            <a:r>
              <a:rPr lang="en-GB" altLang="ja-JP"/>
              <a:t>6</a:t>
            </a:r>
            <a:r>
              <a:rPr lang="ja-JP" altLang="en-GB"/>
              <a:t>レベル目のアウトライン</a:t>
            </a:r>
          </a:p>
          <a:p>
            <a:pPr lvl="4"/>
            <a:r>
              <a:rPr lang="en-GB" altLang="ja-JP"/>
              <a:t>7</a:t>
            </a:r>
            <a:r>
              <a:rPr lang="ja-JP" altLang="en-GB"/>
              <a:t>レベル目のアウトライン</a:t>
            </a:r>
          </a:p>
          <a:p>
            <a:pPr lvl="4"/>
            <a:r>
              <a:rPr lang="en-GB" altLang="ja-JP"/>
              <a:t>8</a:t>
            </a:r>
            <a:r>
              <a:rPr lang="ja-JP" altLang="en-GB"/>
              <a:t>レベル目のアウトライン</a:t>
            </a:r>
          </a:p>
          <a:p>
            <a:pPr lvl="4"/>
            <a:r>
              <a:rPr lang="en-GB" altLang="ja-JP"/>
              <a:t>9</a:t>
            </a:r>
            <a:r>
              <a:rPr lang="ja-JP" altLang="en-GB"/>
              <a:t>レベル目のアウトライン</a:t>
            </a:r>
          </a:p>
        </p:txBody>
      </p:sp>
      <p:sp>
        <p:nvSpPr>
          <p:cNvPr id="1028" name="Text Box 3"/>
          <p:cNvSpPr txBox="1">
            <a:spLocks noChangeArrowheads="1"/>
          </p:cNvSpPr>
          <p:nvPr/>
        </p:nvSpPr>
        <p:spPr bwMode="auto">
          <a:xfrm>
            <a:off x="914400" y="6284914"/>
            <a:ext cx="25400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sz="1800">
              <a:solidFill>
                <a:srgbClr val="000000"/>
              </a:solidFill>
            </a:endParaRPr>
          </a:p>
        </p:txBody>
      </p:sp>
      <p:sp>
        <p:nvSpPr>
          <p:cNvPr id="1029" name="Text Box 4"/>
          <p:cNvSpPr txBox="1">
            <a:spLocks noChangeArrowheads="1"/>
          </p:cNvSpPr>
          <p:nvPr/>
        </p:nvSpPr>
        <p:spPr bwMode="auto">
          <a:xfrm>
            <a:off x="4165600" y="6284914"/>
            <a:ext cx="38608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sz="1800">
              <a:solidFill>
                <a:srgbClr val="000000"/>
              </a:solidFill>
            </a:endParaRPr>
          </a:p>
        </p:txBody>
      </p:sp>
      <p:sp>
        <p:nvSpPr>
          <p:cNvPr id="1030" name="AutoShape 5"/>
          <p:cNvSpPr>
            <a:spLocks noChangeArrowheads="1"/>
          </p:cNvSpPr>
          <p:nvPr/>
        </p:nvSpPr>
        <p:spPr bwMode="auto">
          <a:xfrm>
            <a:off x="814918" y="1125538"/>
            <a:ext cx="10545233" cy="76200"/>
          </a:xfrm>
          <a:prstGeom prst="homePlate">
            <a:avLst>
              <a:gd name="adj" fmla="val 168661"/>
            </a:avLst>
          </a:prstGeom>
          <a:gradFill rotWithShape="0">
            <a:gsLst>
              <a:gs pos="0">
                <a:srgbClr val="B2B2B2"/>
              </a:gs>
              <a:gs pos="100000">
                <a:srgbClr val="21499C"/>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sz="1800">
              <a:solidFill>
                <a:srgbClr val="000000"/>
              </a:solidFill>
            </a:endParaRPr>
          </a:p>
        </p:txBody>
      </p:sp>
      <p:pic>
        <p:nvPicPr>
          <p:cNvPr id="1031" name="Picture 6"/>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0555818" y="7938"/>
            <a:ext cx="1631949" cy="9080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32" name="AutoShape 7"/>
          <p:cNvSpPr>
            <a:spLocks noChangeArrowheads="1"/>
          </p:cNvSpPr>
          <p:nvPr/>
        </p:nvSpPr>
        <p:spPr bwMode="auto">
          <a:xfrm>
            <a:off x="-16933" y="6515100"/>
            <a:ext cx="12240684" cy="342900"/>
          </a:xfrm>
          <a:prstGeom prst="homePlate">
            <a:avLst>
              <a:gd name="adj" fmla="val 0"/>
            </a:avLst>
          </a:prstGeom>
          <a:gradFill rotWithShape="0">
            <a:gsLst>
              <a:gs pos="0">
                <a:srgbClr val="40325A"/>
              </a:gs>
              <a:gs pos="100000">
                <a:srgbClr val="191919"/>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nchorCtr="1"/>
          <a:lstStyle/>
          <a:p>
            <a:pPr algn="ctr">
              <a:tabLst>
                <a:tab pos="0" algn="l"/>
                <a:tab pos="434975" algn="l"/>
                <a:tab pos="884238" algn="l"/>
                <a:tab pos="1333500" algn="l"/>
                <a:tab pos="1782763" algn="l"/>
                <a:tab pos="2232025" algn="l"/>
                <a:tab pos="2681288" algn="l"/>
                <a:tab pos="3130550" algn="l"/>
                <a:tab pos="3579813" algn="l"/>
                <a:tab pos="4029075" algn="l"/>
                <a:tab pos="4478338" algn="l"/>
                <a:tab pos="4927600" algn="l"/>
                <a:tab pos="5389563" algn="l"/>
                <a:tab pos="5826125" algn="l"/>
                <a:tab pos="6275388" algn="l"/>
                <a:tab pos="6724650" algn="l"/>
                <a:tab pos="7173913" algn="l"/>
                <a:tab pos="7623175" algn="l"/>
                <a:tab pos="8072438" algn="l"/>
                <a:tab pos="8521700" algn="l"/>
                <a:tab pos="8970963" algn="l"/>
                <a:tab pos="8972550" algn="l"/>
                <a:tab pos="9421813" algn="l"/>
                <a:tab pos="9871075" algn="l"/>
                <a:tab pos="10321925" algn="l"/>
                <a:tab pos="10779125" algn="l"/>
                <a:tab pos="10780713" algn="l"/>
              </a:tabLst>
            </a:pPr>
            <a:r>
              <a:rPr lang="en-US" altLang="ja-JP" sz="1800">
                <a:solidFill>
                  <a:srgbClr val="FFFFFF"/>
                </a:solidFill>
              </a:rPr>
              <a:t>Meiji University	Integrated Circuit System Laboratory</a:t>
            </a:r>
          </a:p>
        </p:txBody>
      </p:sp>
      <p:sp>
        <p:nvSpPr>
          <p:cNvPr id="2" name="Text Box 8"/>
          <p:cNvSpPr txBox="1">
            <a:spLocks noChangeArrowheads="1"/>
          </p:cNvSpPr>
          <p:nvPr/>
        </p:nvSpPr>
        <p:spPr bwMode="auto">
          <a:xfrm>
            <a:off x="8917518" y="6542088"/>
            <a:ext cx="3130549"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9pPr>
          </a:lstStyle>
          <a:p>
            <a:pPr algn="r">
              <a:defRPr/>
            </a:pPr>
            <a:fld id="{07904F1A-5AC7-4F54-9FC5-F69F477A59CE}" type="slidenum">
              <a:rPr lang="en-US" sz="1800" smtClean="0">
                <a:solidFill>
                  <a:srgbClr val="FFFFFF"/>
                </a:solidFill>
              </a:rPr>
              <a:pPr algn="r">
                <a:defRPr/>
              </a:pPr>
              <a:t>‹#›</a:t>
            </a:fld>
            <a:endParaRPr lang="en-US" sz="1800" dirty="0">
              <a:solidFill>
                <a:srgbClr val="FFFFFF"/>
              </a:solidFill>
            </a:endParaRPr>
          </a:p>
        </p:txBody>
      </p:sp>
    </p:spTree>
    <p:extLst>
      <p:ext uri="{BB962C8B-B14F-4D97-AF65-F5344CB8AC3E}">
        <p14:creationId xmlns:p14="http://schemas.microsoft.com/office/powerpoint/2010/main" val="33708080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449263" rtl="0" eaLnBrk="1" fontAlgn="base" hangingPunct="1">
        <a:spcBef>
          <a:spcPct val="0"/>
        </a:spcBef>
        <a:spcAft>
          <a:spcPct val="0"/>
        </a:spcAft>
        <a:buClr>
          <a:srgbClr val="000000"/>
        </a:buClr>
        <a:buSzPct val="100000"/>
        <a:buFont typeface="Times New Roman" pitchFamily="18" charset="0"/>
        <a:defRPr kumimoji="1" sz="2800">
          <a:solidFill>
            <a:srgbClr val="000000"/>
          </a:solidFill>
          <a:latin typeface="+mj-lt"/>
          <a:ea typeface="+mj-ea"/>
          <a:cs typeface="+mj-cs"/>
        </a:defRPr>
      </a:lvl1pPr>
      <a:lvl2pPr algn="l" defTabSz="449263" rtl="0" eaLnBrk="1" fontAlgn="base" hangingPunct="1">
        <a:spcBef>
          <a:spcPct val="0"/>
        </a:spcBef>
        <a:spcAft>
          <a:spcPct val="0"/>
        </a:spcAft>
        <a:buClr>
          <a:srgbClr val="000000"/>
        </a:buClr>
        <a:buSzPct val="100000"/>
        <a:buFont typeface="Times New Roman" pitchFamily="18" charset="0"/>
        <a:defRPr kumimoji="1" sz="2800">
          <a:solidFill>
            <a:srgbClr val="000000"/>
          </a:solidFill>
          <a:latin typeface="Times New Roman" pitchFamily="16" charset="0"/>
          <a:ea typeface="ＭＳ Ｐゴシック" charset="-128"/>
        </a:defRPr>
      </a:lvl2pPr>
      <a:lvl3pPr algn="l" defTabSz="449263" rtl="0" eaLnBrk="1" fontAlgn="base" hangingPunct="1">
        <a:spcBef>
          <a:spcPct val="0"/>
        </a:spcBef>
        <a:spcAft>
          <a:spcPct val="0"/>
        </a:spcAft>
        <a:buClr>
          <a:srgbClr val="000000"/>
        </a:buClr>
        <a:buSzPct val="100000"/>
        <a:buFont typeface="Times New Roman" pitchFamily="18" charset="0"/>
        <a:defRPr kumimoji="1" sz="2800">
          <a:solidFill>
            <a:srgbClr val="000000"/>
          </a:solidFill>
          <a:latin typeface="Times New Roman" pitchFamily="16" charset="0"/>
          <a:ea typeface="ＭＳ Ｐゴシック" charset="-128"/>
        </a:defRPr>
      </a:lvl3pPr>
      <a:lvl4pPr algn="l" defTabSz="449263" rtl="0" eaLnBrk="1" fontAlgn="base" hangingPunct="1">
        <a:spcBef>
          <a:spcPct val="0"/>
        </a:spcBef>
        <a:spcAft>
          <a:spcPct val="0"/>
        </a:spcAft>
        <a:buClr>
          <a:srgbClr val="000000"/>
        </a:buClr>
        <a:buSzPct val="100000"/>
        <a:buFont typeface="Times New Roman" pitchFamily="18" charset="0"/>
        <a:defRPr kumimoji="1" sz="2800">
          <a:solidFill>
            <a:srgbClr val="000000"/>
          </a:solidFill>
          <a:latin typeface="Times New Roman" pitchFamily="16" charset="0"/>
          <a:ea typeface="ＭＳ Ｐゴシック" charset="-128"/>
        </a:defRPr>
      </a:lvl4pPr>
      <a:lvl5pPr algn="l" defTabSz="449263" rtl="0" eaLnBrk="1" fontAlgn="base" hangingPunct="1">
        <a:spcBef>
          <a:spcPct val="0"/>
        </a:spcBef>
        <a:spcAft>
          <a:spcPct val="0"/>
        </a:spcAft>
        <a:buClr>
          <a:srgbClr val="000000"/>
        </a:buClr>
        <a:buSzPct val="100000"/>
        <a:buFont typeface="Times New Roman" pitchFamily="18" charset="0"/>
        <a:defRPr kumimoji="1" sz="2800">
          <a:solidFill>
            <a:srgbClr val="000000"/>
          </a:solidFill>
          <a:latin typeface="Times New Roman" pitchFamily="16" charset="0"/>
          <a:ea typeface="ＭＳ Ｐゴシック" charset="-128"/>
        </a:defRPr>
      </a:lvl5pPr>
      <a:lvl6pPr marL="2514600" indent="-228600" algn="l" defTabSz="449263" rtl="0" eaLnBrk="1" fontAlgn="base" hangingPunct="1">
        <a:spcBef>
          <a:spcPct val="0"/>
        </a:spcBef>
        <a:spcAft>
          <a:spcPct val="0"/>
        </a:spcAft>
        <a:buClr>
          <a:srgbClr val="000000"/>
        </a:buClr>
        <a:buSzPct val="100000"/>
        <a:buFont typeface="Times New Roman" pitchFamily="16" charset="0"/>
        <a:defRPr kumimoji="1" sz="2800">
          <a:solidFill>
            <a:srgbClr val="000000"/>
          </a:solidFill>
          <a:latin typeface="Times New Roman" pitchFamily="16" charset="0"/>
          <a:ea typeface="ＭＳ Ｐゴシック" charset="-128"/>
        </a:defRPr>
      </a:lvl6pPr>
      <a:lvl7pPr marL="2971800" indent="-228600" algn="l" defTabSz="449263" rtl="0" eaLnBrk="1" fontAlgn="base" hangingPunct="1">
        <a:spcBef>
          <a:spcPct val="0"/>
        </a:spcBef>
        <a:spcAft>
          <a:spcPct val="0"/>
        </a:spcAft>
        <a:buClr>
          <a:srgbClr val="000000"/>
        </a:buClr>
        <a:buSzPct val="100000"/>
        <a:buFont typeface="Times New Roman" pitchFamily="16" charset="0"/>
        <a:defRPr kumimoji="1" sz="2800">
          <a:solidFill>
            <a:srgbClr val="000000"/>
          </a:solidFill>
          <a:latin typeface="Times New Roman" pitchFamily="16" charset="0"/>
          <a:ea typeface="ＭＳ Ｐゴシック" charset="-128"/>
        </a:defRPr>
      </a:lvl7pPr>
      <a:lvl8pPr marL="3429000" indent="-228600" algn="l" defTabSz="449263" rtl="0" eaLnBrk="1" fontAlgn="base" hangingPunct="1">
        <a:spcBef>
          <a:spcPct val="0"/>
        </a:spcBef>
        <a:spcAft>
          <a:spcPct val="0"/>
        </a:spcAft>
        <a:buClr>
          <a:srgbClr val="000000"/>
        </a:buClr>
        <a:buSzPct val="100000"/>
        <a:buFont typeface="Times New Roman" pitchFamily="16" charset="0"/>
        <a:defRPr kumimoji="1" sz="2800">
          <a:solidFill>
            <a:srgbClr val="000000"/>
          </a:solidFill>
          <a:latin typeface="Times New Roman" pitchFamily="16" charset="0"/>
          <a:ea typeface="ＭＳ Ｐゴシック" charset="-128"/>
        </a:defRPr>
      </a:lvl8pPr>
      <a:lvl9pPr marL="3886200" indent="-228600" algn="l" defTabSz="449263" rtl="0" eaLnBrk="1" fontAlgn="base" hangingPunct="1">
        <a:spcBef>
          <a:spcPct val="0"/>
        </a:spcBef>
        <a:spcAft>
          <a:spcPct val="0"/>
        </a:spcAft>
        <a:buClr>
          <a:srgbClr val="000000"/>
        </a:buClr>
        <a:buSzPct val="100000"/>
        <a:buFont typeface="Times New Roman" pitchFamily="16" charset="0"/>
        <a:defRPr kumimoji="1" sz="2800">
          <a:solidFill>
            <a:srgbClr val="000000"/>
          </a:solidFill>
          <a:latin typeface="Times New Roman" pitchFamily="16" charset="0"/>
          <a:ea typeface="ＭＳ Ｐゴシック" charset="-128"/>
        </a:defRPr>
      </a:lvl9pPr>
    </p:titleStyle>
    <p:bodyStyle>
      <a:lvl1pPr marL="342900" indent="-34290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10.png"/><Relationship Id="rId1" Type="http://schemas.openxmlformats.org/officeDocument/2006/relationships/slideLayout" Target="../slideLayouts/slideLayout6.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16.png"/><Relationship Id="rId7" Type="http://schemas.openxmlformats.org/officeDocument/2006/relationships/image" Target="../media/image19.png"/><Relationship Id="rId12" Type="http://schemas.openxmlformats.org/officeDocument/2006/relationships/image" Target="../media/image13.png"/><Relationship Id="rId2" Type="http://schemas.openxmlformats.org/officeDocument/2006/relationships/image" Target="../media/image15.png"/><Relationship Id="rId1" Type="http://schemas.openxmlformats.org/officeDocument/2006/relationships/slideLayout" Target="../slideLayouts/slideLayout6.xml"/><Relationship Id="rId6" Type="http://schemas.openxmlformats.org/officeDocument/2006/relationships/image" Target="../media/image18.png"/><Relationship Id="rId11" Type="http://schemas.openxmlformats.org/officeDocument/2006/relationships/image" Target="../media/image12.png"/><Relationship Id="rId5" Type="http://schemas.openxmlformats.org/officeDocument/2006/relationships/image" Target="../media/image17.png"/><Relationship Id="rId10" Type="http://schemas.openxmlformats.org/officeDocument/2006/relationships/image" Target="../media/image21.png"/><Relationship Id="rId4" Type="http://schemas.openxmlformats.org/officeDocument/2006/relationships/image" Target="../media/image81.png"/><Relationship Id="rId9" Type="http://schemas.openxmlformats.org/officeDocument/2006/relationships/image" Target="../media/image20.png"/></Relationships>
</file>

<file path=ppt/slides/_rels/slide6.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5.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1.png"/><Relationship Id="rId2" Type="http://schemas.openxmlformats.org/officeDocument/2006/relationships/image" Target="../media/image15.png"/><Relationship Id="rId1" Type="http://schemas.openxmlformats.org/officeDocument/2006/relationships/slideLayout" Target="../slideLayouts/slideLayout6.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5" Type="http://schemas.openxmlformats.org/officeDocument/2006/relationships/image" Target="../media/image37.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 Id="rId14" Type="http://schemas.openxmlformats.org/officeDocument/2006/relationships/image" Target="../media/image36.png"/></Relationships>
</file>

<file path=ppt/slides/_rels/slide7.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13.png"/><Relationship Id="rId3" Type="http://schemas.openxmlformats.org/officeDocument/2006/relationships/image" Target="../media/image32.png"/><Relationship Id="rId7" Type="http://schemas.openxmlformats.org/officeDocument/2006/relationships/image" Target="../media/image39.png"/><Relationship Id="rId12" Type="http://schemas.openxmlformats.org/officeDocument/2006/relationships/image" Target="../media/image12.png"/><Relationship Id="rId2" Type="http://schemas.openxmlformats.org/officeDocument/2006/relationships/image" Target="../media/image15.png"/><Relationship Id="rId1" Type="http://schemas.openxmlformats.org/officeDocument/2006/relationships/slideLayout" Target="../slideLayouts/slideLayout6.xml"/><Relationship Id="rId6" Type="http://schemas.openxmlformats.org/officeDocument/2006/relationships/image" Target="../media/image38.png"/><Relationship Id="rId11" Type="http://schemas.openxmlformats.org/officeDocument/2006/relationships/image" Target="../media/image21.png"/><Relationship Id="rId5" Type="http://schemas.openxmlformats.org/officeDocument/2006/relationships/image" Target="../media/image34.png"/><Relationship Id="rId10" Type="http://schemas.openxmlformats.org/officeDocument/2006/relationships/image" Target="../media/image20.png"/><Relationship Id="rId4" Type="http://schemas.openxmlformats.org/officeDocument/2006/relationships/image" Target="../media/image33.png"/><Relationship Id="rId9" Type="http://schemas.openxmlformats.org/officeDocument/2006/relationships/image" Target="../media/image9.png"/><Relationship Id="rId14" Type="http://schemas.openxmlformats.org/officeDocument/2006/relationships/image" Target="../media/image14.png"/></Relationships>
</file>

<file path=ppt/slides/_rels/slide8.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9.png"/><Relationship Id="rId18" Type="http://schemas.openxmlformats.org/officeDocument/2006/relationships/image" Target="../media/image14.png"/><Relationship Id="rId3" Type="http://schemas.openxmlformats.org/officeDocument/2006/relationships/image" Target="../media/image33.png"/><Relationship Id="rId7" Type="http://schemas.openxmlformats.org/officeDocument/2006/relationships/image" Target="../media/image44.png"/><Relationship Id="rId12" Type="http://schemas.openxmlformats.org/officeDocument/2006/relationships/image" Target="../media/image49.png"/><Relationship Id="rId17" Type="http://schemas.openxmlformats.org/officeDocument/2006/relationships/image" Target="../media/image13.png"/><Relationship Id="rId2" Type="http://schemas.openxmlformats.org/officeDocument/2006/relationships/image" Target="../media/image15.png"/><Relationship Id="rId16" Type="http://schemas.openxmlformats.org/officeDocument/2006/relationships/image" Target="../media/image12.png"/><Relationship Id="rId1" Type="http://schemas.openxmlformats.org/officeDocument/2006/relationships/slideLayout" Target="../slideLayouts/slideLayout6.xml"/><Relationship Id="rId6" Type="http://schemas.openxmlformats.org/officeDocument/2006/relationships/image" Target="../media/image43.png"/><Relationship Id="rId11" Type="http://schemas.openxmlformats.org/officeDocument/2006/relationships/image" Target="../media/image48.png"/><Relationship Id="rId5" Type="http://schemas.openxmlformats.org/officeDocument/2006/relationships/image" Target="../media/image42.png"/><Relationship Id="rId15" Type="http://schemas.openxmlformats.org/officeDocument/2006/relationships/image" Target="../media/image21.png"/><Relationship Id="rId10" Type="http://schemas.openxmlformats.org/officeDocument/2006/relationships/image" Target="../media/image47.png"/><Relationship Id="rId4" Type="http://schemas.openxmlformats.org/officeDocument/2006/relationships/image" Target="../media/image41.png"/><Relationship Id="rId9" Type="http://schemas.openxmlformats.org/officeDocument/2006/relationships/image" Target="../media/image46.png"/><Relationship Id="rId14" Type="http://schemas.openxmlformats.org/officeDocument/2006/relationships/image" Target="../media/image20.png"/></Relationships>
</file>

<file path=ppt/slides/_rels/slide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531B29-EB36-467D-B3C1-5596C8849C8E}"/>
              </a:ext>
            </a:extLst>
          </p:cNvPr>
          <p:cNvSpPr>
            <a:spLocks noGrp="1"/>
          </p:cNvSpPr>
          <p:nvPr>
            <p:ph type="ctrTitle"/>
          </p:nvPr>
        </p:nvSpPr>
        <p:spPr>
          <a:xfrm>
            <a:off x="914400" y="2851781"/>
            <a:ext cx="10363200" cy="1470025"/>
          </a:xfrm>
        </p:spPr>
        <p:txBody>
          <a:bodyPr/>
          <a:lstStyle/>
          <a:p>
            <a:pPr algn="ctr"/>
            <a:r>
              <a:rPr lang="en-US" altLang="ja-JP" sz="3600" dirty="0">
                <a:effectLst/>
                <a:latin typeface="+mj-ea"/>
                <a:cs typeface="Times New Roman" panose="02020603050405020304" pitchFamily="18" charset="0"/>
              </a:rPr>
              <a:t>LSI</a:t>
            </a:r>
            <a:r>
              <a:rPr lang="ja-JP" altLang="en-US" sz="3600" dirty="0">
                <a:effectLst/>
                <a:latin typeface="+mj-ea"/>
                <a:cs typeface="Times New Roman" panose="02020603050405020304" pitchFamily="18" charset="0"/>
              </a:rPr>
              <a:t>設計ミーティング後 進捗報告</a:t>
            </a:r>
            <a:br>
              <a:rPr lang="en-US" altLang="ja-JP" sz="3600" dirty="0">
                <a:effectLst/>
                <a:latin typeface="+mj-ea"/>
                <a:cs typeface="Times New Roman" panose="02020603050405020304" pitchFamily="18" charset="0"/>
              </a:rPr>
            </a:br>
            <a:br>
              <a:rPr lang="en-US" altLang="ja-JP" sz="3600" dirty="0">
                <a:effectLst/>
                <a:latin typeface="+mj-ea"/>
                <a:cs typeface="Times New Roman" panose="02020603050405020304" pitchFamily="18" charset="0"/>
              </a:rPr>
            </a:br>
            <a:r>
              <a:rPr lang="en-US" altLang="ja-JP" sz="2400" dirty="0">
                <a:effectLst/>
                <a:latin typeface="+mj-ea"/>
                <a:cs typeface="Times New Roman" panose="02020603050405020304" pitchFamily="18" charset="0"/>
              </a:rPr>
              <a:t>2023</a:t>
            </a:r>
            <a:r>
              <a:rPr lang="ja-JP" altLang="en-US" sz="2400" dirty="0">
                <a:effectLst/>
                <a:latin typeface="+mj-ea"/>
                <a:cs typeface="Times New Roman" panose="02020603050405020304" pitchFamily="18" charset="0"/>
              </a:rPr>
              <a:t>年</a:t>
            </a:r>
            <a:r>
              <a:rPr lang="en-US" altLang="ja-JP" sz="2400" dirty="0">
                <a:latin typeface="+mj-ea"/>
                <a:cs typeface="Times New Roman" panose="02020603050405020304" pitchFamily="18" charset="0"/>
              </a:rPr>
              <a:t>6</a:t>
            </a:r>
            <a:r>
              <a:rPr lang="ja-JP" altLang="en-US" sz="2400" dirty="0">
                <a:effectLst/>
                <a:latin typeface="+mj-ea"/>
                <a:cs typeface="Times New Roman" panose="02020603050405020304" pitchFamily="18" charset="0"/>
              </a:rPr>
              <a:t>月</a:t>
            </a:r>
            <a:r>
              <a:rPr lang="en-US" altLang="ja-JP" sz="2400" dirty="0">
                <a:latin typeface="+mj-ea"/>
                <a:cs typeface="Times New Roman" panose="02020603050405020304" pitchFamily="18" charset="0"/>
              </a:rPr>
              <a:t>15</a:t>
            </a:r>
            <a:r>
              <a:rPr lang="ja-JP" altLang="en-US" sz="2400" dirty="0">
                <a:effectLst/>
                <a:latin typeface="+mj-ea"/>
                <a:cs typeface="Times New Roman" panose="02020603050405020304" pitchFamily="18" charset="0"/>
              </a:rPr>
              <a:t>日</a:t>
            </a:r>
            <a:endParaRPr kumimoji="1" lang="ja-JP" altLang="en-US" sz="5400" dirty="0">
              <a:latin typeface="+mj-ea"/>
            </a:endParaRPr>
          </a:p>
        </p:txBody>
      </p:sp>
      <p:sp>
        <p:nvSpPr>
          <p:cNvPr id="3" name="字幕 2">
            <a:extLst>
              <a:ext uri="{FF2B5EF4-FFF2-40B4-BE49-F238E27FC236}">
                <a16:creationId xmlns:a16="http://schemas.microsoft.com/office/drawing/2014/main" id="{49A4BC19-B9D9-4DD5-9910-A8B257B18B2E}"/>
              </a:ext>
            </a:extLst>
          </p:cNvPr>
          <p:cNvSpPr>
            <a:spLocks noGrp="1"/>
          </p:cNvSpPr>
          <p:nvPr>
            <p:ph type="subTitle" idx="1"/>
          </p:nvPr>
        </p:nvSpPr>
        <p:spPr>
          <a:xfrm>
            <a:off x="1828800" y="5434163"/>
            <a:ext cx="8534400" cy="518064"/>
          </a:xfrm>
        </p:spPr>
        <p:txBody>
          <a:bodyPr/>
          <a:lstStyle/>
          <a:p>
            <a:r>
              <a:rPr lang="en-US" altLang="ja-JP" sz="2800" dirty="0">
                <a:ea typeface="+mj-ea"/>
              </a:rPr>
              <a:t>M2</a:t>
            </a:r>
            <a:r>
              <a:rPr lang="ja-JP" altLang="en-US" sz="2800" dirty="0">
                <a:ea typeface="+mj-ea"/>
              </a:rPr>
              <a:t>　安藤 夏輝</a:t>
            </a:r>
            <a:endParaRPr lang="en-US" altLang="ja-JP" sz="2800" dirty="0">
              <a:ea typeface="+mj-ea"/>
            </a:endParaRPr>
          </a:p>
        </p:txBody>
      </p:sp>
      <p:sp>
        <p:nvSpPr>
          <p:cNvPr id="7" name="テキスト ボックス 6">
            <a:extLst>
              <a:ext uri="{FF2B5EF4-FFF2-40B4-BE49-F238E27FC236}">
                <a16:creationId xmlns:a16="http://schemas.microsoft.com/office/drawing/2014/main" id="{AAC4AAC6-6459-066E-5FC3-C35E3450C7E3}"/>
              </a:ext>
            </a:extLst>
          </p:cNvPr>
          <p:cNvSpPr txBox="1"/>
          <p:nvPr/>
        </p:nvSpPr>
        <p:spPr>
          <a:xfrm>
            <a:off x="11593175" y="6409345"/>
            <a:ext cx="30257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Times New Roman"/>
                <a:ea typeface="ＭＳ Ｐゴシック"/>
                <a:cs typeface="+mn-cs"/>
              </a:rPr>
              <a:t>1</a:t>
            </a:r>
            <a:endParaRPr kumimoji="1" lang="ja-JP" altLang="en-US" sz="1800" b="0" i="0" u="none" strike="noStrike" kern="1200" cap="none" spc="0" normalizeH="0" baseline="0" noProof="0" dirty="0">
              <a:ln>
                <a:noFill/>
              </a:ln>
              <a:solidFill>
                <a:prstClr val="black"/>
              </a:solidFill>
              <a:effectLst/>
              <a:uLnTx/>
              <a:uFillTx/>
              <a:latin typeface="Times New Roman"/>
              <a:ea typeface="ＭＳ Ｐゴシック"/>
              <a:cs typeface="+mn-cs"/>
            </a:endParaRPr>
          </a:p>
        </p:txBody>
      </p:sp>
      <p:sp>
        <p:nvSpPr>
          <p:cNvPr id="6" name="Rectangle 1">
            <a:extLst>
              <a:ext uri="{FF2B5EF4-FFF2-40B4-BE49-F238E27FC236}">
                <a16:creationId xmlns:a16="http://schemas.microsoft.com/office/drawing/2014/main" id="{31810D7E-82BB-C3DA-B954-1523B5FD7528}"/>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ja-JP" altLang="ja-JP" sz="1800" b="0" i="0" u="none" strike="noStrike" kern="1200" cap="none" spc="0" normalizeH="0" baseline="0" noProof="0">
              <a:ln>
                <a:noFill/>
              </a:ln>
              <a:solidFill>
                <a:prstClr val="black"/>
              </a:solidFill>
              <a:effectLst/>
              <a:uLnTx/>
              <a:uFillTx/>
              <a:latin typeface="Arial" panose="020B0604020202020204" pitchFamily="34" charset="0"/>
              <a:ea typeface="ＭＳ Ｐゴシック"/>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ja-JP" altLang="ja-JP" sz="1800" b="0" i="0" u="none" strike="noStrike" kern="1200" cap="none" spc="0" normalizeH="0" baseline="0" noProof="0">
              <a:ln>
                <a:noFill/>
              </a:ln>
              <a:solidFill>
                <a:prstClr val="black"/>
              </a:solidFill>
              <a:effectLst/>
              <a:uLnTx/>
              <a:uFillTx/>
              <a:latin typeface="Arial" panose="020B0604020202020204" pitchFamily="34" charset="0"/>
              <a:ea typeface="ＭＳ Ｐゴシック"/>
              <a:cs typeface="+mn-cs"/>
            </a:endParaRPr>
          </a:p>
        </p:txBody>
      </p:sp>
    </p:spTree>
    <p:extLst>
      <p:ext uri="{BB962C8B-B14F-4D97-AF65-F5344CB8AC3E}">
        <p14:creationId xmlns:p14="http://schemas.microsoft.com/office/powerpoint/2010/main" val="4189151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4B0511-9D97-1836-595E-F19775776847}"/>
              </a:ext>
            </a:extLst>
          </p:cNvPr>
          <p:cNvSpPr>
            <a:spLocks noGrp="1"/>
          </p:cNvSpPr>
          <p:nvPr>
            <p:ph type="title"/>
          </p:nvPr>
        </p:nvSpPr>
        <p:spPr/>
        <p:txBody>
          <a:bodyPr/>
          <a:lstStyle/>
          <a:p>
            <a:r>
              <a:rPr kumimoji="1" lang="ja-JP" altLang="en-US" dirty="0"/>
              <a:t>シミュレーション結果</a:t>
            </a:r>
          </a:p>
        </p:txBody>
      </p:sp>
      <p:sp>
        <p:nvSpPr>
          <p:cNvPr id="3" name="コンテンツ プレースホルダー 2">
            <a:extLst>
              <a:ext uri="{FF2B5EF4-FFF2-40B4-BE49-F238E27FC236}">
                <a16:creationId xmlns:a16="http://schemas.microsoft.com/office/drawing/2014/main" id="{08AE6ABB-7CC5-BFC2-764F-8B16A7259801}"/>
              </a:ext>
            </a:extLst>
          </p:cNvPr>
          <p:cNvSpPr>
            <a:spLocks noGrp="1"/>
          </p:cNvSpPr>
          <p:nvPr>
            <p:ph idx="1"/>
          </p:nvPr>
        </p:nvSpPr>
        <p:spPr/>
        <p:txBody>
          <a:bodyPr/>
          <a:lstStyle/>
          <a:p>
            <a:r>
              <a:rPr kumimoji="1" lang="en-US" altLang="ja-JP" sz="2000" dirty="0" err="1"/>
              <a:t>Iout</a:t>
            </a:r>
            <a:r>
              <a:rPr kumimoji="1" lang="en-US" altLang="ja-JP" sz="2000" dirty="0"/>
              <a:t>=5mA, ID2=240uA</a:t>
            </a:r>
          </a:p>
          <a:p>
            <a:r>
              <a:rPr kumimoji="1" lang="ja-JP" altLang="en-US" sz="2000" dirty="0"/>
              <a:t>設計値より</a:t>
            </a:r>
            <a:r>
              <a:rPr kumimoji="1" lang="en-US" altLang="ja-JP" sz="2000" dirty="0"/>
              <a:t>ID2</a:t>
            </a:r>
            <a:r>
              <a:rPr kumimoji="1" lang="ja-JP" altLang="en-US" sz="2000" dirty="0"/>
              <a:t>に</a:t>
            </a:r>
            <a:r>
              <a:rPr kumimoji="1" lang="en-US" altLang="ja-JP" sz="2000" dirty="0"/>
              <a:t>100uA</a:t>
            </a:r>
            <a:r>
              <a:rPr kumimoji="1" lang="ja-JP" altLang="en-US" sz="2000" dirty="0"/>
              <a:t>程多く流れるが誤差レベルか？</a:t>
            </a:r>
          </a:p>
        </p:txBody>
      </p:sp>
      <p:pic>
        <p:nvPicPr>
          <p:cNvPr id="5" name="図 4">
            <a:extLst>
              <a:ext uri="{FF2B5EF4-FFF2-40B4-BE49-F238E27FC236}">
                <a16:creationId xmlns:a16="http://schemas.microsoft.com/office/drawing/2014/main" id="{A244D309-889C-BFD0-277E-5348FC10A3B1}"/>
              </a:ext>
            </a:extLst>
          </p:cNvPr>
          <p:cNvPicPr>
            <a:picLocks noChangeAspect="1"/>
          </p:cNvPicPr>
          <p:nvPr/>
        </p:nvPicPr>
        <p:blipFill>
          <a:blip r:embed="rId2"/>
          <a:stretch>
            <a:fillRect/>
          </a:stretch>
        </p:blipFill>
        <p:spPr>
          <a:xfrm>
            <a:off x="0" y="2416295"/>
            <a:ext cx="12192000" cy="4095750"/>
          </a:xfrm>
          <a:prstGeom prst="rect">
            <a:avLst/>
          </a:prstGeom>
        </p:spPr>
      </p:pic>
    </p:spTree>
    <p:extLst>
      <p:ext uri="{BB962C8B-B14F-4D97-AF65-F5344CB8AC3E}">
        <p14:creationId xmlns:p14="http://schemas.microsoft.com/office/powerpoint/2010/main" val="2047565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06A254-FD0F-AB8A-9C84-E1EDAC25BCB9}"/>
              </a:ext>
            </a:extLst>
          </p:cNvPr>
          <p:cNvSpPr>
            <a:spLocks noGrp="1"/>
          </p:cNvSpPr>
          <p:nvPr>
            <p:ph type="title"/>
          </p:nvPr>
        </p:nvSpPr>
        <p:spPr/>
        <p:txBody>
          <a:bodyPr/>
          <a:lstStyle/>
          <a:p>
            <a:r>
              <a:rPr kumimoji="1" lang="ja-JP" altLang="en-US" dirty="0"/>
              <a:t>シミュレーション結果</a:t>
            </a:r>
          </a:p>
        </p:txBody>
      </p:sp>
      <p:sp>
        <p:nvSpPr>
          <p:cNvPr id="3" name="コンテンツ プレースホルダー 2">
            <a:extLst>
              <a:ext uri="{FF2B5EF4-FFF2-40B4-BE49-F238E27FC236}">
                <a16:creationId xmlns:a16="http://schemas.microsoft.com/office/drawing/2014/main" id="{0293C207-0D91-BDB0-61F3-628A17ED4216}"/>
              </a:ext>
            </a:extLst>
          </p:cNvPr>
          <p:cNvSpPr>
            <a:spLocks noGrp="1"/>
          </p:cNvSpPr>
          <p:nvPr>
            <p:ph idx="1"/>
          </p:nvPr>
        </p:nvSpPr>
        <p:spPr/>
        <p:txBody>
          <a:bodyPr/>
          <a:lstStyle/>
          <a:p>
            <a:r>
              <a:rPr kumimoji="1" lang="ja-JP" altLang="en-US" sz="2000" dirty="0"/>
              <a:t>利得は</a:t>
            </a:r>
            <a:r>
              <a:rPr kumimoji="1" lang="en-US" altLang="ja-JP" sz="2000" dirty="0"/>
              <a:t>-7.88dB</a:t>
            </a:r>
            <a:r>
              <a:rPr kumimoji="1" lang="ja-JP" altLang="en-US" sz="2000" dirty="0"/>
              <a:t>→</a:t>
            </a:r>
            <a:r>
              <a:rPr kumimoji="1" lang="en-US" altLang="ja-JP" sz="2000" dirty="0"/>
              <a:t>0.4</a:t>
            </a:r>
            <a:r>
              <a:rPr kumimoji="1" lang="ja-JP" altLang="en-US" sz="2000" dirty="0"/>
              <a:t>倍でやや小さい　</a:t>
            </a:r>
            <a:r>
              <a:rPr kumimoji="1" lang="en-US" altLang="ja-JP" sz="2000" dirty="0"/>
              <a:t>gm</a:t>
            </a:r>
            <a:r>
              <a:rPr kumimoji="1" lang="ja-JP" altLang="en-US" sz="2000" dirty="0"/>
              <a:t>としてはまずい？</a:t>
            </a:r>
          </a:p>
        </p:txBody>
      </p:sp>
      <p:pic>
        <p:nvPicPr>
          <p:cNvPr id="5" name="図 4">
            <a:extLst>
              <a:ext uri="{FF2B5EF4-FFF2-40B4-BE49-F238E27FC236}">
                <a16:creationId xmlns:a16="http://schemas.microsoft.com/office/drawing/2014/main" id="{B33CBA44-7925-4C95-7657-997A6649F847}"/>
              </a:ext>
            </a:extLst>
          </p:cNvPr>
          <p:cNvPicPr>
            <a:picLocks noChangeAspect="1"/>
          </p:cNvPicPr>
          <p:nvPr/>
        </p:nvPicPr>
        <p:blipFill>
          <a:blip r:embed="rId2"/>
          <a:stretch>
            <a:fillRect/>
          </a:stretch>
        </p:blipFill>
        <p:spPr>
          <a:xfrm>
            <a:off x="0" y="2362739"/>
            <a:ext cx="12192000" cy="4133850"/>
          </a:xfrm>
          <a:prstGeom prst="rect">
            <a:avLst/>
          </a:prstGeom>
        </p:spPr>
      </p:pic>
    </p:spTree>
    <p:extLst>
      <p:ext uri="{BB962C8B-B14F-4D97-AF65-F5344CB8AC3E}">
        <p14:creationId xmlns:p14="http://schemas.microsoft.com/office/powerpoint/2010/main" val="26844821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8ACA8E-BD99-7782-E17B-14838420099C}"/>
              </a:ext>
            </a:extLst>
          </p:cNvPr>
          <p:cNvSpPr>
            <a:spLocks noGrp="1"/>
          </p:cNvSpPr>
          <p:nvPr>
            <p:ph type="title"/>
          </p:nvPr>
        </p:nvSpPr>
        <p:spPr/>
        <p:txBody>
          <a:bodyPr/>
          <a:lstStyle/>
          <a:p>
            <a:r>
              <a:rPr kumimoji="1" lang="ja-JP" altLang="en-US" dirty="0"/>
              <a:t>まとめ</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8F27E1C4-E3E7-497D-24E1-BD5C484E0705}"/>
                  </a:ext>
                </a:extLst>
              </p:cNvPr>
              <p:cNvSpPr>
                <a:spLocks noGrp="1"/>
              </p:cNvSpPr>
              <p:nvPr>
                <p:ph idx="1"/>
              </p:nvPr>
            </p:nvSpPr>
            <p:spPr/>
            <p:txBody>
              <a:bodyPr/>
              <a:lstStyle/>
              <a:p>
                <a:r>
                  <a:rPr kumimoji="1" lang="ja-JP" altLang="en-US" sz="2000" dirty="0"/>
                  <a:t>・現状できている設計は利得が十分でない</a:t>
                </a:r>
                <a:endParaRPr kumimoji="1" lang="en-US" altLang="ja-JP" sz="2000" dirty="0"/>
              </a:p>
              <a:p>
                <a:r>
                  <a:rPr lang="ja-JP" altLang="en-US" sz="2000" dirty="0"/>
                  <a:t>→</a:t>
                </a:r>
                <a:r>
                  <a:rPr lang="en-US" altLang="ja-JP" sz="2000" dirty="0" err="1"/>
                  <a:t>Vout</a:t>
                </a:r>
                <a:r>
                  <a:rPr lang="en-US" altLang="ja-JP" sz="2000" dirty="0"/>
                  <a:t>, VBUFF</a:t>
                </a:r>
                <a:r>
                  <a:rPr lang="ja-JP" altLang="en-US" sz="2000" dirty="0"/>
                  <a:t>の値を変更するで検討中</a:t>
                </a:r>
                <a:endParaRPr lang="en-US" altLang="ja-JP" sz="2000" dirty="0"/>
              </a:p>
              <a:p>
                <a:endParaRPr kumimoji="1" lang="en-US" altLang="ja-JP" sz="2000" dirty="0"/>
              </a:p>
              <a:p>
                <a:r>
                  <a:rPr lang="ja-JP" altLang="en-US" sz="2000" dirty="0"/>
                  <a:t>・原因にしきい値</a:t>
                </a:r>
                <a14:m>
                  <m:oMath xmlns:m="http://schemas.openxmlformats.org/officeDocument/2006/math">
                    <m:r>
                      <a:rPr lang="en-US" altLang="ja-JP" sz="2000">
                        <a:latin typeface="Cambria Math" panose="02040503050406030204" pitchFamily="18" charset="0"/>
                      </a:rPr>
                      <m:t> </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𝑉</m:t>
                        </m:r>
                      </m:e>
                      <m:sub>
                        <m:r>
                          <a:rPr lang="en-US" altLang="ja-JP" sz="2000" b="0" i="1" smtClean="0">
                            <a:latin typeface="Cambria Math" panose="02040503050406030204" pitchFamily="18" charset="0"/>
                          </a:rPr>
                          <m:t>𝑡h</m:t>
                        </m:r>
                      </m:sub>
                    </m:sSub>
                    <m:r>
                      <a:rPr lang="en-US" altLang="ja-JP" sz="2000" b="0" i="1" smtClean="0">
                        <a:latin typeface="Cambria Math" panose="02040503050406030204" pitchFamily="18" charset="0"/>
                      </a:rPr>
                      <m:t>&lt;</m:t>
                    </m:r>
                    <m:sSub>
                      <m:sSubPr>
                        <m:ctrlPr>
                          <a:rPr lang="en-US" altLang="ja-JP" sz="2000" b="0" i="1" smtClean="0">
                            <a:latin typeface="Cambria Math" panose="02040503050406030204" pitchFamily="18" charset="0"/>
                          </a:rPr>
                        </m:ctrlPr>
                      </m:sSubPr>
                      <m:e>
                        <m:r>
                          <m:rPr>
                            <m:sty m:val="p"/>
                          </m:rPr>
                          <a:rPr lang="en-US" altLang="ja-JP" sz="2000" b="0" i="0" smtClean="0">
                            <a:latin typeface="Cambria Math" panose="02040503050406030204" pitchFamily="18" charset="0"/>
                          </a:rPr>
                          <m:t>V</m:t>
                        </m:r>
                      </m:e>
                      <m:sub>
                        <m:r>
                          <m:rPr>
                            <m:sty m:val="p"/>
                          </m:rPr>
                          <a:rPr lang="en-US" altLang="ja-JP" sz="2000" b="0" i="0" smtClean="0">
                            <a:latin typeface="Cambria Math" panose="02040503050406030204" pitchFamily="18" charset="0"/>
                          </a:rPr>
                          <m:t>BUFF</m:t>
                        </m:r>
                      </m:sub>
                    </m:sSub>
                    <m:r>
                      <a:rPr lang="en-US" altLang="ja-JP" sz="2000" b="0" i="0" smtClean="0">
                        <a:latin typeface="Cambria Math" panose="02040503050406030204" pitchFamily="18" charset="0"/>
                      </a:rPr>
                      <m:t>&lt;</m:t>
                    </m:r>
                    <m:d>
                      <m:dPr>
                        <m:ctrlPr>
                          <a:rPr lang="en-US" altLang="ja-JP" sz="1600" i="1">
                            <a:latin typeface="Cambria Math" panose="02040503050406030204" pitchFamily="18" charset="0"/>
                          </a:rPr>
                        </m:ctrlPr>
                      </m:dPr>
                      <m:e>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𝑉</m:t>
                            </m:r>
                          </m:e>
                          <m:sub>
                            <m:r>
                              <a:rPr lang="en-US" altLang="ja-JP" sz="1600" i="1">
                                <a:latin typeface="Cambria Math" panose="02040503050406030204" pitchFamily="18" charset="0"/>
                              </a:rPr>
                              <m:t>𝑂𝑈𝑇</m:t>
                            </m:r>
                          </m:sub>
                        </m:sSub>
                        <m:r>
                          <a:rPr lang="en-US" altLang="ja-JP" sz="1600" i="1">
                            <a:latin typeface="Cambria Math" panose="02040503050406030204" pitchFamily="18" charset="0"/>
                          </a:rPr>
                          <m:t>−</m:t>
                        </m:r>
                        <m:r>
                          <a:rPr lang="en-US" altLang="ja-JP" sz="1600" b="0" i="1" smtClean="0">
                            <a:latin typeface="Cambria Math" panose="02040503050406030204" pitchFamily="18" charset="0"/>
                          </a:rPr>
                          <m:t>0.22</m:t>
                        </m:r>
                        <m:r>
                          <a:rPr lang="en-US" altLang="ja-JP" sz="1600" i="1">
                            <a:latin typeface="Cambria Math" panose="02040503050406030204" pitchFamily="18" charset="0"/>
                          </a:rPr>
                          <m:t>5</m:t>
                        </m:r>
                      </m:e>
                    </m:d>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𝑉</m:t>
                        </m:r>
                      </m:e>
                      <m:sub>
                        <m:r>
                          <m:rPr>
                            <m:sty m:val="p"/>
                          </m:rPr>
                          <a:rPr lang="en-US" altLang="ja-JP" sz="1600" b="0" i="0" smtClean="0">
                            <a:latin typeface="Cambria Math" panose="02040503050406030204" pitchFamily="18" charset="0"/>
                          </a:rPr>
                          <m:t>th</m:t>
                        </m:r>
                      </m:sub>
                    </m:sSub>
                    <m:r>
                      <a:rPr lang="en-US" altLang="ja-JP" sz="2000" b="0" i="0" smtClean="0">
                        <a:latin typeface="Cambria Math" panose="02040503050406030204" pitchFamily="18" charset="0"/>
                      </a:rPr>
                      <m:t>[</m:t>
                    </m:r>
                    <m:r>
                      <m:rPr>
                        <m:sty m:val="p"/>
                      </m:rPr>
                      <a:rPr lang="en-US" altLang="ja-JP" sz="2000" b="0" i="0" smtClean="0">
                        <a:latin typeface="Cambria Math" panose="02040503050406030204" pitchFamily="18" charset="0"/>
                      </a:rPr>
                      <m:t>V</m:t>
                    </m:r>
                    <m:r>
                      <a:rPr lang="en-US" altLang="ja-JP" sz="2000" b="0" i="0" smtClean="0">
                        <a:latin typeface="Cambria Math" panose="02040503050406030204" pitchFamily="18" charset="0"/>
                      </a:rPr>
                      <m:t>]</m:t>
                    </m:r>
                  </m:oMath>
                </a14:m>
                <a:r>
                  <a:rPr kumimoji="1" lang="ja-JP" altLang="en-US" sz="2000" dirty="0"/>
                  <a:t> を挙げていたが、</a:t>
                </a:r>
                <a:r>
                  <a:rPr lang="ja-JP" altLang="en-US" sz="2000" dirty="0"/>
                  <a:t>飽和領域・線形領域からどちらもしきい値を求めたが</a:t>
                </a:r>
                <a:r>
                  <a:rPr lang="en-US" altLang="ja-JP" sz="2000" dirty="0"/>
                  <a:t>0.45 V</a:t>
                </a:r>
                <a:r>
                  <a:rPr lang="ja-JP" altLang="en-US" sz="2000" dirty="0"/>
                  <a:t>とほとんど変わらないため、見当は外れていた</a:t>
                </a:r>
                <a:endParaRPr lang="en-US" altLang="ja-JP" sz="2000" dirty="0"/>
              </a:p>
              <a:p>
                <a:endParaRPr kumimoji="1" lang="en-US" altLang="ja-JP" sz="2000" dirty="0"/>
              </a:p>
              <a:p>
                <a:r>
                  <a:rPr lang="ja-JP" altLang="en-US" sz="2000" dirty="0"/>
                  <a:t>・</a:t>
                </a:r>
                <a14:m>
                  <m:oMath xmlns:m="http://schemas.openxmlformats.org/officeDocument/2006/math">
                    <m:r>
                      <a:rPr lang="en-US" altLang="ja-JP" sz="1600" b="0" i="0" smtClean="0">
                        <a:latin typeface="Cambria Math" panose="02040503050406030204" pitchFamily="18" charset="0"/>
                        <a:ea typeface="Cambria Math" panose="02040503050406030204" pitchFamily="18" charset="0"/>
                      </a:rPr>
                      <m:t>0.225</m:t>
                    </m:r>
                    <m:r>
                      <a:rPr lang="en-US" altLang="ja-JP" sz="1600" b="0" i="1" smtClean="0">
                        <a:latin typeface="Cambria Math" panose="02040503050406030204" pitchFamily="18" charset="0"/>
                        <a:ea typeface="Cambria Math" panose="02040503050406030204" pitchFamily="18" charset="0"/>
                      </a:rPr>
                      <m:t>&lt;</m:t>
                    </m:r>
                    <m:sSub>
                      <m:sSubPr>
                        <m:ctrlPr>
                          <a:rPr lang="en-US" altLang="ja-JP" sz="1600" b="0" i="1" smtClean="0">
                            <a:latin typeface="Cambria Math" panose="02040503050406030204" pitchFamily="18" charset="0"/>
                            <a:ea typeface="Cambria Math" panose="02040503050406030204" pitchFamily="18" charset="0"/>
                          </a:rPr>
                        </m:ctrlPr>
                      </m:sSubPr>
                      <m:e>
                        <m:r>
                          <a:rPr lang="en-US" altLang="ja-JP" sz="1600" b="0" i="1" smtClean="0">
                            <a:latin typeface="Cambria Math" panose="02040503050406030204" pitchFamily="18" charset="0"/>
                            <a:ea typeface="Cambria Math" panose="02040503050406030204" pitchFamily="18" charset="0"/>
                          </a:rPr>
                          <m:t>𝑉</m:t>
                        </m:r>
                      </m:e>
                      <m:sub>
                        <m:r>
                          <a:rPr lang="en-US" altLang="ja-JP" sz="1600" b="0" i="1" smtClean="0">
                            <a:latin typeface="Cambria Math" panose="02040503050406030204" pitchFamily="18" charset="0"/>
                            <a:ea typeface="Cambria Math" panose="02040503050406030204" pitchFamily="18" charset="0"/>
                          </a:rPr>
                          <m:t>𝑂𝑈𝑇</m:t>
                        </m:r>
                      </m:sub>
                    </m:sSub>
                    <m:r>
                      <a:rPr lang="en-US" altLang="ja-JP" sz="1600" b="0" i="0" smtClean="0">
                        <a:latin typeface="Cambria Math" panose="02040503050406030204" pitchFamily="18" charset="0"/>
                        <a:ea typeface="Cambria Math" panose="02040503050406030204" pitchFamily="18" charset="0"/>
                      </a:rPr>
                      <m:t>&lt;0.2833</m:t>
                    </m:r>
                    <m:r>
                      <a:rPr lang="en-US" altLang="ja-JP" sz="1600" i="1">
                        <a:latin typeface="Cambria Math" panose="02040503050406030204" pitchFamily="18" charset="0"/>
                        <a:ea typeface="Cambria Math" panose="02040503050406030204" pitchFamily="18" charset="0"/>
                      </a:rPr>
                      <m:t>…</m:t>
                    </m:r>
                    <m:r>
                      <a:rPr lang="en-US" altLang="ja-JP" sz="1600" b="0" i="0" smtClean="0">
                        <a:latin typeface="Cambria Math" panose="02040503050406030204" pitchFamily="18" charset="0"/>
                        <a:ea typeface="Cambria Math" panose="02040503050406030204" pitchFamily="18" charset="0"/>
                      </a:rPr>
                      <m:t>[</m:t>
                    </m:r>
                    <m:r>
                      <m:rPr>
                        <m:sty m:val="p"/>
                      </m:rPr>
                      <a:rPr lang="en-US" altLang="ja-JP" sz="1600" b="0" i="0" smtClean="0">
                        <a:latin typeface="Cambria Math" panose="02040503050406030204" pitchFamily="18" charset="0"/>
                        <a:ea typeface="Cambria Math" panose="02040503050406030204" pitchFamily="18" charset="0"/>
                      </a:rPr>
                      <m:t>V</m:t>
                    </m:r>
                    <m:r>
                      <a:rPr lang="en-US" altLang="ja-JP" sz="1600" b="0" i="0" smtClean="0">
                        <a:latin typeface="Cambria Math" panose="02040503050406030204" pitchFamily="18" charset="0"/>
                        <a:ea typeface="Cambria Math" panose="02040503050406030204" pitchFamily="18" charset="0"/>
                      </a:rPr>
                      <m:t>]</m:t>
                    </m:r>
                  </m:oMath>
                </a14:m>
                <a:endParaRPr lang="ja-JP" altLang="en-US" sz="1600" dirty="0"/>
              </a:p>
              <a:p>
                <a:r>
                  <a:rPr kumimoji="1" lang="ja-JP" altLang="en-US" sz="2000" dirty="0"/>
                  <a:t>より、</a:t>
                </a:r>
                <a:r>
                  <a:rPr kumimoji="1" lang="en-US" altLang="ja-JP" sz="2000" dirty="0" err="1"/>
                  <a:t>Vout</a:t>
                </a:r>
                <a:r>
                  <a:rPr kumimoji="1" lang="ja-JP" altLang="en-US" sz="2000" dirty="0"/>
                  <a:t>の余裕が</a:t>
                </a:r>
                <a:r>
                  <a:rPr kumimoji="1" lang="en-US" altLang="ja-JP" sz="2000" dirty="0"/>
                  <a:t>60mV</a:t>
                </a:r>
                <a:r>
                  <a:rPr kumimoji="1" lang="ja-JP" altLang="en-US" sz="2000" dirty="0"/>
                  <a:t>程度しかないのが懸念点</a:t>
                </a:r>
                <a:endParaRPr kumimoji="1" lang="en-US" altLang="ja-JP" sz="2000" dirty="0"/>
              </a:p>
              <a:p>
                <a:endParaRPr lang="en-US" altLang="ja-JP" sz="2000" dirty="0"/>
              </a:p>
              <a:p>
                <a:r>
                  <a:rPr kumimoji="1" lang="ja-JP" altLang="en-US" sz="2000" dirty="0"/>
                  <a:t>・</a:t>
                </a:r>
                <a:r>
                  <a:rPr kumimoji="1" lang="en-US" altLang="ja-JP" sz="2000" dirty="0"/>
                  <a:t>M2</a:t>
                </a:r>
                <a:r>
                  <a:rPr kumimoji="1" lang="ja-JP" altLang="en-US" sz="2000" dirty="0"/>
                  <a:t>に流れる電流は微小であったため電流源を抜いた結果も検討したところ、電流源有りとほとんど同じ結果を得た</a:t>
                </a:r>
                <a:endParaRPr kumimoji="1" lang="en-US" altLang="ja-JP" sz="2000" dirty="0"/>
              </a:p>
              <a:p>
                <a:r>
                  <a:rPr lang="ja-JP" altLang="en-US" sz="2000" dirty="0"/>
                  <a:t>→電流源無しの方が容量で有利と考えられる</a:t>
                </a:r>
                <a:endParaRPr kumimoji="1" lang="ja-JP" altLang="en-US" sz="2000" dirty="0"/>
              </a:p>
              <a:p>
                <a:endParaRPr kumimoji="1" lang="en-US" altLang="ja-JP" sz="2000" dirty="0"/>
              </a:p>
              <a:p>
                <a:r>
                  <a:rPr kumimoji="1" lang="ja-JP" altLang="en-US" sz="2000" dirty="0"/>
                  <a:t>・直流設計の後、</a:t>
                </a:r>
                <a:r>
                  <a:rPr kumimoji="1" lang="en-US" altLang="ja-JP" sz="2000" dirty="0"/>
                  <a:t>M2</a:t>
                </a:r>
                <a:r>
                  <a:rPr kumimoji="1" lang="ja-JP" altLang="en-US" sz="2000" dirty="0"/>
                  <a:t>→</a:t>
                </a:r>
                <a:r>
                  <a:rPr kumimoji="1" lang="en-US" altLang="ja-JP" sz="2000" dirty="0"/>
                  <a:t>M1</a:t>
                </a:r>
                <a:r>
                  <a:rPr kumimoji="1" lang="ja-JP" altLang="en-US" sz="2000" dirty="0"/>
                  <a:t>の順で形状比を確定していく手順を考察中</a:t>
                </a:r>
                <a:endParaRPr kumimoji="1" lang="en-US" altLang="ja-JP" sz="2000" dirty="0"/>
              </a:p>
              <a:p>
                <a:endParaRPr kumimoji="1" lang="ja-JP" altLang="en-US" sz="2000" dirty="0"/>
              </a:p>
            </p:txBody>
          </p:sp>
        </mc:Choice>
        <mc:Fallback>
          <p:sp>
            <p:nvSpPr>
              <p:cNvPr id="3" name="コンテンツ プレースホルダー 2">
                <a:extLst>
                  <a:ext uri="{FF2B5EF4-FFF2-40B4-BE49-F238E27FC236}">
                    <a16:creationId xmlns:a16="http://schemas.microsoft.com/office/drawing/2014/main" id="{8F27E1C4-E3E7-497D-24E1-BD5C484E0705}"/>
                  </a:ext>
                </a:extLst>
              </p:cNvPr>
              <p:cNvSpPr>
                <a:spLocks noGrp="1" noRot="1" noChangeAspect="1" noMove="1" noResize="1" noEditPoints="1" noAdjustHandles="1" noChangeArrowheads="1" noChangeShapeType="1" noTextEdit="1"/>
              </p:cNvSpPr>
              <p:nvPr>
                <p:ph idx="1"/>
              </p:nvPr>
            </p:nvSpPr>
            <p:spPr>
              <a:blipFill>
                <a:blip r:embed="rId2"/>
                <a:stretch>
                  <a:fillRect l="-584" t="-1020" b="-1109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82550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8B5216-9860-3F78-2DEC-8D172032906E}"/>
              </a:ext>
            </a:extLst>
          </p:cNvPr>
          <p:cNvSpPr>
            <a:spLocks noGrp="1"/>
          </p:cNvSpPr>
          <p:nvPr>
            <p:ph type="title"/>
          </p:nvPr>
        </p:nvSpPr>
        <p:spPr/>
        <p:txBody>
          <a:bodyPr/>
          <a:lstStyle/>
          <a:p>
            <a:r>
              <a:rPr kumimoji="1" lang="ja-JP" altLang="en-US" dirty="0"/>
              <a:t>予定表</a:t>
            </a:r>
          </a:p>
        </p:txBody>
      </p:sp>
      <p:pic>
        <p:nvPicPr>
          <p:cNvPr id="4" name="図 3">
            <a:extLst>
              <a:ext uri="{FF2B5EF4-FFF2-40B4-BE49-F238E27FC236}">
                <a16:creationId xmlns:a16="http://schemas.microsoft.com/office/drawing/2014/main" id="{20BD108B-72DB-C0D7-E9EE-83B6EE52700C}"/>
              </a:ext>
            </a:extLst>
          </p:cNvPr>
          <p:cNvPicPr>
            <a:picLocks noChangeAspect="1"/>
          </p:cNvPicPr>
          <p:nvPr/>
        </p:nvPicPr>
        <p:blipFill>
          <a:blip r:embed="rId2"/>
          <a:stretch>
            <a:fillRect/>
          </a:stretch>
        </p:blipFill>
        <p:spPr>
          <a:xfrm>
            <a:off x="0" y="2154610"/>
            <a:ext cx="12192000" cy="3179350"/>
          </a:xfrm>
          <a:prstGeom prst="rect">
            <a:avLst/>
          </a:prstGeom>
        </p:spPr>
      </p:pic>
    </p:spTree>
    <p:extLst>
      <p:ext uri="{BB962C8B-B14F-4D97-AF65-F5344CB8AC3E}">
        <p14:creationId xmlns:p14="http://schemas.microsoft.com/office/powerpoint/2010/main" val="854850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6291AA-3317-CAE0-2EE6-774206991037}"/>
              </a:ext>
            </a:extLst>
          </p:cNvPr>
          <p:cNvSpPr>
            <a:spLocks noGrp="1"/>
          </p:cNvSpPr>
          <p:nvPr>
            <p:ph type="title"/>
          </p:nvPr>
        </p:nvSpPr>
        <p:spPr/>
        <p:txBody>
          <a:bodyPr/>
          <a:lstStyle/>
          <a:p>
            <a:r>
              <a:rPr kumimoji="1" lang="ja-JP" altLang="en-US" dirty="0"/>
              <a:t>前回の復習・課題</a:t>
            </a:r>
          </a:p>
        </p:txBody>
      </p:sp>
      <p:sp>
        <p:nvSpPr>
          <p:cNvPr id="3" name="コンテンツ プレースホルダー 2">
            <a:extLst>
              <a:ext uri="{FF2B5EF4-FFF2-40B4-BE49-F238E27FC236}">
                <a16:creationId xmlns:a16="http://schemas.microsoft.com/office/drawing/2014/main" id="{ABFE0900-1990-522C-7697-6409C6513518}"/>
              </a:ext>
            </a:extLst>
          </p:cNvPr>
          <p:cNvSpPr>
            <a:spLocks noGrp="1"/>
          </p:cNvSpPr>
          <p:nvPr>
            <p:ph idx="1"/>
          </p:nvPr>
        </p:nvSpPr>
        <p:spPr/>
        <p:txBody>
          <a:bodyPr/>
          <a:lstStyle/>
          <a:p>
            <a:r>
              <a:rPr kumimoji="1" lang="ja-JP" altLang="en-US" sz="2000" dirty="0"/>
              <a:t>・バッファ回路の</a:t>
            </a:r>
            <a:r>
              <a:rPr lang="ja-JP" altLang="en-US" sz="2000" dirty="0"/>
              <a:t>設計</a:t>
            </a:r>
            <a:endParaRPr lang="en-US" altLang="ja-JP" sz="2000" dirty="0"/>
          </a:p>
          <a:p>
            <a:r>
              <a:rPr kumimoji="1" lang="ja-JP" altLang="en-US" sz="2000" dirty="0"/>
              <a:t>　・設計手順の再確認</a:t>
            </a:r>
            <a:endParaRPr kumimoji="1" lang="en-US" altLang="ja-JP" sz="2000" dirty="0"/>
          </a:p>
          <a:p>
            <a:r>
              <a:rPr lang="ja-JP" altLang="en-US" sz="2000" dirty="0"/>
              <a:t>　・直流設計、</a:t>
            </a:r>
            <a:r>
              <a:rPr lang="en-US" altLang="ja-JP" sz="2000" dirty="0"/>
              <a:t>50Ω</a:t>
            </a:r>
            <a:r>
              <a:rPr lang="ja-JP" altLang="en-US" sz="2000" dirty="0"/>
              <a:t>整合を同時に満たすことを目標</a:t>
            </a:r>
            <a:endParaRPr kumimoji="1" lang="en-US" altLang="ja-JP" sz="2000" dirty="0"/>
          </a:p>
        </p:txBody>
      </p:sp>
    </p:spTree>
    <p:extLst>
      <p:ext uri="{BB962C8B-B14F-4D97-AF65-F5344CB8AC3E}">
        <p14:creationId xmlns:p14="http://schemas.microsoft.com/office/powerpoint/2010/main" val="2196820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A99978-083A-8C7B-50CB-CF5C5741DCF0}"/>
              </a:ext>
            </a:extLst>
          </p:cNvPr>
          <p:cNvSpPr>
            <a:spLocks noGrp="1"/>
          </p:cNvSpPr>
          <p:nvPr>
            <p:ph type="title"/>
          </p:nvPr>
        </p:nvSpPr>
        <p:spPr/>
        <p:txBody>
          <a:bodyPr/>
          <a:lstStyle/>
          <a:p>
            <a:r>
              <a:rPr kumimoji="1" lang="ja-JP" altLang="en-US" dirty="0"/>
              <a:t>バッファの設計</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4BC1074B-8F02-7FFA-BEF8-BF988E55908A}"/>
                  </a:ext>
                </a:extLst>
              </p:cNvPr>
              <p:cNvSpPr txBox="1"/>
              <p:nvPr/>
            </p:nvSpPr>
            <p:spPr>
              <a:xfrm>
                <a:off x="259591" y="1472349"/>
                <a:ext cx="4128502" cy="646331"/>
              </a:xfrm>
              <a:prstGeom prst="rect">
                <a:avLst/>
              </a:prstGeom>
              <a:noFill/>
            </p:spPr>
            <p:txBody>
              <a:bodyPr wrap="none" rtlCol="0">
                <a:spAutoFit/>
              </a:bodyPr>
              <a:lstStyle/>
              <a:p>
                <a:r>
                  <a:rPr lang="ja-JP" altLang="en-US" dirty="0"/>
                  <a:t>常</a:t>
                </a:r>
                <a:r>
                  <a:rPr kumimoji="1" lang="ja-JP" altLang="en-US" dirty="0"/>
                  <a:t>に</a:t>
                </a:r>
                <a14:m>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𝑀</m:t>
                        </m:r>
                      </m:e>
                      <m:sub>
                        <m:r>
                          <a:rPr kumimoji="1" lang="en-US" altLang="ja-JP" sz="1800" b="0" i="1" smtClean="0">
                            <a:latin typeface="Cambria Math" panose="02040503050406030204" pitchFamily="18" charset="0"/>
                          </a:rPr>
                          <m:t>𝐵𝑈𝐹𝐹</m:t>
                        </m:r>
                        <m:r>
                          <a:rPr kumimoji="1" lang="en-US" altLang="ja-JP" sz="1800" b="0" i="0" smtClean="0">
                            <a:latin typeface="Cambria Math" panose="02040503050406030204" pitchFamily="18" charset="0"/>
                          </a:rPr>
                          <m:t>2</m:t>
                        </m:r>
                      </m:sub>
                    </m:sSub>
                  </m:oMath>
                </a14:m>
                <a:r>
                  <a:rPr kumimoji="1" lang="ja-JP" altLang="en-US" dirty="0"/>
                  <a:t>を飽和領域で動作させる。</a:t>
                </a:r>
                <a:endParaRPr kumimoji="1" lang="en-US" altLang="ja-JP" dirty="0"/>
              </a:p>
              <a:p>
                <a:r>
                  <a:rPr lang="ja-JP" altLang="en-US" dirty="0"/>
                  <a:t>条件①：</a:t>
                </a:r>
                <a14:m>
                  <m:oMath xmlns:m="http://schemas.openxmlformats.org/officeDocument/2006/math">
                    <m:r>
                      <a:rPr lang="en-US" altLang="ja-JP" sz="1800" b="0" i="0" smtClean="0">
                        <a:latin typeface="Cambria Math" panose="02040503050406030204" pitchFamily="18" charset="0"/>
                      </a:rPr>
                      <m:t> </m:t>
                    </m:r>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𝑉</m:t>
                        </m:r>
                      </m:e>
                      <m:sub>
                        <m:r>
                          <a:rPr lang="en-US" altLang="ja-JP" sz="1800" b="0" i="1" smtClean="0">
                            <a:latin typeface="Cambria Math" panose="02040503050406030204" pitchFamily="18" charset="0"/>
                          </a:rPr>
                          <m:t>𝐺𝑆</m:t>
                        </m:r>
                      </m:sub>
                    </m:sSub>
                    <m:r>
                      <a:rPr lang="en-US" altLang="ja-JP" sz="1800" b="0" i="1" smtClean="0">
                        <a:latin typeface="Cambria Math" panose="02040503050406030204" pitchFamily="18" charset="0"/>
                      </a:rPr>
                      <m:t>&gt;</m:t>
                    </m:r>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𝑉</m:t>
                        </m:r>
                      </m:e>
                      <m:sub>
                        <m:r>
                          <a:rPr lang="en-US" altLang="ja-JP" sz="1800" b="0" i="1" smtClean="0">
                            <a:latin typeface="Cambria Math" panose="02040503050406030204" pitchFamily="18" charset="0"/>
                          </a:rPr>
                          <m:t>𝑡h</m:t>
                        </m:r>
                      </m:sub>
                    </m:sSub>
                    <m:r>
                      <a:rPr lang="ja-JP" altLang="en-US" i="1">
                        <a:latin typeface="Cambria Math" panose="02040503050406030204" pitchFamily="18" charset="0"/>
                      </a:rPr>
                      <m:t>⇔</m:t>
                    </m:r>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𝑉</m:t>
                        </m:r>
                      </m:e>
                      <m:sub>
                        <m:r>
                          <a:rPr lang="en-US" altLang="ja-JP" sz="1800" b="0" i="1" smtClean="0">
                            <a:latin typeface="Cambria Math" panose="02040503050406030204" pitchFamily="18" charset="0"/>
                          </a:rPr>
                          <m:t>𝐵𝑈𝐹𝐹</m:t>
                        </m:r>
                      </m:sub>
                    </m:sSub>
                    <m:r>
                      <a:rPr lang="en-US" altLang="ja-JP" sz="1800" b="0" i="1" smtClean="0">
                        <a:latin typeface="Cambria Math" panose="02040503050406030204" pitchFamily="18" charset="0"/>
                      </a:rPr>
                      <m:t>−</m:t>
                    </m:r>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𝑉</m:t>
                        </m:r>
                      </m:e>
                      <m:sub>
                        <m:r>
                          <a:rPr lang="en-US" altLang="ja-JP" sz="1800" b="0" i="1" smtClean="0">
                            <a:latin typeface="Cambria Math" panose="02040503050406030204" pitchFamily="18" charset="0"/>
                          </a:rPr>
                          <m:t>𝑆</m:t>
                        </m:r>
                      </m:sub>
                    </m:sSub>
                    <m:r>
                      <a:rPr lang="en-US" altLang="ja-JP" sz="1800" b="0" i="1" smtClean="0">
                        <a:latin typeface="Cambria Math" panose="02040503050406030204" pitchFamily="18" charset="0"/>
                      </a:rPr>
                      <m:t>&gt;</m:t>
                    </m:r>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𝑉</m:t>
                        </m:r>
                      </m:e>
                      <m:sub>
                        <m:r>
                          <a:rPr lang="en-US" altLang="ja-JP" sz="1800" b="0" i="1" smtClean="0">
                            <a:latin typeface="Cambria Math" panose="02040503050406030204" pitchFamily="18" charset="0"/>
                          </a:rPr>
                          <m:t>𝑡h</m:t>
                        </m:r>
                      </m:sub>
                    </m:sSub>
                  </m:oMath>
                </a14:m>
                <a:endParaRPr kumimoji="1" lang="ja-JP" altLang="en-US" i="1" dirty="0"/>
              </a:p>
            </p:txBody>
          </p:sp>
        </mc:Choice>
        <mc:Fallback xmlns="">
          <p:sp>
            <p:nvSpPr>
              <p:cNvPr id="3" name="テキスト ボックス 2">
                <a:extLst>
                  <a:ext uri="{FF2B5EF4-FFF2-40B4-BE49-F238E27FC236}">
                    <a16:creationId xmlns:a16="http://schemas.microsoft.com/office/drawing/2014/main" id="{4BC1074B-8F02-7FFA-BEF8-BF988E55908A}"/>
                  </a:ext>
                </a:extLst>
              </p:cNvPr>
              <p:cNvSpPr txBox="1">
                <a:spLocks noRot="1" noChangeAspect="1" noMove="1" noResize="1" noEditPoints="1" noAdjustHandles="1" noChangeArrowheads="1" noChangeShapeType="1" noTextEdit="1"/>
              </p:cNvSpPr>
              <p:nvPr/>
            </p:nvSpPr>
            <p:spPr>
              <a:xfrm>
                <a:off x="259591" y="1472349"/>
                <a:ext cx="4128502" cy="646331"/>
              </a:xfrm>
              <a:prstGeom prst="rect">
                <a:avLst/>
              </a:prstGeom>
              <a:blipFill>
                <a:blip r:embed="rId2"/>
                <a:stretch>
                  <a:fillRect l="-1329" t="-7547" b="-1226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69526A08-5363-5964-2841-B9DD214FD252}"/>
                  </a:ext>
                </a:extLst>
              </p:cNvPr>
              <p:cNvSpPr txBox="1"/>
              <p:nvPr/>
            </p:nvSpPr>
            <p:spPr>
              <a:xfrm>
                <a:off x="259591" y="2470476"/>
                <a:ext cx="4895084" cy="375231"/>
              </a:xfrm>
              <a:prstGeom prst="rect">
                <a:avLst/>
              </a:prstGeom>
              <a:noFill/>
            </p:spPr>
            <p:txBody>
              <a:bodyPr wrap="square">
                <a:spAutoFit/>
              </a:bodyPr>
              <a:lstStyle/>
              <a:p>
                <a:r>
                  <a:rPr lang="ja-JP" altLang="en-US" sz="1800" b="0" dirty="0"/>
                  <a:t>条件</a:t>
                </a:r>
                <a14:m>
                  <m:oMath xmlns:m="http://schemas.openxmlformats.org/officeDocument/2006/math">
                    <m:r>
                      <a:rPr lang="ja-JP" altLang="en-US" i="1">
                        <a:latin typeface="Cambria Math" panose="02040503050406030204" pitchFamily="18" charset="0"/>
                      </a:rPr>
                      <m:t>②</m:t>
                    </m:r>
                    <m:r>
                      <a:rPr lang="ja-JP" altLang="en-US" i="1" smtClean="0">
                        <a:latin typeface="Cambria Math" panose="02040503050406030204" pitchFamily="18" charset="0"/>
                      </a:rPr>
                      <m:t>：</m:t>
                    </m:r>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𝑉</m:t>
                        </m:r>
                      </m:e>
                      <m:sub>
                        <m:r>
                          <a:rPr lang="en-US" altLang="ja-JP" sz="1800" b="0" i="1" smtClean="0">
                            <a:latin typeface="Cambria Math" panose="02040503050406030204" pitchFamily="18" charset="0"/>
                          </a:rPr>
                          <m:t>𝐷𝑆</m:t>
                        </m:r>
                      </m:sub>
                    </m:sSub>
                    <m:r>
                      <a:rPr lang="en-US" altLang="ja-JP" sz="1800" b="0" i="1" smtClean="0">
                        <a:latin typeface="Cambria Math" panose="02040503050406030204" pitchFamily="18" charset="0"/>
                      </a:rPr>
                      <m:t>&gt;</m:t>
                    </m:r>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𝑉</m:t>
                        </m:r>
                      </m:e>
                      <m:sub>
                        <m:r>
                          <a:rPr lang="en-US" altLang="ja-JP" sz="1800" b="0" i="1" smtClean="0">
                            <a:latin typeface="Cambria Math" panose="02040503050406030204" pitchFamily="18" charset="0"/>
                          </a:rPr>
                          <m:t>𝐺𝑆</m:t>
                        </m:r>
                      </m:sub>
                    </m:sSub>
                    <m:r>
                      <a:rPr lang="en-US" altLang="ja-JP" sz="1800" b="0" i="1" smtClean="0">
                        <a:latin typeface="Cambria Math" panose="02040503050406030204" pitchFamily="18" charset="0"/>
                      </a:rPr>
                      <m:t>−</m:t>
                    </m:r>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𝑉</m:t>
                        </m:r>
                      </m:e>
                      <m:sub>
                        <m:r>
                          <a:rPr lang="en-US" altLang="ja-JP" sz="1800" b="0" i="1" smtClean="0">
                            <a:latin typeface="Cambria Math" panose="02040503050406030204" pitchFamily="18" charset="0"/>
                          </a:rPr>
                          <m:t>𝑡h</m:t>
                        </m:r>
                      </m:sub>
                    </m:sSub>
                    <m:r>
                      <a:rPr lang="ja-JP" altLang="en-US"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 </m:t>
                        </m:r>
                        <m:r>
                          <a:rPr lang="en-US" altLang="ja-JP" i="1">
                            <a:latin typeface="Cambria Math" panose="02040503050406030204" pitchFamily="18" charset="0"/>
                          </a:rPr>
                          <m:t>𝑉</m:t>
                        </m:r>
                      </m:e>
                      <m:sub>
                        <m:r>
                          <a:rPr lang="en-US" altLang="ja-JP" i="1">
                            <a:latin typeface="Cambria Math" panose="02040503050406030204" pitchFamily="18" charset="0"/>
                          </a:rPr>
                          <m:t>𝐷</m:t>
                        </m:r>
                        <m:r>
                          <a:rPr lang="en-US" altLang="ja-JP" b="0" i="1" smtClean="0">
                            <a:latin typeface="Cambria Math" panose="02040503050406030204" pitchFamily="18" charset="0"/>
                          </a:rPr>
                          <m:t>𝑚𝑖𝑛</m:t>
                        </m:r>
                      </m:sub>
                    </m:sSub>
                    <m:r>
                      <a:rPr lang="en-US" altLang="ja-JP" i="1">
                        <a:latin typeface="Cambria Math" panose="02040503050406030204" pitchFamily="18" charset="0"/>
                      </a:rPr>
                      <m:t>&gt;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b="0" i="1" smtClean="0">
                            <a:latin typeface="Cambria Math" panose="02040503050406030204" pitchFamily="18" charset="0"/>
                          </a:rPr>
                          <m:t>𝐵𝑈𝐹𝐹</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b="0" i="1" smtClean="0">
                            <a:latin typeface="Cambria Math" panose="02040503050406030204" pitchFamily="18" charset="0"/>
                          </a:rPr>
                          <m:t>𝑡h</m:t>
                        </m:r>
                      </m:sub>
                    </m:sSub>
                  </m:oMath>
                </a14:m>
                <a:endParaRPr lang="ja-JP" altLang="en-US" i="1" dirty="0"/>
              </a:p>
            </p:txBody>
          </p:sp>
        </mc:Choice>
        <mc:Fallback xmlns="">
          <p:sp>
            <p:nvSpPr>
              <p:cNvPr id="4" name="テキスト ボックス 3">
                <a:extLst>
                  <a:ext uri="{FF2B5EF4-FFF2-40B4-BE49-F238E27FC236}">
                    <a16:creationId xmlns:a16="http://schemas.microsoft.com/office/drawing/2014/main" id="{69526A08-5363-5964-2841-B9DD214FD252}"/>
                  </a:ext>
                </a:extLst>
              </p:cNvPr>
              <p:cNvSpPr txBox="1">
                <a:spLocks noRot="1" noChangeAspect="1" noMove="1" noResize="1" noEditPoints="1" noAdjustHandles="1" noChangeArrowheads="1" noChangeShapeType="1" noTextEdit="1"/>
              </p:cNvSpPr>
              <p:nvPr/>
            </p:nvSpPr>
            <p:spPr>
              <a:xfrm>
                <a:off x="259591" y="2470476"/>
                <a:ext cx="4895084" cy="375231"/>
              </a:xfrm>
              <a:prstGeom prst="rect">
                <a:avLst/>
              </a:prstGeom>
              <a:blipFill>
                <a:blip r:embed="rId3"/>
                <a:stretch>
                  <a:fillRect l="-1121" t="-11290" b="-1935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FD838827-EBDF-A13F-5E6E-9BC91B63E948}"/>
                  </a:ext>
                </a:extLst>
              </p:cNvPr>
              <p:cNvSpPr txBox="1"/>
              <p:nvPr/>
            </p:nvSpPr>
            <p:spPr>
              <a:xfrm>
                <a:off x="716529" y="2037098"/>
                <a:ext cx="235428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𝑉</m:t>
                          </m:r>
                        </m:e>
                        <m:sub>
                          <m:r>
                            <a:rPr lang="en-US" altLang="ja-JP" sz="1800" b="0" i="1" smtClean="0">
                              <a:latin typeface="Cambria Math" panose="02040503050406030204" pitchFamily="18" charset="0"/>
                            </a:rPr>
                            <m:t>𝐵𝑈𝐹𝐹</m:t>
                          </m:r>
                        </m:sub>
                      </m:sSub>
                      <m:r>
                        <a:rPr lang="en-US" altLang="ja-JP" sz="1800" b="0" i="1" smtClean="0">
                          <a:latin typeface="Cambria Math" panose="02040503050406030204" pitchFamily="18" charset="0"/>
                        </a:rPr>
                        <m:t>&gt;</m:t>
                      </m:r>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𝑉</m:t>
                          </m:r>
                        </m:e>
                        <m:sub>
                          <m:r>
                            <a:rPr lang="en-US" altLang="ja-JP" sz="1800" b="0" i="1" smtClean="0">
                              <a:latin typeface="Cambria Math" panose="02040503050406030204" pitchFamily="18" charset="0"/>
                            </a:rPr>
                            <m:t>𝑡h</m:t>
                          </m:r>
                        </m:sub>
                      </m:sSub>
                    </m:oMath>
                  </m:oMathPara>
                </a14:m>
                <a:endParaRPr lang="ja-JP" altLang="en-US" i="1" dirty="0"/>
              </a:p>
            </p:txBody>
          </p:sp>
        </mc:Choice>
        <mc:Fallback xmlns="">
          <p:sp>
            <p:nvSpPr>
              <p:cNvPr id="5" name="テキスト ボックス 4">
                <a:extLst>
                  <a:ext uri="{FF2B5EF4-FFF2-40B4-BE49-F238E27FC236}">
                    <a16:creationId xmlns:a16="http://schemas.microsoft.com/office/drawing/2014/main" id="{FD838827-EBDF-A13F-5E6E-9BC91B63E948}"/>
                  </a:ext>
                </a:extLst>
              </p:cNvPr>
              <p:cNvSpPr txBox="1">
                <a:spLocks noRot="1" noChangeAspect="1" noMove="1" noResize="1" noEditPoints="1" noAdjustHandles="1" noChangeArrowheads="1" noChangeShapeType="1" noTextEdit="1"/>
              </p:cNvSpPr>
              <p:nvPr/>
            </p:nvSpPr>
            <p:spPr>
              <a:xfrm>
                <a:off x="716529" y="2037098"/>
                <a:ext cx="2354285" cy="369332"/>
              </a:xfrm>
              <a:prstGeom prst="rect">
                <a:avLst/>
              </a:prstGeom>
              <a:blipFill>
                <a:blip r:embed="rId4"/>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D47FE8D0-20AC-0245-3363-40A1135C3E44}"/>
                  </a:ext>
                </a:extLst>
              </p:cNvPr>
              <p:cNvSpPr txBox="1"/>
              <p:nvPr/>
            </p:nvSpPr>
            <p:spPr>
              <a:xfrm>
                <a:off x="957783" y="2868222"/>
                <a:ext cx="4278787" cy="369332"/>
              </a:xfrm>
              <a:prstGeom prst="rect">
                <a:avLst/>
              </a:prstGeom>
              <a:noFill/>
            </p:spPr>
            <p:txBody>
              <a:bodyPr wrap="square">
                <a:spAutoFit/>
              </a:bodyPr>
              <a:lstStyle/>
              <a:p>
                <a:r>
                  <a:rPr lang="en-US" altLang="ja-JP" sz="1800" b="0" dirty="0"/>
                  <a:t> </a:t>
                </a:r>
                <a14:m>
                  <m:oMath xmlns:m="http://schemas.openxmlformats.org/officeDocument/2006/math">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𝑉</m:t>
                        </m:r>
                      </m:e>
                      <m:sub>
                        <m:r>
                          <a:rPr lang="en-US" altLang="ja-JP" sz="1800" b="0" i="1" smtClean="0">
                            <a:latin typeface="Cambria Math" panose="02040503050406030204" pitchFamily="18" charset="0"/>
                          </a:rPr>
                          <m:t>𝐷𝑚𝑖𝑛</m:t>
                        </m:r>
                      </m:sub>
                    </m:sSub>
                    <m:r>
                      <a:rPr lang="en-US" altLang="ja-JP" sz="1800" b="0" i="1" smtClean="0">
                        <a:latin typeface="Cambria Math" panose="02040503050406030204" pitchFamily="18" charset="0"/>
                      </a:rPr>
                      <m:t>+</m:t>
                    </m:r>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𝑉</m:t>
                        </m:r>
                      </m:e>
                      <m:sub>
                        <m:r>
                          <a:rPr lang="en-US" altLang="ja-JP" sz="1800" b="0" i="1" smtClean="0">
                            <a:latin typeface="Cambria Math" panose="02040503050406030204" pitchFamily="18" charset="0"/>
                          </a:rPr>
                          <m:t>𝑡h</m:t>
                        </m:r>
                      </m:sub>
                    </m:sSub>
                    <m:r>
                      <a:rPr lang="en-US" altLang="ja-JP" sz="1800" b="0" i="1" smtClean="0">
                        <a:latin typeface="Cambria Math" panose="02040503050406030204" pitchFamily="18" charset="0"/>
                      </a:rPr>
                      <m:t>&gt;</m:t>
                    </m:r>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𝑉</m:t>
                        </m:r>
                      </m:e>
                      <m:sub>
                        <m:r>
                          <a:rPr lang="en-US" altLang="ja-JP" sz="1800" b="0" i="1" smtClean="0">
                            <a:latin typeface="Cambria Math" panose="02040503050406030204" pitchFamily="18" charset="0"/>
                          </a:rPr>
                          <m:t>𝐵𝑈𝐹𝐹</m:t>
                        </m:r>
                      </m:sub>
                    </m:sSub>
                  </m:oMath>
                </a14:m>
                <a:endParaRPr lang="ja-JP" altLang="en-US" i="1" dirty="0"/>
              </a:p>
            </p:txBody>
          </p:sp>
        </mc:Choice>
        <mc:Fallback xmlns="">
          <p:sp>
            <p:nvSpPr>
              <p:cNvPr id="6" name="テキスト ボックス 5">
                <a:extLst>
                  <a:ext uri="{FF2B5EF4-FFF2-40B4-BE49-F238E27FC236}">
                    <a16:creationId xmlns:a16="http://schemas.microsoft.com/office/drawing/2014/main" id="{D47FE8D0-20AC-0245-3363-40A1135C3E44}"/>
                  </a:ext>
                </a:extLst>
              </p:cNvPr>
              <p:cNvSpPr txBox="1">
                <a:spLocks noRot="1" noChangeAspect="1" noMove="1" noResize="1" noEditPoints="1" noAdjustHandles="1" noChangeArrowheads="1" noChangeShapeType="1" noTextEdit="1"/>
              </p:cNvSpPr>
              <p:nvPr/>
            </p:nvSpPr>
            <p:spPr>
              <a:xfrm>
                <a:off x="957783" y="2868222"/>
                <a:ext cx="4278787" cy="369332"/>
              </a:xfrm>
              <a:prstGeom prst="rect">
                <a:avLst/>
              </a:prstGeom>
              <a:blipFill>
                <a:blip r:embed="rId5"/>
                <a:stretch>
                  <a:fillRect b="-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26ED82EE-FBD5-F30E-9FF6-9853AF4E895E}"/>
                  </a:ext>
                </a:extLst>
              </p:cNvPr>
              <p:cNvSpPr txBox="1"/>
              <p:nvPr/>
            </p:nvSpPr>
            <p:spPr>
              <a:xfrm>
                <a:off x="716529" y="3526905"/>
                <a:ext cx="40470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𝑉</m:t>
                          </m:r>
                        </m:e>
                        <m:sub>
                          <m:r>
                            <a:rPr lang="en-US" altLang="ja-JP" sz="1800" b="0" i="1" smtClean="0">
                              <a:latin typeface="Cambria Math" panose="02040503050406030204" pitchFamily="18" charset="0"/>
                            </a:rPr>
                            <m:t>𝑡h</m:t>
                          </m:r>
                        </m:sub>
                      </m:sSub>
                      <m:r>
                        <a:rPr lang="en-US" altLang="ja-JP" sz="1800" b="0" i="1" smtClean="0">
                          <a:latin typeface="Cambria Math" panose="02040503050406030204" pitchFamily="18" charset="0"/>
                        </a:rPr>
                        <m:t>&lt;</m:t>
                      </m:r>
                      <m:sSub>
                        <m:sSubPr>
                          <m:ctrlPr>
                            <a:rPr lang="en-US" altLang="ja-JP" sz="1800" b="0" i="1" smtClean="0">
                              <a:latin typeface="Cambria Math" panose="02040503050406030204" pitchFamily="18" charset="0"/>
                            </a:rPr>
                          </m:ctrlPr>
                        </m:sSubPr>
                        <m:e>
                          <m:r>
                            <m:rPr>
                              <m:sty m:val="p"/>
                            </m:rPr>
                            <a:rPr lang="en-US" altLang="ja-JP" sz="1800" b="0" i="0" smtClean="0">
                              <a:latin typeface="Cambria Math" panose="02040503050406030204" pitchFamily="18" charset="0"/>
                            </a:rPr>
                            <m:t>V</m:t>
                          </m:r>
                        </m:e>
                        <m:sub>
                          <m:r>
                            <m:rPr>
                              <m:sty m:val="p"/>
                            </m:rPr>
                            <a:rPr lang="en-US" altLang="ja-JP" sz="1800" b="0" i="0" smtClean="0">
                              <a:latin typeface="Cambria Math" panose="02040503050406030204" pitchFamily="18" charset="0"/>
                            </a:rPr>
                            <m:t>BUFF</m:t>
                          </m:r>
                        </m:sub>
                      </m:sSub>
                      <m:r>
                        <a:rPr lang="en-US" altLang="ja-JP" sz="1800" b="0" i="0" smtClean="0">
                          <a:latin typeface="Cambria Math" panose="02040503050406030204" pitchFamily="18" charset="0"/>
                        </a:rPr>
                        <m:t>&lt;</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i="1">
                                  <a:latin typeface="Cambria Math" panose="02040503050406030204" pitchFamily="18" charset="0"/>
                                </a:rPr>
                                <m:t>𝑂𝑈𝑇</m:t>
                              </m:r>
                            </m:sub>
                          </m:sSub>
                          <m:r>
                            <a:rPr lang="en-US" altLang="ja-JP" i="1">
                              <a:latin typeface="Cambria Math" panose="02040503050406030204" pitchFamily="18" charset="0"/>
                            </a:rPr>
                            <m:t>−</m:t>
                          </m:r>
                          <m:r>
                            <a:rPr lang="en-US" altLang="ja-JP" b="0" i="1" smtClean="0">
                              <a:latin typeface="Cambria Math" panose="02040503050406030204" pitchFamily="18" charset="0"/>
                            </a:rPr>
                            <m:t>0.22</m:t>
                          </m:r>
                          <m:r>
                            <a:rPr lang="en-US" altLang="ja-JP" i="1">
                              <a:latin typeface="Cambria Math" panose="02040503050406030204" pitchFamily="18" charset="0"/>
                            </a:rPr>
                            <m:t>5</m:t>
                          </m:r>
                        </m:e>
                      </m:d>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m:t>
                          </m:r>
                          <m:r>
                            <a:rPr lang="en-US" altLang="ja-JP" b="0" i="1" smtClean="0">
                              <a:latin typeface="Cambria Math" panose="02040503050406030204" pitchFamily="18" charset="0"/>
                            </a:rPr>
                            <m:t>𝑉</m:t>
                          </m:r>
                        </m:e>
                        <m:sub>
                          <m:r>
                            <m:rPr>
                              <m:sty m:val="p"/>
                            </m:rPr>
                            <a:rPr lang="en-US" altLang="ja-JP" b="0" i="0" smtClean="0">
                              <a:latin typeface="Cambria Math" panose="02040503050406030204" pitchFamily="18" charset="0"/>
                            </a:rPr>
                            <m:t>th</m:t>
                          </m:r>
                        </m:sub>
                      </m:sSub>
                      <m:r>
                        <a:rPr lang="en-US" altLang="ja-JP" sz="1800" b="0" i="0" smtClean="0">
                          <a:latin typeface="Cambria Math" panose="02040503050406030204" pitchFamily="18" charset="0"/>
                        </a:rPr>
                        <m:t>[</m:t>
                      </m:r>
                      <m:r>
                        <m:rPr>
                          <m:sty m:val="p"/>
                        </m:rPr>
                        <a:rPr lang="en-US" altLang="ja-JP" sz="1800" b="0" i="0" smtClean="0">
                          <a:latin typeface="Cambria Math" panose="02040503050406030204" pitchFamily="18" charset="0"/>
                        </a:rPr>
                        <m:t>V</m:t>
                      </m:r>
                      <m:r>
                        <a:rPr lang="en-US" altLang="ja-JP" sz="1800" b="0" i="0" smtClean="0">
                          <a:latin typeface="Cambria Math" panose="02040503050406030204" pitchFamily="18" charset="0"/>
                        </a:rPr>
                        <m:t>]</m:t>
                      </m:r>
                    </m:oMath>
                  </m:oMathPara>
                </a14:m>
                <a:endParaRPr lang="ja-JP" altLang="en-US" dirty="0"/>
              </a:p>
            </p:txBody>
          </p:sp>
        </mc:Choice>
        <mc:Fallback xmlns="">
          <p:sp>
            <p:nvSpPr>
              <p:cNvPr id="7" name="テキスト ボックス 6">
                <a:extLst>
                  <a:ext uri="{FF2B5EF4-FFF2-40B4-BE49-F238E27FC236}">
                    <a16:creationId xmlns:a16="http://schemas.microsoft.com/office/drawing/2014/main" id="{26ED82EE-FBD5-F30E-9FF6-9853AF4E895E}"/>
                  </a:ext>
                </a:extLst>
              </p:cNvPr>
              <p:cNvSpPr txBox="1">
                <a:spLocks noRot="1" noChangeAspect="1" noMove="1" noResize="1" noEditPoints="1" noAdjustHandles="1" noChangeArrowheads="1" noChangeShapeType="1" noTextEdit="1"/>
              </p:cNvSpPr>
              <p:nvPr/>
            </p:nvSpPr>
            <p:spPr>
              <a:xfrm>
                <a:off x="716529" y="3526905"/>
                <a:ext cx="4047056" cy="369332"/>
              </a:xfrm>
              <a:prstGeom prst="rect">
                <a:avLst/>
              </a:prstGeom>
              <a:blipFill>
                <a:blip r:embed="rId6"/>
                <a:stretch>
                  <a:fillRect b="-18333"/>
                </a:stretch>
              </a:blipFill>
            </p:spPr>
            <p:txBody>
              <a:bodyPr/>
              <a:lstStyle/>
              <a:p>
                <a:r>
                  <a:rPr lang="ja-JP" altLang="en-US">
                    <a:noFill/>
                  </a:rPr>
                  <a:t> </a:t>
                </a:r>
              </a:p>
            </p:txBody>
          </p:sp>
        </mc:Fallback>
      </mc:AlternateContent>
      <p:sp>
        <p:nvSpPr>
          <p:cNvPr id="8" name="矢印: 下 7">
            <a:extLst>
              <a:ext uri="{FF2B5EF4-FFF2-40B4-BE49-F238E27FC236}">
                <a16:creationId xmlns:a16="http://schemas.microsoft.com/office/drawing/2014/main" id="{3461C5E8-4D3C-CA50-E1E0-3ED1B4665A64}"/>
              </a:ext>
            </a:extLst>
          </p:cNvPr>
          <p:cNvSpPr/>
          <p:nvPr/>
        </p:nvSpPr>
        <p:spPr>
          <a:xfrm>
            <a:off x="2072153" y="3313295"/>
            <a:ext cx="201034" cy="195346"/>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DB6A1371-1779-6492-6AFF-ACCA0D884062}"/>
              </a:ext>
            </a:extLst>
          </p:cNvPr>
          <p:cNvSpPr/>
          <p:nvPr/>
        </p:nvSpPr>
        <p:spPr>
          <a:xfrm>
            <a:off x="189704" y="1403370"/>
            <a:ext cx="4939641" cy="261128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7E8659E1-B2B3-BB17-3D2B-F1FFF1E7376A}"/>
                  </a:ext>
                </a:extLst>
              </p:cNvPr>
              <p:cNvSpPr txBox="1"/>
              <p:nvPr/>
            </p:nvSpPr>
            <p:spPr>
              <a:xfrm>
                <a:off x="703206" y="5625799"/>
                <a:ext cx="1342107" cy="610936"/>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altLang="ja-JP" b="0" i="1" smtClean="0">
                          <a:latin typeface="Cambria Math" panose="02040503050406030204" pitchFamily="18" charset="0"/>
                        </a:rPr>
                        <m:t>𝐾</m:t>
                      </m:r>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b="0" i="0" smtClean="0">
                              <a:latin typeface="Cambria Math" panose="02040503050406030204" pitchFamily="18" charset="0"/>
                            </a:rPr>
                            <m:t>1</m:t>
                          </m:r>
                        </m:num>
                        <m:den>
                          <m:r>
                            <a:rPr lang="en-US" altLang="ja-JP" b="0" i="0" smtClean="0">
                              <a:latin typeface="Cambria Math" panose="02040503050406030204" pitchFamily="18" charset="0"/>
                            </a:rPr>
                            <m:t>2</m:t>
                          </m:r>
                        </m:den>
                      </m:f>
                      <m:r>
                        <a:rPr lang="en-US" altLang="ja-JP" b="0" i="1" smtClean="0">
                          <a:latin typeface="Cambria Math" panose="02040503050406030204" pitchFamily="18" charset="0"/>
                        </a:rPr>
                        <m:t>𝜇</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𝐶</m:t>
                          </m:r>
                        </m:e>
                        <m:sub>
                          <m:r>
                            <a:rPr lang="en-US" altLang="ja-JP" b="0" i="1" smtClean="0">
                              <a:latin typeface="Cambria Math" panose="02040503050406030204" pitchFamily="18" charset="0"/>
                              <a:ea typeface="Cambria Math" panose="02040503050406030204" pitchFamily="18" charset="0"/>
                            </a:rPr>
                            <m:t>𝑜𝑥</m:t>
                          </m:r>
                        </m:sub>
                      </m:sSub>
                    </m:oMath>
                  </m:oMathPara>
                </a14:m>
                <a:endParaRPr lang="en-US" altLang="ja-JP" b="0" i="1" dirty="0">
                  <a:latin typeface="Cambria Math" panose="02040503050406030204" pitchFamily="18" charset="0"/>
                  <a:ea typeface="Cambria Math" panose="02040503050406030204" pitchFamily="18" charset="0"/>
                </a:endParaRPr>
              </a:p>
            </p:txBody>
          </p:sp>
        </mc:Choice>
        <mc:Fallback xmlns="">
          <p:sp>
            <p:nvSpPr>
              <p:cNvPr id="11" name="テキスト ボックス 10">
                <a:extLst>
                  <a:ext uri="{FF2B5EF4-FFF2-40B4-BE49-F238E27FC236}">
                    <a16:creationId xmlns:a16="http://schemas.microsoft.com/office/drawing/2014/main" id="{7E8659E1-B2B3-BB17-3D2B-F1FFF1E7376A}"/>
                  </a:ext>
                </a:extLst>
              </p:cNvPr>
              <p:cNvSpPr txBox="1">
                <a:spLocks noRot="1" noChangeAspect="1" noMove="1" noResize="1" noEditPoints="1" noAdjustHandles="1" noChangeArrowheads="1" noChangeShapeType="1" noTextEdit="1"/>
              </p:cNvSpPr>
              <p:nvPr/>
            </p:nvSpPr>
            <p:spPr>
              <a:xfrm>
                <a:off x="703206" y="5625799"/>
                <a:ext cx="1342107" cy="610936"/>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B0C90550-3F1C-E493-CB50-CF5DFFAD969D}"/>
                  </a:ext>
                </a:extLst>
              </p:cNvPr>
              <p:cNvSpPr txBox="1"/>
              <p:nvPr/>
            </p:nvSpPr>
            <p:spPr>
              <a:xfrm>
                <a:off x="703206" y="4269136"/>
                <a:ext cx="9107689" cy="1405769"/>
              </a:xfrm>
              <a:prstGeom prst="rect">
                <a:avLst/>
              </a:prstGeom>
              <a:noFill/>
            </p:spPr>
            <p:txBody>
              <a:bodyPr wrap="square">
                <a:spAutoFit/>
              </a:bodyPr>
              <a:lstStyle/>
              <a:p>
                <a:r>
                  <a:rPr lang="ja-JP" altLang="en-US" b="0" i="0" dirty="0">
                    <a:latin typeface="Cambria Math" panose="02040503050406030204" pitchFamily="18" charset="0"/>
                  </a:rPr>
                  <a:t>出力インピーダンス</a:t>
                </a:r>
                <a:endParaRPr lang="en-US" altLang="ja-JP" b="0" i="0"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𝑍</m:t>
                          </m:r>
                        </m:e>
                        <m:sub>
                          <m:r>
                            <a:rPr lang="en-US" altLang="ja-JP" b="0" i="1" smtClean="0">
                              <a:latin typeface="Cambria Math" panose="02040503050406030204" pitchFamily="18" charset="0"/>
                            </a:rPr>
                            <m:t>𝑜𝑢𝑡</m:t>
                          </m:r>
                        </m:sub>
                      </m:sSub>
                      <m:r>
                        <a:rPr lang="en-US" altLang="ja-JP" b="0" i="0" smtClean="0">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b="0" i="0" smtClean="0">
                              <a:latin typeface="Cambria Math" panose="02040503050406030204" pitchFamily="18" charset="0"/>
                            </a:rPr>
                            <m:t>1</m:t>
                          </m:r>
                        </m:num>
                        <m:den>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𝑔</m:t>
                              </m:r>
                            </m:e>
                            <m:sub>
                              <m:r>
                                <a:rPr lang="en-US" altLang="ja-JP" b="0" i="1" smtClean="0">
                                  <a:latin typeface="Cambria Math" panose="02040503050406030204" pitchFamily="18" charset="0"/>
                                </a:rPr>
                                <m:t>𝑚</m:t>
                              </m:r>
                              <m:r>
                                <a:rPr lang="en-US" altLang="ja-JP" b="0" i="1" smtClean="0">
                                  <a:latin typeface="Cambria Math" panose="02040503050406030204" pitchFamily="18" charset="0"/>
                                </a:rPr>
                                <m:t>1</m:t>
                              </m:r>
                            </m:sub>
                          </m:sSub>
                        </m:den>
                      </m:f>
                      <m:r>
                        <a:rPr lang="en-US" altLang="ja-JP" b="0" i="0" smtClean="0">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1</m:t>
                          </m:r>
                        </m:num>
                        <m:den>
                          <m:r>
                            <a:rPr lang="en-US" altLang="ja-JP" b="0" i="1" smtClean="0">
                              <a:latin typeface="Cambria Math" panose="02040503050406030204" pitchFamily="18" charset="0"/>
                            </a:rPr>
                            <m:t>2</m:t>
                          </m:r>
                          <m:rad>
                            <m:radPr>
                              <m:degHide m:val="on"/>
                              <m:ctrlPr>
                                <a:rPr lang="en-US" altLang="ja-JP" b="0" i="1" smtClean="0">
                                  <a:latin typeface="Cambria Math" panose="02040503050406030204" pitchFamily="18" charset="0"/>
                                </a:rPr>
                              </m:ctrlPr>
                            </m:radPr>
                            <m:deg/>
                            <m:e>
                              <m:r>
                                <a:rPr lang="en-US" altLang="ja-JP" b="0" i="1" smtClean="0">
                                  <a:latin typeface="Cambria Math" panose="02040503050406030204" pitchFamily="18" charset="0"/>
                                </a:rPr>
                                <m:t>𝐾</m:t>
                              </m:r>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𝑊</m:t>
                                      </m:r>
                                    </m:e>
                                    <m:sub>
                                      <m:r>
                                        <a:rPr lang="en-US" altLang="ja-JP" b="0" i="1" smtClean="0">
                                          <a:latin typeface="Cambria Math" panose="02040503050406030204" pitchFamily="18" charset="0"/>
                                        </a:rPr>
                                        <m:t>1</m:t>
                                      </m:r>
                                    </m:sub>
                                  </m:sSub>
                                </m:num>
                                <m:den>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𝐿</m:t>
                                      </m:r>
                                    </m:e>
                                    <m:sub>
                                      <m:r>
                                        <a:rPr lang="en-US" altLang="ja-JP" b="0" i="1" smtClean="0">
                                          <a:latin typeface="Cambria Math" panose="02040503050406030204" pitchFamily="18" charset="0"/>
                                        </a:rPr>
                                        <m:t>1</m:t>
                                      </m:r>
                                    </m:sub>
                                  </m:sSub>
                                </m:den>
                              </m:f>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𝐼</m:t>
                                  </m:r>
                                </m:e>
                                <m:sub>
                                  <m:r>
                                    <a:rPr lang="en-US" altLang="ja-JP" b="0" i="1" smtClean="0">
                                      <a:latin typeface="Cambria Math" panose="02040503050406030204" pitchFamily="18" charset="0"/>
                                    </a:rPr>
                                    <m:t>𝐷</m:t>
                                  </m:r>
                                </m:sub>
                              </m:sSub>
                            </m:e>
                          </m:rad>
                        </m:den>
                      </m:f>
                      <m:r>
                        <a:rPr lang="en-US" altLang="ja-JP" b="0" i="0" smtClean="0">
                          <a:latin typeface="Cambria Math" panose="02040503050406030204" pitchFamily="18" charset="0"/>
                        </a:rPr>
                        <m:t>≤50 </m:t>
                      </m:r>
                      <m:d>
                        <m:dPr>
                          <m:begChr m:val="["/>
                          <m:endChr m:val="]"/>
                          <m:ctrlPr>
                            <a:rPr lang="en-US" altLang="ja-JP" b="0" i="1" smtClean="0">
                              <a:latin typeface="Cambria Math" panose="02040503050406030204" pitchFamily="18" charset="0"/>
                            </a:rPr>
                          </m:ctrlPr>
                        </m:dPr>
                        <m:e>
                          <m:r>
                            <m:rPr>
                              <m:sty m:val="p"/>
                            </m:rPr>
                            <a:rPr lang="el-GR" altLang="ja-JP" b="0" i="1" smtClean="0">
                              <a:latin typeface="Cambria Math" panose="02040503050406030204" pitchFamily="18" charset="0"/>
                              <a:ea typeface="Cambria Math" panose="02040503050406030204" pitchFamily="18" charset="0"/>
                            </a:rPr>
                            <m:t>Ω</m:t>
                          </m:r>
                        </m:e>
                      </m:d>
                      <m:r>
                        <a:rPr lang="en-US" altLang="ja-JP" b="0" i="1" smtClean="0">
                          <a:latin typeface="Cambria Math" panose="02040503050406030204" pitchFamily="18" charset="0"/>
                          <a:ea typeface="Cambria Math" panose="02040503050406030204" pitchFamily="18" charset="0"/>
                        </a:rPr>
                        <m:t> ⇔</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𝑔</m:t>
                          </m:r>
                        </m:e>
                        <m:sub>
                          <m:r>
                            <a:rPr lang="en-US" altLang="ja-JP" b="0" i="1" smtClean="0">
                              <a:latin typeface="Cambria Math" panose="02040503050406030204" pitchFamily="18" charset="0"/>
                              <a:ea typeface="Cambria Math" panose="02040503050406030204" pitchFamily="18" charset="0"/>
                            </a:rPr>
                            <m:t>𝑚</m:t>
                          </m:r>
                          <m:r>
                            <a:rPr lang="en-US" altLang="ja-JP" b="0" i="1" smtClean="0">
                              <a:latin typeface="Cambria Math" panose="02040503050406030204" pitchFamily="18" charset="0"/>
                              <a:ea typeface="Cambria Math" panose="02040503050406030204" pitchFamily="18" charset="0"/>
                            </a:rPr>
                            <m:t>1</m:t>
                          </m:r>
                        </m:sub>
                      </m:sSub>
                      <m:r>
                        <a:rPr lang="en-US" altLang="ja-JP" b="0" i="1" smtClean="0">
                          <a:latin typeface="Cambria Math" panose="02040503050406030204" pitchFamily="18" charset="0"/>
                          <a:ea typeface="Cambria Math" panose="02040503050406030204" pitchFamily="18" charset="0"/>
                        </a:rPr>
                        <m:t>=2</m:t>
                      </m:r>
                      <m:rad>
                        <m:radPr>
                          <m:degHide m:val="on"/>
                          <m:ctrlPr>
                            <a:rPr lang="en-US" altLang="ja-JP" b="0" i="1" smtClean="0">
                              <a:latin typeface="Cambria Math" panose="02040503050406030204" pitchFamily="18" charset="0"/>
                              <a:ea typeface="Cambria Math" panose="02040503050406030204" pitchFamily="18" charset="0"/>
                            </a:rPr>
                          </m:ctrlPr>
                        </m:radPr>
                        <m:deg/>
                        <m:e>
                          <m:r>
                            <a:rPr lang="en-US" altLang="ja-JP" b="0" i="1" smtClean="0">
                              <a:latin typeface="Cambria Math" panose="02040503050406030204" pitchFamily="18" charset="0"/>
                              <a:ea typeface="Cambria Math" panose="02040503050406030204" pitchFamily="18" charset="0"/>
                            </a:rPr>
                            <m:t>𝐾</m:t>
                          </m:r>
                          <m:r>
                            <a:rPr lang="en-US" altLang="ja-JP" b="0" i="1" smtClean="0">
                              <a:latin typeface="Cambria Math" panose="02040503050406030204" pitchFamily="18" charset="0"/>
                              <a:ea typeface="Cambria Math" panose="02040503050406030204" pitchFamily="18" charset="0"/>
                            </a:rPr>
                            <m:t>∗</m:t>
                          </m:r>
                          <m:f>
                            <m:fPr>
                              <m:ctrlPr>
                                <a:rPr lang="en-US" altLang="ja-JP" b="0" i="1" smtClean="0">
                                  <a:latin typeface="Cambria Math" panose="02040503050406030204" pitchFamily="18" charset="0"/>
                                  <a:ea typeface="Cambria Math" panose="02040503050406030204" pitchFamily="18" charset="0"/>
                                </a:rPr>
                              </m:ctrlPr>
                            </m:fPr>
                            <m:num>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𝑊</m:t>
                                  </m:r>
                                </m:e>
                                <m:sub>
                                  <m:r>
                                    <a:rPr lang="en-US" altLang="ja-JP" b="0" i="1" smtClean="0">
                                      <a:latin typeface="Cambria Math" panose="02040503050406030204" pitchFamily="18" charset="0"/>
                                      <a:ea typeface="Cambria Math" panose="02040503050406030204" pitchFamily="18" charset="0"/>
                                    </a:rPr>
                                    <m:t>1</m:t>
                                  </m:r>
                                </m:sub>
                              </m:sSub>
                            </m:num>
                            <m:den>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𝐿</m:t>
                                  </m:r>
                                </m:e>
                                <m:sub>
                                  <m:r>
                                    <a:rPr lang="en-US" altLang="ja-JP" b="0" i="1" smtClean="0">
                                      <a:latin typeface="Cambria Math" panose="02040503050406030204" pitchFamily="18" charset="0"/>
                                      <a:ea typeface="Cambria Math" panose="02040503050406030204" pitchFamily="18" charset="0"/>
                                    </a:rPr>
                                    <m:t>1</m:t>
                                  </m:r>
                                </m:sub>
                              </m:sSub>
                            </m:den>
                          </m:f>
                          <m:r>
                            <a:rPr lang="en-US" altLang="ja-JP" b="0" i="1" smtClean="0">
                              <a:latin typeface="Cambria Math" panose="02040503050406030204" pitchFamily="18" charset="0"/>
                              <a:ea typeface="Cambria Math" panose="02040503050406030204" pitchFamily="18" charset="0"/>
                            </a:rPr>
                            <m:t>∗</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𝐼</m:t>
                              </m:r>
                            </m:e>
                            <m:sub>
                              <m:r>
                                <a:rPr lang="en-US" altLang="ja-JP" b="0" i="1" smtClean="0">
                                  <a:latin typeface="Cambria Math" panose="02040503050406030204" pitchFamily="18" charset="0"/>
                                  <a:ea typeface="Cambria Math" panose="02040503050406030204" pitchFamily="18" charset="0"/>
                                </a:rPr>
                                <m:t>𝐷</m:t>
                              </m:r>
                            </m:sub>
                          </m:sSub>
                        </m:e>
                      </m:rad>
                      <m:r>
                        <a:rPr lang="en-US" altLang="ja-JP" b="0" i="1" smtClean="0">
                          <a:latin typeface="Cambria Math" panose="02040503050406030204" pitchFamily="18" charset="0"/>
                          <a:ea typeface="Cambria Math" panose="02040503050406030204" pitchFamily="18" charset="0"/>
                        </a:rPr>
                        <m:t>=20×</m:t>
                      </m:r>
                      <m:sSup>
                        <m:sSupPr>
                          <m:ctrlPr>
                            <a:rPr lang="en-US" altLang="ja-JP" b="0" i="1" smtClean="0">
                              <a:latin typeface="Cambria Math" panose="02040503050406030204" pitchFamily="18" charset="0"/>
                              <a:ea typeface="Cambria Math" panose="02040503050406030204" pitchFamily="18" charset="0"/>
                            </a:rPr>
                          </m:ctrlPr>
                        </m:sSupPr>
                        <m:e>
                          <m:r>
                            <a:rPr lang="en-US" altLang="ja-JP" b="0" i="1" smtClean="0">
                              <a:latin typeface="Cambria Math" panose="02040503050406030204" pitchFamily="18" charset="0"/>
                              <a:ea typeface="Cambria Math" panose="02040503050406030204" pitchFamily="18" charset="0"/>
                            </a:rPr>
                            <m:t>10</m:t>
                          </m:r>
                        </m:e>
                        <m:sup>
                          <m:r>
                            <a:rPr lang="en-US" altLang="ja-JP" b="0" i="1" smtClean="0">
                              <a:latin typeface="Cambria Math" panose="02040503050406030204" pitchFamily="18" charset="0"/>
                              <a:ea typeface="Cambria Math" panose="02040503050406030204" pitchFamily="18" charset="0"/>
                            </a:rPr>
                            <m:t>−3</m:t>
                          </m:r>
                        </m:sup>
                      </m:sSup>
                      <m:r>
                        <a:rPr lang="en-US" altLang="ja-JP" b="0" i="1" smtClean="0">
                          <a:latin typeface="Cambria Math" panose="02040503050406030204" pitchFamily="18" charset="0"/>
                          <a:ea typeface="Cambria Math" panose="02040503050406030204" pitchFamily="18" charset="0"/>
                        </a:rPr>
                        <m:t> [</m:t>
                      </m:r>
                      <m:r>
                        <a:rPr lang="en-US" altLang="ja-JP" b="0" i="1" smtClean="0">
                          <a:latin typeface="Cambria Math" panose="02040503050406030204" pitchFamily="18" charset="0"/>
                          <a:ea typeface="Cambria Math" panose="02040503050406030204" pitchFamily="18" charset="0"/>
                        </a:rPr>
                        <m:t>𝑆</m:t>
                      </m:r>
                      <m:r>
                        <a:rPr lang="en-US" altLang="ja-JP" b="0" i="1" smtClean="0">
                          <a:latin typeface="Cambria Math" panose="02040503050406030204" pitchFamily="18" charset="0"/>
                          <a:ea typeface="Cambria Math" panose="02040503050406030204" pitchFamily="18" charset="0"/>
                        </a:rPr>
                        <m:t>]</m:t>
                      </m:r>
                    </m:oMath>
                  </m:oMathPara>
                </a14:m>
                <a:endParaRPr lang="en-US" altLang="ja-JP" dirty="0"/>
              </a:p>
            </p:txBody>
          </p:sp>
        </mc:Choice>
        <mc:Fallback xmlns="">
          <p:sp>
            <p:nvSpPr>
              <p:cNvPr id="12" name="テキスト ボックス 11">
                <a:extLst>
                  <a:ext uri="{FF2B5EF4-FFF2-40B4-BE49-F238E27FC236}">
                    <a16:creationId xmlns:a16="http://schemas.microsoft.com/office/drawing/2014/main" id="{B0C90550-3F1C-E493-CB50-CF5DFFAD969D}"/>
                  </a:ext>
                </a:extLst>
              </p:cNvPr>
              <p:cNvSpPr txBox="1">
                <a:spLocks noRot="1" noChangeAspect="1" noMove="1" noResize="1" noEditPoints="1" noAdjustHandles="1" noChangeArrowheads="1" noChangeShapeType="1" noTextEdit="1"/>
              </p:cNvSpPr>
              <p:nvPr/>
            </p:nvSpPr>
            <p:spPr>
              <a:xfrm>
                <a:off x="703206" y="4269136"/>
                <a:ext cx="9107689" cy="1405769"/>
              </a:xfrm>
              <a:prstGeom prst="rect">
                <a:avLst/>
              </a:prstGeom>
              <a:blipFill>
                <a:blip r:embed="rId8"/>
                <a:stretch>
                  <a:fillRect l="-535" t="-303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6D30E052-3238-CD59-6461-C2D5BEF74262}"/>
                  </a:ext>
                </a:extLst>
              </p:cNvPr>
              <p:cNvSpPr txBox="1"/>
              <p:nvPr/>
            </p:nvSpPr>
            <p:spPr>
              <a:xfrm>
                <a:off x="5051423" y="1736347"/>
                <a:ext cx="286104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rPr>
                        <m:t>1</m:t>
                      </m:r>
                      <m:r>
                        <a:rPr lang="en-US" altLang="ja-JP" b="0" i="1" smtClean="0">
                          <a:latin typeface="Cambria Math" panose="02040503050406030204" pitchFamily="18" charset="0"/>
                        </a:rPr>
                        <m:t>.3</m:t>
                      </m:r>
                      <m:r>
                        <a:rPr kumimoji="1" lang="en-US" altLang="ja-JP" b="0" i="1" smtClean="0">
                          <a:latin typeface="Cambria Math" panose="02040503050406030204" pitchFamily="18" charset="0"/>
                        </a:rPr>
                        <m:t>+0.45</m:t>
                      </m:r>
                      <m:func>
                        <m:funcPr>
                          <m:ctrlPr>
                            <a:rPr kumimoji="1" lang="en-US" altLang="ja-JP" b="0" i="1" smtClean="0">
                              <a:latin typeface="Cambria Math" panose="02040503050406030204" pitchFamily="18" charset="0"/>
                            </a:rPr>
                          </m:ctrlPr>
                        </m:funcPr>
                        <m:fName>
                          <m:r>
                            <m:rPr>
                              <m:sty m:val="p"/>
                            </m:rPr>
                            <a:rPr kumimoji="1" lang="en-US" altLang="ja-JP" b="0" i="0" smtClean="0">
                              <a:latin typeface="Cambria Math" panose="02040503050406030204" pitchFamily="18" charset="0"/>
                            </a:rPr>
                            <m:t>sin</m:t>
                          </m:r>
                        </m:fName>
                        <m:e>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2</m:t>
                              </m:r>
                              <m:r>
                                <a:rPr kumimoji="1" lang="en-US" altLang="ja-JP" b="0" i="1" smtClean="0">
                                  <a:latin typeface="Cambria Math" panose="02040503050406030204" pitchFamily="18" charset="0"/>
                                </a:rPr>
                                <m:t>𝜋</m:t>
                              </m:r>
                              <m:r>
                                <a:rPr kumimoji="1" lang="en-US" altLang="ja-JP" b="0" i="1" smtClean="0">
                                  <a:latin typeface="Cambria Math" panose="02040503050406030204" pitchFamily="18" charset="0"/>
                                </a:rPr>
                                <m:t>𝑓𝑡</m:t>
                              </m:r>
                            </m:e>
                          </m:d>
                        </m:e>
                      </m:func>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𝑚𝑉</m:t>
                      </m:r>
                      <m:r>
                        <a:rPr kumimoji="1" lang="en-US" altLang="ja-JP" b="0" i="1" smtClean="0">
                          <a:latin typeface="Cambria Math" panose="02040503050406030204" pitchFamily="18" charset="0"/>
                        </a:rPr>
                        <m:t>]</m:t>
                      </m:r>
                    </m:oMath>
                  </m:oMathPara>
                </a14:m>
                <a:endParaRPr kumimoji="1" lang="ja-JP" altLang="en-US" dirty="0"/>
              </a:p>
            </p:txBody>
          </p:sp>
        </mc:Choice>
        <mc:Fallback xmlns="">
          <p:sp>
            <p:nvSpPr>
              <p:cNvPr id="9" name="テキスト ボックス 8">
                <a:extLst>
                  <a:ext uri="{FF2B5EF4-FFF2-40B4-BE49-F238E27FC236}">
                    <a16:creationId xmlns:a16="http://schemas.microsoft.com/office/drawing/2014/main" id="{6D30E052-3238-CD59-6461-C2D5BEF74262}"/>
                  </a:ext>
                </a:extLst>
              </p:cNvPr>
              <p:cNvSpPr txBox="1">
                <a:spLocks noRot="1" noChangeAspect="1" noMove="1" noResize="1" noEditPoints="1" noAdjustHandles="1" noChangeArrowheads="1" noChangeShapeType="1" noTextEdit="1"/>
              </p:cNvSpPr>
              <p:nvPr/>
            </p:nvSpPr>
            <p:spPr>
              <a:xfrm>
                <a:off x="5051423" y="1736347"/>
                <a:ext cx="2861040" cy="369332"/>
              </a:xfrm>
              <a:prstGeom prst="rect">
                <a:avLst/>
              </a:prstGeom>
              <a:blipFill>
                <a:blip r:embed="rId9"/>
                <a:stretch>
                  <a:fillRect b="-18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5B53FBB9-E1CE-8DE6-CA89-DE371F585762}"/>
                  </a:ext>
                </a:extLst>
              </p:cNvPr>
              <p:cNvSpPr txBox="1"/>
              <p:nvPr/>
            </p:nvSpPr>
            <p:spPr>
              <a:xfrm>
                <a:off x="8291886" y="2786851"/>
                <a:ext cx="569473" cy="369332"/>
              </a:xfrm>
              <a:prstGeom prst="rect">
                <a:avLst/>
              </a:prstGeom>
              <a:noFill/>
              <a:ln>
                <a:no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solidFill>
                                <a:sysClr val="windowText" lastClr="000000"/>
                              </a:solidFill>
                              <a:latin typeface="Cambria Math" panose="02040503050406030204" pitchFamily="18" charset="0"/>
                            </a:rPr>
                          </m:ctrlPr>
                        </m:sSubPr>
                        <m:e>
                          <m:r>
                            <m:rPr>
                              <m:sty m:val="p"/>
                            </m:rPr>
                            <a:rPr lang="en-US" altLang="ja-JP" i="1" smtClean="0">
                              <a:solidFill>
                                <a:sysClr val="windowText" lastClr="000000"/>
                              </a:solidFill>
                              <a:latin typeface="Cambria Math" panose="02040503050406030204" pitchFamily="18" charset="0"/>
                            </a:rPr>
                            <m:t>I</m:t>
                          </m:r>
                        </m:e>
                        <m:sub>
                          <m:r>
                            <m:rPr>
                              <m:sty m:val="p"/>
                            </m:rPr>
                            <a:rPr lang="en-US" altLang="ja-JP" b="0" i="0" smtClean="0">
                              <a:solidFill>
                                <a:sysClr val="windowText" lastClr="000000"/>
                              </a:solidFill>
                              <a:latin typeface="Cambria Math" panose="02040503050406030204" pitchFamily="18" charset="0"/>
                            </a:rPr>
                            <m:t>D</m:t>
                          </m:r>
                          <m:r>
                            <a:rPr lang="en-US" altLang="ja-JP" b="0" i="1" smtClean="0">
                              <a:solidFill>
                                <a:sysClr val="windowText" lastClr="000000"/>
                              </a:solidFill>
                              <a:latin typeface="Cambria Math" panose="02040503050406030204" pitchFamily="18" charset="0"/>
                            </a:rPr>
                            <m:t>2</m:t>
                          </m:r>
                        </m:sub>
                      </m:sSub>
                    </m:oMath>
                  </m:oMathPara>
                </a14:m>
                <a:endParaRPr lang="ja-JP" altLang="en-US" dirty="0">
                  <a:solidFill>
                    <a:sysClr val="windowText" lastClr="000000"/>
                  </a:solidFill>
                </a:endParaRPr>
              </a:p>
            </p:txBody>
          </p:sp>
        </mc:Choice>
        <mc:Fallback xmlns="">
          <p:sp>
            <p:nvSpPr>
              <p:cNvPr id="13" name="テキスト ボックス 12">
                <a:extLst>
                  <a:ext uri="{FF2B5EF4-FFF2-40B4-BE49-F238E27FC236}">
                    <a16:creationId xmlns:a16="http://schemas.microsoft.com/office/drawing/2014/main" id="{5B53FBB9-E1CE-8DE6-CA89-DE371F585762}"/>
                  </a:ext>
                </a:extLst>
              </p:cNvPr>
              <p:cNvSpPr txBox="1">
                <a:spLocks noRot="1" noChangeAspect="1" noMove="1" noResize="1" noEditPoints="1" noAdjustHandles="1" noChangeArrowheads="1" noChangeShapeType="1" noTextEdit="1"/>
              </p:cNvSpPr>
              <p:nvPr/>
            </p:nvSpPr>
            <p:spPr>
              <a:xfrm>
                <a:off x="8291886" y="2786851"/>
                <a:ext cx="569473" cy="369332"/>
              </a:xfrm>
              <a:prstGeom prst="rect">
                <a:avLst/>
              </a:prstGeom>
              <a:blipFill>
                <a:blip r:embed="rId10"/>
                <a:stretch>
                  <a:fillRect b="-1639"/>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7738920D-3D6D-A767-49E1-638DA6C1A2AC}"/>
                  </a:ext>
                </a:extLst>
              </p:cNvPr>
              <p:cNvSpPr txBox="1"/>
              <p:nvPr/>
            </p:nvSpPr>
            <p:spPr>
              <a:xfrm>
                <a:off x="8291886" y="1859776"/>
                <a:ext cx="569473"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m:rPr>
                              <m:sty m:val="p"/>
                            </m:rPr>
                            <a:rPr lang="en-US" altLang="ja-JP" i="1" smtClean="0">
                              <a:solidFill>
                                <a:schemeClr val="tx1"/>
                              </a:solidFill>
                              <a:latin typeface="Cambria Math" panose="02040503050406030204" pitchFamily="18" charset="0"/>
                            </a:rPr>
                            <m:t>I</m:t>
                          </m:r>
                        </m:e>
                        <m:sub>
                          <m:r>
                            <m:rPr>
                              <m:sty m:val="p"/>
                            </m:rPr>
                            <a:rPr lang="en-US" altLang="ja-JP" b="0" i="0" smtClean="0">
                              <a:solidFill>
                                <a:schemeClr val="tx1"/>
                              </a:solidFill>
                              <a:latin typeface="Cambria Math" panose="02040503050406030204" pitchFamily="18" charset="0"/>
                            </a:rPr>
                            <m:t>D</m:t>
                          </m:r>
                          <m:r>
                            <a:rPr lang="en-US" altLang="ja-JP" b="0" i="0" smtClean="0">
                              <a:solidFill>
                                <a:schemeClr val="tx1"/>
                              </a:solidFill>
                              <a:latin typeface="Cambria Math" panose="02040503050406030204" pitchFamily="18" charset="0"/>
                            </a:rPr>
                            <m:t>1</m:t>
                          </m:r>
                        </m:sub>
                      </m:sSub>
                    </m:oMath>
                  </m:oMathPara>
                </a14:m>
                <a:endParaRPr lang="ja-JP" altLang="en-US" dirty="0">
                  <a:solidFill>
                    <a:schemeClr val="tx1"/>
                  </a:solidFill>
                </a:endParaRPr>
              </a:p>
            </p:txBody>
          </p:sp>
        </mc:Choice>
        <mc:Fallback xmlns="">
          <p:sp>
            <p:nvSpPr>
              <p:cNvPr id="15" name="テキスト ボックス 14">
                <a:extLst>
                  <a:ext uri="{FF2B5EF4-FFF2-40B4-BE49-F238E27FC236}">
                    <a16:creationId xmlns:a16="http://schemas.microsoft.com/office/drawing/2014/main" id="{7738920D-3D6D-A767-49E1-638DA6C1A2AC}"/>
                  </a:ext>
                </a:extLst>
              </p:cNvPr>
              <p:cNvSpPr txBox="1">
                <a:spLocks noRot="1" noChangeAspect="1" noMove="1" noResize="1" noEditPoints="1" noAdjustHandles="1" noChangeArrowheads="1" noChangeShapeType="1" noTextEdit="1"/>
              </p:cNvSpPr>
              <p:nvPr/>
            </p:nvSpPr>
            <p:spPr>
              <a:xfrm>
                <a:off x="8291886" y="1859776"/>
                <a:ext cx="569473" cy="369332"/>
              </a:xfrm>
              <a:prstGeom prst="rect">
                <a:avLst/>
              </a:prstGeom>
              <a:blipFill>
                <a:blip r:embed="rId11"/>
                <a:stretch>
                  <a:fillRect b="-1639"/>
                </a:stretch>
              </a:blipFill>
            </p:spPr>
            <p:txBody>
              <a:bodyPr/>
              <a:lstStyle/>
              <a:p>
                <a:r>
                  <a:rPr lang="ja-JP" altLang="en-US">
                    <a:noFill/>
                  </a:rPr>
                  <a:t> </a:t>
                </a:r>
              </a:p>
            </p:txBody>
          </p:sp>
        </mc:Fallback>
      </mc:AlternateContent>
      <p:cxnSp>
        <p:nvCxnSpPr>
          <p:cNvPr id="23" name="直線矢印コネクタ 22">
            <a:extLst>
              <a:ext uri="{FF2B5EF4-FFF2-40B4-BE49-F238E27FC236}">
                <a16:creationId xmlns:a16="http://schemas.microsoft.com/office/drawing/2014/main" id="{C34066FE-6B29-FED0-F766-990F6BC2B19F}"/>
              </a:ext>
            </a:extLst>
          </p:cNvPr>
          <p:cNvCxnSpPr/>
          <p:nvPr/>
        </p:nvCxnSpPr>
        <p:spPr bwMode="auto">
          <a:xfrm>
            <a:off x="8291886" y="2840263"/>
            <a:ext cx="0" cy="262508"/>
          </a:xfrm>
          <a:prstGeom prst="straightConnector1">
            <a:avLst/>
          </a:prstGeom>
          <a:solidFill>
            <a:srgbClr val="00B8FF"/>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線矢印コネクタ 23">
            <a:extLst>
              <a:ext uri="{FF2B5EF4-FFF2-40B4-BE49-F238E27FC236}">
                <a16:creationId xmlns:a16="http://schemas.microsoft.com/office/drawing/2014/main" id="{FB26CC82-909F-FA2E-672E-C80881A802F0}"/>
              </a:ext>
            </a:extLst>
          </p:cNvPr>
          <p:cNvCxnSpPr/>
          <p:nvPr/>
        </p:nvCxnSpPr>
        <p:spPr bwMode="auto">
          <a:xfrm>
            <a:off x="8289402" y="1913188"/>
            <a:ext cx="0" cy="262508"/>
          </a:xfrm>
          <a:prstGeom prst="straightConnector1">
            <a:avLst/>
          </a:prstGeom>
          <a:solidFill>
            <a:srgbClr val="00B8FF"/>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25" name="図 24" descr="夜に光っている月&#10;&#10;自動的に生成された説明">
            <a:extLst>
              <a:ext uri="{FF2B5EF4-FFF2-40B4-BE49-F238E27FC236}">
                <a16:creationId xmlns:a16="http://schemas.microsoft.com/office/drawing/2014/main" id="{696AE148-B0EA-E8AB-966A-ED75C962BF31}"/>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641711" y="1489524"/>
            <a:ext cx="3371349" cy="2426879"/>
          </a:xfrm>
          <a:prstGeom prst="rect">
            <a:avLst/>
          </a:prstGeom>
        </p:spPr>
      </p:pic>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D8E1A9CD-76A9-D131-BA22-385EC20888B3}"/>
                  </a:ext>
                </a:extLst>
              </p:cNvPr>
              <p:cNvSpPr txBox="1"/>
              <p:nvPr/>
            </p:nvSpPr>
            <p:spPr>
              <a:xfrm>
                <a:off x="9247767" y="2808554"/>
                <a:ext cx="296760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rPr>
                          </m:ctrlPr>
                        </m:sSubPr>
                        <m:e>
                          <m:r>
                            <m:rPr>
                              <m:sty m:val="p"/>
                            </m:rPr>
                            <a:rPr lang="en-US" altLang="ja-JP" i="1" smtClean="0">
                              <a:latin typeface="Cambria Math" panose="02040503050406030204" pitchFamily="18" charset="0"/>
                            </a:rPr>
                            <m:t>V</m:t>
                          </m:r>
                        </m:e>
                        <m:sub>
                          <m:r>
                            <a:rPr lang="en-US" altLang="ja-JP" b="0" i="1" smtClean="0">
                              <a:latin typeface="Cambria Math" panose="02040503050406030204" pitchFamily="18" charset="0"/>
                            </a:rPr>
                            <m:t>𝑂𝑈𝑇</m:t>
                          </m:r>
                        </m:sub>
                      </m:sSub>
                      <m:r>
                        <a:rPr kumimoji="1" lang="en-US" altLang="ja-JP" b="0" i="1" smtClean="0">
                          <a:latin typeface="Cambria Math" panose="02040503050406030204" pitchFamily="18" charset="0"/>
                        </a:rPr>
                        <m:t>+0.225</m:t>
                      </m:r>
                      <m:func>
                        <m:funcPr>
                          <m:ctrlPr>
                            <a:rPr kumimoji="1" lang="en-US" altLang="ja-JP" b="0" i="1" smtClean="0">
                              <a:latin typeface="Cambria Math" panose="02040503050406030204" pitchFamily="18" charset="0"/>
                            </a:rPr>
                          </m:ctrlPr>
                        </m:funcPr>
                        <m:fName>
                          <m:r>
                            <m:rPr>
                              <m:sty m:val="p"/>
                            </m:rPr>
                            <a:rPr kumimoji="1" lang="en-US" altLang="ja-JP" b="0" i="0" smtClean="0">
                              <a:latin typeface="Cambria Math" panose="02040503050406030204" pitchFamily="18" charset="0"/>
                            </a:rPr>
                            <m:t>sin</m:t>
                          </m:r>
                        </m:fName>
                        <m:e>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2</m:t>
                              </m:r>
                              <m:r>
                                <a:rPr kumimoji="1" lang="en-US" altLang="ja-JP" b="0" i="1" smtClean="0">
                                  <a:latin typeface="Cambria Math" panose="02040503050406030204" pitchFamily="18" charset="0"/>
                                </a:rPr>
                                <m:t>𝜋</m:t>
                              </m:r>
                              <m:r>
                                <a:rPr kumimoji="1" lang="en-US" altLang="ja-JP" b="0" i="1" smtClean="0">
                                  <a:latin typeface="Cambria Math" panose="02040503050406030204" pitchFamily="18" charset="0"/>
                                </a:rPr>
                                <m:t>𝑓𝑡</m:t>
                              </m:r>
                            </m:e>
                          </m:d>
                        </m:e>
                      </m:func>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𝑉</m:t>
                      </m:r>
                      <m:r>
                        <a:rPr kumimoji="1" lang="en-US" altLang="ja-JP" b="0" i="1" smtClean="0">
                          <a:latin typeface="Cambria Math" panose="02040503050406030204" pitchFamily="18" charset="0"/>
                        </a:rPr>
                        <m:t>]</m:t>
                      </m:r>
                    </m:oMath>
                  </m:oMathPara>
                </a14:m>
                <a:endParaRPr kumimoji="1" lang="ja-JP" altLang="en-US" dirty="0"/>
              </a:p>
            </p:txBody>
          </p:sp>
        </mc:Choice>
        <mc:Fallback xmlns="">
          <p:sp>
            <p:nvSpPr>
              <p:cNvPr id="26" name="テキスト ボックス 25">
                <a:extLst>
                  <a:ext uri="{FF2B5EF4-FFF2-40B4-BE49-F238E27FC236}">
                    <a16:creationId xmlns:a16="http://schemas.microsoft.com/office/drawing/2014/main" id="{D8E1A9CD-76A9-D131-BA22-385EC20888B3}"/>
                  </a:ext>
                </a:extLst>
              </p:cNvPr>
              <p:cNvSpPr txBox="1">
                <a:spLocks noRot="1" noChangeAspect="1" noMove="1" noResize="1" noEditPoints="1" noAdjustHandles="1" noChangeArrowheads="1" noChangeShapeType="1" noTextEdit="1"/>
              </p:cNvSpPr>
              <p:nvPr/>
            </p:nvSpPr>
            <p:spPr>
              <a:xfrm>
                <a:off x="9247767" y="2808554"/>
                <a:ext cx="2967607" cy="369332"/>
              </a:xfrm>
              <a:prstGeom prst="rect">
                <a:avLst/>
              </a:prstGeom>
              <a:blipFill>
                <a:blip r:embed="rId13"/>
                <a:stretch>
                  <a:fillRect b="-18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F2369DC9-9008-3A0F-483F-A930594343EB}"/>
                  </a:ext>
                </a:extLst>
              </p:cNvPr>
              <p:cNvSpPr txBox="1"/>
              <p:nvPr/>
            </p:nvSpPr>
            <p:spPr>
              <a:xfrm>
                <a:off x="9247767" y="3156183"/>
                <a:ext cx="3092385" cy="6109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ja-JP" b="0" i="1" smtClean="0">
                              <a:latin typeface="Cambria Math" panose="02040503050406030204" pitchFamily="18" charset="0"/>
                            </a:rPr>
                          </m:ctrlPr>
                        </m:fPr>
                        <m:num>
                          <m:sSub>
                            <m:sSubPr>
                              <m:ctrlPr>
                                <a:rPr lang="en-US" altLang="ja-JP" b="0" i="1" smtClean="0">
                                  <a:latin typeface="Cambria Math" panose="02040503050406030204" pitchFamily="18" charset="0"/>
                                </a:rPr>
                              </m:ctrlPr>
                            </m:sSubPr>
                            <m:e>
                              <m:r>
                                <m:rPr>
                                  <m:sty m:val="p"/>
                                </m:rPr>
                                <a:rPr lang="en-US" altLang="ja-JP" i="1" smtClean="0">
                                  <a:latin typeface="Cambria Math" panose="02040503050406030204" pitchFamily="18" charset="0"/>
                                </a:rPr>
                                <m:t>V</m:t>
                              </m:r>
                            </m:e>
                            <m:sub>
                              <m:r>
                                <a:rPr lang="en-US" altLang="ja-JP" b="0" i="1" smtClean="0">
                                  <a:latin typeface="Cambria Math" panose="02040503050406030204" pitchFamily="18" charset="0"/>
                                </a:rPr>
                                <m:t>𝑂𝑈𝑇</m:t>
                              </m:r>
                            </m:sub>
                          </m:sSub>
                        </m:num>
                        <m:den>
                          <m:r>
                            <a:rPr lang="en-US" altLang="ja-JP" b="0" i="1" smtClean="0">
                              <a:latin typeface="Cambria Math" panose="02040503050406030204" pitchFamily="18" charset="0"/>
                            </a:rPr>
                            <m:t>50</m:t>
                          </m:r>
                        </m:den>
                      </m:f>
                      <m:r>
                        <a:rPr kumimoji="1" lang="en-US" altLang="ja-JP" b="0" i="1" smtClean="0">
                          <a:latin typeface="Cambria Math" panose="02040503050406030204" pitchFamily="18" charset="0"/>
                        </a:rPr>
                        <m:t>+0.0045</m:t>
                      </m:r>
                      <m:func>
                        <m:funcPr>
                          <m:ctrlPr>
                            <a:rPr kumimoji="1" lang="en-US" altLang="ja-JP" b="0" i="1" smtClean="0">
                              <a:latin typeface="Cambria Math" panose="02040503050406030204" pitchFamily="18" charset="0"/>
                            </a:rPr>
                          </m:ctrlPr>
                        </m:funcPr>
                        <m:fName>
                          <m:r>
                            <m:rPr>
                              <m:sty m:val="p"/>
                            </m:rPr>
                            <a:rPr kumimoji="1" lang="en-US" altLang="ja-JP" b="0" i="0" smtClean="0">
                              <a:latin typeface="Cambria Math" panose="02040503050406030204" pitchFamily="18" charset="0"/>
                            </a:rPr>
                            <m:t>sin</m:t>
                          </m:r>
                        </m:fName>
                        <m:e>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2</m:t>
                              </m:r>
                              <m:r>
                                <a:rPr kumimoji="1" lang="en-US" altLang="ja-JP" b="0" i="1" smtClean="0">
                                  <a:latin typeface="Cambria Math" panose="02040503050406030204" pitchFamily="18" charset="0"/>
                                </a:rPr>
                                <m:t>𝜋</m:t>
                              </m:r>
                              <m:r>
                                <a:rPr kumimoji="1" lang="en-US" altLang="ja-JP" b="0" i="1" smtClean="0">
                                  <a:latin typeface="Cambria Math" panose="02040503050406030204" pitchFamily="18" charset="0"/>
                                </a:rPr>
                                <m:t>𝑓𝑡</m:t>
                              </m:r>
                            </m:e>
                          </m:d>
                        </m:e>
                      </m:func>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𝐴</m:t>
                      </m:r>
                      <m:r>
                        <a:rPr kumimoji="1" lang="en-US" altLang="ja-JP" b="0" i="1" smtClean="0">
                          <a:latin typeface="Cambria Math" panose="02040503050406030204" pitchFamily="18" charset="0"/>
                        </a:rPr>
                        <m:t>]</m:t>
                      </m:r>
                    </m:oMath>
                  </m:oMathPara>
                </a14:m>
                <a:endParaRPr kumimoji="1" lang="ja-JP" altLang="en-US" dirty="0"/>
              </a:p>
            </p:txBody>
          </p:sp>
        </mc:Choice>
        <mc:Fallback xmlns="">
          <p:sp>
            <p:nvSpPr>
              <p:cNvPr id="27" name="テキスト ボックス 26">
                <a:extLst>
                  <a:ext uri="{FF2B5EF4-FFF2-40B4-BE49-F238E27FC236}">
                    <a16:creationId xmlns:a16="http://schemas.microsoft.com/office/drawing/2014/main" id="{F2369DC9-9008-3A0F-483F-A930594343EB}"/>
                  </a:ext>
                </a:extLst>
              </p:cNvPr>
              <p:cNvSpPr txBox="1">
                <a:spLocks noRot="1" noChangeAspect="1" noMove="1" noResize="1" noEditPoints="1" noAdjustHandles="1" noChangeArrowheads="1" noChangeShapeType="1" noTextEdit="1"/>
              </p:cNvSpPr>
              <p:nvPr/>
            </p:nvSpPr>
            <p:spPr>
              <a:xfrm>
                <a:off x="9247767" y="3156183"/>
                <a:ext cx="3092385" cy="610936"/>
              </a:xfrm>
              <a:prstGeom prst="rect">
                <a:avLst/>
              </a:prstGeom>
              <a:blipFill>
                <a:blip r:embed="rId1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091943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93A99978-083A-8C7B-50CB-CF5C5741DCF0}"/>
                  </a:ext>
                </a:extLst>
              </p:cNvPr>
              <p:cNvSpPr>
                <a:spLocks noGrp="1"/>
              </p:cNvSpPr>
              <p:nvPr>
                <p:ph type="title"/>
              </p:nvPr>
            </p:nvSpPr>
            <p:spPr/>
            <p:txBody>
              <a:bodyPr/>
              <a:lstStyle/>
              <a:p>
                <a:r>
                  <a:rPr kumimoji="1" lang="ja-JP" altLang="en-US" dirty="0"/>
                  <a:t>バッファの設計</a:t>
                </a:r>
                <a:r>
                  <a:rPr kumimoji="1" lang="en-US" altLang="ja-JP" dirty="0"/>
                  <a:t>2</a:t>
                </a:r>
                <a:r>
                  <a:rPr kumimoji="1" lang="ja-JP" altLang="en-US" dirty="0"/>
                  <a:t> （</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𝑡h</m:t>
                        </m:r>
                      </m:sub>
                    </m:sSub>
                    <m:r>
                      <a:rPr kumimoji="1" lang="en-US" altLang="ja-JP" b="0" i="1" smtClean="0">
                        <a:latin typeface="Cambria Math" panose="02040503050406030204" pitchFamily="18" charset="0"/>
                      </a:rPr>
                      <m:t>=0.45 </m:t>
                    </m:r>
                    <m:r>
                      <a:rPr kumimoji="1" lang="en-US" altLang="ja-JP" b="0" i="1" smtClean="0">
                        <a:latin typeface="Cambria Math" panose="02040503050406030204" pitchFamily="18" charset="0"/>
                      </a:rPr>
                      <m:t>𝑉</m:t>
                    </m:r>
                  </m:oMath>
                </a14:m>
                <a:r>
                  <a:rPr kumimoji="1" lang="ja-JP" altLang="en-US" dirty="0"/>
                  <a:t>）</a:t>
                </a:r>
              </a:p>
            </p:txBody>
          </p:sp>
        </mc:Choice>
        <mc:Fallback xmlns="">
          <p:sp>
            <p:nvSpPr>
              <p:cNvPr id="2" name="タイトル 1">
                <a:extLst>
                  <a:ext uri="{FF2B5EF4-FFF2-40B4-BE49-F238E27FC236}">
                    <a16:creationId xmlns:a16="http://schemas.microsoft.com/office/drawing/2014/main" id="{93A99978-083A-8C7B-50CB-CF5C5741DCF0}"/>
                  </a:ext>
                </a:extLst>
              </p:cNvPr>
              <p:cNvSpPr>
                <a:spLocks noGrp="1" noRot="1" noChangeAspect="1" noMove="1" noResize="1" noEditPoints="1" noAdjustHandles="1" noChangeArrowheads="1" noChangeShapeType="1" noTextEdit="1"/>
              </p:cNvSpPr>
              <p:nvPr>
                <p:ph type="title"/>
              </p:nvPr>
            </p:nvSpPr>
            <p:spPr>
              <a:blipFill>
                <a:blip r:embed="rId2"/>
                <a:stretch>
                  <a:fillRect l="-11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7E8659E1-B2B3-BB17-3D2B-F1FFF1E7376A}"/>
                  </a:ext>
                </a:extLst>
              </p:cNvPr>
              <p:cNvSpPr txBox="1"/>
              <p:nvPr/>
            </p:nvSpPr>
            <p:spPr>
              <a:xfrm>
                <a:off x="812205" y="3916403"/>
                <a:ext cx="3367313" cy="658065"/>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𝐼</m:t>
                          </m:r>
                        </m:e>
                        <m:sub>
                          <m:r>
                            <m:rPr>
                              <m:sty m:val="p"/>
                            </m:rPr>
                            <a:rPr lang="en-US" altLang="ja-JP" b="0" i="0" smtClean="0">
                              <a:latin typeface="Cambria Math" panose="02040503050406030204" pitchFamily="18" charset="0"/>
                            </a:rPr>
                            <m:t>D</m:t>
                          </m:r>
                          <m:r>
                            <a:rPr lang="en-US" altLang="ja-JP" b="0" i="1" smtClean="0">
                              <a:latin typeface="Cambria Math" panose="02040503050406030204" pitchFamily="18" charset="0"/>
                            </a:rPr>
                            <m:t>2</m:t>
                          </m:r>
                        </m:sub>
                      </m:sSub>
                      <m:r>
                        <a:rPr lang="en-US" altLang="ja-JP" b="0" i="0" smtClean="0">
                          <a:latin typeface="Cambria Math" panose="02040503050406030204" pitchFamily="18" charset="0"/>
                        </a:rPr>
                        <m:t>=</m:t>
                      </m:r>
                      <m:r>
                        <a:rPr lang="en-US" altLang="ja-JP" b="0" i="1" smtClean="0">
                          <a:latin typeface="Cambria Math" panose="02040503050406030204" pitchFamily="18" charset="0"/>
                        </a:rPr>
                        <m:t>𝐾</m:t>
                      </m:r>
                      <m:r>
                        <a:rPr lang="en-US" altLang="ja-JP" b="0" i="1" smtClean="0">
                          <a:latin typeface="Cambria Math" panose="02040503050406030204" pitchFamily="18" charset="0"/>
                          <a:ea typeface="Cambria Math" panose="02040503050406030204" pitchFamily="18" charset="0"/>
                        </a:rPr>
                        <m:t>∗</m:t>
                      </m:r>
                      <m:f>
                        <m:fPr>
                          <m:ctrlPr>
                            <a:rPr lang="en-US" altLang="ja-JP" b="0" i="1" smtClean="0">
                              <a:latin typeface="Cambria Math" panose="02040503050406030204" pitchFamily="18" charset="0"/>
                              <a:ea typeface="Cambria Math" panose="02040503050406030204" pitchFamily="18" charset="0"/>
                            </a:rPr>
                          </m:ctrlPr>
                        </m:fPr>
                        <m:num>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𝑊</m:t>
                              </m:r>
                            </m:e>
                            <m:sub>
                              <m:r>
                                <a:rPr lang="en-US" altLang="ja-JP" b="0" i="1" smtClean="0">
                                  <a:latin typeface="Cambria Math" panose="02040503050406030204" pitchFamily="18" charset="0"/>
                                  <a:ea typeface="Cambria Math" panose="02040503050406030204" pitchFamily="18" charset="0"/>
                                </a:rPr>
                                <m:t>2</m:t>
                              </m:r>
                            </m:sub>
                          </m:sSub>
                        </m:num>
                        <m:den>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𝐿</m:t>
                              </m:r>
                            </m:e>
                            <m:sub>
                              <m:r>
                                <a:rPr lang="en-US" altLang="ja-JP" b="0" i="1" smtClean="0">
                                  <a:latin typeface="Cambria Math" panose="02040503050406030204" pitchFamily="18" charset="0"/>
                                  <a:ea typeface="Cambria Math" panose="02040503050406030204" pitchFamily="18" charset="0"/>
                                </a:rPr>
                                <m:t>2</m:t>
                              </m:r>
                            </m:sub>
                          </m:sSub>
                        </m:den>
                      </m:f>
                      <m:r>
                        <a:rPr lang="en-US" altLang="ja-JP" b="0" i="1" smtClean="0">
                          <a:latin typeface="Cambria Math" panose="02040503050406030204" pitchFamily="18" charset="0"/>
                          <a:ea typeface="Cambria Math" panose="02040503050406030204" pitchFamily="18" charset="0"/>
                        </a:rPr>
                        <m:t>∗</m:t>
                      </m:r>
                      <m:sSup>
                        <m:sSupPr>
                          <m:ctrlPr>
                            <a:rPr lang="en-US" altLang="ja-JP" b="0" i="1" smtClean="0">
                              <a:latin typeface="Cambria Math" panose="02040503050406030204" pitchFamily="18" charset="0"/>
                              <a:ea typeface="Cambria Math" panose="02040503050406030204" pitchFamily="18" charset="0"/>
                            </a:rPr>
                          </m:ctrlPr>
                        </m:sSupPr>
                        <m:e>
                          <m:d>
                            <m:dPr>
                              <m:ctrlPr>
                                <a:rPr lang="en-US" altLang="ja-JP" b="0" i="1" smtClean="0">
                                  <a:latin typeface="Cambria Math" panose="02040503050406030204" pitchFamily="18" charset="0"/>
                                  <a:ea typeface="Cambria Math" panose="02040503050406030204" pitchFamily="18" charset="0"/>
                                </a:rPr>
                              </m:ctrlPr>
                            </m:dPr>
                            <m:e>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𝑉</m:t>
                                  </m:r>
                                </m:e>
                                <m:sub>
                                  <m:r>
                                    <a:rPr lang="en-US" altLang="ja-JP" b="0" i="1" smtClean="0">
                                      <a:latin typeface="Cambria Math" panose="02040503050406030204" pitchFamily="18" charset="0"/>
                                      <a:ea typeface="Cambria Math" panose="02040503050406030204" pitchFamily="18" charset="0"/>
                                    </a:rPr>
                                    <m:t>𝐵𝑈𝐹𝐹</m:t>
                                  </m:r>
                                </m:sub>
                              </m:sSub>
                              <m:r>
                                <a:rPr lang="en-US" altLang="ja-JP" b="0" i="1" smtClean="0">
                                  <a:latin typeface="Cambria Math" panose="02040503050406030204" pitchFamily="18" charset="0"/>
                                  <a:ea typeface="Cambria Math" panose="02040503050406030204" pitchFamily="18" charset="0"/>
                                </a:rPr>
                                <m:t>−0.45</m:t>
                              </m:r>
                            </m:e>
                          </m:d>
                        </m:e>
                        <m:sup>
                          <m:r>
                            <a:rPr lang="en-US" altLang="ja-JP" b="0" i="1" smtClean="0">
                              <a:latin typeface="Cambria Math" panose="02040503050406030204" pitchFamily="18" charset="0"/>
                              <a:ea typeface="Cambria Math" panose="02040503050406030204" pitchFamily="18" charset="0"/>
                            </a:rPr>
                            <m:t>2</m:t>
                          </m:r>
                        </m:sup>
                      </m:sSup>
                    </m:oMath>
                  </m:oMathPara>
                </a14:m>
                <a:endParaRPr lang="en-US" altLang="ja-JP" b="0" i="1" dirty="0">
                  <a:latin typeface="Cambria Math" panose="02040503050406030204" pitchFamily="18" charset="0"/>
                  <a:ea typeface="Cambria Math" panose="02040503050406030204" pitchFamily="18" charset="0"/>
                </a:endParaRPr>
              </a:p>
            </p:txBody>
          </p:sp>
        </mc:Choice>
        <mc:Fallback xmlns="">
          <p:sp>
            <p:nvSpPr>
              <p:cNvPr id="11" name="テキスト ボックス 10">
                <a:extLst>
                  <a:ext uri="{FF2B5EF4-FFF2-40B4-BE49-F238E27FC236}">
                    <a16:creationId xmlns:a16="http://schemas.microsoft.com/office/drawing/2014/main" id="{7E8659E1-B2B3-BB17-3D2B-F1FFF1E7376A}"/>
                  </a:ext>
                </a:extLst>
              </p:cNvPr>
              <p:cNvSpPr txBox="1">
                <a:spLocks noRot="1" noChangeAspect="1" noMove="1" noResize="1" noEditPoints="1" noAdjustHandles="1" noChangeArrowheads="1" noChangeShapeType="1" noTextEdit="1"/>
              </p:cNvSpPr>
              <p:nvPr/>
            </p:nvSpPr>
            <p:spPr>
              <a:xfrm>
                <a:off x="812205" y="3916403"/>
                <a:ext cx="3367313" cy="65806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B0C90550-3F1C-E493-CB50-CF5DFFAD969D}"/>
                  </a:ext>
                </a:extLst>
              </p:cNvPr>
              <p:cNvSpPr txBox="1"/>
              <p:nvPr/>
            </p:nvSpPr>
            <p:spPr>
              <a:xfrm>
                <a:off x="812799" y="2347639"/>
                <a:ext cx="4403633" cy="910699"/>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𝑔</m:t>
                          </m:r>
                        </m:e>
                        <m:sub>
                          <m:r>
                            <a:rPr lang="en-US" altLang="ja-JP" b="0" i="1" smtClean="0">
                              <a:latin typeface="Cambria Math" panose="02040503050406030204" pitchFamily="18" charset="0"/>
                              <a:ea typeface="Cambria Math" panose="02040503050406030204" pitchFamily="18" charset="0"/>
                            </a:rPr>
                            <m:t>𝑚</m:t>
                          </m:r>
                          <m:r>
                            <a:rPr lang="en-US" altLang="ja-JP" b="0" i="1" smtClean="0">
                              <a:latin typeface="Cambria Math" panose="02040503050406030204" pitchFamily="18" charset="0"/>
                              <a:ea typeface="Cambria Math" panose="02040503050406030204" pitchFamily="18" charset="0"/>
                            </a:rPr>
                            <m:t>1</m:t>
                          </m:r>
                        </m:sub>
                      </m:sSub>
                      <m:r>
                        <a:rPr lang="en-US" altLang="ja-JP" b="0" i="1" smtClean="0">
                          <a:latin typeface="Cambria Math" panose="02040503050406030204" pitchFamily="18" charset="0"/>
                          <a:ea typeface="Cambria Math" panose="02040503050406030204" pitchFamily="18" charset="0"/>
                        </a:rPr>
                        <m:t>=2</m:t>
                      </m:r>
                      <m:rad>
                        <m:radPr>
                          <m:degHide m:val="on"/>
                          <m:ctrlPr>
                            <a:rPr lang="en-US" altLang="ja-JP" b="0" i="1" smtClean="0">
                              <a:latin typeface="Cambria Math" panose="02040503050406030204" pitchFamily="18" charset="0"/>
                              <a:ea typeface="Cambria Math" panose="02040503050406030204" pitchFamily="18" charset="0"/>
                            </a:rPr>
                          </m:ctrlPr>
                        </m:radPr>
                        <m:deg/>
                        <m:e>
                          <m:r>
                            <a:rPr lang="en-US" altLang="ja-JP" b="0" i="1" smtClean="0">
                              <a:latin typeface="Cambria Math" panose="02040503050406030204" pitchFamily="18" charset="0"/>
                              <a:ea typeface="Cambria Math" panose="02040503050406030204" pitchFamily="18" charset="0"/>
                            </a:rPr>
                            <m:t>𝐾</m:t>
                          </m:r>
                          <m:r>
                            <a:rPr lang="en-US" altLang="ja-JP" b="0" i="1" smtClean="0">
                              <a:latin typeface="Cambria Math" panose="02040503050406030204" pitchFamily="18" charset="0"/>
                              <a:ea typeface="Cambria Math" panose="02040503050406030204" pitchFamily="18" charset="0"/>
                            </a:rPr>
                            <m:t>∗</m:t>
                          </m:r>
                          <m:f>
                            <m:fPr>
                              <m:ctrlPr>
                                <a:rPr lang="en-US" altLang="ja-JP" b="0" i="1" smtClean="0">
                                  <a:latin typeface="Cambria Math" panose="02040503050406030204" pitchFamily="18" charset="0"/>
                                  <a:ea typeface="Cambria Math" panose="02040503050406030204" pitchFamily="18" charset="0"/>
                                </a:rPr>
                              </m:ctrlPr>
                            </m:fPr>
                            <m:num>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𝑊</m:t>
                                  </m:r>
                                </m:e>
                                <m:sub>
                                  <m:r>
                                    <a:rPr lang="en-US" altLang="ja-JP" b="0" i="1" smtClean="0">
                                      <a:latin typeface="Cambria Math" panose="02040503050406030204" pitchFamily="18" charset="0"/>
                                      <a:ea typeface="Cambria Math" panose="02040503050406030204" pitchFamily="18" charset="0"/>
                                    </a:rPr>
                                    <m:t>1</m:t>
                                  </m:r>
                                </m:sub>
                              </m:sSub>
                            </m:num>
                            <m:den>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𝐿</m:t>
                                  </m:r>
                                </m:e>
                                <m:sub>
                                  <m:r>
                                    <a:rPr lang="en-US" altLang="ja-JP" b="0" i="1" smtClean="0">
                                      <a:latin typeface="Cambria Math" panose="02040503050406030204" pitchFamily="18" charset="0"/>
                                      <a:ea typeface="Cambria Math" panose="02040503050406030204" pitchFamily="18" charset="0"/>
                                    </a:rPr>
                                    <m:t>1</m:t>
                                  </m:r>
                                </m:sub>
                              </m:sSub>
                            </m:den>
                          </m:f>
                          <m:r>
                            <a:rPr lang="en-US" altLang="ja-JP" b="0" i="1" smtClean="0">
                              <a:latin typeface="Cambria Math" panose="02040503050406030204" pitchFamily="18" charset="0"/>
                              <a:ea typeface="Cambria Math" panose="02040503050406030204" pitchFamily="18" charset="0"/>
                            </a:rPr>
                            <m:t>∗</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𝐼</m:t>
                              </m:r>
                            </m:e>
                            <m:sub>
                              <m:r>
                                <a:rPr lang="en-US" altLang="ja-JP" b="0" i="1" smtClean="0">
                                  <a:latin typeface="Cambria Math" panose="02040503050406030204" pitchFamily="18" charset="0"/>
                                  <a:ea typeface="Cambria Math" panose="02040503050406030204" pitchFamily="18" charset="0"/>
                                </a:rPr>
                                <m:t>𝐷</m:t>
                              </m:r>
                              <m:r>
                                <a:rPr lang="en-US" altLang="ja-JP" b="0" i="1" smtClean="0">
                                  <a:latin typeface="Cambria Math" panose="02040503050406030204" pitchFamily="18" charset="0"/>
                                  <a:ea typeface="Cambria Math" panose="02040503050406030204" pitchFamily="18" charset="0"/>
                                </a:rPr>
                                <m:t>1</m:t>
                              </m:r>
                            </m:sub>
                          </m:sSub>
                        </m:e>
                      </m:rad>
                      <m:r>
                        <a:rPr lang="en-US" altLang="ja-JP" b="0" i="1" smtClean="0">
                          <a:latin typeface="Cambria Math" panose="02040503050406030204" pitchFamily="18" charset="0"/>
                          <a:ea typeface="Cambria Math" panose="02040503050406030204" pitchFamily="18" charset="0"/>
                        </a:rPr>
                        <m:t>=20×</m:t>
                      </m:r>
                      <m:sSup>
                        <m:sSupPr>
                          <m:ctrlPr>
                            <a:rPr lang="en-US" altLang="ja-JP" b="0" i="1" smtClean="0">
                              <a:latin typeface="Cambria Math" panose="02040503050406030204" pitchFamily="18" charset="0"/>
                              <a:ea typeface="Cambria Math" panose="02040503050406030204" pitchFamily="18" charset="0"/>
                            </a:rPr>
                          </m:ctrlPr>
                        </m:sSupPr>
                        <m:e>
                          <m:r>
                            <a:rPr lang="en-US" altLang="ja-JP" b="0" i="1" smtClean="0">
                              <a:latin typeface="Cambria Math" panose="02040503050406030204" pitchFamily="18" charset="0"/>
                              <a:ea typeface="Cambria Math" panose="02040503050406030204" pitchFamily="18" charset="0"/>
                            </a:rPr>
                            <m:t>10</m:t>
                          </m:r>
                        </m:e>
                        <m:sup>
                          <m:r>
                            <a:rPr lang="en-US" altLang="ja-JP" b="0" i="1" smtClean="0">
                              <a:latin typeface="Cambria Math" panose="02040503050406030204" pitchFamily="18" charset="0"/>
                              <a:ea typeface="Cambria Math" panose="02040503050406030204" pitchFamily="18" charset="0"/>
                            </a:rPr>
                            <m:t>−3</m:t>
                          </m:r>
                        </m:sup>
                      </m:sSup>
                      <m:r>
                        <a:rPr lang="en-US" altLang="ja-JP" b="0" i="1" smtClean="0">
                          <a:latin typeface="Cambria Math" panose="02040503050406030204" pitchFamily="18" charset="0"/>
                          <a:ea typeface="Cambria Math" panose="02040503050406030204" pitchFamily="18" charset="0"/>
                        </a:rPr>
                        <m:t> [</m:t>
                      </m:r>
                      <m:r>
                        <a:rPr lang="en-US" altLang="ja-JP" b="0" i="1" smtClean="0">
                          <a:latin typeface="Cambria Math" panose="02040503050406030204" pitchFamily="18" charset="0"/>
                          <a:ea typeface="Cambria Math" panose="02040503050406030204" pitchFamily="18" charset="0"/>
                        </a:rPr>
                        <m:t>𝑆</m:t>
                      </m:r>
                      <m:r>
                        <a:rPr lang="en-US" altLang="ja-JP" b="0" i="1" smtClean="0">
                          <a:latin typeface="Cambria Math" panose="02040503050406030204" pitchFamily="18" charset="0"/>
                          <a:ea typeface="Cambria Math" panose="02040503050406030204" pitchFamily="18" charset="0"/>
                        </a:rPr>
                        <m:t>]</m:t>
                      </m:r>
                    </m:oMath>
                  </m:oMathPara>
                </a14:m>
                <a:endParaRPr lang="en-US" altLang="ja-JP" dirty="0"/>
              </a:p>
            </p:txBody>
          </p:sp>
        </mc:Choice>
        <mc:Fallback xmlns="">
          <p:sp>
            <p:nvSpPr>
              <p:cNvPr id="12" name="テキスト ボックス 11">
                <a:extLst>
                  <a:ext uri="{FF2B5EF4-FFF2-40B4-BE49-F238E27FC236}">
                    <a16:creationId xmlns:a16="http://schemas.microsoft.com/office/drawing/2014/main" id="{B0C90550-3F1C-E493-CB50-CF5DFFAD969D}"/>
                  </a:ext>
                </a:extLst>
              </p:cNvPr>
              <p:cNvSpPr txBox="1">
                <a:spLocks noRot="1" noChangeAspect="1" noMove="1" noResize="1" noEditPoints="1" noAdjustHandles="1" noChangeArrowheads="1" noChangeShapeType="1" noTextEdit="1"/>
              </p:cNvSpPr>
              <p:nvPr/>
            </p:nvSpPr>
            <p:spPr>
              <a:xfrm>
                <a:off x="812799" y="2347639"/>
                <a:ext cx="4403633" cy="910699"/>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0974F13D-FD42-D879-FF78-725910BD974F}"/>
                  </a:ext>
                </a:extLst>
              </p:cNvPr>
              <p:cNvSpPr txBox="1"/>
              <p:nvPr/>
            </p:nvSpPr>
            <p:spPr>
              <a:xfrm>
                <a:off x="812801" y="1274763"/>
                <a:ext cx="2758256" cy="646331"/>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𝑡h</m:t>
                          </m:r>
                        </m:sub>
                      </m:sSub>
                      <m:r>
                        <a:rPr kumimoji="1" lang="en-US" altLang="ja-JP" b="0" i="1" smtClean="0">
                          <a:latin typeface="Cambria Math" panose="02040503050406030204" pitchFamily="18" charset="0"/>
                        </a:rPr>
                        <m:t>=0.45 [</m:t>
                      </m:r>
                      <m:r>
                        <a:rPr kumimoji="1" lang="en-US" altLang="ja-JP" b="0" i="1" smtClean="0">
                          <a:latin typeface="Cambria Math" panose="02040503050406030204" pitchFamily="18" charset="0"/>
                        </a:rPr>
                        <m:t>𝑉</m:t>
                      </m:r>
                      <m:r>
                        <a:rPr kumimoji="1" lang="en-US" altLang="ja-JP" b="0" i="1" smtClean="0">
                          <a:latin typeface="Cambria Math" panose="02040503050406030204" pitchFamily="18" charset="0"/>
                        </a:rPr>
                        <m:t>]</m:t>
                      </m:r>
                    </m:oMath>
                  </m:oMathPara>
                </a14:m>
                <a:endParaRPr kumimoji="1" lang="en-US" altLang="ja-JP" dirty="0"/>
              </a:p>
              <a:p>
                <a:pPr/>
                <a14:m>
                  <m:oMathPara xmlns:m="http://schemas.openxmlformats.org/officeDocument/2006/math">
                    <m:oMathParaPr>
                      <m:jc m:val="left"/>
                    </m:oMathParaPr>
                    <m:oMath xmlns:m="http://schemas.openxmlformats.org/officeDocument/2006/math">
                      <m:r>
                        <a:rPr kumimoji="1" lang="en-US" altLang="ja-JP" b="0" i="1" smtClean="0">
                          <a:latin typeface="Cambria Math" panose="02040503050406030204" pitchFamily="18" charset="0"/>
                        </a:rPr>
                        <m:t>𝐾</m:t>
                      </m:r>
                      <m:r>
                        <a:rPr kumimoji="1" lang="en-US" altLang="ja-JP" b="0" i="1" smtClean="0">
                          <a:latin typeface="Cambria Math" panose="02040503050406030204" pitchFamily="18" charset="0"/>
                        </a:rPr>
                        <m:t>=135×</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10</m:t>
                          </m:r>
                        </m:e>
                        <m:sup>
                          <m:r>
                            <a:rPr kumimoji="1" lang="en-US" altLang="ja-JP" b="0" i="1" smtClean="0">
                              <a:latin typeface="Cambria Math" panose="02040503050406030204" pitchFamily="18" charset="0"/>
                            </a:rPr>
                            <m:t>−6</m:t>
                          </m:r>
                        </m:sup>
                      </m:sSup>
                      <m:r>
                        <a:rPr kumimoji="1" lang="en-US" altLang="ja-JP" b="0" i="1" smtClean="0">
                          <a:latin typeface="Cambria Math" panose="02040503050406030204" pitchFamily="18" charset="0"/>
                        </a:rPr>
                        <m:t> </m:t>
                      </m:r>
                      <m:r>
                        <a:rPr lang="en-US" altLang="ja-JP" i="1">
                          <a:latin typeface="Cambria Math" panose="02040503050406030204" pitchFamily="18" charset="0"/>
                        </a:rPr>
                        <m:t>[</m:t>
                      </m:r>
                      <m:r>
                        <a:rPr lang="en-US" altLang="ja-JP" i="1">
                          <a:latin typeface="Cambria Math" panose="02040503050406030204" pitchFamily="18" charset="0"/>
                        </a:rPr>
                        <m:t>𝐹</m:t>
                      </m:r>
                      <m:r>
                        <a:rPr lang="en-US" altLang="ja-JP" i="1">
                          <a:latin typeface="Cambria Math" panose="02040503050406030204" pitchFamily="18" charset="0"/>
                        </a:rPr>
                        <m:t>/</m:t>
                      </m:r>
                      <m:r>
                        <a:rPr lang="en-US" altLang="ja-JP" i="1">
                          <a:latin typeface="Cambria Math" panose="02040503050406030204" pitchFamily="18" charset="0"/>
                        </a:rPr>
                        <m:t>𝑉</m:t>
                      </m:r>
                      <m:r>
                        <a:rPr lang="en-US" altLang="ja-JP" i="1">
                          <a:latin typeface="Cambria Math" panose="02040503050406030204" pitchFamily="18" charset="0"/>
                        </a:rPr>
                        <m:t>∙</m:t>
                      </m:r>
                      <m:r>
                        <a:rPr lang="en-US" altLang="ja-JP" i="1">
                          <a:latin typeface="Cambria Math" panose="02040503050406030204" pitchFamily="18" charset="0"/>
                        </a:rPr>
                        <m:t>𝑠</m:t>
                      </m:r>
                      <m:r>
                        <a:rPr lang="en-US" altLang="ja-JP" i="1">
                          <a:latin typeface="Cambria Math" panose="02040503050406030204" pitchFamily="18" charset="0"/>
                        </a:rPr>
                        <m:t>]</m:t>
                      </m:r>
                    </m:oMath>
                  </m:oMathPara>
                </a14:m>
                <a:endParaRPr kumimoji="1" lang="ja-JP" altLang="en-US" dirty="0"/>
              </a:p>
            </p:txBody>
          </p:sp>
        </mc:Choice>
        <mc:Fallback xmlns="">
          <p:sp>
            <p:nvSpPr>
              <p:cNvPr id="16" name="テキスト ボックス 15">
                <a:extLst>
                  <a:ext uri="{FF2B5EF4-FFF2-40B4-BE49-F238E27FC236}">
                    <a16:creationId xmlns:a16="http://schemas.microsoft.com/office/drawing/2014/main" id="{0974F13D-FD42-D879-FF78-725910BD974F}"/>
                  </a:ext>
                </a:extLst>
              </p:cNvPr>
              <p:cNvSpPr txBox="1">
                <a:spLocks noRot="1" noChangeAspect="1" noMove="1" noResize="1" noEditPoints="1" noAdjustHandles="1" noChangeArrowheads="1" noChangeShapeType="1" noTextEdit="1"/>
              </p:cNvSpPr>
              <p:nvPr/>
            </p:nvSpPr>
            <p:spPr>
              <a:xfrm>
                <a:off x="812801" y="1274763"/>
                <a:ext cx="2758256" cy="646331"/>
              </a:xfrm>
              <a:prstGeom prst="rect">
                <a:avLst/>
              </a:prstGeom>
              <a:blipFill>
                <a:blip r:embed="rId5"/>
                <a:stretch>
                  <a:fillRect b="-943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273A5972-B814-D6FC-8D77-0E10968E0742}"/>
                  </a:ext>
                </a:extLst>
              </p:cNvPr>
              <p:cNvSpPr txBox="1"/>
              <p:nvPr/>
            </p:nvSpPr>
            <p:spPr>
              <a:xfrm>
                <a:off x="812206" y="3258338"/>
                <a:ext cx="5973368" cy="658065"/>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𝐼</m:t>
                          </m:r>
                        </m:e>
                        <m:sub>
                          <m:r>
                            <m:rPr>
                              <m:sty m:val="p"/>
                            </m:rPr>
                            <a:rPr lang="en-US" altLang="ja-JP" b="0" i="0" smtClean="0">
                              <a:latin typeface="Cambria Math" panose="02040503050406030204" pitchFamily="18" charset="0"/>
                            </a:rPr>
                            <m:t>D</m:t>
                          </m:r>
                          <m:r>
                            <a:rPr lang="en-US" altLang="ja-JP" b="0" i="1" smtClean="0">
                              <a:latin typeface="Cambria Math" panose="02040503050406030204" pitchFamily="18" charset="0"/>
                            </a:rPr>
                            <m:t>1</m:t>
                          </m:r>
                        </m:sub>
                      </m:sSub>
                      <m:r>
                        <a:rPr lang="en-US" altLang="ja-JP" b="0" i="0" smtClean="0">
                          <a:latin typeface="Cambria Math" panose="02040503050406030204" pitchFamily="18" charset="0"/>
                        </a:rPr>
                        <m:t>=</m:t>
                      </m:r>
                      <m:r>
                        <a:rPr lang="en-US" altLang="ja-JP" b="0" i="1" smtClean="0">
                          <a:latin typeface="Cambria Math" panose="02040503050406030204" pitchFamily="18" charset="0"/>
                        </a:rPr>
                        <m:t>𝐾</m:t>
                      </m:r>
                      <m:r>
                        <a:rPr lang="en-US" altLang="ja-JP" b="0" i="1" smtClean="0">
                          <a:latin typeface="Cambria Math" panose="02040503050406030204" pitchFamily="18" charset="0"/>
                          <a:ea typeface="Cambria Math" panose="02040503050406030204" pitchFamily="18" charset="0"/>
                        </a:rPr>
                        <m:t>∗</m:t>
                      </m:r>
                      <m:f>
                        <m:fPr>
                          <m:ctrlPr>
                            <a:rPr lang="en-US" altLang="ja-JP" b="0" i="1" smtClean="0">
                              <a:latin typeface="Cambria Math" panose="02040503050406030204" pitchFamily="18" charset="0"/>
                              <a:ea typeface="Cambria Math" panose="02040503050406030204" pitchFamily="18" charset="0"/>
                            </a:rPr>
                          </m:ctrlPr>
                        </m:fPr>
                        <m:num>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𝑊</m:t>
                              </m:r>
                            </m:e>
                            <m:sub>
                              <m:r>
                                <a:rPr lang="en-US" altLang="ja-JP" b="0" i="1" smtClean="0">
                                  <a:latin typeface="Cambria Math" panose="02040503050406030204" pitchFamily="18" charset="0"/>
                                  <a:ea typeface="Cambria Math" panose="02040503050406030204" pitchFamily="18" charset="0"/>
                                </a:rPr>
                                <m:t>1</m:t>
                              </m:r>
                            </m:sub>
                          </m:sSub>
                        </m:num>
                        <m:den>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𝐿</m:t>
                              </m:r>
                            </m:e>
                            <m:sub>
                              <m:r>
                                <a:rPr lang="en-US" altLang="ja-JP" b="0" i="1" smtClean="0">
                                  <a:latin typeface="Cambria Math" panose="02040503050406030204" pitchFamily="18" charset="0"/>
                                  <a:ea typeface="Cambria Math" panose="02040503050406030204" pitchFamily="18" charset="0"/>
                                </a:rPr>
                                <m:t>1</m:t>
                              </m:r>
                            </m:sub>
                          </m:sSub>
                        </m:den>
                      </m:f>
                      <m:r>
                        <a:rPr lang="en-US" altLang="ja-JP" b="0" i="1" smtClean="0">
                          <a:latin typeface="Cambria Math" panose="02040503050406030204" pitchFamily="18" charset="0"/>
                          <a:ea typeface="Cambria Math" panose="02040503050406030204" pitchFamily="18" charset="0"/>
                        </a:rPr>
                        <m:t>∗</m:t>
                      </m:r>
                      <m:sSup>
                        <m:sSupPr>
                          <m:ctrlPr>
                            <a:rPr lang="en-US" altLang="ja-JP" b="0" i="1" smtClean="0">
                              <a:latin typeface="Cambria Math" panose="02040503050406030204" pitchFamily="18" charset="0"/>
                              <a:ea typeface="Cambria Math" panose="02040503050406030204" pitchFamily="18" charset="0"/>
                            </a:rPr>
                          </m:ctrlPr>
                        </m:sSupPr>
                        <m:e>
                          <m:d>
                            <m:dPr>
                              <m:ctrlPr>
                                <a:rPr lang="en-US" altLang="ja-JP" b="0"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1.3−</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𝑉</m:t>
                                  </m:r>
                                </m:e>
                                <m:sub>
                                  <m:r>
                                    <a:rPr lang="en-US" altLang="ja-JP" b="0" i="1" smtClean="0">
                                      <a:latin typeface="Cambria Math" panose="02040503050406030204" pitchFamily="18" charset="0"/>
                                      <a:ea typeface="Cambria Math" panose="02040503050406030204" pitchFamily="18" charset="0"/>
                                    </a:rPr>
                                    <m:t>𝑂𝑈𝑇</m:t>
                                  </m:r>
                                </m:sub>
                              </m:sSub>
                              <m:r>
                                <a:rPr lang="en-US" altLang="ja-JP" b="0" i="1" smtClean="0">
                                  <a:latin typeface="Cambria Math" panose="02040503050406030204" pitchFamily="18" charset="0"/>
                                  <a:ea typeface="Cambria Math" panose="02040503050406030204" pitchFamily="18" charset="0"/>
                                </a:rPr>
                                <m:t>−0.45</m:t>
                              </m:r>
                            </m:e>
                          </m:d>
                        </m:e>
                        <m:sup>
                          <m:r>
                            <a:rPr lang="en-US" altLang="ja-JP" b="0" i="1" smtClean="0">
                              <a:latin typeface="Cambria Math" panose="02040503050406030204" pitchFamily="18" charset="0"/>
                              <a:ea typeface="Cambria Math" panose="02040503050406030204" pitchFamily="18" charset="0"/>
                            </a:rPr>
                            <m:t>2</m:t>
                          </m:r>
                        </m:sup>
                      </m:sSup>
                      <m:r>
                        <a:rPr lang="en-US" altLang="ja-JP" b="0" i="1" smtClean="0">
                          <a:latin typeface="Cambria Math" panose="02040503050406030204" pitchFamily="18" charset="0"/>
                          <a:ea typeface="Cambria Math" panose="02040503050406030204" pitchFamily="18" charset="0"/>
                        </a:rPr>
                        <m:t>=</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𝐼</m:t>
                          </m:r>
                        </m:e>
                        <m:sub>
                          <m:r>
                            <a:rPr lang="en-US" altLang="ja-JP" b="0" i="1" smtClean="0">
                              <a:latin typeface="Cambria Math" panose="02040503050406030204" pitchFamily="18" charset="0"/>
                              <a:ea typeface="Cambria Math" panose="02040503050406030204" pitchFamily="18" charset="0"/>
                            </a:rPr>
                            <m:t>𝐷</m:t>
                          </m:r>
                          <m:r>
                            <a:rPr lang="en-US" altLang="ja-JP" b="0" i="1" smtClean="0">
                              <a:latin typeface="Cambria Math" panose="02040503050406030204" pitchFamily="18" charset="0"/>
                              <a:ea typeface="Cambria Math" panose="02040503050406030204" pitchFamily="18" charset="0"/>
                            </a:rPr>
                            <m:t>2</m:t>
                          </m:r>
                        </m:sub>
                      </m:sSub>
                      <m:r>
                        <a:rPr lang="en-US" altLang="ja-JP" b="0" i="1" smtClean="0">
                          <a:latin typeface="Cambria Math" panose="02040503050406030204" pitchFamily="18" charset="0"/>
                          <a:ea typeface="Cambria Math" panose="02040503050406030204" pitchFamily="18" charset="0"/>
                        </a:rPr>
                        <m:t>+</m:t>
                      </m:r>
                      <m:f>
                        <m:fPr>
                          <m:ctrlPr>
                            <a:rPr lang="en-US" altLang="ja-JP" b="0" i="1" smtClean="0">
                              <a:latin typeface="Cambria Math" panose="02040503050406030204" pitchFamily="18" charset="0"/>
                              <a:ea typeface="Cambria Math" panose="02040503050406030204" pitchFamily="18" charset="0"/>
                            </a:rPr>
                          </m:ctrlPr>
                        </m:fPr>
                        <m:num>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𝑉</m:t>
                              </m:r>
                            </m:e>
                            <m:sub>
                              <m:r>
                                <a:rPr lang="en-US" altLang="ja-JP" b="0" i="1" smtClean="0">
                                  <a:latin typeface="Cambria Math" panose="02040503050406030204" pitchFamily="18" charset="0"/>
                                  <a:ea typeface="Cambria Math" panose="02040503050406030204" pitchFamily="18" charset="0"/>
                                </a:rPr>
                                <m:t>𝑂𝑈𝑇</m:t>
                              </m:r>
                            </m:sub>
                          </m:sSub>
                        </m:num>
                        <m:den>
                          <m:r>
                            <a:rPr lang="en-US" altLang="ja-JP" b="0" i="1" smtClean="0">
                              <a:latin typeface="Cambria Math" panose="02040503050406030204" pitchFamily="18" charset="0"/>
                              <a:ea typeface="Cambria Math" panose="02040503050406030204" pitchFamily="18" charset="0"/>
                            </a:rPr>
                            <m:t>50</m:t>
                          </m:r>
                        </m:den>
                      </m:f>
                    </m:oMath>
                  </m:oMathPara>
                </a14:m>
                <a:endParaRPr lang="en-US" altLang="ja-JP" b="0" i="1" dirty="0">
                  <a:latin typeface="Cambria Math" panose="02040503050406030204" pitchFamily="18" charset="0"/>
                  <a:ea typeface="Cambria Math" panose="02040503050406030204" pitchFamily="18" charset="0"/>
                </a:endParaRPr>
              </a:p>
            </p:txBody>
          </p:sp>
        </mc:Choice>
        <mc:Fallback xmlns="">
          <p:sp>
            <p:nvSpPr>
              <p:cNvPr id="3" name="テキスト ボックス 2">
                <a:extLst>
                  <a:ext uri="{FF2B5EF4-FFF2-40B4-BE49-F238E27FC236}">
                    <a16:creationId xmlns:a16="http://schemas.microsoft.com/office/drawing/2014/main" id="{273A5972-B814-D6FC-8D77-0E10968E0742}"/>
                  </a:ext>
                </a:extLst>
              </p:cNvPr>
              <p:cNvSpPr txBox="1">
                <a:spLocks noRot="1" noChangeAspect="1" noMove="1" noResize="1" noEditPoints="1" noAdjustHandles="1" noChangeArrowheads="1" noChangeShapeType="1" noTextEdit="1"/>
              </p:cNvSpPr>
              <p:nvPr/>
            </p:nvSpPr>
            <p:spPr>
              <a:xfrm>
                <a:off x="812206" y="3258338"/>
                <a:ext cx="5973368" cy="658065"/>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B5793E62-8E25-7229-8A2B-B7BFD5595A9B}"/>
                  </a:ext>
                </a:extLst>
              </p:cNvPr>
              <p:cNvSpPr txBox="1"/>
              <p:nvPr/>
            </p:nvSpPr>
            <p:spPr>
              <a:xfrm>
                <a:off x="810316" y="1978388"/>
                <a:ext cx="4757392" cy="36933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altLang="ja-JP" sz="1800" b="0" i="1" smtClean="0">
                          <a:latin typeface="Cambria Math" panose="02040503050406030204" pitchFamily="18" charset="0"/>
                        </a:rPr>
                        <m:t>0.45&lt;</m:t>
                      </m:r>
                      <m:sSub>
                        <m:sSubPr>
                          <m:ctrlPr>
                            <a:rPr lang="en-US" altLang="ja-JP" sz="1800" b="0" i="1" smtClean="0">
                              <a:latin typeface="Cambria Math" panose="02040503050406030204" pitchFamily="18" charset="0"/>
                            </a:rPr>
                          </m:ctrlPr>
                        </m:sSubPr>
                        <m:e>
                          <m:r>
                            <m:rPr>
                              <m:sty m:val="p"/>
                            </m:rPr>
                            <a:rPr lang="en-US" altLang="ja-JP" sz="1800" b="0" i="0" smtClean="0">
                              <a:latin typeface="Cambria Math" panose="02040503050406030204" pitchFamily="18" charset="0"/>
                            </a:rPr>
                            <m:t>V</m:t>
                          </m:r>
                        </m:e>
                        <m:sub>
                          <m:r>
                            <m:rPr>
                              <m:sty m:val="p"/>
                            </m:rPr>
                            <a:rPr lang="en-US" altLang="ja-JP" sz="1800" b="0" i="0" smtClean="0">
                              <a:latin typeface="Cambria Math" panose="02040503050406030204" pitchFamily="18" charset="0"/>
                            </a:rPr>
                            <m:t>BUFF</m:t>
                          </m:r>
                        </m:sub>
                      </m:sSub>
                      <m:r>
                        <a:rPr lang="en-US" altLang="ja-JP" sz="1800" b="0" i="0" smtClean="0">
                          <a:latin typeface="Cambria Math" panose="02040503050406030204" pitchFamily="18" charset="0"/>
                        </a:rPr>
                        <m:t>&lt;</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i="1">
                                  <a:latin typeface="Cambria Math" panose="02040503050406030204" pitchFamily="18" charset="0"/>
                                </a:rPr>
                                <m:t>𝑂𝑈𝑇</m:t>
                              </m:r>
                            </m:sub>
                          </m:sSub>
                          <m:r>
                            <a:rPr lang="en-US" altLang="ja-JP" i="1">
                              <a:latin typeface="Cambria Math" panose="02040503050406030204" pitchFamily="18" charset="0"/>
                            </a:rPr>
                            <m:t>−</m:t>
                          </m:r>
                          <m:r>
                            <a:rPr lang="en-US" altLang="ja-JP" b="0" i="1" smtClean="0">
                              <a:latin typeface="Cambria Math" panose="02040503050406030204" pitchFamily="18" charset="0"/>
                            </a:rPr>
                            <m:t>0.255</m:t>
                          </m:r>
                        </m:e>
                      </m:d>
                      <m:r>
                        <a:rPr lang="en-US" altLang="ja-JP" b="0" i="1" smtClean="0">
                          <a:latin typeface="Cambria Math" panose="02040503050406030204" pitchFamily="18" charset="0"/>
                        </a:rPr>
                        <m:t>+0.45 </m:t>
                      </m:r>
                      <m:r>
                        <a:rPr lang="en-US" altLang="ja-JP" sz="1800" b="0" i="0" smtClean="0">
                          <a:latin typeface="Cambria Math" panose="02040503050406030204" pitchFamily="18" charset="0"/>
                        </a:rPr>
                        <m:t>[</m:t>
                      </m:r>
                      <m:r>
                        <m:rPr>
                          <m:sty m:val="p"/>
                        </m:rPr>
                        <a:rPr lang="en-US" altLang="ja-JP" sz="1800" b="0" i="0" smtClean="0">
                          <a:latin typeface="Cambria Math" panose="02040503050406030204" pitchFamily="18" charset="0"/>
                        </a:rPr>
                        <m:t>V</m:t>
                      </m:r>
                      <m:r>
                        <a:rPr lang="en-US" altLang="ja-JP" sz="1800" b="0" i="0" smtClean="0">
                          <a:latin typeface="Cambria Math" panose="02040503050406030204" pitchFamily="18" charset="0"/>
                        </a:rPr>
                        <m:t>]</m:t>
                      </m:r>
                    </m:oMath>
                  </m:oMathPara>
                </a14:m>
                <a:endParaRPr lang="ja-JP" altLang="en-US" dirty="0"/>
              </a:p>
            </p:txBody>
          </p:sp>
        </mc:Choice>
        <mc:Fallback xmlns="">
          <p:sp>
            <p:nvSpPr>
              <p:cNvPr id="9" name="テキスト ボックス 8">
                <a:extLst>
                  <a:ext uri="{FF2B5EF4-FFF2-40B4-BE49-F238E27FC236}">
                    <a16:creationId xmlns:a16="http://schemas.microsoft.com/office/drawing/2014/main" id="{B5793E62-8E25-7229-8A2B-B7BFD5595A9B}"/>
                  </a:ext>
                </a:extLst>
              </p:cNvPr>
              <p:cNvSpPr txBox="1">
                <a:spLocks noRot="1" noChangeAspect="1" noMove="1" noResize="1" noEditPoints="1" noAdjustHandles="1" noChangeArrowheads="1" noChangeShapeType="1" noTextEdit="1"/>
              </p:cNvSpPr>
              <p:nvPr/>
            </p:nvSpPr>
            <p:spPr>
              <a:xfrm>
                <a:off x="810316" y="1978388"/>
                <a:ext cx="4757392" cy="369332"/>
              </a:xfrm>
              <a:prstGeom prst="rect">
                <a:avLst/>
              </a:prstGeom>
              <a:blipFill>
                <a:blip r:embed="rId7"/>
                <a:stretch>
                  <a:fillRect b="-18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1A1E93B0-9BC9-BB62-80B4-72DD4C55FF9B}"/>
                  </a:ext>
                </a:extLst>
              </p:cNvPr>
              <p:cNvSpPr txBox="1"/>
              <p:nvPr/>
            </p:nvSpPr>
            <p:spPr>
              <a:xfrm>
                <a:off x="5051423" y="1736347"/>
                <a:ext cx="286104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rPr>
                        <m:t>1</m:t>
                      </m:r>
                      <m:r>
                        <a:rPr lang="en-US" altLang="ja-JP" b="0" i="1" smtClean="0">
                          <a:latin typeface="Cambria Math" panose="02040503050406030204" pitchFamily="18" charset="0"/>
                        </a:rPr>
                        <m:t>.3</m:t>
                      </m:r>
                      <m:r>
                        <a:rPr kumimoji="1" lang="en-US" altLang="ja-JP" b="0" i="1" smtClean="0">
                          <a:latin typeface="Cambria Math" panose="02040503050406030204" pitchFamily="18" charset="0"/>
                        </a:rPr>
                        <m:t>+0.45</m:t>
                      </m:r>
                      <m:func>
                        <m:funcPr>
                          <m:ctrlPr>
                            <a:rPr kumimoji="1" lang="en-US" altLang="ja-JP" b="0" i="1" smtClean="0">
                              <a:latin typeface="Cambria Math" panose="02040503050406030204" pitchFamily="18" charset="0"/>
                            </a:rPr>
                          </m:ctrlPr>
                        </m:funcPr>
                        <m:fName>
                          <m:r>
                            <m:rPr>
                              <m:sty m:val="p"/>
                            </m:rPr>
                            <a:rPr kumimoji="1" lang="en-US" altLang="ja-JP" b="0" i="0" smtClean="0">
                              <a:latin typeface="Cambria Math" panose="02040503050406030204" pitchFamily="18" charset="0"/>
                            </a:rPr>
                            <m:t>sin</m:t>
                          </m:r>
                        </m:fName>
                        <m:e>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2</m:t>
                              </m:r>
                              <m:r>
                                <a:rPr kumimoji="1" lang="en-US" altLang="ja-JP" b="0" i="1" smtClean="0">
                                  <a:latin typeface="Cambria Math" panose="02040503050406030204" pitchFamily="18" charset="0"/>
                                </a:rPr>
                                <m:t>𝜋</m:t>
                              </m:r>
                              <m:r>
                                <a:rPr kumimoji="1" lang="en-US" altLang="ja-JP" b="0" i="1" smtClean="0">
                                  <a:latin typeface="Cambria Math" panose="02040503050406030204" pitchFamily="18" charset="0"/>
                                </a:rPr>
                                <m:t>𝑓𝑡</m:t>
                              </m:r>
                            </m:e>
                          </m:d>
                        </m:e>
                      </m:func>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𝑚𝑉</m:t>
                      </m:r>
                      <m:r>
                        <a:rPr kumimoji="1" lang="en-US" altLang="ja-JP" b="0" i="1" smtClean="0">
                          <a:latin typeface="Cambria Math" panose="02040503050406030204" pitchFamily="18" charset="0"/>
                        </a:rPr>
                        <m:t>]</m:t>
                      </m:r>
                    </m:oMath>
                  </m:oMathPara>
                </a14:m>
                <a:endParaRPr kumimoji="1" lang="ja-JP" altLang="en-US" dirty="0"/>
              </a:p>
            </p:txBody>
          </p:sp>
        </mc:Choice>
        <mc:Fallback xmlns="">
          <p:sp>
            <p:nvSpPr>
              <p:cNvPr id="7" name="テキスト ボックス 6">
                <a:extLst>
                  <a:ext uri="{FF2B5EF4-FFF2-40B4-BE49-F238E27FC236}">
                    <a16:creationId xmlns:a16="http://schemas.microsoft.com/office/drawing/2014/main" id="{1A1E93B0-9BC9-BB62-80B4-72DD4C55FF9B}"/>
                  </a:ext>
                </a:extLst>
              </p:cNvPr>
              <p:cNvSpPr txBox="1">
                <a:spLocks noRot="1" noChangeAspect="1" noMove="1" noResize="1" noEditPoints="1" noAdjustHandles="1" noChangeArrowheads="1" noChangeShapeType="1" noTextEdit="1"/>
              </p:cNvSpPr>
              <p:nvPr/>
            </p:nvSpPr>
            <p:spPr>
              <a:xfrm>
                <a:off x="5051423" y="1736347"/>
                <a:ext cx="2861040" cy="369332"/>
              </a:xfrm>
              <a:prstGeom prst="rect">
                <a:avLst/>
              </a:prstGeom>
              <a:blipFill>
                <a:blip r:embed="rId8"/>
                <a:stretch>
                  <a:fillRect b="-18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C4BE766A-D64F-491E-57D9-6DA02649B641}"/>
                  </a:ext>
                </a:extLst>
              </p:cNvPr>
              <p:cNvSpPr txBox="1"/>
              <p:nvPr/>
            </p:nvSpPr>
            <p:spPr>
              <a:xfrm>
                <a:off x="8291886" y="2786851"/>
                <a:ext cx="569473" cy="369332"/>
              </a:xfrm>
              <a:prstGeom prst="rect">
                <a:avLst/>
              </a:prstGeom>
              <a:noFill/>
              <a:ln>
                <a:no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solidFill>
                                <a:sysClr val="windowText" lastClr="000000"/>
                              </a:solidFill>
                              <a:latin typeface="Cambria Math" panose="02040503050406030204" pitchFamily="18" charset="0"/>
                            </a:rPr>
                          </m:ctrlPr>
                        </m:sSubPr>
                        <m:e>
                          <m:r>
                            <m:rPr>
                              <m:sty m:val="p"/>
                            </m:rPr>
                            <a:rPr lang="en-US" altLang="ja-JP" i="1" smtClean="0">
                              <a:solidFill>
                                <a:sysClr val="windowText" lastClr="000000"/>
                              </a:solidFill>
                              <a:latin typeface="Cambria Math" panose="02040503050406030204" pitchFamily="18" charset="0"/>
                            </a:rPr>
                            <m:t>I</m:t>
                          </m:r>
                        </m:e>
                        <m:sub>
                          <m:r>
                            <m:rPr>
                              <m:sty m:val="p"/>
                            </m:rPr>
                            <a:rPr lang="en-US" altLang="ja-JP" b="0" i="0" smtClean="0">
                              <a:solidFill>
                                <a:sysClr val="windowText" lastClr="000000"/>
                              </a:solidFill>
                              <a:latin typeface="Cambria Math" panose="02040503050406030204" pitchFamily="18" charset="0"/>
                            </a:rPr>
                            <m:t>D</m:t>
                          </m:r>
                          <m:r>
                            <a:rPr lang="en-US" altLang="ja-JP" b="0" i="1" smtClean="0">
                              <a:solidFill>
                                <a:sysClr val="windowText" lastClr="000000"/>
                              </a:solidFill>
                              <a:latin typeface="Cambria Math" panose="02040503050406030204" pitchFamily="18" charset="0"/>
                            </a:rPr>
                            <m:t>2</m:t>
                          </m:r>
                        </m:sub>
                      </m:sSub>
                    </m:oMath>
                  </m:oMathPara>
                </a14:m>
                <a:endParaRPr lang="ja-JP" altLang="en-US" dirty="0">
                  <a:solidFill>
                    <a:sysClr val="windowText" lastClr="000000"/>
                  </a:solidFill>
                </a:endParaRPr>
              </a:p>
            </p:txBody>
          </p:sp>
        </mc:Choice>
        <mc:Fallback xmlns="">
          <p:sp>
            <p:nvSpPr>
              <p:cNvPr id="13" name="テキスト ボックス 12">
                <a:extLst>
                  <a:ext uri="{FF2B5EF4-FFF2-40B4-BE49-F238E27FC236}">
                    <a16:creationId xmlns:a16="http://schemas.microsoft.com/office/drawing/2014/main" id="{C4BE766A-D64F-491E-57D9-6DA02649B641}"/>
                  </a:ext>
                </a:extLst>
              </p:cNvPr>
              <p:cNvSpPr txBox="1">
                <a:spLocks noRot="1" noChangeAspect="1" noMove="1" noResize="1" noEditPoints="1" noAdjustHandles="1" noChangeArrowheads="1" noChangeShapeType="1" noTextEdit="1"/>
              </p:cNvSpPr>
              <p:nvPr/>
            </p:nvSpPr>
            <p:spPr>
              <a:xfrm>
                <a:off x="8291886" y="2786851"/>
                <a:ext cx="569473" cy="369332"/>
              </a:xfrm>
              <a:prstGeom prst="rect">
                <a:avLst/>
              </a:prstGeom>
              <a:blipFill>
                <a:blip r:embed="rId9"/>
                <a:stretch>
                  <a:fillRect b="-1639"/>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5AF6A87B-93AB-0C32-3258-1576307A2611}"/>
                  </a:ext>
                </a:extLst>
              </p:cNvPr>
              <p:cNvSpPr txBox="1"/>
              <p:nvPr/>
            </p:nvSpPr>
            <p:spPr>
              <a:xfrm>
                <a:off x="8291886" y="1859776"/>
                <a:ext cx="569473"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m:rPr>
                              <m:sty m:val="p"/>
                            </m:rPr>
                            <a:rPr lang="en-US" altLang="ja-JP" i="1" smtClean="0">
                              <a:solidFill>
                                <a:schemeClr val="tx1"/>
                              </a:solidFill>
                              <a:latin typeface="Cambria Math" panose="02040503050406030204" pitchFamily="18" charset="0"/>
                            </a:rPr>
                            <m:t>I</m:t>
                          </m:r>
                        </m:e>
                        <m:sub>
                          <m:r>
                            <m:rPr>
                              <m:sty m:val="p"/>
                            </m:rPr>
                            <a:rPr lang="en-US" altLang="ja-JP" b="0" i="0" smtClean="0">
                              <a:solidFill>
                                <a:schemeClr val="tx1"/>
                              </a:solidFill>
                              <a:latin typeface="Cambria Math" panose="02040503050406030204" pitchFamily="18" charset="0"/>
                            </a:rPr>
                            <m:t>D</m:t>
                          </m:r>
                          <m:r>
                            <a:rPr lang="en-US" altLang="ja-JP" b="0" i="0" smtClean="0">
                              <a:solidFill>
                                <a:schemeClr val="tx1"/>
                              </a:solidFill>
                              <a:latin typeface="Cambria Math" panose="02040503050406030204" pitchFamily="18" charset="0"/>
                            </a:rPr>
                            <m:t>1</m:t>
                          </m:r>
                        </m:sub>
                      </m:sSub>
                    </m:oMath>
                  </m:oMathPara>
                </a14:m>
                <a:endParaRPr lang="ja-JP" altLang="en-US" dirty="0">
                  <a:solidFill>
                    <a:schemeClr val="tx1"/>
                  </a:solidFill>
                </a:endParaRPr>
              </a:p>
            </p:txBody>
          </p:sp>
        </mc:Choice>
        <mc:Fallback xmlns="">
          <p:sp>
            <p:nvSpPr>
              <p:cNvPr id="18" name="テキスト ボックス 17">
                <a:extLst>
                  <a:ext uri="{FF2B5EF4-FFF2-40B4-BE49-F238E27FC236}">
                    <a16:creationId xmlns:a16="http://schemas.microsoft.com/office/drawing/2014/main" id="{5AF6A87B-93AB-0C32-3258-1576307A2611}"/>
                  </a:ext>
                </a:extLst>
              </p:cNvPr>
              <p:cNvSpPr txBox="1">
                <a:spLocks noRot="1" noChangeAspect="1" noMove="1" noResize="1" noEditPoints="1" noAdjustHandles="1" noChangeArrowheads="1" noChangeShapeType="1" noTextEdit="1"/>
              </p:cNvSpPr>
              <p:nvPr/>
            </p:nvSpPr>
            <p:spPr>
              <a:xfrm>
                <a:off x="8291886" y="1859776"/>
                <a:ext cx="569473" cy="369332"/>
              </a:xfrm>
              <a:prstGeom prst="rect">
                <a:avLst/>
              </a:prstGeom>
              <a:blipFill>
                <a:blip r:embed="rId10"/>
                <a:stretch>
                  <a:fillRect b="-1639"/>
                </a:stretch>
              </a:blipFill>
            </p:spPr>
            <p:txBody>
              <a:bodyPr/>
              <a:lstStyle/>
              <a:p>
                <a:r>
                  <a:rPr lang="ja-JP" altLang="en-US">
                    <a:noFill/>
                  </a:rPr>
                  <a:t> </a:t>
                </a:r>
              </a:p>
            </p:txBody>
          </p:sp>
        </mc:Fallback>
      </mc:AlternateContent>
      <p:cxnSp>
        <p:nvCxnSpPr>
          <p:cNvPr id="19" name="直線矢印コネクタ 18">
            <a:extLst>
              <a:ext uri="{FF2B5EF4-FFF2-40B4-BE49-F238E27FC236}">
                <a16:creationId xmlns:a16="http://schemas.microsoft.com/office/drawing/2014/main" id="{B57FE9A2-E3D9-B3C0-5BEE-C6B6C472D9AE}"/>
              </a:ext>
            </a:extLst>
          </p:cNvPr>
          <p:cNvCxnSpPr/>
          <p:nvPr/>
        </p:nvCxnSpPr>
        <p:spPr bwMode="auto">
          <a:xfrm>
            <a:off x="8291886" y="2840263"/>
            <a:ext cx="0" cy="262508"/>
          </a:xfrm>
          <a:prstGeom prst="straightConnector1">
            <a:avLst/>
          </a:prstGeom>
          <a:solidFill>
            <a:srgbClr val="00B8FF"/>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線矢印コネクタ 19">
            <a:extLst>
              <a:ext uri="{FF2B5EF4-FFF2-40B4-BE49-F238E27FC236}">
                <a16:creationId xmlns:a16="http://schemas.microsoft.com/office/drawing/2014/main" id="{864DDD7D-6084-8E55-246F-9913D6F7BB30}"/>
              </a:ext>
            </a:extLst>
          </p:cNvPr>
          <p:cNvCxnSpPr/>
          <p:nvPr/>
        </p:nvCxnSpPr>
        <p:spPr bwMode="auto">
          <a:xfrm>
            <a:off x="8289402" y="1913188"/>
            <a:ext cx="0" cy="262508"/>
          </a:xfrm>
          <a:prstGeom prst="straightConnector1">
            <a:avLst/>
          </a:prstGeom>
          <a:solidFill>
            <a:srgbClr val="00B8FF"/>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21" name="図 20" descr="夜に光っている月&#10;&#10;自動的に生成された説明">
            <a:extLst>
              <a:ext uri="{FF2B5EF4-FFF2-40B4-BE49-F238E27FC236}">
                <a16:creationId xmlns:a16="http://schemas.microsoft.com/office/drawing/2014/main" id="{6180393B-AAE8-61DB-4DE9-6F21E8BEA1F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641711" y="1489524"/>
            <a:ext cx="3371349" cy="2426879"/>
          </a:xfrm>
          <a:prstGeom prst="rect">
            <a:avLst/>
          </a:prstGeom>
        </p:spPr>
      </p:pic>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FE579BA0-AA8A-02C4-F4B5-E103C806A839}"/>
                  </a:ext>
                </a:extLst>
              </p:cNvPr>
              <p:cNvSpPr txBox="1"/>
              <p:nvPr/>
            </p:nvSpPr>
            <p:spPr>
              <a:xfrm>
                <a:off x="9247767" y="2808554"/>
                <a:ext cx="296760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rPr>
                          </m:ctrlPr>
                        </m:sSubPr>
                        <m:e>
                          <m:r>
                            <m:rPr>
                              <m:sty m:val="p"/>
                            </m:rPr>
                            <a:rPr lang="en-US" altLang="ja-JP" i="1" smtClean="0">
                              <a:latin typeface="Cambria Math" panose="02040503050406030204" pitchFamily="18" charset="0"/>
                            </a:rPr>
                            <m:t>V</m:t>
                          </m:r>
                        </m:e>
                        <m:sub>
                          <m:r>
                            <a:rPr lang="en-US" altLang="ja-JP" b="0" i="1" smtClean="0">
                              <a:latin typeface="Cambria Math" panose="02040503050406030204" pitchFamily="18" charset="0"/>
                            </a:rPr>
                            <m:t>𝑂𝑈𝑇</m:t>
                          </m:r>
                        </m:sub>
                      </m:sSub>
                      <m:r>
                        <a:rPr kumimoji="1" lang="en-US" altLang="ja-JP" b="0" i="1" smtClean="0">
                          <a:latin typeface="Cambria Math" panose="02040503050406030204" pitchFamily="18" charset="0"/>
                        </a:rPr>
                        <m:t>+0.225</m:t>
                      </m:r>
                      <m:func>
                        <m:funcPr>
                          <m:ctrlPr>
                            <a:rPr kumimoji="1" lang="en-US" altLang="ja-JP" b="0" i="1" smtClean="0">
                              <a:latin typeface="Cambria Math" panose="02040503050406030204" pitchFamily="18" charset="0"/>
                            </a:rPr>
                          </m:ctrlPr>
                        </m:funcPr>
                        <m:fName>
                          <m:r>
                            <m:rPr>
                              <m:sty m:val="p"/>
                            </m:rPr>
                            <a:rPr kumimoji="1" lang="en-US" altLang="ja-JP" b="0" i="0" smtClean="0">
                              <a:latin typeface="Cambria Math" panose="02040503050406030204" pitchFamily="18" charset="0"/>
                            </a:rPr>
                            <m:t>sin</m:t>
                          </m:r>
                        </m:fName>
                        <m:e>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2</m:t>
                              </m:r>
                              <m:r>
                                <a:rPr kumimoji="1" lang="en-US" altLang="ja-JP" b="0" i="1" smtClean="0">
                                  <a:latin typeface="Cambria Math" panose="02040503050406030204" pitchFamily="18" charset="0"/>
                                </a:rPr>
                                <m:t>𝜋</m:t>
                              </m:r>
                              <m:r>
                                <a:rPr kumimoji="1" lang="en-US" altLang="ja-JP" b="0" i="1" smtClean="0">
                                  <a:latin typeface="Cambria Math" panose="02040503050406030204" pitchFamily="18" charset="0"/>
                                </a:rPr>
                                <m:t>𝑓𝑡</m:t>
                              </m:r>
                            </m:e>
                          </m:d>
                        </m:e>
                      </m:func>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𝑉</m:t>
                      </m:r>
                      <m:r>
                        <a:rPr kumimoji="1" lang="en-US" altLang="ja-JP" b="0" i="1" smtClean="0">
                          <a:latin typeface="Cambria Math" panose="02040503050406030204" pitchFamily="18" charset="0"/>
                        </a:rPr>
                        <m:t>]</m:t>
                      </m:r>
                    </m:oMath>
                  </m:oMathPara>
                </a14:m>
                <a:endParaRPr kumimoji="1" lang="ja-JP" altLang="en-US" dirty="0"/>
              </a:p>
            </p:txBody>
          </p:sp>
        </mc:Choice>
        <mc:Fallback xmlns="">
          <p:sp>
            <p:nvSpPr>
              <p:cNvPr id="22" name="テキスト ボックス 21">
                <a:extLst>
                  <a:ext uri="{FF2B5EF4-FFF2-40B4-BE49-F238E27FC236}">
                    <a16:creationId xmlns:a16="http://schemas.microsoft.com/office/drawing/2014/main" id="{FE579BA0-AA8A-02C4-F4B5-E103C806A839}"/>
                  </a:ext>
                </a:extLst>
              </p:cNvPr>
              <p:cNvSpPr txBox="1">
                <a:spLocks noRot="1" noChangeAspect="1" noMove="1" noResize="1" noEditPoints="1" noAdjustHandles="1" noChangeArrowheads="1" noChangeShapeType="1" noTextEdit="1"/>
              </p:cNvSpPr>
              <p:nvPr/>
            </p:nvSpPr>
            <p:spPr>
              <a:xfrm>
                <a:off x="9247767" y="2808554"/>
                <a:ext cx="2967607" cy="369332"/>
              </a:xfrm>
              <a:prstGeom prst="rect">
                <a:avLst/>
              </a:prstGeom>
              <a:blipFill>
                <a:blip r:embed="rId12"/>
                <a:stretch>
                  <a:fillRect b="-18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935CB261-6608-A80B-E88B-022C685D0AD3}"/>
                  </a:ext>
                </a:extLst>
              </p:cNvPr>
              <p:cNvSpPr txBox="1"/>
              <p:nvPr/>
            </p:nvSpPr>
            <p:spPr>
              <a:xfrm>
                <a:off x="9247767" y="3156183"/>
                <a:ext cx="3092385" cy="6109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ja-JP" b="0" i="1" smtClean="0">
                              <a:latin typeface="Cambria Math" panose="02040503050406030204" pitchFamily="18" charset="0"/>
                            </a:rPr>
                          </m:ctrlPr>
                        </m:fPr>
                        <m:num>
                          <m:sSub>
                            <m:sSubPr>
                              <m:ctrlPr>
                                <a:rPr lang="en-US" altLang="ja-JP" b="0" i="1" smtClean="0">
                                  <a:latin typeface="Cambria Math" panose="02040503050406030204" pitchFamily="18" charset="0"/>
                                </a:rPr>
                              </m:ctrlPr>
                            </m:sSubPr>
                            <m:e>
                              <m:r>
                                <m:rPr>
                                  <m:sty m:val="p"/>
                                </m:rPr>
                                <a:rPr lang="en-US" altLang="ja-JP" i="1" smtClean="0">
                                  <a:latin typeface="Cambria Math" panose="02040503050406030204" pitchFamily="18" charset="0"/>
                                </a:rPr>
                                <m:t>V</m:t>
                              </m:r>
                            </m:e>
                            <m:sub>
                              <m:r>
                                <a:rPr lang="en-US" altLang="ja-JP" b="0" i="1" smtClean="0">
                                  <a:latin typeface="Cambria Math" panose="02040503050406030204" pitchFamily="18" charset="0"/>
                                </a:rPr>
                                <m:t>𝑂𝑈𝑇</m:t>
                              </m:r>
                            </m:sub>
                          </m:sSub>
                        </m:num>
                        <m:den>
                          <m:r>
                            <a:rPr lang="en-US" altLang="ja-JP" b="0" i="1" smtClean="0">
                              <a:latin typeface="Cambria Math" panose="02040503050406030204" pitchFamily="18" charset="0"/>
                            </a:rPr>
                            <m:t>50</m:t>
                          </m:r>
                        </m:den>
                      </m:f>
                      <m:r>
                        <a:rPr kumimoji="1" lang="en-US" altLang="ja-JP" b="0" i="1" smtClean="0">
                          <a:latin typeface="Cambria Math" panose="02040503050406030204" pitchFamily="18" charset="0"/>
                        </a:rPr>
                        <m:t>+0.0045</m:t>
                      </m:r>
                      <m:func>
                        <m:funcPr>
                          <m:ctrlPr>
                            <a:rPr kumimoji="1" lang="en-US" altLang="ja-JP" b="0" i="1" smtClean="0">
                              <a:latin typeface="Cambria Math" panose="02040503050406030204" pitchFamily="18" charset="0"/>
                            </a:rPr>
                          </m:ctrlPr>
                        </m:funcPr>
                        <m:fName>
                          <m:r>
                            <m:rPr>
                              <m:sty m:val="p"/>
                            </m:rPr>
                            <a:rPr kumimoji="1" lang="en-US" altLang="ja-JP" b="0" i="0" smtClean="0">
                              <a:latin typeface="Cambria Math" panose="02040503050406030204" pitchFamily="18" charset="0"/>
                            </a:rPr>
                            <m:t>sin</m:t>
                          </m:r>
                        </m:fName>
                        <m:e>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2</m:t>
                              </m:r>
                              <m:r>
                                <a:rPr kumimoji="1" lang="en-US" altLang="ja-JP" b="0" i="1" smtClean="0">
                                  <a:latin typeface="Cambria Math" panose="02040503050406030204" pitchFamily="18" charset="0"/>
                                </a:rPr>
                                <m:t>𝜋</m:t>
                              </m:r>
                              <m:r>
                                <a:rPr kumimoji="1" lang="en-US" altLang="ja-JP" b="0" i="1" smtClean="0">
                                  <a:latin typeface="Cambria Math" panose="02040503050406030204" pitchFamily="18" charset="0"/>
                                </a:rPr>
                                <m:t>𝑓𝑡</m:t>
                              </m:r>
                            </m:e>
                          </m:d>
                        </m:e>
                      </m:func>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𝐴</m:t>
                      </m:r>
                      <m:r>
                        <a:rPr kumimoji="1" lang="en-US" altLang="ja-JP" b="0" i="1" smtClean="0">
                          <a:latin typeface="Cambria Math" panose="02040503050406030204" pitchFamily="18" charset="0"/>
                        </a:rPr>
                        <m:t>]</m:t>
                      </m:r>
                    </m:oMath>
                  </m:oMathPara>
                </a14:m>
                <a:endParaRPr kumimoji="1" lang="ja-JP" altLang="en-US" dirty="0"/>
              </a:p>
            </p:txBody>
          </p:sp>
        </mc:Choice>
        <mc:Fallback xmlns="">
          <p:sp>
            <p:nvSpPr>
              <p:cNvPr id="23" name="テキスト ボックス 22">
                <a:extLst>
                  <a:ext uri="{FF2B5EF4-FFF2-40B4-BE49-F238E27FC236}">
                    <a16:creationId xmlns:a16="http://schemas.microsoft.com/office/drawing/2014/main" id="{935CB261-6608-A80B-E88B-022C685D0AD3}"/>
                  </a:ext>
                </a:extLst>
              </p:cNvPr>
              <p:cNvSpPr txBox="1">
                <a:spLocks noRot="1" noChangeAspect="1" noMove="1" noResize="1" noEditPoints="1" noAdjustHandles="1" noChangeArrowheads="1" noChangeShapeType="1" noTextEdit="1"/>
              </p:cNvSpPr>
              <p:nvPr/>
            </p:nvSpPr>
            <p:spPr>
              <a:xfrm>
                <a:off x="9247767" y="3156183"/>
                <a:ext cx="3092385" cy="610936"/>
              </a:xfrm>
              <a:prstGeom prst="rect">
                <a:avLst/>
              </a:prstGeom>
              <a:blipFill>
                <a:blip r:embed="rId1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333097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CDD71483-4CB1-5D35-CA2A-5FA2B46A42B9}"/>
                  </a:ext>
                </a:extLst>
              </p:cNvPr>
              <p:cNvSpPr>
                <a:spLocks noGrp="1"/>
              </p:cNvSpPr>
              <p:nvPr>
                <p:ph type="title"/>
              </p:nvPr>
            </p:nvSpPr>
            <p:spPr/>
            <p:txBody>
              <a:bodyPr/>
              <a:lstStyle/>
              <a:p>
                <a:r>
                  <a:rPr lang="ja-JP" altLang="en-US" dirty="0"/>
                  <a:t>バッファの設計</a:t>
                </a:r>
                <a:r>
                  <a:rPr lang="en-US" altLang="ja-JP" dirty="0"/>
                  <a:t>2</a:t>
                </a:r>
                <a:r>
                  <a:rPr kumimoji="1" lang="ja-JP" altLang="en-US" dirty="0"/>
                  <a:t> （</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𝑡h</m:t>
                        </m:r>
                      </m:sub>
                    </m:sSub>
                    <m:r>
                      <a:rPr kumimoji="1" lang="en-US" altLang="ja-JP" b="0" i="1" smtClean="0">
                        <a:latin typeface="Cambria Math" panose="02040503050406030204" pitchFamily="18" charset="0"/>
                      </a:rPr>
                      <m:t>=0.45 </m:t>
                    </m:r>
                    <m:r>
                      <a:rPr kumimoji="1" lang="en-US" altLang="ja-JP" b="0" i="1" smtClean="0">
                        <a:latin typeface="Cambria Math" panose="02040503050406030204" pitchFamily="18" charset="0"/>
                      </a:rPr>
                      <m:t>𝑉</m:t>
                    </m:r>
                  </m:oMath>
                </a14:m>
                <a:r>
                  <a:rPr kumimoji="1" lang="ja-JP" altLang="en-US" dirty="0"/>
                  <a:t>）</a:t>
                </a:r>
              </a:p>
            </p:txBody>
          </p:sp>
        </mc:Choice>
        <mc:Fallback xmlns="">
          <p:sp>
            <p:nvSpPr>
              <p:cNvPr id="2" name="タイトル 1">
                <a:extLst>
                  <a:ext uri="{FF2B5EF4-FFF2-40B4-BE49-F238E27FC236}">
                    <a16:creationId xmlns:a16="http://schemas.microsoft.com/office/drawing/2014/main" id="{CDD71483-4CB1-5D35-CA2A-5FA2B46A42B9}"/>
                  </a:ext>
                </a:extLst>
              </p:cNvPr>
              <p:cNvSpPr>
                <a:spLocks noGrp="1" noRot="1" noChangeAspect="1" noMove="1" noResize="1" noEditPoints="1" noAdjustHandles="1" noChangeArrowheads="1" noChangeShapeType="1" noTextEdit="1"/>
              </p:cNvSpPr>
              <p:nvPr>
                <p:ph type="title"/>
              </p:nvPr>
            </p:nvSpPr>
            <p:spPr>
              <a:blipFill>
                <a:blip r:embed="rId2"/>
                <a:stretch>
                  <a:fillRect l="-11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B4A143AA-6EAA-A65F-13E1-7DC3F82953DD}"/>
                  </a:ext>
                </a:extLst>
              </p:cNvPr>
              <p:cNvSpPr txBox="1"/>
              <p:nvPr/>
            </p:nvSpPr>
            <p:spPr>
              <a:xfrm>
                <a:off x="812801" y="1217853"/>
                <a:ext cx="8634766" cy="524567"/>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ja-JP" sz="1400" i="1" smtClean="0">
                              <a:solidFill>
                                <a:schemeClr val="tx1"/>
                              </a:solidFill>
                              <a:latin typeface="Cambria Math" panose="02040503050406030204" pitchFamily="18" charset="0"/>
                            </a:rPr>
                          </m:ctrlPr>
                        </m:sSubPr>
                        <m:e>
                          <m:r>
                            <a:rPr lang="en-US" altLang="ja-JP" sz="1400" i="1" smtClean="0">
                              <a:solidFill>
                                <a:schemeClr val="tx1"/>
                              </a:solidFill>
                              <a:latin typeface="Cambria Math" panose="02040503050406030204" pitchFamily="18" charset="0"/>
                            </a:rPr>
                            <m:t>𝐼</m:t>
                          </m:r>
                        </m:e>
                        <m:sub>
                          <m:r>
                            <a:rPr lang="en-US" altLang="ja-JP" sz="1400" b="0" i="1" smtClean="0">
                              <a:solidFill>
                                <a:schemeClr val="tx1"/>
                              </a:solidFill>
                              <a:latin typeface="Cambria Math" panose="02040503050406030204" pitchFamily="18" charset="0"/>
                            </a:rPr>
                            <m:t>𝐷</m:t>
                          </m:r>
                          <m:r>
                            <a:rPr lang="en-US" altLang="ja-JP" sz="1400" b="0" i="1" smtClean="0">
                              <a:solidFill>
                                <a:schemeClr val="tx1"/>
                              </a:solidFill>
                              <a:latin typeface="Cambria Math" panose="02040503050406030204" pitchFamily="18" charset="0"/>
                            </a:rPr>
                            <m:t>1</m:t>
                          </m:r>
                        </m:sub>
                      </m:sSub>
                      <m:r>
                        <a:rPr lang="en-US" altLang="ja-JP" sz="1400" b="0" i="0" smtClean="0">
                          <a:latin typeface="Cambria Math" panose="02040503050406030204" pitchFamily="18" charset="0"/>
                        </a:rPr>
                        <m:t>=</m:t>
                      </m:r>
                      <m:r>
                        <a:rPr lang="en-US" altLang="ja-JP" sz="1400" i="1">
                          <a:latin typeface="Cambria Math" panose="02040503050406030204" pitchFamily="18" charset="0"/>
                        </a:rPr>
                        <m:t>1</m:t>
                      </m:r>
                      <m:r>
                        <a:rPr lang="en-US" altLang="ja-JP" sz="1400" b="0" i="1" smtClean="0">
                          <a:latin typeface="Cambria Math" panose="02040503050406030204" pitchFamily="18" charset="0"/>
                        </a:rPr>
                        <m:t>35</m:t>
                      </m:r>
                      <m:r>
                        <a:rPr lang="en-US" altLang="ja-JP" sz="1400" i="1">
                          <a:latin typeface="Cambria Math" panose="02040503050406030204" pitchFamily="18" charset="0"/>
                        </a:rPr>
                        <m:t>×</m:t>
                      </m:r>
                      <m:sSup>
                        <m:sSupPr>
                          <m:ctrlPr>
                            <a:rPr lang="en-US" altLang="ja-JP" sz="1400" i="1">
                              <a:latin typeface="Cambria Math" panose="02040503050406030204" pitchFamily="18" charset="0"/>
                            </a:rPr>
                          </m:ctrlPr>
                        </m:sSupPr>
                        <m:e>
                          <m:r>
                            <a:rPr lang="en-US" altLang="ja-JP" sz="1400" i="1">
                              <a:latin typeface="Cambria Math" panose="02040503050406030204" pitchFamily="18" charset="0"/>
                            </a:rPr>
                            <m:t>10</m:t>
                          </m:r>
                        </m:e>
                        <m:sup>
                          <m:r>
                            <a:rPr lang="en-US" altLang="ja-JP" sz="1400" i="1">
                              <a:latin typeface="Cambria Math" panose="02040503050406030204" pitchFamily="18" charset="0"/>
                            </a:rPr>
                            <m:t>−6</m:t>
                          </m:r>
                        </m:sup>
                      </m:sSup>
                      <m:r>
                        <a:rPr lang="en-US" altLang="ja-JP" sz="1400" b="0" i="1" smtClean="0">
                          <a:latin typeface="Cambria Math" panose="02040503050406030204" pitchFamily="18" charset="0"/>
                          <a:ea typeface="Cambria Math" panose="02040503050406030204" pitchFamily="18" charset="0"/>
                        </a:rPr>
                        <m:t>∗</m:t>
                      </m:r>
                      <m:f>
                        <m:fPr>
                          <m:ctrlPr>
                            <a:rPr lang="en-US" altLang="ja-JP" sz="1400" b="0" i="1" smtClean="0">
                              <a:latin typeface="Cambria Math" panose="02040503050406030204" pitchFamily="18" charset="0"/>
                              <a:ea typeface="Cambria Math" panose="02040503050406030204" pitchFamily="18" charset="0"/>
                            </a:rPr>
                          </m:ctrlPr>
                        </m:fPr>
                        <m:num>
                          <m:sSub>
                            <m:sSubPr>
                              <m:ctrlPr>
                                <a:rPr lang="en-US" altLang="ja-JP" sz="1400" b="0" i="1" smtClean="0">
                                  <a:solidFill>
                                    <a:schemeClr val="tx1"/>
                                  </a:solidFill>
                                  <a:latin typeface="Cambria Math" panose="02040503050406030204" pitchFamily="18" charset="0"/>
                                  <a:ea typeface="Cambria Math" panose="02040503050406030204" pitchFamily="18" charset="0"/>
                                </a:rPr>
                              </m:ctrlPr>
                            </m:sSubPr>
                            <m:e>
                              <m:r>
                                <a:rPr lang="en-US" altLang="ja-JP" sz="1400" b="0" i="1" smtClean="0">
                                  <a:solidFill>
                                    <a:schemeClr val="tx1"/>
                                  </a:solidFill>
                                  <a:latin typeface="Cambria Math" panose="02040503050406030204" pitchFamily="18" charset="0"/>
                                  <a:ea typeface="Cambria Math" panose="02040503050406030204" pitchFamily="18" charset="0"/>
                                </a:rPr>
                                <m:t>𝑊</m:t>
                              </m:r>
                            </m:e>
                            <m:sub>
                              <m:r>
                                <a:rPr lang="en-US" altLang="ja-JP" sz="1400" b="0" i="1" smtClean="0">
                                  <a:solidFill>
                                    <a:schemeClr val="tx1"/>
                                  </a:solidFill>
                                  <a:latin typeface="Cambria Math" panose="02040503050406030204" pitchFamily="18" charset="0"/>
                                  <a:ea typeface="Cambria Math" panose="02040503050406030204" pitchFamily="18" charset="0"/>
                                </a:rPr>
                                <m:t>1</m:t>
                              </m:r>
                            </m:sub>
                          </m:sSub>
                        </m:num>
                        <m:den>
                          <m:r>
                            <a:rPr lang="en-US" altLang="ja-JP" sz="1400" b="0" i="1" smtClean="0">
                              <a:solidFill>
                                <a:schemeClr val="tx1"/>
                              </a:solidFill>
                              <a:latin typeface="Cambria Math" panose="02040503050406030204" pitchFamily="18" charset="0"/>
                              <a:ea typeface="Cambria Math" panose="02040503050406030204" pitchFamily="18" charset="0"/>
                            </a:rPr>
                            <m:t>36</m:t>
                          </m:r>
                          <m:r>
                            <a:rPr lang="en-US" altLang="ja-JP" sz="1400" i="1">
                              <a:latin typeface="Cambria Math" panose="02040503050406030204" pitchFamily="18" charset="0"/>
                              <a:ea typeface="Cambria Math" panose="02040503050406030204" pitchFamily="18" charset="0"/>
                            </a:rPr>
                            <m:t>0×</m:t>
                          </m:r>
                          <m:sSup>
                            <m:sSupPr>
                              <m:ctrlPr>
                                <a:rPr lang="en-US" altLang="ja-JP" sz="1400" i="1">
                                  <a:latin typeface="Cambria Math" panose="02040503050406030204" pitchFamily="18" charset="0"/>
                                  <a:ea typeface="Cambria Math" panose="02040503050406030204" pitchFamily="18" charset="0"/>
                                </a:rPr>
                              </m:ctrlPr>
                            </m:sSupPr>
                            <m:e>
                              <m:r>
                                <a:rPr lang="en-US" altLang="ja-JP" sz="1400" i="1">
                                  <a:latin typeface="Cambria Math" panose="02040503050406030204" pitchFamily="18" charset="0"/>
                                  <a:ea typeface="Cambria Math" panose="02040503050406030204" pitchFamily="18" charset="0"/>
                                </a:rPr>
                                <m:t>10</m:t>
                              </m:r>
                            </m:e>
                            <m:sup>
                              <m:r>
                                <a:rPr lang="en-US" altLang="ja-JP" sz="1400" i="1">
                                  <a:latin typeface="Cambria Math" panose="02040503050406030204" pitchFamily="18" charset="0"/>
                                  <a:ea typeface="Cambria Math" panose="02040503050406030204" pitchFamily="18" charset="0"/>
                                </a:rPr>
                                <m:t>−9</m:t>
                              </m:r>
                            </m:sup>
                          </m:sSup>
                        </m:den>
                      </m:f>
                      <m:r>
                        <a:rPr lang="en-US" altLang="ja-JP" sz="1400" b="0" i="1" smtClean="0">
                          <a:latin typeface="Cambria Math" panose="02040503050406030204" pitchFamily="18" charset="0"/>
                          <a:ea typeface="Cambria Math" panose="02040503050406030204" pitchFamily="18" charset="0"/>
                        </a:rPr>
                        <m:t>∗</m:t>
                      </m:r>
                      <m:sSup>
                        <m:sSupPr>
                          <m:ctrlPr>
                            <a:rPr lang="en-US" altLang="ja-JP" sz="1400" b="0" i="1" smtClean="0">
                              <a:latin typeface="Cambria Math" panose="02040503050406030204" pitchFamily="18" charset="0"/>
                              <a:ea typeface="Cambria Math" panose="02040503050406030204" pitchFamily="18" charset="0"/>
                            </a:rPr>
                          </m:ctrlPr>
                        </m:sSupPr>
                        <m:e>
                          <m:d>
                            <m:dPr>
                              <m:ctrlPr>
                                <a:rPr lang="en-US" altLang="ja-JP" sz="1400" b="0" i="1" smtClean="0">
                                  <a:latin typeface="Cambria Math" panose="02040503050406030204" pitchFamily="18" charset="0"/>
                                  <a:ea typeface="Cambria Math" panose="02040503050406030204" pitchFamily="18" charset="0"/>
                                </a:rPr>
                              </m:ctrlPr>
                            </m:dPr>
                            <m:e>
                              <m:r>
                                <a:rPr lang="en-US" altLang="ja-JP" sz="1400" b="0" i="1" smtClean="0">
                                  <a:latin typeface="Cambria Math" panose="02040503050406030204" pitchFamily="18" charset="0"/>
                                  <a:ea typeface="Cambria Math" panose="02040503050406030204" pitchFamily="18" charset="0"/>
                                </a:rPr>
                                <m:t>1.3−</m:t>
                              </m:r>
                              <m:sSub>
                                <m:sSubPr>
                                  <m:ctrlPr>
                                    <a:rPr lang="en-US" altLang="ja-JP" sz="1400" b="0" i="1" smtClean="0">
                                      <a:latin typeface="Cambria Math" panose="02040503050406030204" pitchFamily="18" charset="0"/>
                                      <a:ea typeface="Cambria Math" panose="02040503050406030204" pitchFamily="18" charset="0"/>
                                    </a:rPr>
                                  </m:ctrlPr>
                                </m:sSubPr>
                                <m:e>
                                  <m:r>
                                    <a:rPr lang="en-US" altLang="ja-JP" sz="1400" b="0" i="1" smtClean="0">
                                      <a:latin typeface="Cambria Math" panose="02040503050406030204" pitchFamily="18" charset="0"/>
                                      <a:ea typeface="Cambria Math" panose="02040503050406030204" pitchFamily="18" charset="0"/>
                                    </a:rPr>
                                    <m:t>𝑉</m:t>
                                  </m:r>
                                </m:e>
                                <m:sub>
                                  <m:r>
                                    <a:rPr lang="en-US" altLang="ja-JP" sz="1400" b="0" i="1" smtClean="0">
                                      <a:latin typeface="Cambria Math" panose="02040503050406030204" pitchFamily="18" charset="0"/>
                                      <a:ea typeface="Cambria Math" panose="02040503050406030204" pitchFamily="18" charset="0"/>
                                    </a:rPr>
                                    <m:t>𝑂𝑈𝑇</m:t>
                                  </m:r>
                                </m:sub>
                              </m:sSub>
                              <m:r>
                                <a:rPr lang="en-US" altLang="ja-JP" sz="1400" b="0" i="1" smtClean="0">
                                  <a:latin typeface="Cambria Math" panose="02040503050406030204" pitchFamily="18" charset="0"/>
                                  <a:ea typeface="Cambria Math" panose="02040503050406030204" pitchFamily="18" charset="0"/>
                                </a:rPr>
                                <m:t>−0.45</m:t>
                              </m:r>
                            </m:e>
                          </m:d>
                        </m:e>
                        <m:sup>
                          <m:r>
                            <a:rPr lang="en-US" altLang="ja-JP" sz="1400" b="0" i="1" smtClean="0">
                              <a:latin typeface="Cambria Math" panose="02040503050406030204" pitchFamily="18" charset="0"/>
                              <a:ea typeface="Cambria Math" panose="02040503050406030204" pitchFamily="18" charset="0"/>
                            </a:rPr>
                            <m:t>2</m:t>
                          </m:r>
                        </m:sup>
                      </m:sSup>
                      <m:r>
                        <a:rPr lang="en-US" altLang="ja-JP" sz="1400" b="0" i="1" smtClean="0">
                          <a:latin typeface="Cambria Math" panose="02040503050406030204" pitchFamily="18" charset="0"/>
                          <a:ea typeface="Cambria Math" panose="02040503050406030204" pitchFamily="18" charset="0"/>
                        </a:rPr>
                        <m:t>=</m:t>
                      </m:r>
                      <m:f>
                        <m:fPr>
                          <m:ctrlPr>
                            <a:rPr lang="en-US" altLang="ja-JP" sz="1400" b="0" i="1" smtClean="0">
                              <a:latin typeface="Cambria Math" panose="02040503050406030204" pitchFamily="18" charset="0"/>
                              <a:ea typeface="Cambria Math" panose="02040503050406030204" pitchFamily="18" charset="0"/>
                            </a:rPr>
                          </m:ctrlPr>
                        </m:fPr>
                        <m:num>
                          <m:r>
                            <a:rPr lang="en-US" altLang="ja-JP" sz="1400" b="0" i="1" smtClean="0">
                              <a:latin typeface="Cambria Math" panose="02040503050406030204" pitchFamily="18" charset="0"/>
                              <a:ea typeface="Cambria Math" panose="02040503050406030204" pitchFamily="18" charset="0"/>
                            </a:rPr>
                            <m:t>135∗</m:t>
                          </m:r>
                          <m:sSub>
                            <m:sSubPr>
                              <m:ctrlPr>
                                <a:rPr lang="en-US" altLang="ja-JP" sz="1400" b="0" i="1" smtClean="0">
                                  <a:latin typeface="Cambria Math" panose="02040503050406030204" pitchFamily="18" charset="0"/>
                                  <a:ea typeface="Cambria Math" panose="02040503050406030204" pitchFamily="18" charset="0"/>
                                </a:rPr>
                              </m:ctrlPr>
                            </m:sSubPr>
                            <m:e>
                              <m:r>
                                <a:rPr lang="en-US" altLang="ja-JP" sz="1400" b="0" i="1" smtClean="0">
                                  <a:latin typeface="Cambria Math" panose="02040503050406030204" pitchFamily="18" charset="0"/>
                                  <a:ea typeface="Cambria Math" panose="02040503050406030204" pitchFamily="18" charset="0"/>
                                </a:rPr>
                                <m:t>𝑊</m:t>
                              </m:r>
                            </m:e>
                            <m:sub>
                              <m:r>
                                <a:rPr lang="en-US" altLang="ja-JP" sz="1400" b="0" i="1" smtClean="0">
                                  <a:latin typeface="Cambria Math" panose="02040503050406030204" pitchFamily="18" charset="0"/>
                                  <a:ea typeface="Cambria Math" panose="02040503050406030204" pitchFamily="18" charset="0"/>
                                </a:rPr>
                                <m:t>1</m:t>
                              </m:r>
                            </m:sub>
                          </m:sSub>
                          <m:r>
                            <a:rPr lang="en-US" altLang="ja-JP" sz="1400" b="0" i="1" smtClean="0">
                              <a:latin typeface="Cambria Math" panose="02040503050406030204" pitchFamily="18" charset="0"/>
                              <a:ea typeface="Cambria Math" panose="02040503050406030204" pitchFamily="18" charset="0"/>
                            </a:rPr>
                            <m:t>∗</m:t>
                          </m:r>
                          <m:sSup>
                            <m:sSupPr>
                              <m:ctrlPr>
                                <a:rPr lang="en-US" altLang="ja-JP" sz="1400" b="0" i="1" smtClean="0">
                                  <a:latin typeface="Cambria Math" panose="02040503050406030204" pitchFamily="18" charset="0"/>
                                  <a:ea typeface="Cambria Math" panose="02040503050406030204" pitchFamily="18" charset="0"/>
                                </a:rPr>
                              </m:ctrlPr>
                            </m:sSupPr>
                            <m:e>
                              <m:d>
                                <m:dPr>
                                  <m:ctrlPr>
                                    <a:rPr lang="en-US" altLang="ja-JP" sz="1400" b="0" i="1" smtClean="0">
                                      <a:latin typeface="Cambria Math" panose="02040503050406030204" pitchFamily="18" charset="0"/>
                                      <a:ea typeface="Cambria Math" panose="02040503050406030204" pitchFamily="18" charset="0"/>
                                    </a:rPr>
                                  </m:ctrlPr>
                                </m:dPr>
                                <m:e>
                                  <m:r>
                                    <a:rPr lang="en-US" altLang="ja-JP" sz="1400" b="0" i="1" smtClean="0">
                                      <a:latin typeface="Cambria Math" panose="02040503050406030204" pitchFamily="18" charset="0"/>
                                      <a:ea typeface="Cambria Math" panose="02040503050406030204" pitchFamily="18" charset="0"/>
                                    </a:rPr>
                                    <m:t>0.85−</m:t>
                                  </m:r>
                                  <m:sSub>
                                    <m:sSubPr>
                                      <m:ctrlPr>
                                        <a:rPr lang="en-US" altLang="ja-JP" sz="1400" b="0" i="1" smtClean="0">
                                          <a:latin typeface="Cambria Math" panose="02040503050406030204" pitchFamily="18" charset="0"/>
                                          <a:ea typeface="Cambria Math" panose="02040503050406030204" pitchFamily="18" charset="0"/>
                                        </a:rPr>
                                      </m:ctrlPr>
                                    </m:sSubPr>
                                    <m:e>
                                      <m:r>
                                        <a:rPr lang="en-US" altLang="ja-JP" sz="1400" b="0" i="1" smtClean="0">
                                          <a:latin typeface="Cambria Math" panose="02040503050406030204" pitchFamily="18" charset="0"/>
                                          <a:ea typeface="Cambria Math" panose="02040503050406030204" pitchFamily="18" charset="0"/>
                                        </a:rPr>
                                        <m:t>𝑉</m:t>
                                      </m:r>
                                    </m:e>
                                    <m:sub>
                                      <m:r>
                                        <a:rPr lang="en-US" altLang="ja-JP" sz="1400" b="0" i="1" smtClean="0">
                                          <a:latin typeface="Cambria Math" panose="02040503050406030204" pitchFamily="18" charset="0"/>
                                          <a:ea typeface="Cambria Math" panose="02040503050406030204" pitchFamily="18" charset="0"/>
                                        </a:rPr>
                                        <m:t>𝑂𝑈𝑇</m:t>
                                      </m:r>
                                    </m:sub>
                                  </m:sSub>
                                </m:e>
                              </m:d>
                            </m:e>
                            <m:sup>
                              <m:r>
                                <a:rPr lang="en-US" altLang="ja-JP" sz="1400" b="0" i="1" smtClean="0">
                                  <a:latin typeface="Cambria Math" panose="02040503050406030204" pitchFamily="18" charset="0"/>
                                  <a:ea typeface="Cambria Math" panose="02040503050406030204" pitchFamily="18" charset="0"/>
                                </a:rPr>
                                <m:t>2</m:t>
                              </m:r>
                            </m:sup>
                          </m:sSup>
                        </m:num>
                        <m:den>
                          <m:r>
                            <a:rPr lang="en-US" altLang="ja-JP" sz="1400" b="0" i="1" smtClean="0">
                              <a:latin typeface="Cambria Math" panose="02040503050406030204" pitchFamily="18" charset="0"/>
                              <a:ea typeface="Cambria Math" panose="02040503050406030204" pitchFamily="18" charset="0"/>
                            </a:rPr>
                            <m:t>360</m:t>
                          </m:r>
                        </m:den>
                      </m:f>
                      <m:r>
                        <a:rPr lang="en-US" altLang="ja-JP" sz="1400" b="0" i="1" smtClean="0">
                          <a:latin typeface="Cambria Math" panose="02040503050406030204" pitchFamily="18" charset="0"/>
                          <a:ea typeface="Cambria Math" panose="02040503050406030204" pitchFamily="18" charset="0"/>
                        </a:rPr>
                        <m:t>×</m:t>
                      </m:r>
                      <m:sSup>
                        <m:sSupPr>
                          <m:ctrlPr>
                            <a:rPr lang="en-US" altLang="ja-JP" sz="1400" b="0" i="1" smtClean="0">
                              <a:latin typeface="Cambria Math" panose="02040503050406030204" pitchFamily="18" charset="0"/>
                              <a:ea typeface="Cambria Math" panose="02040503050406030204" pitchFamily="18" charset="0"/>
                            </a:rPr>
                          </m:ctrlPr>
                        </m:sSupPr>
                        <m:e>
                          <m:r>
                            <a:rPr lang="en-US" altLang="ja-JP" sz="1400" b="0" i="1" smtClean="0">
                              <a:latin typeface="Cambria Math" panose="02040503050406030204" pitchFamily="18" charset="0"/>
                              <a:ea typeface="Cambria Math" panose="02040503050406030204" pitchFamily="18" charset="0"/>
                            </a:rPr>
                            <m:t>10</m:t>
                          </m:r>
                        </m:e>
                        <m:sup>
                          <m:r>
                            <a:rPr lang="en-US" altLang="ja-JP" sz="1400" b="0" i="1" smtClean="0">
                              <a:latin typeface="Cambria Math" panose="02040503050406030204" pitchFamily="18" charset="0"/>
                              <a:ea typeface="Cambria Math" panose="02040503050406030204" pitchFamily="18" charset="0"/>
                            </a:rPr>
                            <m:t>3</m:t>
                          </m:r>
                        </m:sup>
                      </m:sSup>
                    </m:oMath>
                  </m:oMathPara>
                </a14:m>
                <a:endParaRPr lang="en-US" altLang="ja-JP" sz="1400" b="0" i="1" dirty="0">
                  <a:latin typeface="Cambria Math" panose="02040503050406030204" pitchFamily="18" charset="0"/>
                  <a:ea typeface="Cambria Math" panose="02040503050406030204" pitchFamily="18" charset="0"/>
                </a:endParaRPr>
              </a:p>
            </p:txBody>
          </p:sp>
        </mc:Choice>
        <mc:Fallback xmlns="">
          <p:sp>
            <p:nvSpPr>
              <p:cNvPr id="4" name="テキスト ボックス 3">
                <a:extLst>
                  <a:ext uri="{FF2B5EF4-FFF2-40B4-BE49-F238E27FC236}">
                    <a16:creationId xmlns:a16="http://schemas.microsoft.com/office/drawing/2014/main" id="{B4A143AA-6EAA-A65F-13E1-7DC3F82953DD}"/>
                  </a:ext>
                </a:extLst>
              </p:cNvPr>
              <p:cNvSpPr txBox="1">
                <a:spLocks noRot="1" noChangeAspect="1" noMove="1" noResize="1" noEditPoints="1" noAdjustHandles="1" noChangeArrowheads="1" noChangeShapeType="1" noTextEdit="1"/>
              </p:cNvSpPr>
              <p:nvPr/>
            </p:nvSpPr>
            <p:spPr>
              <a:xfrm>
                <a:off x="812801" y="1217853"/>
                <a:ext cx="8634766" cy="52456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7230A5B2-9F48-8D6C-6380-6664E2205AF4}"/>
                  </a:ext>
                </a:extLst>
              </p:cNvPr>
              <p:cNvSpPr txBox="1"/>
              <p:nvPr/>
            </p:nvSpPr>
            <p:spPr>
              <a:xfrm>
                <a:off x="812801" y="1682810"/>
                <a:ext cx="9158513" cy="728854"/>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ja-JP" sz="1400" b="0" i="1" smtClean="0">
                              <a:latin typeface="Cambria Math" panose="02040503050406030204" pitchFamily="18" charset="0"/>
                              <a:ea typeface="Cambria Math" panose="02040503050406030204" pitchFamily="18" charset="0"/>
                            </a:rPr>
                          </m:ctrlPr>
                        </m:sSubPr>
                        <m:e>
                          <m:r>
                            <a:rPr lang="en-US" altLang="ja-JP" sz="1400" b="0" i="1" smtClean="0">
                              <a:latin typeface="Cambria Math" panose="02040503050406030204" pitchFamily="18" charset="0"/>
                              <a:ea typeface="Cambria Math" panose="02040503050406030204" pitchFamily="18" charset="0"/>
                            </a:rPr>
                            <m:t>𝑔</m:t>
                          </m:r>
                        </m:e>
                        <m:sub>
                          <m:r>
                            <a:rPr lang="en-US" altLang="ja-JP" sz="1400" b="0" i="1" smtClean="0">
                              <a:latin typeface="Cambria Math" panose="02040503050406030204" pitchFamily="18" charset="0"/>
                              <a:ea typeface="Cambria Math" panose="02040503050406030204" pitchFamily="18" charset="0"/>
                            </a:rPr>
                            <m:t>𝑚</m:t>
                          </m:r>
                          <m:r>
                            <a:rPr lang="en-US" altLang="ja-JP" sz="1400" b="0" i="1" smtClean="0">
                              <a:latin typeface="Cambria Math" panose="02040503050406030204" pitchFamily="18" charset="0"/>
                              <a:ea typeface="Cambria Math" panose="02040503050406030204" pitchFamily="18" charset="0"/>
                            </a:rPr>
                            <m:t>1</m:t>
                          </m:r>
                        </m:sub>
                      </m:sSub>
                      <m:r>
                        <a:rPr lang="en-US" altLang="ja-JP" sz="1400" b="0" i="1" smtClean="0">
                          <a:latin typeface="Cambria Math" panose="02040503050406030204" pitchFamily="18" charset="0"/>
                          <a:ea typeface="Cambria Math" panose="02040503050406030204" pitchFamily="18" charset="0"/>
                        </a:rPr>
                        <m:t>=2</m:t>
                      </m:r>
                      <m:rad>
                        <m:radPr>
                          <m:degHide m:val="on"/>
                          <m:ctrlPr>
                            <a:rPr lang="en-US" altLang="ja-JP" sz="1400" b="0" i="1" smtClean="0">
                              <a:latin typeface="Cambria Math" panose="02040503050406030204" pitchFamily="18" charset="0"/>
                              <a:ea typeface="Cambria Math" panose="02040503050406030204" pitchFamily="18" charset="0"/>
                            </a:rPr>
                          </m:ctrlPr>
                        </m:radPr>
                        <m:deg/>
                        <m:e>
                          <m:r>
                            <a:rPr lang="en-US" altLang="ja-JP" sz="1400" b="0" i="1" smtClean="0">
                              <a:latin typeface="Cambria Math" panose="02040503050406030204" pitchFamily="18" charset="0"/>
                              <a:ea typeface="Cambria Math" panose="02040503050406030204" pitchFamily="18" charset="0"/>
                            </a:rPr>
                            <m:t>135×</m:t>
                          </m:r>
                          <m:sSup>
                            <m:sSupPr>
                              <m:ctrlPr>
                                <a:rPr lang="en-US" altLang="ja-JP" sz="1400" b="0" i="1" smtClean="0">
                                  <a:latin typeface="Cambria Math" panose="02040503050406030204" pitchFamily="18" charset="0"/>
                                  <a:ea typeface="Cambria Math" panose="02040503050406030204" pitchFamily="18" charset="0"/>
                                </a:rPr>
                              </m:ctrlPr>
                            </m:sSupPr>
                            <m:e>
                              <m:r>
                                <a:rPr lang="en-US" altLang="ja-JP" sz="1400" b="0" i="1" smtClean="0">
                                  <a:latin typeface="Cambria Math" panose="02040503050406030204" pitchFamily="18" charset="0"/>
                                  <a:ea typeface="Cambria Math" panose="02040503050406030204" pitchFamily="18" charset="0"/>
                                </a:rPr>
                                <m:t>10</m:t>
                              </m:r>
                            </m:e>
                            <m:sup>
                              <m:r>
                                <a:rPr lang="en-US" altLang="ja-JP" sz="1400" b="0" i="1" smtClean="0">
                                  <a:latin typeface="Cambria Math" panose="02040503050406030204" pitchFamily="18" charset="0"/>
                                  <a:ea typeface="Cambria Math" panose="02040503050406030204" pitchFamily="18" charset="0"/>
                                </a:rPr>
                                <m:t>−6</m:t>
                              </m:r>
                            </m:sup>
                          </m:sSup>
                          <m:r>
                            <a:rPr lang="en-US" altLang="ja-JP" sz="1400" b="0" i="1" smtClean="0">
                              <a:latin typeface="Cambria Math" panose="02040503050406030204" pitchFamily="18" charset="0"/>
                              <a:ea typeface="Cambria Math" panose="02040503050406030204" pitchFamily="18" charset="0"/>
                            </a:rPr>
                            <m:t>∗</m:t>
                          </m:r>
                          <m:f>
                            <m:fPr>
                              <m:ctrlPr>
                                <a:rPr lang="en-US" altLang="ja-JP" sz="1400" b="0" i="1" smtClean="0">
                                  <a:latin typeface="Cambria Math" panose="02040503050406030204" pitchFamily="18" charset="0"/>
                                  <a:ea typeface="Cambria Math" panose="02040503050406030204" pitchFamily="18" charset="0"/>
                                </a:rPr>
                              </m:ctrlPr>
                            </m:fPr>
                            <m:num>
                              <m:sSub>
                                <m:sSubPr>
                                  <m:ctrlPr>
                                    <a:rPr lang="en-US" altLang="ja-JP" sz="1400" b="0" i="1" smtClean="0">
                                      <a:solidFill>
                                        <a:schemeClr val="tx1"/>
                                      </a:solidFill>
                                      <a:latin typeface="Cambria Math" panose="02040503050406030204" pitchFamily="18" charset="0"/>
                                      <a:ea typeface="Cambria Math" panose="02040503050406030204" pitchFamily="18" charset="0"/>
                                    </a:rPr>
                                  </m:ctrlPr>
                                </m:sSubPr>
                                <m:e>
                                  <m:r>
                                    <a:rPr lang="en-US" altLang="ja-JP" sz="1400" b="0" i="1" smtClean="0">
                                      <a:solidFill>
                                        <a:schemeClr val="tx1"/>
                                      </a:solidFill>
                                      <a:latin typeface="Cambria Math" panose="02040503050406030204" pitchFamily="18" charset="0"/>
                                      <a:ea typeface="Cambria Math" panose="02040503050406030204" pitchFamily="18" charset="0"/>
                                    </a:rPr>
                                    <m:t>𝑊</m:t>
                                  </m:r>
                                </m:e>
                                <m:sub>
                                  <m:r>
                                    <a:rPr lang="en-US" altLang="ja-JP" sz="1400" b="0" i="1" smtClean="0">
                                      <a:solidFill>
                                        <a:schemeClr val="tx1"/>
                                      </a:solidFill>
                                      <a:latin typeface="Cambria Math" panose="02040503050406030204" pitchFamily="18" charset="0"/>
                                      <a:ea typeface="Cambria Math" panose="02040503050406030204" pitchFamily="18" charset="0"/>
                                    </a:rPr>
                                    <m:t>1</m:t>
                                  </m:r>
                                </m:sub>
                              </m:sSub>
                            </m:num>
                            <m:den>
                              <m:r>
                                <a:rPr lang="en-US" altLang="ja-JP" sz="1400" b="0" i="1" smtClean="0">
                                  <a:solidFill>
                                    <a:schemeClr val="tx1"/>
                                  </a:solidFill>
                                  <a:latin typeface="Cambria Math" panose="02040503050406030204" pitchFamily="18" charset="0"/>
                                  <a:ea typeface="Cambria Math" panose="02040503050406030204" pitchFamily="18" charset="0"/>
                                </a:rPr>
                                <m:t>36</m:t>
                              </m:r>
                              <m:r>
                                <a:rPr lang="en-US" altLang="ja-JP" sz="1400" b="0" i="1" smtClean="0">
                                  <a:latin typeface="Cambria Math" panose="02040503050406030204" pitchFamily="18" charset="0"/>
                                  <a:ea typeface="Cambria Math" panose="02040503050406030204" pitchFamily="18" charset="0"/>
                                </a:rPr>
                                <m:t>0×</m:t>
                              </m:r>
                              <m:sSup>
                                <m:sSupPr>
                                  <m:ctrlPr>
                                    <a:rPr lang="en-US" altLang="ja-JP" sz="1400" b="0" i="1" smtClean="0">
                                      <a:latin typeface="Cambria Math" panose="02040503050406030204" pitchFamily="18" charset="0"/>
                                      <a:ea typeface="Cambria Math" panose="02040503050406030204" pitchFamily="18" charset="0"/>
                                    </a:rPr>
                                  </m:ctrlPr>
                                </m:sSupPr>
                                <m:e>
                                  <m:r>
                                    <a:rPr lang="en-US" altLang="ja-JP" sz="1400" b="0" i="1" smtClean="0">
                                      <a:latin typeface="Cambria Math" panose="02040503050406030204" pitchFamily="18" charset="0"/>
                                      <a:ea typeface="Cambria Math" panose="02040503050406030204" pitchFamily="18" charset="0"/>
                                    </a:rPr>
                                    <m:t>10</m:t>
                                  </m:r>
                                </m:e>
                                <m:sup>
                                  <m:r>
                                    <a:rPr lang="en-US" altLang="ja-JP" sz="1400" b="0" i="1" smtClean="0">
                                      <a:latin typeface="Cambria Math" panose="02040503050406030204" pitchFamily="18" charset="0"/>
                                      <a:ea typeface="Cambria Math" panose="02040503050406030204" pitchFamily="18" charset="0"/>
                                    </a:rPr>
                                    <m:t>−9</m:t>
                                  </m:r>
                                </m:sup>
                              </m:sSup>
                            </m:den>
                          </m:f>
                          <m:r>
                            <a:rPr lang="en-US" altLang="ja-JP" sz="1400" b="0" i="1" smtClean="0">
                              <a:latin typeface="Cambria Math" panose="02040503050406030204" pitchFamily="18" charset="0"/>
                              <a:ea typeface="Cambria Math" panose="02040503050406030204" pitchFamily="18" charset="0"/>
                            </a:rPr>
                            <m:t>∗</m:t>
                          </m:r>
                          <m:sSub>
                            <m:sSubPr>
                              <m:ctrlPr>
                                <a:rPr lang="en-US" altLang="ja-JP" sz="1400" b="0" i="1" smtClean="0">
                                  <a:solidFill>
                                    <a:schemeClr val="tx1"/>
                                  </a:solidFill>
                                  <a:latin typeface="Cambria Math" panose="02040503050406030204" pitchFamily="18" charset="0"/>
                                  <a:ea typeface="Cambria Math" panose="02040503050406030204" pitchFamily="18" charset="0"/>
                                </a:rPr>
                              </m:ctrlPr>
                            </m:sSubPr>
                            <m:e>
                              <m:r>
                                <a:rPr lang="en-US" altLang="ja-JP" sz="1400" b="0" i="1" smtClean="0">
                                  <a:solidFill>
                                    <a:schemeClr val="tx1"/>
                                  </a:solidFill>
                                  <a:latin typeface="Cambria Math" panose="02040503050406030204" pitchFamily="18" charset="0"/>
                                  <a:ea typeface="Cambria Math" panose="02040503050406030204" pitchFamily="18" charset="0"/>
                                </a:rPr>
                                <m:t>𝐼</m:t>
                              </m:r>
                            </m:e>
                            <m:sub>
                              <m:r>
                                <a:rPr lang="en-US" altLang="ja-JP" sz="1400" b="0" i="1" smtClean="0">
                                  <a:solidFill>
                                    <a:schemeClr val="tx1"/>
                                  </a:solidFill>
                                  <a:latin typeface="Cambria Math" panose="02040503050406030204" pitchFamily="18" charset="0"/>
                                  <a:ea typeface="Cambria Math" panose="02040503050406030204" pitchFamily="18" charset="0"/>
                                </a:rPr>
                                <m:t>𝐷</m:t>
                              </m:r>
                              <m:r>
                                <a:rPr lang="en-US" altLang="ja-JP" sz="1400" b="0" i="1" smtClean="0">
                                  <a:solidFill>
                                    <a:schemeClr val="tx1"/>
                                  </a:solidFill>
                                  <a:latin typeface="Cambria Math" panose="02040503050406030204" pitchFamily="18" charset="0"/>
                                  <a:ea typeface="Cambria Math" panose="02040503050406030204" pitchFamily="18" charset="0"/>
                                </a:rPr>
                                <m:t>1</m:t>
                              </m:r>
                            </m:sub>
                          </m:sSub>
                        </m:e>
                      </m:rad>
                      <m:r>
                        <a:rPr lang="en-US" altLang="ja-JP" sz="1400" b="0" i="1" smtClean="0">
                          <a:latin typeface="Cambria Math" panose="02040503050406030204" pitchFamily="18" charset="0"/>
                          <a:ea typeface="Cambria Math" panose="02040503050406030204" pitchFamily="18" charset="0"/>
                        </a:rPr>
                        <m:t>=20×</m:t>
                      </m:r>
                      <m:sSup>
                        <m:sSupPr>
                          <m:ctrlPr>
                            <a:rPr lang="en-US" altLang="ja-JP" sz="1400" b="0" i="1" smtClean="0">
                              <a:latin typeface="Cambria Math" panose="02040503050406030204" pitchFamily="18" charset="0"/>
                              <a:ea typeface="Cambria Math" panose="02040503050406030204" pitchFamily="18" charset="0"/>
                            </a:rPr>
                          </m:ctrlPr>
                        </m:sSupPr>
                        <m:e>
                          <m:r>
                            <a:rPr lang="en-US" altLang="ja-JP" sz="1400" b="0" i="1" smtClean="0">
                              <a:latin typeface="Cambria Math" panose="02040503050406030204" pitchFamily="18" charset="0"/>
                              <a:ea typeface="Cambria Math" panose="02040503050406030204" pitchFamily="18" charset="0"/>
                            </a:rPr>
                            <m:t>10</m:t>
                          </m:r>
                        </m:e>
                        <m:sup>
                          <m:r>
                            <a:rPr lang="en-US" altLang="ja-JP" sz="1400" b="0" i="1" smtClean="0">
                              <a:latin typeface="Cambria Math" panose="02040503050406030204" pitchFamily="18" charset="0"/>
                              <a:ea typeface="Cambria Math" panose="02040503050406030204" pitchFamily="18" charset="0"/>
                            </a:rPr>
                            <m:t>−3</m:t>
                          </m:r>
                        </m:sup>
                      </m:sSup>
                      <m:r>
                        <a:rPr lang="en-US" altLang="ja-JP" sz="1400" b="0" i="1" smtClean="0">
                          <a:latin typeface="Cambria Math" panose="02040503050406030204" pitchFamily="18" charset="0"/>
                          <a:ea typeface="Cambria Math" panose="02040503050406030204" pitchFamily="18" charset="0"/>
                        </a:rPr>
                        <m:t> [</m:t>
                      </m:r>
                      <m:r>
                        <a:rPr lang="en-US" altLang="ja-JP" sz="1400" b="0" i="1" smtClean="0">
                          <a:latin typeface="Cambria Math" panose="02040503050406030204" pitchFamily="18" charset="0"/>
                          <a:ea typeface="Cambria Math" panose="02040503050406030204" pitchFamily="18" charset="0"/>
                        </a:rPr>
                        <m:t>𝑆</m:t>
                      </m:r>
                      <m:r>
                        <a:rPr lang="en-US" altLang="ja-JP" sz="1400" b="0" i="1" smtClean="0">
                          <a:latin typeface="Cambria Math" panose="02040503050406030204" pitchFamily="18" charset="0"/>
                          <a:ea typeface="Cambria Math" panose="02040503050406030204" pitchFamily="18" charset="0"/>
                        </a:rPr>
                        <m:t>]⇔</m:t>
                      </m:r>
                      <m:f>
                        <m:fPr>
                          <m:ctrlPr>
                            <a:rPr lang="en-US" altLang="ja-JP" sz="1400" b="0" i="1" smtClean="0">
                              <a:latin typeface="Cambria Math" panose="02040503050406030204" pitchFamily="18" charset="0"/>
                            </a:rPr>
                          </m:ctrlPr>
                        </m:fPr>
                        <m:num>
                          <m:r>
                            <a:rPr lang="en-US" altLang="ja-JP" sz="1400" b="0" i="1" smtClean="0">
                              <a:latin typeface="Cambria Math" panose="02040503050406030204" pitchFamily="18" charset="0"/>
                            </a:rPr>
                            <m:t>135∗</m:t>
                          </m:r>
                          <m:sSub>
                            <m:sSubPr>
                              <m:ctrlPr>
                                <a:rPr lang="en-US" altLang="ja-JP" sz="1400" b="0" i="1" smtClean="0">
                                  <a:solidFill>
                                    <a:schemeClr val="tx1"/>
                                  </a:solidFill>
                                  <a:latin typeface="Cambria Math" panose="02040503050406030204" pitchFamily="18" charset="0"/>
                                </a:rPr>
                              </m:ctrlPr>
                            </m:sSubPr>
                            <m:e>
                              <m:r>
                                <a:rPr lang="en-US" altLang="ja-JP" sz="1400" b="0" i="1" smtClean="0">
                                  <a:solidFill>
                                    <a:schemeClr val="tx1"/>
                                  </a:solidFill>
                                  <a:latin typeface="Cambria Math" panose="02040503050406030204" pitchFamily="18" charset="0"/>
                                </a:rPr>
                                <m:t>𝐼</m:t>
                              </m:r>
                            </m:e>
                            <m:sub>
                              <m:r>
                                <a:rPr lang="en-US" altLang="ja-JP" sz="1400" b="0" i="1" smtClean="0">
                                  <a:solidFill>
                                    <a:schemeClr val="tx1"/>
                                  </a:solidFill>
                                  <a:latin typeface="Cambria Math" panose="02040503050406030204" pitchFamily="18" charset="0"/>
                                </a:rPr>
                                <m:t>𝐷</m:t>
                              </m:r>
                              <m:r>
                                <a:rPr lang="en-US" altLang="ja-JP" sz="1400" b="0" i="1" smtClean="0">
                                  <a:solidFill>
                                    <a:schemeClr val="tx1"/>
                                  </a:solidFill>
                                  <a:latin typeface="Cambria Math" panose="02040503050406030204" pitchFamily="18" charset="0"/>
                                </a:rPr>
                                <m:t>1</m:t>
                              </m:r>
                            </m:sub>
                          </m:sSub>
                        </m:num>
                        <m:den>
                          <m:r>
                            <a:rPr lang="en-US" altLang="ja-JP" sz="1400" b="0" i="1" smtClean="0">
                              <a:solidFill>
                                <a:schemeClr val="tx1"/>
                              </a:solidFill>
                              <a:latin typeface="Cambria Math" panose="02040503050406030204" pitchFamily="18" charset="0"/>
                            </a:rPr>
                            <m:t>36</m:t>
                          </m:r>
                          <m:r>
                            <a:rPr lang="en-US" altLang="ja-JP" sz="1400" b="0" i="1" smtClean="0">
                              <a:latin typeface="Cambria Math" panose="02040503050406030204" pitchFamily="18" charset="0"/>
                            </a:rPr>
                            <m:t>0×</m:t>
                          </m:r>
                          <m:sSup>
                            <m:sSupPr>
                              <m:ctrlPr>
                                <a:rPr lang="en-US" altLang="ja-JP" sz="1400" b="0" i="1" smtClean="0">
                                  <a:latin typeface="Cambria Math" panose="02040503050406030204" pitchFamily="18" charset="0"/>
                                </a:rPr>
                              </m:ctrlPr>
                            </m:sSupPr>
                            <m:e>
                              <m:r>
                                <a:rPr lang="en-US" altLang="ja-JP" sz="1400" b="0" i="1" smtClean="0">
                                  <a:latin typeface="Cambria Math" panose="02040503050406030204" pitchFamily="18" charset="0"/>
                                </a:rPr>
                                <m:t>10</m:t>
                              </m:r>
                            </m:e>
                            <m:sup>
                              <m:r>
                                <a:rPr lang="en-US" altLang="ja-JP" sz="1400" b="0" i="1" smtClean="0">
                                  <a:latin typeface="Cambria Math" panose="02040503050406030204" pitchFamily="18" charset="0"/>
                                </a:rPr>
                                <m:t>−3</m:t>
                              </m:r>
                            </m:sup>
                          </m:sSup>
                        </m:den>
                      </m:f>
                      <m:r>
                        <a:rPr lang="en-US" altLang="ja-JP" sz="1400" b="0" i="1" smtClean="0">
                          <a:latin typeface="Cambria Math" panose="02040503050406030204" pitchFamily="18" charset="0"/>
                        </a:rPr>
                        <m:t>∗</m:t>
                      </m:r>
                      <m:sSub>
                        <m:sSubPr>
                          <m:ctrlPr>
                            <a:rPr lang="en-US" altLang="ja-JP" sz="1400" b="0" i="1" smtClean="0">
                              <a:solidFill>
                                <a:schemeClr val="tx1"/>
                              </a:solidFill>
                              <a:latin typeface="Cambria Math" panose="02040503050406030204" pitchFamily="18" charset="0"/>
                            </a:rPr>
                          </m:ctrlPr>
                        </m:sSubPr>
                        <m:e>
                          <m:r>
                            <a:rPr lang="en-US" altLang="ja-JP" sz="1400" b="0" i="1" smtClean="0">
                              <a:solidFill>
                                <a:schemeClr val="tx1"/>
                              </a:solidFill>
                              <a:latin typeface="Cambria Math" panose="02040503050406030204" pitchFamily="18" charset="0"/>
                            </a:rPr>
                            <m:t>𝑊</m:t>
                          </m:r>
                        </m:e>
                        <m:sub>
                          <m:r>
                            <a:rPr lang="en-US" altLang="ja-JP" sz="1400" b="0" i="1" smtClean="0">
                              <a:solidFill>
                                <a:schemeClr val="tx1"/>
                              </a:solidFill>
                              <a:latin typeface="Cambria Math" panose="02040503050406030204" pitchFamily="18" charset="0"/>
                            </a:rPr>
                            <m:t>1</m:t>
                          </m:r>
                        </m:sub>
                      </m:sSub>
                      <m:r>
                        <a:rPr lang="en-US" altLang="ja-JP" sz="1400" b="0" i="1" smtClean="0">
                          <a:latin typeface="Cambria Math" panose="02040503050406030204" pitchFamily="18" charset="0"/>
                        </a:rPr>
                        <m:t>=</m:t>
                      </m:r>
                      <m:sSup>
                        <m:sSupPr>
                          <m:ctrlPr>
                            <a:rPr lang="en-US" altLang="ja-JP" sz="1400" b="0" i="1" smtClean="0">
                              <a:latin typeface="Cambria Math" panose="02040503050406030204" pitchFamily="18" charset="0"/>
                            </a:rPr>
                          </m:ctrlPr>
                        </m:sSupPr>
                        <m:e>
                          <m:r>
                            <a:rPr lang="en-US" altLang="ja-JP" sz="1400" b="0" i="1" smtClean="0">
                              <a:latin typeface="Cambria Math" panose="02040503050406030204" pitchFamily="18" charset="0"/>
                            </a:rPr>
                            <m:t>10</m:t>
                          </m:r>
                        </m:e>
                        <m:sup>
                          <m:r>
                            <a:rPr lang="en-US" altLang="ja-JP" sz="1400" b="0" i="1" smtClean="0">
                              <a:latin typeface="Cambria Math" panose="02040503050406030204" pitchFamily="18" charset="0"/>
                            </a:rPr>
                            <m:t>−4</m:t>
                          </m:r>
                        </m:sup>
                      </m:sSup>
                      <m:r>
                        <a:rPr lang="en-US" altLang="ja-JP" sz="1400" b="0" i="1" smtClean="0">
                          <a:latin typeface="Cambria Math" panose="02040503050406030204" pitchFamily="18" charset="0"/>
                          <a:ea typeface="Cambria Math" panose="02040503050406030204" pitchFamily="18" charset="0"/>
                        </a:rPr>
                        <m:t>⟺</m:t>
                      </m:r>
                      <m:sSub>
                        <m:sSubPr>
                          <m:ctrlPr>
                            <a:rPr lang="en-US" altLang="ja-JP" sz="1400" b="0" i="1" smtClean="0">
                              <a:solidFill>
                                <a:schemeClr val="tx1"/>
                              </a:solidFill>
                              <a:latin typeface="Cambria Math" panose="02040503050406030204" pitchFamily="18" charset="0"/>
                              <a:ea typeface="Cambria Math" panose="02040503050406030204" pitchFamily="18" charset="0"/>
                            </a:rPr>
                          </m:ctrlPr>
                        </m:sSubPr>
                        <m:e>
                          <m:r>
                            <a:rPr lang="en-US" altLang="ja-JP" sz="1400" b="0" i="1" smtClean="0">
                              <a:solidFill>
                                <a:schemeClr val="tx1"/>
                              </a:solidFill>
                              <a:latin typeface="Cambria Math" panose="02040503050406030204" pitchFamily="18" charset="0"/>
                              <a:ea typeface="Cambria Math" panose="02040503050406030204" pitchFamily="18" charset="0"/>
                            </a:rPr>
                            <m:t>𝑊</m:t>
                          </m:r>
                        </m:e>
                        <m:sub>
                          <m:r>
                            <a:rPr lang="en-US" altLang="ja-JP" sz="1400" b="0" i="1" smtClean="0">
                              <a:solidFill>
                                <a:schemeClr val="tx1"/>
                              </a:solidFill>
                              <a:latin typeface="Cambria Math" panose="02040503050406030204" pitchFamily="18" charset="0"/>
                              <a:ea typeface="Cambria Math" panose="02040503050406030204" pitchFamily="18" charset="0"/>
                            </a:rPr>
                            <m:t>1</m:t>
                          </m:r>
                        </m:sub>
                      </m:sSub>
                      <m:r>
                        <a:rPr lang="en-US" altLang="ja-JP" sz="1400" b="0" i="1" smtClean="0">
                          <a:latin typeface="Cambria Math" panose="02040503050406030204" pitchFamily="18" charset="0"/>
                          <a:ea typeface="Cambria Math" panose="02040503050406030204" pitchFamily="18" charset="0"/>
                        </a:rPr>
                        <m:t>=</m:t>
                      </m:r>
                      <m:f>
                        <m:fPr>
                          <m:ctrlPr>
                            <a:rPr lang="en-US" altLang="ja-JP" sz="1400" b="0" i="1" smtClean="0">
                              <a:latin typeface="Cambria Math" panose="02040503050406030204" pitchFamily="18" charset="0"/>
                              <a:ea typeface="Cambria Math" panose="02040503050406030204" pitchFamily="18" charset="0"/>
                            </a:rPr>
                          </m:ctrlPr>
                        </m:fPr>
                        <m:num>
                          <m:r>
                            <a:rPr lang="en-US" altLang="ja-JP" sz="1400" b="0" i="1" smtClean="0">
                              <a:latin typeface="Cambria Math" panose="02040503050406030204" pitchFamily="18" charset="0"/>
                              <a:ea typeface="Cambria Math" panose="02040503050406030204" pitchFamily="18" charset="0"/>
                            </a:rPr>
                            <m:t>360</m:t>
                          </m:r>
                        </m:num>
                        <m:den>
                          <m:r>
                            <a:rPr lang="en-US" altLang="ja-JP" sz="1400" b="0" i="1" smtClean="0">
                              <a:latin typeface="Cambria Math" panose="02040503050406030204" pitchFamily="18" charset="0"/>
                              <a:ea typeface="Cambria Math" panose="02040503050406030204" pitchFamily="18" charset="0"/>
                            </a:rPr>
                            <m:t>135∗</m:t>
                          </m:r>
                          <m:sSub>
                            <m:sSubPr>
                              <m:ctrlPr>
                                <a:rPr lang="en-US" altLang="ja-JP" sz="1400" b="0" i="1" smtClean="0">
                                  <a:solidFill>
                                    <a:schemeClr val="tx1"/>
                                  </a:solidFill>
                                  <a:latin typeface="Cambria Math" panose="02040503050406030204" pitchFamily="18" charset="0"/>
                                  <a:ea typeface="Cambria Math" panose="02040503050406030204" pitchFamily="18" charset="0"/>
                                </a:rPr>
                              </m:ctrlPr>
                            </m:sSubPr>
                            <m:e>
                              <m:r>
                                <a:rPr lang="en-US" altLang="ja-JP" sz="1400" b="0" i="1" smtClean="0">
                                  <a:solidFill>
                                    <a:schemeClr val="tx1"/>
                                  </a:solidFill>
                                  <a:latin typeface="Cambria Math" panose="02040503050406030204" pitchFamily="18" charset="0"/>
                                  <a:ea typeface="Cambria Math" panose="02040503050406030204" pitchFamily="18" charset="0"/>
                                </a:rPr>
                                <m:t>𝐼</m:t>
                              </m:r>
                            </m:e>
                            <m:sub>
                              <m:r>
                                <a:rPr lang="en-US" altLang="ja-JP" sz="1400" b="0" i="1" smtClean="0">
                                  <a:solidFill>
                                    <a:schemeClr val="tx1"/>
                                  </a:solidFill>
                                  <a:latin typeface="Cambria Math" panose="02040503050406030204" pitchFamily="18" charset="0"/>
                                  <a:ea typeface="Cambria Math" panose="02040503050406030204" pitchFamily="18" charset="0"/>
                                </a:rPr>
                                <m:t>𝐷</m:t>
                              </m:r>
                              <m:r>
                                <a:rPr lang="en-US" altLang="ja-JP" sz="1400" b="0" i="1" smtClean="0">
                                  <a:solidFill>
                                    <a:schemeClr val="tx1"/>
                                  </a:solidFill>
                                  <a:latin typeface="Cambria Math" panose="02040503050406030204" pitchFamily="18" charset="0"/>
                                  <a:ea typeface="Cambria Math" panose="02040503050406030204" pitchFamily="18" charset="0"/>
                                </a:rPr>
                                <m:t>1</m:t>
                              </m:r>
                            </m:sub>
                          </m:sSub>
                        </m:den>
                      </m:f>
                      <m:r>
                        <a:rPr lang="en-US" altLang="ja-JP" sz="1400" b="0" i="1" smtClean="0">
                          <a:latin typeface="Cambria Math" panose="02040503050406030204" pitchFamily="18" charset="0"/>
                          <a:ea typeface="Cambria Math" panose="02040503050406030204" pitchFamily="18" charset="0"/>
                        </a:rPr>
                        <m:t>×</m:t>
                      </m:r>
                      <m:sSup>
                        <m:sSupPr>
                          <m:ctrlPr>
                            <a:rPr lang="en-US" altLang="ja-JP" sz="1400" b="0" i="1" smtClean="0">
                              <a:latin typeface="Cambria Math" panose="02040503050406030204" pitchFamily="18" charset="0"/>
                              <a:ea typeface="Cambria Math" panose="02040503050406030204" pitchFamily="18" charset="0"/>
                            </a:rPr>
                          </m:ctrlPr>
                        </m:sSupPr>
                        <m:e>
                          <m:r>
                            <a:rPr lang="en-US" altLang="ja-JP" sz="1400" b="0" i="1" smtClean="0">
                              <a:latin typeface="Cambria Math" panose="02040503050406030204" pitchFamily="18" charset="0"/>
                              <a:ea typeface="Cambria Math" panose="02040503050406030204" pitchFamily="18" charset="0"/>
                            </a:rPr>
                            <m:t>10</m:t>
                          </m:r>
                        </m:e>
                        <m:sup>
                          <m:r>
                            <a:rPr lang="en-US" altLang="ja-JP" sz="1400" b="0" i="1" smtClean="0">
                              <a:latin typeface="Cambria Math" panose="02040503050406030204" pitchFamily="18" charset="0"/>
                              <a:ea typeface="Cambria Math" panose="02040503050406030204" pitchFamily="18" charset="0"/>
                            </a:rPr>
                            <m:t>−7</m:t>
                          </m:r>
                        </m:sup>
                      </m:sSup>
                      <m:r>
                        <a:rPr lang="en-US" altLang="ja-JP" sz="1400" b="0" i="1" smtClean="0">
                          <a:latin typeface="Cambria Math" panose="02040503050406030204" pitchFamily="18" charset="0"/>
                          <a:ea typeface="Cambria Math" panose="02040503050406030204" pitchFamily="18" charset="0"/>
                        </a:rPr>
                        <m:t> [</m:t>
                      </m:r>
                      <m:r>
                        <a:rPr lang="en-US" altLang="ja-JP" sz="1400" b="0" i="1" smtClean="0">
                          <a:latin typeface="Cambria Math" panose="02040503050406030204" pitchFamily="18" charset="0"/>
                          <a:ea typeface="Cambria Math" panose="02040503050406030204" pitchFamily="18" charset="0"/>
                        </a:rPr>
                        <m:t>𝑚</m:t>
                      </m:r>
                      <m:r>
                        <a:rPr lang="en-US" altLang="ja-JP" sz="1400" b="0" i="1" smtClean="0">
                          <a:latin typeface="Cambria Math" panose="02040503050406030204" pitchFamily="18" charset="0"/>
                          <a:ea typeface="Cambria Math" panose="02040503050406030204" pitchFamily="18" charset="0"/>
                        </a:rPr>
                        <m:t>]</m:t>
                      </m:r>
                    </m:oMath>
                  </m:oMathPara>
                </a14:m>
                <a:endParaRPr lang="en-US" altLang="ja-JP" sz="1400" dirty="0"/>
              </a:p>
            </p:txBody>
          </p:sp>
        </mc:Choice>
        <mc:Fallback xmlns="">
          <p:sp>
            <p:nvSpPr>
              <p:cNvPr id="8" name="テキスト ボックス 7">
                <a:extLst>
                  <a:ext uri="{FF2B5EF4-FFF2-40B4-BE49-F238E27FC236}">
                    <a16:creationId xmlns:a16="http://schemas.microsoft.com/office/drawing/2014/main" id="{7230A5B2-9F48-8D6C-6380-6664E2205AF4}"/>
                  </a:ext>
                </a:extLst>
              </p:cNvPr>
              <p:cNvSpPr txBox="1">
                <a:spLocks noRot="1" noChangeAspect="1" noMove="1" noResize="1" noEditPoints="1" noAdjustHandles="1" noChangeArrowheads="1" noChangeShapeType="1" noTextEdit="1"/>
              </p:cNvSpPr>
              <p:nvPr/>
            </p:nvSpPr>
            <p:spPr>
              <a:xfrm>
                <a:off x="812801" y="1682810"/>
                <a:ext cx="9158513" cy="728854"/>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8B95E914-023A-0275-3922-6225DD41113E}"/>
                  </a:ext>
                </a:extLst>
              </p:cNvPr>
              <p:cNvSpPr txBox="1"/>
              <p:nvPr/>
            </p:nvSpPr>
            <p:spPr>
              <a:xfrm>
                <a:off x="812801" y="2688714"/>
                <a:ext cx="8725274" cy="559769"/>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𝐼</m:t>
                          </m:r>
                        </m:e>
                        <m:sub>
                          <m:r>
                            <a:rPr kumimoji="1" lang="en-US" altLang="ja-JP" sz="1400" b="0" i="1" smtClean="0">
                              <a:latin typeface="Cambria Math" panose="02040503050406030204" pitchFamily="18" charset="0"/>
                            </a:rPr>
                            <m:t>𝐷</m:t>
                          </m:r>
                          <m:r>
                            <a:rPr kumimoji="1" lang="en-US" altLang="ja-JP" sz="1400" b="0" i="1" smtClean="0">
                              <a:latin typeface="Cambria Math" panose="02040503050406030204" pitchFamily="18" charset="0"/>
                            </a:rPr>
                            <m:t>1</m:t>
                          </m:r>
                        </m:sub>
                      </m:sSub>
                      <m:r>
                        <a:rPr kumimoji="1" lang="en-US" altLang="ja-JP" sz="1400" b="0" i="1" smtClean="0">
                          <a:latin typeface="Cambria Math" panose="02040503050406030204" pitchFamily="18" charset="0"/>
                        </a:rPr>
                        <m:t>=</m:t>
                      </m:r>
                      <m:f>
                        <m:fPr>
                          <m:ctrlPr>
                            <a:rPr lang="en-US" altLang="ja-JP" sz="1400" i="1">
                              <a:latin typeface="Cambria Math" panose="02040503050406030204" pitchFamily="18" charset="0"/>
                              <a:ea typeface="Cambria Math" panose="02040503050406030204" pitchFamily="18" charset="0"/>
                            </a:rPr>
                          </m:ctrlPr>
                        </m:fPr>
                        <m:num>
                          <m:r>
                            <a:rPr lang="en-US" altLang="ja-JP" sz="1400" i="1">
                              <a:latin typeface="Cambria Math" panose="02040503050406030204" pitchFamily="18" charset="0"/>
                              <a:ea typeface="Cambria Math" panose="02040503050406030204" pitchFamily="18" charset="0"/>
                            </a:rPr>
                            <m:t>1</m:t>
                          </m:r>
                          <m:r>
                            <a:rPr lang="en-US" altLang="ja-JP" sz="1400" b="0" i="1" smtClean="0">
                              <a:latin typeface="Cambria Math" panose="02040503050406030204" pitchFamily="18" charset="0"/>
                              <a:ea typeface="Cambria Math" panose="02040503050406030204" pitchFamily="18" charset="0"/>
                            </a:rPr>
                            <m:t>35</m:t>
                          </m:r>
                          <m:r>
                            <a:rPr lang="en-US" altLang="ja-JP" sz="1400" i="1">
                              <a:latin typeface="Cambria Math" panose="02040503050406030204" pitchFamily="18" charset="0"/>
                              <a:ea typeface="Cambria Math" panose="02040503050406030204" pitchFamily="18" charset="0"/>
                            </a:rPr>
                            <m:t>∗</m:t>
                          </m:r>
                          <m:sSup>
                            <m:sSupPr>
                              <m:ctrlPr>
                                <a:rPr lang="en-US" altLang="ja-JP" sz="1400" b="0" i="1" smtClean="0">
                                  <a:latin typeface="Cambria Math" panose="02040503050406030204" pitchFamily="18" charset="0"/>
                                  <a:ea typeface="Cambria Math" panose="02040503050406030204" pitchFamily="18" charset="0"/>
                                </a:rPr>
                              </m:ctrlPr>
                            </m:sSupPr>
                            <m:e>
                              <m:d>
                                <m:dPr>
                                  <m:ctrlPr>
                                    <a:rPr lang="en-US" altLang="ja-JP" sz="1400" i="1">
                                      <a:latin typeface="Cambria Math" panose="02040503050406030204" pitchFamily="18" charset="0"/>
                                      <a:ea typeface="Cambria Math" panose="02040503050406030204" pitchFamily="18" charset="0"/>
                                    </a:rPr>
                                  </m:ctrlPr>
                                </m:dPr>
                                <m:e>
                                  <m:r>
                                    <a:rPr lang="en-US" altLang="ja-JP" sz="1400" i="1">
                                      <a:latin typeface="Cambria Math" panose="02040503050406030204" pitchFamily="18" charset="0"/>
                                      <a:ea typeface="Cambria Math" panose="02040503050406030204" pitchFamily="18" charset="0"/>
                                    </a:rPr>
                                    <m:t>0.</m:t>
                                  </m:r>
                                  <m:r>
                                    <a:rPr lang="en-US" altLang="ja-JP" sz="1400" b="0" i="1" smtClean="0">
                                      <a:latin typeface="Cambria Math" panose="02040503050406030204" pitchFamily="18" charset="0"/>
                                      <a:ea typeface="Cambria Math" panose="02040503050406030204" pitchFamily="18" charset="0"/>
                                    </a:rPr>
                                    <m:t>85</m:t>
                                  </m:r>
                                  <m:r>
                                    <a:rPr lang="en-US" altLang="ja-JP" sz="1400" i="1">
                                      <a:latin typeface="Cambria Math" panose="02040503050406030204" pitchFamily="18" charset="0"/>
                                      <a:ea typeface="Cambria Math" panose="02040503050406030204" pitchFamily="18" charset="0"/>
                                    </a:rPr>
                                    <m:t>−</m:t>
                                  </m:r>
                                  <m:sSub>
                                    <m:sSubPr>
                                      <m:ctrlPr>
                                        <a:rPr lang="en-US" altLang="ja-JP" sz="1400" i="1">
                                          <a:latin typeface="Cambria Math" panose="02040503050406030204" pitchFamily="18" charset="0"/>
                                          <a:ea typeface="Cambria Math" panose="02040503050406030204" pitchFamily="18" charset="0"/>
                                        </a:rPr>
                                      </m:ctrlPr>
                                    </m:sSubPr>
                                    <m:e>
                                      <m:r>
                                        <a:rPr lang="en-US" altLang="ja-JP" sz="1400" i="1">
                                          <a:latin typeface="Cambria Math" panose="02040503050406030204" pitchFamily="18" charset="0"/>
                                          <a:ea typeface="Cambria Math" panose="02040503050406030204" pitchFamily="18" charset="0"/>
                                        </a:rPr>
                                        <m:t>𝑉</m:t>
                                      </m:r>
                                    </m:e>
                                    <m:sub>
                                      <m:r>
                                        <a:rPr lang="en-US" altLang="ja-JP" sz="1400" i="1">
                                          <a:latin typeface="Cambria Math" panose="02040503050406030204" pitchFamily="18" charset="0"/>
                                          <a:ea typeface="Cambria Math" panose="02040503050406030204" pitchFamily="18" charset="0"/>
                                        </a:rPr>
                                        <m:t>𝑂𝑈𝑇</m:t>
                                      </m:r>
                                    </m:sub>
                                  </m:sSub>
                                </m:e>
                              </m:d>
                            </m:e>
                            <m:sup>
                              <m:r>
                                <a:rPr lang="en-US" altLang="ja-JP" sz="1400" b="0" i="1" smtClean="0">
                                  <a:latin typeface="Cambria Math" panose="02040503050406030204" pitchFamily="18" charset="0"/>
                                  <a:ea typeface="Cambria Math" panose="02040503050406030204" pitchFamily="18" charset="0"/>
                                </a:rPr>
                                <m:t>2</m:t>
                              </m:r>
                            </m:sup>
                          </m:sSup>
                        </m:num>
                        <m:den>
                          <m:r>
                            <a:rPr lang="en-US" altLang="ja-JP" sz="1400" b="0" i="1" smtClean="0">
                              <a:latin typeface="Cambria Math" panose="02040503050406030204" pitchFamily="18" charset="0"/>
                              <a:ea typeface="Cambria Math" panose="02040503050406030204" pitchFamily="18" charset="0"/>
                            </a:rPr>
                            <m:t>360</m:t>
                          </m:r>
                        </m:den>
                      </m:f>
                      <m:r>
                        <a:rPr lang="en-US" altLang="ja-JP" sz="1400" i="1">
                          <a:latin typeface="Cambria Math" panose="02040503050406030204" pitchFamily="18" charset="0"/>
                          <a:ea typeface="Cambria Math" panose="02040503050406030204" pitchFamily="18" charset="0"/>
                        </a:rPr>
                        <m:t>×</m:t>
                      </m:r>
                      <m:sSup>
                        <m:sSupPr>
                          <m:ctrlPr>
                            <a:rPr lang="en-US" altLang="ja-JP" sz="1400" i="1">
                              <a:latin typeface="Cambria Math" panose="02040503050406030204" pitchFamily="18" charset="0"/>
                              <a:ea typeface="Cambria Math" panose="02040503050406030204" pitchFamily="18" charset="0"/>
                            </a:rPr>
                          </m:ctrlPr>
                        </m:sSupPr>
                        <m:e>
                          <m:r>
                            <a:rPr lang="en-US" altLang="ja-JP" sz="1400" i="1">
                              <a:latin typeface="Cambria Math" panose="02040503050406030204" pitchFamily="18" charset="0"/>
                              <a:ea typeface="Cambria Math" panose="02040503050406030204" pitchFamily="18" charset="0"/>
                            </a:rPr>
                            <m:t>10</m:t>
                          </m:r>
                        </m:e>
                        <m:sup>
                          <m:r>
                            <a:rPr lang="en-US" altLang="ja-JP" sz="1400" b="0" i="1" smtClean="0">
                              <a:latin typeface="Cambria Math" panose="02040503050406030204" pitchFamily="18" charset="0"/>
                              <a:ea typeface="Cambria Math" panose="02040503050406030204" pitchFamily="18" charset="0"/>
                            </a:rPr>
                            <m:t>3</m:t>
                          </m:r>
                        </m:sup>
                      </m:sSup>
                      <m:r>
                        <a:rPr lang="en-US" altLang="ja-JP" sz="1400" b="0" i="1" smtClean="0">
                          <a:latin typeface="Cambria Math" panose="02040503050406030204" pitchFamily="18" charset="0"/>
                          <a:ea typeface="Cambria Math" panose="02040503050406030204" pitchFamily="18" charset="0"/>
                        </a:rPr>
                        <m:t>∗</m:t>
                      </m:r>
                      <m:f>
                        <m:fPr>
                          <m:ctrlPr>
                            <a:rPr lang="en-US" altLang="ja-JP" sz="1400" i="1">
                              <a:latin typeface="Cambria Math" panose="02040503050406030204" pitchFamily="18" charset="0"/>
                              <a:ea typeface="Cambria Math" panose="02040503050406030204" pitchFamily="18" charset="0"/>
                            </a:rPr>
                          </m:ctrlPr>
                        </m:fPr>
                        <m:num>
                          <m:r>
                            <a:rPr lang="en-US" altLang="ja-JP" sz="1400" b="0" i="1" smtClean="0">
                              <a:latin typeface="Cambria Math" panose="02040503050406030204" pitchFamily="18" charset="0"/>
                              <a:ea typeface="Cambria Math" panose="02040503050406030204" pitchFamily="18" charset="0"/>
                            </a:rPr>
                            <m:t>36</m:t>
                          </m:r>
                          <m:r>
                            <a:rPr lang="en-US" altLang="ja-JP" sz="1400" i="1">
                              <a:latin typeface="Cambria Math" panose="02040503050406030204" pitchFamily="18" charset="0"/>
                              <a:ea typeface="Cambria Math" panose="02040503050406030204" pitchFamily="18" charset="0"/>
                            </a:rPr>
                            <m:t>0</m:t>
                          </m:r>
                        </m:num>
                        <m:den>
                          <m:r>
                            <a:rPr lang="en-US" altLang="ja-JP" sz="1400" i="1">
                              <a:latin typeface="Cambria Math" panose="02040503050406030204" pitchFamily="18" charset="0"/>
                              <a:ea typeface="Cambria Math" panose="02040503050406030204" pitchFamily="18" charset="0"/>
                            </a:rPr>
                            <m:t>1</m:t>
                          </m:r>
                          <m:r>
                            <a:rPr lang="en-US" altLang="ja-JP" sz="1400" b="0" i="1" smtClean="0">
                              <a:latin typeface="Cambria Math" panose="02040503050406030204" pitchFamily="18" charset="0"/>
                              <a:ea typeface="Cambria Math" panose="02040503050406030204" pitchFamily="18" charset="0"/>
                            </a:rPr>
                            <m:t>35</m:t>
                          </m:r>
                          <m:r>
                            <a:rPr lang="en-US" altLang="ja-JP" sz="1400" i="1">
                              <a:latin typeface="Cambria Math" panose="02040503050406030204" pitchFamily="18" charset="0"/>
                              <a:ea typeface="Cambria Math" panose="02040503050406030204" pitchFamily="18" charset="0"/>
                            </a:rPr>
                            <m:t>∗</m:t>
                          </m:r>
                          <m:sSub>
                            <m:sSubPr>
                              <m:ctrlPr>
                                <a:rPr lang="en-US" altLang="ja-JP" sz="1400" i="1">
                                  <a:latin typeface="Cambria Math" panose="02040503050406030204" pitchFamily="18" charset="0"/>
                                  <a:ea typeface="Cambria Math" panose="02040503050406030204" pitchFamily="18" charset="0"/>
                                </a:rPr>
                              </m:ctrlPr>
                            </m:sSubPr>
                            <m:e>
                              <m:r>
                                <a:rPr lang="en-US" altLang="ja-JP" sz="1400" i="1">
                                  <a:latin typeface="Cambria Math" panose="02040503050406030204" pitchFamily="18" charset="0"/>
                                  <a:ea typeface="Cambria Math" panose="02040503050406030204" pitchFamily="18" charset="0"/>
                                </a:rPr>
                                <m:t>𝐼</m:t>
                              </m:r>
                            </m:e>
                            <m:sub>
                              <m:r>
                                <a:rPr lang="en-US" altLang="ja-JP" sz="1400" i="1">
                                  <a:latin typeface="Cambria Math" panose="02040503050406030204" pitchFamily="18" charset="0"/>
                                  <a:ea typeface="Cambria Math" panose="02040503050406030204" pitchFamily="18" charset="0"/>
                                </a:rPr>
                                <m:t>𝐷</m:t>
                              </m:r>
                              <m:r>
                                <a:rPr lang="en-US" altLang="ja-JP" sz="1400" i="1">
                                  <a:latin typeface="Cambria Math" panose="02040503050406030204" pitchFamily="18" charset="0"/>
                                  <a:ea typeface="Cambria Math" panose="02040503050406030204" pitchFamily="18" charset="0"/>
                                </a:rPr>
                                <m:t>1</m:t>
                              </m:r>
                            </m:sub>
                          </m:sSub>
                        </m:den>
                      </m:f>
                      <m:r>
                        <a:rPr lang="en-US" altLang="ja-JP" sz="1400" i="1">
                          <a:latin typeface="Cambria Math" panose="02040503050406030204" pitchFamily="18" charset="0"/>
                          <a:ea typeface="Cambria Math" panose="02040503050406030204" pitchFamily="18" charset="0"/>
                        </a:rPr>
                        <m:t>×</m:t>
                      </m:r>
                      <m:sSup>
                        <m:sSupPr>
                          <m:ctrlPr>
                            <a:rPr lang="en-US" altLang="ja-JP" sz="1400" i="1">
                              <a:latin typeface="Cambria Math" panose="02040503050406030204" pitchFamily="18" charset="0"/>
                              <a:ea typeface="Cambria Math" panose="02040503050406030204" pitchFamily="18" charset="0"/>
                            </a:rPr>
                          </m:ctrlPr>
                        </m:sSupPr>
                        <m:e>
                          <m:r>
                            <a:rPr lang="en-US" altLang="ja-JP" sz="1400" i="1">
                              <a:latin typeface="Cambria Math" panose="02040503050406030204" pitchFamily="18" charset="0"/>
                              <a:ea typeface="Cambria Math" panose="02040503050406030204" pitchFamily="18" charset="0"/>
                            </a:rPr>
                            <m:t>10</m:t>
                          </m:r>
                        </m:e>
                        <m:sup>
                          <m:r>
                            <a:rPr lang="en-US" altLang="ja-JP" sz="1400" i="1">
                              <a:latin typeface="Cambria Math" panose="02040503050406030204" pitchFamily="18" charset="0"/>
                              <a:ea typeface="Cambria Math" panose="02040503050406030204" pitchFamily="18" charset="0"/>
                            </a:rPr>
                            <m:t>−7</m:t>
                          </m:r>
                        </m:sup>
                      </m:sSup>
                      <m:r>
                        <a:rPr lang="en-US" altLang="ja-JP" sz="1400" b="0" i="1" smtClean="0">
                          <a:latin typeface="Cambria Math" panose="02040503050406030204" pitchFamily="18" charset="0"/>
                          <a:ea typeface="Cambria Math" panose="02040503050406030204" pitchFamily="18" charset="0"/>
                        </a:rPr>
                        <m:t>=</m:t>
                      </m:r>
                      <m:f>
                        <m:fPr>
                          <m:ctrlPr>
                            <a:rPr lang="en-US" altLang="ja-JP" sz="1400" b="0" i="1" smtClean="0">
                              <a:latin typeface="Cambria Math" panose="02040503050406030204" pitchFamily="18" charset="0"/>
                              <a:ea typeface="Cambria Math" panose="02040503050406030204" pitchFamily="18" charset="0"/>
                            </a:rPr>
                          </m:ctrlPr>
                        </m:fPr>
                        <m:num>
                          <m:sSup>
                            <m:sSupPr>
                              <m:ctrlPr>
                                <a:rPr lang="en-US" altLang="ja-JP" sz="1400" b="0" i="1" smtClean="0">
                                  <a:latin typeface="Cambria Math" panose="02040503050406030204" pitchFamily="18" charset="0"/>
                                  <a:ea typeface="Cambria Math" panose="02040503050406030204" pitchFamily="18" charset="0"/>
                                </a:rPr>
                              </m:ctrlPr>
                            </m:sSupPr>
                            <m:e>
                              <m:d>
                                <m:dPr>
                                  <m:ctrlPr>
                                    <a:rPr lang="en-US" altLang="ja-JP" sz="1400" b="0" i="1" smtClean="0">
                                      <a:latin typeface="Cambria Math" panose="02040503050406030204" pitchFamily="18" charset="0"/>
                                      <a:ea typeface="Cambria Math" panose="02040503050406030204" pitchFamily="18" charset="0"/>
                                    </a:rPr>
                                  </m:ctrlPr>
                                </m:dPr>
                                <m:e>
                                  <m:r>
                                    <a:rPr lang="en-US" altLang="ja-JP" sz="1400" b="0" i="1" smtClean="0">
                                      <a:latin typeface="Cambria Math" panose="02040503050406030204" pitchFamily="18" charset="0"/>
                                      <a:ea typeface="Cambria Math" panose="02040503050406030204" pitchFamily="18" charset="0"/>
                                    </a:rPr>
                                    <m:t>0.85−</m:t>
                                  </m:r>
                                  <m:sSub>
                                    <m:sSubPr>
                                      <m:ctrlPr>
                                        <a:rPr lang="en-US" altLang="ja-JP" sz="1400" b="0" i="1" smtClean="0">
                                          <a:latin typeface="Cambria Math" panose="02040503050406030204" pitchFamily="18" charset="0"/>
                                          <a:ea typeface="Cambria Math" panose="02040503050406030204" pitchFamily="18" charset="0"/>
                                        </a:rPr>
                                      </m:ctrlPr>
                                    </m:sSubPr>
                                    <m:e>
                                      <m:r>
                                        <a:rPr lang="en-US" altLang="ja-JP" sz="1400" b="0" i="1" smtClean="0">
                                          <a:latin typeface="Cambria Math" panose="02040503050406030204" pitchFamily="18" charset="0"/>
                                          <a:ea typeface="Cambria Math" panose="02040503050406030204" pitchFamily="18" charset="0"/>
                                        </a:rPr>
                                        <m:t>𝑉</m:t>
                                      </m:r>
                                    </m:e>
                                    <m:sub>
                                      <m:r>
                                        <a:rPr lang="en-US" altLang="ja-JP" sz="1400" b="0" i="1" smtClean="0">
                                          <a:latin typeface="Cambria Math" panose="02040503050406030204" pitchFamily="18" charset="0"/>
                                          <a:ea typeface="Cambria Math" panose="02040503050406030204" pitchFamily="18" charset="0"/>
                                        </a:rPr>
                                        <m:t>𝑂𝑈𝑇</m:t>
                                      </m:r>
                                    </m:sub>
                                  </m:sSub>
                                </m:e>
                              </m:d>
                            </m:e>
                            <m:sup>
                              <m:r>
                                <a:rPr lang="en-US" altLang="ja-JP" sz="1400" b="0" i="1" smtClean="0">
                                  <a:latin typeface="Cambria Math" panose="02040503050406030204" pitchFamily="18" charset="0"/>
                                  <a:ea typeface="Cambria Math" panose="02040503050406030204" pitchFamily="18" charset="0"/>
                                </a:rPr>
                                <m:t>2</m:t>
                              </m:r>
                            </m:sup>
                          </m:sSup>
                        </m:num>
                        <m:den>
                          <m:sSub>
                            <m:sSubPr>
                              <m:ctrlPr>
                                <a:rPr lang="en-US" altLang="ja-JP" sz="1400" b="0" i="1" smtClean="0">
                                  <a:latin typeface="Cambria Math" panose="02040503050406030204" pitchFamily="18" charset="0"/>
                                  <a:ea typeface="Cambria Math" panose="02040503050406030204" pitchFamily="18" charset="0"/>
                                </a:rPr>
                              </m:ctrlPr>
                            </m:sSubPr>
                            <m:e>
                              <m:r>
                                <a:rPr lang="en-US" altLang="ja-JP" sz="1400" b="0" i="1" smtClean="0">
                                  <a:latin typeface="Cambria Math" panose="02040503050406030204" pitchFamily="18" charset="0"/>
                                  <a:ea typeface="Cambria Math" panose="02040503050406030204" pitchFamily="18" charset="0"/>
                                </a:rPr>
                                <m:t>𝐼</m:t>
                              </m:r>
                            </m:e>
                            <m:sub>
                              <m:r>
                                <a:rPr lang="en-US" altLang="ja-JP" sz="1400" b="0" i="1" smtClean="0">
                                  <a:latin typeface="Cambria Math" panose="02040503050406030204" pitchFamily="18" charset="0"/>
                                  <a:ea typeface="Cambria Math" panose="02040503050406030204" pitchFamily="18" charset="0"/>
                                </a:rPr>
                                <m:t>𝐷</m:t>
                              </m:r>
                              <m:r>
                                <a:rPr lang="en-US" altLang="ja-JP" sz="1400" b="0" i="1" smtClean="0">
                                  <a:latin typeface="Cambria Math" panose="02040503050406030204" pitchFamily="18" charset="0"/>
                                  <a:ea typeface="Cambria Math" panose="02040503050406030204" pitchFamily="18" charset="0"/>
                                </a:rPr>
                                <m:t>1</m:t>
                              </m:r>
                            </m:sub>
                          </m:sSub>
                        </m:den>
                      </m:f>
                      <m:r>
                        <a:rPr lang="en-US" altLang="ja-JP" sz="1400" b="0" i="1" smtClean="0">
                          <a:latin typeface="Cambria Math" panose="02040503050406030204" pitchFamily="18" charset="0"/>
                          <a:ea typeface="Cambria Math" panose="02040503050406030204" pitchFamily="18" charset="0"/>
                        </a:rPr>
                        <m:t>×</m:t>
                      </m:r>
                      <m:sSup>
                        <m:sSupPr>
                          <m:ctrlPr>
                            <a:rPr lang="en-US" altLang="ja-JP" sz="1400" b="0" i="1" smtClean="0">
                              <a:latin typeface="Cambria Math" panose="02040503050406030204" pitchFamily="18" charset="0"/>
                              <a:ea typeface="Cambria Math" panose="02040503050406030204" pitchFamily="18" charset="0"/>
                            </a:rPr>
                          </m:ctrlPr>
                        </m:sSupPr>
                        <m:e>
                          <m:r>
                            <a:rPr lang="en-US" altLang="ja-JP" sz="1400" b="0" i="1" smtClean="0">
                              <a:latin typeface="Cambria Math" panose="02040503050406030204" pitchFamily="18" charset="0"/>
                              <a:ea typeface="Cambria Math" panose="02040503050406030204" pitchFamily="18" charset="0"/>
                            </a:rPr>
                            <m:t>10</m:t>
                          </m:r>
                        </m:e>
                        <m:sup>
                          <m:r>
                            <a:rPr lang="en-US" altLang="ja-JP" sz="1400" b="0" i="1" smtClean="0">
                              <a:latin typeface="Cambria Math" panose="02040503050406030204" pitchFamily="18" charset="0"/>
                              <a:ea typeface="Cambria Math" panose="02040503050406030204" pitchFamily="18" charset="0"/>
                            </a:rPr>
                            <m:t>−4</m:t>
                          </m:r>
                        </m:sup>
                      </m:sSup>
                      <m:r>
                        <a:rPr lang="en-US" altLang="ja-JP" sz="1400" b="0" i="1" smtClean="0">
                          <a:latin typeface="Cambria Math" panose="02040503050406030204" pitchFamily="18" charset="0"/>
                          <a:ea typeface="Cambria Math" panose="02040503050406030204" pitchFamily="18" charset="0"/>
                        </a:rPr>
                        <m:t>⟺</m:t>
                      </m:r>
                      <m:sSubSup>
                        <m:sSubSupPr>
                          <m:ctrlPr>
                            <a:rPr lang="en-US" altLang="ja-JP" sz="1400" b="0" i="1" smtClean="0">
                              <a:latin typeface="Cambria Math" panose="02040503050406030204" pitchFamily="18" charset="0"/>
                              <a:ea typeface="Cambria Math" panose="02040503050406030204" pitchFamily="18" charset="0"/>
                            </a:rPr>
                          </m:ctrlPr>
                        </m:sSubSupPr>
                        <m:e>
                          <m:r>
                            <a:rPr lang="en-US" altLang="ja-JP" sz="1400" b="0" i="1" smtClean="0">
                              <a:latin typeface="Cambria Math" panose="02040503050406030204" pitchFamily="18" charset="0"/>
                              <a:ea typeface="Cambria Math" panose="02040503050406030204" pitchFamily="18" charset="0"/>
                            </a:rPr>
                            <m:t>𝐼</m:t>
                          </m:r>
                        </m:e>
                        <m:sub>
                          <m:r>
                            <a:rPr lang="en-US" altLang="ja-JP" sz="1400" b="0" i="1" smtClean="0">
                              <a:latin typeface="Cambria Math" panose="02040503050406030204" pitchFamily="18" charset="0"/>
                              <a:ea typeface="Cambria Math" panose="02040503050406030204" pitchFamily="18" charset="0"/>
                            </a:rPr>
                            <m:t>𝐷</m:t>
                          </m:r>
                          <m:r>
                            <a:rPr lang="en-US" altLang="ja-JP" sz="1400" b="0" i="1" smtClean="0">
                              <a:latin typeface="Cambria Math" panose="02040503050406030204" pitchFamily="18" charset="0"/>
                              <a:ea typeface="Cambria Math" panose="02040503050406030204" pitchFamily="18" charset="0"/>
                            </a:rPr>
                            <m:t>1</m:t>
                          </m:r>
                        </m:sub>
                        <m:sup>
                          <m:r>
                            <a:rPr lang="en-US" altLang="ja-JP" sz="1400" b="0" i="1" smtClean="0">
                              <a:latin typeface="Cambria Math" panose="02040503050406030204" pitchFamily="18" charset="0"/>
                              <a:ea typeface="Cambria Math" panose="02040503050406030204" pitchFamily="18" charset="0"/>
                            </a:rPr>
                            <m:t>2</m:t>
                          </m:r>
                        </m:sup>
                      </m:sSubSup>
                      <m:r>
                        <a:rPr lang="en-US" altLang="ja-JP" sz="1400" b="0" i="1" smtClean="0">
                          <a:latin typeface="Cambria Math" panose="02040503050406030204" pitchFamily="18" charset="0"/>
                          <a:ea typeface="Cambria Math" panose="02040503050406030204" pitchFamily="18" charset="0"/>
                        </a:rPr>
                        <m:t>=</m:t>
                      </m:r>
                      <m:sSup>
                        <m:sSupPr>
                          <m:ctrlPr>
                            <a:rPr lang="en-US" altLang="ja-JP" sz="1400" b="0" i="1" smtClean="0">
                              <a:latin typeface="Cambria Math" panose="02040503050406030204" pitchFamily="18" charset="0"/>
                              <a:ea typeface="Cambria Math" panose="02040503050406030204" pitchFamily="18" charset="0"/>
                            </a:rPr>
                          </m:ctrlPr>
                        </m:sSupPr>
                        <m:e>
                          <m:d>
                            <m:dPr>
                              <m:ctrlPr>
                                <a:rPr lang="en-US" altLang="ja-JP" sz="1400" b="0" i="1" smtClean="0">
                                  <a:latin typeface="Cambria Math" panose="02040503050406030204" pitchFamily="18" charset="0"/>
                                  <a:ea typeface="Cambria Math" panose="02040503050406030204" pitchFamily="18" charset="0"/>
                                </a:rPr>
                              </m:ctrlPr>
                            </m:dPr>
                            <m:e>
                              <m:r>
                                <a:rPr lang="en-US" altLang="ja-JP" sz="1400" b="0" i="1" smtClean="0">
                                  <a:latin typeface="Cambria Math" panose="02040503050406030204" pitchFamily="18" charset="0"/>
                                  <a:ea typeface="Cambria Math" panose="02040503050406030204" pitchFamily="18" charset="0"/>
                                </a:rPr>
                                <m:t>0.85−</m:t>
                              </m:r>
                              <m:sSub>
                                <m:sSubPr>
                                  <m:ctrlPr>
                                    <a:rPr lang="en-US" altLang="ja-JP" sz="1400" b="0" i="1" smtClean="0">
                                      <a:latin typeface="Cambria Math" panose="02040503050406030204" pitchFamily="18" charset="0"/>
                                      <a:ea typeface="Cambria Math" panose="02040503050406030204" pitchFamily="18" charset="0"/>
                                    </a:rPr>
                                  </m:ctrlPr>
                                </m:sSubPr>
                                <m:e>
                                  <m:r>
                                    <a:rPr lang="en-US" altLang="ja-JP" sz="1400" b="0" i="1" smtClean="0">
                                      <a:latin typeface="Cambria Math" panose="02040503050406030204" pitchFamily="18" charset="0"/>
                                      <a:ea typeface="Cambria Math" panose="02040503050406030204" pitchFamily="18" charset="0"/>
                                    </a:rPr>
                                    <m:t>𝑉</m:t>
                                  </m:r>
                                </m:e>
                                <m:sub>
                                  <m:r>
                                    <a:rPr lang="en-US" altLang="ja-JP" sz="1400" b="0" i="1" smtClean="0">
                                      <a:latin typeface="Cambria Math" panose="02040503050406030204" pitchFamily="18" charset="0"/>
                                      <a:ea typeface="Cambria Math" panose="02040503050406030204" pitchFamily="18" charset="0"/>
                                    </a:rPr>
                                    <m:t>𝑂𝑈𝑇</m:t>
                                  </m:r>
                                </m:sub>
                              </m:sSub>
                            </m:e>
                          </m:d>
                        </m:e>
                        <m:sup>
                          <m:r>
                            <a:rPr lang="en-US" altLang="ja-JP" sz="1400" b="0" i="1" smtClean="0">
                              <a:latin typeface="Cambria Math" panose="02040503050406030204" pitchFamily="18" charset="0"/>
                              <a:ea typeface="Cambria Math" panose="02040503050406030204" pitchFamily="18" charset="0"/>
                            </a:rPr>
                            <m:t>2</m:t>
                          </m:r>
                        </m:sup>
                      </m:sSup>
                      <m:r>
                        <a:rPr lang="en-US" altLang="ja-JP" sz="1400" b="0" i="1" smtClean="0">
                          <a:latin typeface="Cambria Math" panose="02040503050406030204" pitchFamily="18" charset="0"/>
                          <a:ea typeface="Cambria Math" panose="02040503050406030204" pitchFamily="18" charset="0"/>
                        </a:rPr>
                        <m:t>×</m:t>
                      </m:r>
                      <m:sSup>
                        <m:sSupPr>
                          <m:ctrlPr>
                            <a:rPr lang="en-US" altLang="ja-JP" sz="1400" b="0" i="1" smtClean="0">
                              <a:latin typeface="Cambria Math" panose="02040503050406030204" pitchFamily="18" charset="0"/>
                              <a:ea typeface="Cambria Math" panose="02040503050406030204" pitchFamily="18" charset="0"/>
                            </a:rPr>
                          </m:ctrlPr>
                        </m:sSupPr>
                        <m:e>
                          <m:r>
                            <a:rPr lang="en-US" altLang="ja-JP" sz="1400" b="0" i="1" smtClean="0">
                              <a:latin typeface="Cambria Math" panose="02040503050406030204" pitchFamily="18" charset="0"/>
                              <a:ea typeface="Cambria Math" panose="02040503050406030204" pitchFamily="18" charset="0"/>
                            </a:rPr>
                            <m:t>10</m:t>
                          </m:r>
                        </m:e>
                        <m:sup>
                          <m:r>
                            <a:rPr lang="en-US" altLang="ja-JP" sz="1400" b="0" i="1" smtClean="0">
                              <a:latin typeface="Cambria Math" panose="02040503050406030204" pitchFamily="18" charset="0"/>
                              <a:ea typeface="Cambria Math" panose="02040503050406030204" pitchFamily="18" charset="0"/>
                            </a:rPr>
                            <m:t>−4</m:t>
                          </m:r>
                        </m:sup>
                      </m:sSup>
                    </m:oMath>
                  </m:oMathPara>
                </a14:m>
                <a:endParaRPr kumimoji="1" lang="ja-JP" altLang="en-US" sz="1400" dirty="0"/>
              </a:p>
            </p:txBody>
          </p:sp>
        </mc:Choice>
        <mc:Fallback xmlns="">
          <p:sp>
            <p:nvSpPr>
              <p:cNvPr id="9" name="テキスト ボックス 8">
                <a:extLst>
                  <a:ext uri="{FF2B5EF4-FFF2-40B4-BE49-F238E27FC236}">
                    <a16:creationId xmlns:a16="http://schemas.microsoft.com/office/drawing/2014/main" id="{8B95E914-023A-0275-3922-6225DD41113E}"/>
                  </a:ext>
                </a:extLst>
              </p:cNvPr>
              <p:cNvSpPr txBox="1">
                <a:spLocks noRot="1" noChangeAspect="1" noMove="1" noResize="1" noEditPoints="1" noAdjustHandles="1" noChangeArrowheads="1" noChangeShapeType="1" noTextEdit="1"/>
              </p:cNvSpPr>
              <p:nvPr/>
            </p:nvSpPr>
            <p:spPr>
              <a:xfrm>
                <a:off x="812801" y="2688714"/>
                <a:ext cx="8725274" cy="559769"/>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14EE8A1A-B747-D5F9-34B4-AC3E06C45858}"/>
                  </a:ext>
                </a:extLst>
              </p:cNvPr>
              <p:cNvSpPr txBox="1"/>
              <p:nvPr/>
            </p:nvSpPr>
            <p:spPr>
              <a:xfrm>
                <a:off x="812801" y="3222386"/>
                <a:ext cx="2917786" cy="369332"/>
              </a:xfrm>
              <a:prstGeom prst="rect">
                <a:avLst/>
              </a:prstGeom>
              <a:noFill/>
              <a:ln w="19050">
                <a:solidFill>
                  <a:srgbClr val="FF0000"/>
                </a:solid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𝐷</m:t>
                          </m:r>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0.85−</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𝑂𝑈𝑇</m:t>
                              </m:r>
                            </m:sub>
                          </m:sSub>
                        </m:e>
                      </m:d>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10</m:t>
                          </m:r>
                        </m:e>
                        <m:sup>
                          <m:r>
                            <a:rPr kumimoji="1" lang="en-US" altLang="ja-JP" b="0" i="1" smtClean="0">
                              <a:latin typeface="Cambria Math" panose="02040503050406030204" pitchFamily="18" charset="0"/>
                            </a:rPr>
                            <m:t>−2</m:t>
                          </m:r>
                        </m:sup>
                      </m:sSup>
                    </m:oMath>
                  </m:oMathPara>
                </a14:m>
                <a:endParaRPr kumimoji="1" lang="ja-JP" altLang="en-US" dirty="0"/>
              </a:p>
            </p:txBody>
          </p:sp>
        </mc:Choice>
        <mc:Fallback xmlns="">
          <p:sp>
            <p:nvSpPr>
              <p:cNvPr id="3" name="テキスト ボックス 2">
                <a:extLst>
                  <a:ext uri="{FF2B5EF4-FFF2-40B4-BE49-F238E27FC236}">
                    <a16:creationId xmlns:a16="http://schemas.microsoft.com/office/drawing/2014/main" id="{14EE8A1A-B747-D5F9-34B4-AC3E06C45858}"/>
                  </a:ext>
                </a:extLst>
              </p:cNvPr>
              <p:cNvSpPr txBox="1">
                <a:spLocks noRot="1" noChangeAspect="1" noMove="1" noResize="1" noEditPoints="1" noAdjustHandles="1" noChangeArrowheads="1" noChangeShapeType="1" noTextEdit="1"/>
              </p:cNvSpPr>
              <p:nvPr/>
            </p:nvSpPr>
            <p:spPr>
              <a:xfrm>
                <a:off x="812801" y="3222386"/>
                <a:ext cx="2917786" cy="369332"/>
              </a:xfrm>
              <a:prstGeom prst="rect">
                <a:avLst/>
              </a:prstGeom>
              <a:blipFill>
                <a:blip r:embed="rId6"/>
                <a:stretch>
                  <a:fillRect/>
                </a:stretch>
              </a:blipFill>
              <a:ln w="19050">
                <a:solidFill>
                  <a:srgbClr val="FF0000"/>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87920734-6CC7-F261-8CF6-5EAF7892240B}"/>
                  </a:ext>
                </a:extLst>
              </p:cNvPr>
              <p:cNvSpPr txBox="1"/>
              <p:nvPr/>
            </p:nvSpPr>
            <p:spPr>
              <a:xfrm>
                <a:off x="812801" y="4031941"/>
                <a:ext cx="2968313" cy="307777"/>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en-US" altLang="ja-JP" sz="1400" i="1" smtClean="0">
                          <a:latin typeface="Cambria Math" panose="02040503050406030204" pitchFamily="18" charset="0"/>
                        </a:rPr>
                        <m:t>0.</m:t>
                      </m:r>
                      <m:r>
                        <a:rPr lang="en-US" altLang="ja-JP" sz="1400" b="0" i="1" smtClean="0">
                          <a:latin typeface="Cambria Math" panose="02040503050406030204" pitchFamily="18" charset="0"/>
                        </a:rPr>
                        <m:t>85</m:t>
                      </m:r>
                      <m:r>
                        <a:rPr lang="en-US" altLang="ja-JP" sz="1400" i="1" smtClean="0">
                          <a:latin typeface="Cambria Math" panose="02040503050406030204" pitchFamily="18" charset="0"/>
                        </a:rPr>
                        <m:t>−</m:t>
                      </m:r>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𝑉</m:t>
                          </m:r>
                        </m:e>
                        <m:sub>
                          <m:r>
                            <a:rPr lang="en-US" altLang="ja-JP" sz="1400" i="1">
                              <a:latin typeface="Cambria Math" panose="02040503050406030204" pitchFamily="18" charset="0"/>
                            </a:rPr>
                            <m:t>𝑂𝑈𝑇</m:t>
                          </m:r>
                        </m:sub>
                      </m:sSub>
                      <m:r>
                        <a:rPr lang="en-US" altLang="ja-JP" sz="1400" b="0" i="1" smtClean="0">
                          <a:latin typeface="Cambria Math" panose="02040503050406030204" pitchFamily="18" charset="0"/>
                        </a:rPr>
                        <m:t>&gt;0</m:t>
                      </m:r>
                      <m:r>
                        <a:rPr lang="en-US" altLang="ja-JP" sz="1400" b="0" i="1" smtClean="0">
                          <a:latin typeface="Cambria Math" panose="02040503050406030204" pitchFamily="18" charset="0"/>
                          <a:ea typeface="Cambria Math" panose="02040503050406030204" pitchFamily="18" charset="0"/>
                        </a:rPr>
                        <m:t>⟺</m:t>
                      </m:r>
                      <m:sSub>
                        <m:sSubPr>
                          <m:ctrlPr>
                            <a:rPr kumimoji="1" lang="en-US" altLang="ja-JP" sz="1400" b="0" i="1" smtClean="0">
                              <a:solidFill>
                                <a:srgbClr val="0070C0"/>
                              </a:solidFill>
                              <a:latin typeface="Cambria Math" panose="02040503050406030204" pitchFamily="18" charset="0"/>
                            </a:rPr>
                          </m:ctrlPr>
                        </m:sSubPr>
                        <m:e>
                          <m:r>
                            <a:rPr kumimoji="1" lang="en-US" altLang="ja-JP" sz="1400" b="0" i="1" smtClean="0">
                              <a:solidFill>
                                <a:srgbClr val="0070C0"/>
                              </a:solidFill>
                              <a:latin typeface="Cambria Math" panose="02040503050406030204" pitchFamily="18" charset="0"/>
                            </a:rPr>
                            <m:t>𝑉</m:t>
                          </m:r>
                        </m:e>
                        <m:sub>
                          <m:r>
                            <a:rPr kumimoji="1" lang="en-US" altLang="ja-JP" sz="1400" b="0" i="1" smtClean="0">
                              <a:solidFill>
                                <a:srgbClr val="0070C0"/>
                              </a:solidFill>
                              <a:latin typeface="Cambria Math" panose="02040503050406030204" pitchFamily="18" charset="0"/>
                            </a:rPr>
                            <m:t>𝑂𝑈𝑇</m:t>
                          </m:r>
                        </m:sub>
                      </m:sSub>
                      <m:r>
                        <a:rPr kumimoji="1" lang="en-US" altLang="ja-JP" sz="1400" b="0" i="1" smtClean="0">
                          <a:solidFill>
                            <a:srgbClr val="0070C0"/>
                          </a:solidFill>
                          <a:latin typeface="Cambria Math" panose="02040503050406030204" pitchFamily="18" charset="0"/>
                        </a:rPr>
                        <m:t>&lt;0.85[</m:t>
                      </m:r>
                      <m:r>
                        <a:rPr kumimoji="1" lang="en-US" altLang="ja-JP" sz="1400" b="0" i="1" smtClean="0">
                          <a:solidFill>
                            <a:srgbClr val="0070C0"/>
                          </a:solidFill>
                          <a:latin typeface="Cambria Math" panose="02040503050406030204" pitchFamily="18" charset="0"/>
                        </a:rPr>
                        <m:t>𝑉</m:t>
                      </m:r>
                      <m:r>
                        <a:rPr kumimoji="1" lang="en-US" altLang="ja-JP" sz="1400" b="0" i="1" smtClean="0">
                          <a:solidFill>
                            <a:srgbClr val="0070C0"/>
                          </a:solidFill>
                          <a:latin typeface="Cambria Math" panose="02040503050406030204" pitchFamily="18" charset="0"/>
                        </a:rPr>
                        <m:t>]</m:t>
                      </m:r>
                    </m:oMath>
                  </m:oMathPara>
                </a14:m>
                <a:endParaRPr kumimoji="1" lang="ja-JP" altLang="en-US" sz="1400" dirty="0"/>
              </a:p>
            </p:txBody>
          </p:sp>
        </mc:Choice>
        <mc:Fallback xmlns="">
          <p:sp>
            <p:nvSpPr>
              <p:cNvPr id="11" name="テキスト ボックス 10">
                <a:extLst>
                  <a:ext uri="{FF2B5EF4-FFF2-40B4-BE49-F238E27FC236}">
                    <a16:creationId xmlns:a16="http://schemas.microsoft.com/office/drawing/2014/main" id="{87920734-6CC7-F261-8CF6-5EAF7892240B}"/>
                  </a:ext>
                </a:extLst>
              </p:cNvPr>
              <p:cNvSpPr txBox="1">
                <a:spLocks noRot="1" noChangeAspect="1" noMove="1" noResize="1" noEditPoints="1" noAdjustHandles="1" noChangeArrowheads="1" noChangeShapeType="1" noTextEdit="1"/>
              </p:cNvSpPr>
              <p:nvPr/>
            </p:nvSpPr>
            <p:spPr>
              <a:xfrm>
                <a:off x="812801" y="4031941"/>
                <a:ext cx="2968313" cy="307777"/>
              </a:xfrm>
              <a:prstGeom prst="rect">
                <a:avLst/>
              </a:prstGeom>
              <a:blipFill>
                <a:blip r:embed="rId7"/>
                <a:stretch>
                  <a:fillRect b="-980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58CF700E-6AF1-ACFC-94DB-B7FB532C20DE}"/>
                  </a:ext>
                </a:extLst>
              </p:cNvPr>
              <p:cNvSpPr txBox="1"/>
              <p:nvPr/>
            </p:nvSpPr>
            <p:spPr>
              <a:xfrm>
                <a:off x="812801" y="5824621"/>
                <a:ext cx="3863558" cy="369332"/>
              </a:xfrm>
              <a:prstGeom prst="rect">
                <a:avLst/>
              </a:prstGeom>
              <a:noFill/>
              <a:ln w="19050">
                <a:solidFill>
                  <a:srgbClr val="FF0000"/>
                </a:solidFill>
              </a:ln>
            </p:spPr>
            <p:txBody>
              <a:bodyPr wrap="none" rtlCol="0">
                <a:spAutoFit/>
              </a:bodyPr>
              <a:lstStyle/>
              <a:p>
                <a:r>
                  <a:rPr kumimoji="1" lang="ja-JP" altLang="en-US" dirty="0"/>
                  <a:t>よって、</a:t>
                </a:r>
                <a:r>
                  <a:rPr lang="en-US" altLang="ja-JP" b="0" dirty="0">
                    <a:ea typeface="Cambria Math" panose="02040503050406030204" pitchFamily="18" charset="0"/>
                  </a:rPr>
                  <a:t> </a:t>
                </a:r>
                <a14:m>
                  <m:oMath xmlns:m="http://schemas.openxmlformats.org/officeDocument/2006/math">
                    <m:r>
                      <a:rPr lang="en-US" altLang="ja-JP" b="0" i="0" smtClean="0">
                        <a:latin typeface="Cambria Math" panose="02040503050406030204" pitchFamily="18" charset="0"/>
                        <a:ea typeface="Cambria Math" panose="02040503050406030204" pitchFamily="18" charset="0"/>
                      </a:rPr>
                      <m:t>0.225</m:t>
                    </m:r>
                    <m:r>
                      <a:rPr lang="en-US" altLang="ja-JP" b="0" i="1" smtClean="0">
                        <a:latin typeface="Cambria Math" panose="02040503050406030204" pitchFamily="18" charset="0"/>
                        <a:ea typeface="Cambria Math" panose="02040503050406030204" pitchFamily="18" charset="0"/>
                      </a:rPr>
                      <m:t>&lt;</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𝑉</m:t>
                        </m:r>
                      </m:e>
                      <m:sub>
                        <m:r>
                          <a:rPr lang="en-US" altLang="ja-JP" b="0" i="1" smtClean="0">
                            <a:latin typeface="Cambria Math" panose="02040503050406030204" pitchFamily="18" charset="0"/>
                            <a:ea typeface="Cambria Math" panose="02040503050406030204" pitchFamily="18" charset="0"/>
                          </a:rPr>
                          <m:t>𝑂𝑈𝑇</m:t>
                        </m:r>
                      </m:sub>
                    </m:sSub>
                    <m:r>
                      <a:rPr lang="en-US" altLang="ja-JP" b="0" i="0" smtClean="0">
                        <a:latin typeface="Cambria Math" panose="02040503050406030204" pitchFamily="18" charset="0"/>
                        <a:ea typeface="Cambria Math" panose="02040503050406030204" pitchFamily="18" charset="0"/>
                      </a:rPr>
                      <m:t>&lt;0.2833</m:t>
                    </m:r>
                    <m:r>
                      <a:rPr lang="en-US" altLang="ja-JP" i="1">
                        <a:latin typeface="Cambria Math" panose="02040503050406030204" pitchFamily="18" charset="0"/>
                        <a:ea typeface="Cambria Math" panose="02040503050406030204" pitchFamily="18" charset="0"/>
                      </a:rPr>
                      <m:t>…</m:t>
                    </m:r>
                    <m:r>
                      <a:rPr lang="en-US" altLang="ja-JP" b="0" i="0" smtClean="0">
                        <a:latin typeface="Cambria Math" panose="02040503050406030204" pitchFamily="18" charset="0"/>
                        <a:ea typeface="Cambria Math" panose="02040503050406030204" pitchFamily="18" charset="0"/>
                      </a:rPr>
                      <m:t>[</m:t>
                    </m:r>
                    <m:r>
                      <m:rPr>
                        <m:sty m:val="p"/>
                      </m:rPr>
                      <a:rPr lang="en-US" altLang="ja-JP" b="0" i="0" smtClean="0">
                        <a:latin typeface="Cambria Math" panose="02040503050406030204" pitchFamily="18" charset="0"/>
                        <a:ea typeface="Cambria Math" panose="02040503050406030204" pitchFamily="18" charset="0"/>
                      </a:rPr>
                      <m:t>V</m:t>
                    </m:r>
                    <m:r>
                      <a:rPr lang="en-US" altLang="ja-JP" b="0" i="0" smtClean="0">
                        <a:latin typeface="Cambria Math" panose="02040503050406030204" pitchFamily="18" charset="0"/>
                        <a:ea typeface="Cambria Math" panose="02040503050406030204" pitchFamily="18" charset="0"/>
                      </a:rPr>
                      <m:t>]</m:t>
                    </m:r>
                  </m:oMath>
                </a14:m>
                <a:endParaRPr kumimoji="1" lang="ja-JP" altLang="en-US" dirty="0"/>
              </a:p>
            </p:txBody>
          </p:sp>
        </mc:Choice>
        <mc:Fallback xmlns="">
          <p:sp>
            <p:nvSpPr>
              <p:cNvPr id="17" name="テキスト ボックス 16">
                <a:extLst>
                  <a:ext uri="{FF2B5EF4-FFF2-40B4-BE49-F238E27FC236}">
                    <a16:creationId xmlns:a16="http://schemas.microsoft.com/office/drawing/2014/main" id="{58CF700E-6AF1-ACFC-94DB-B7FB532C20DE}"/>
                  </a:ext>
                </a:extLst>
              </p:cNvPr>
              <p:cNvSpPr txBox="1">
                <a:spLocks noRot="1" noChangeAspect="1" noMove="1" noResize="1" noEditPoints="1" noAdjustHandles="1" noChangeArrowheads="1" noChangeShapeType="1" noTextEdit="1"/>
              </p:cNvSpPr>
              <p:nvPr/>
            </p:nvSpPr>
            <p:spPr>
              <a:xfrm>
                <a:off x="812801" y="5824621"/>
                <a:ext cx="3863558" cy="369332"/>
              </a:xfrm>
              <a:prstGeom prst="rect">
                <a:avLst/>
              </a:prstGeom>
              <a:blipFill>
                <a:blip r:embed="rId8"/>
                <a:stretch>
                  <a:fillRect l="-1099" t="-9375" b="-17188"/>
                </a:stretch>
              </a:blipFill>
              <a:ln w="19050">
                <a:solidFill>
                  <a:srgbClr val="FF0000"/>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56465F64-D863-D384-749B-6E6480CAA246}"/>
                  </a:ext>
                </a:extLst>
              </p:cNvPr>
              <p:cNvSpPr txBox="1"/>
              <p:nvPr/>
            </p:nvSpPr>
            <p:spPr>
              <a:xfrm>
                <a:off x="812801" y="5225390"/>
                <a:ext cx="5607903" cy="369332"/>
              </a:xfrm>
              <a:prstGeom prst="rect">
                <a:avLst/>
              </a:prstGeom>
              <a:noFill/>
            </p:spPr>
            <p:txBody>
              <a:bodyPr wrap="square">
                <a:spAutoFit/>
              </a:bodyPr>
              <a:lstStyle/>
              <a:p>
                <a:r>
                  <a:rPr lang="ja-JP" altLang="en-US" sz="1800" b="0" dirty="0"/>
                  <a:t>また、</a:t>
                </a:r>
                <a14:m>
                  <m:oMath xmlns:m="http://schemas.openxmlformats.org/officeDocument/2006/math">
                    <m:r>
                      <a:rPr lang="en-US" altLang="ja-JP" sz="1800" b="0" i="0" smtClean="0">
                        <a:latin typeface="Cambria Math" panose="02040503050406030204" pitchFamily="18" charset="0"/>
                      </a:rPr>
                      <m:t>0.</m:t>
                    </m:r>
                    <m:r>
                      <a:rPr lang="en-US" altLang="ja-JP" sz="1800" b="0" i="1" smtClean="0">
                        <a:latin typeface="Cambria Math" panose="02040503050406030204" pitchFamily="18" charset="0"/>
                      </a:rPr>
                      <m:t>45&lt;</m:t>
                    </m:r>
                    <m:sSub>
                      <m:sSubPr>
                        <m:ctrlPr>
                          <a:rPr lang="en-US" altLang="ja-JP" sz="1800" b="0" i="1" smtClean="0">
                            <a:latin typeface="Cambria Math" panose="02040503050406030204" pitchFamily="18" charset="0"/>
                          </a:rPr>
                        </m:ctrlPr>
                      </m:sSubPr>
                      <m:e>
                        <m:r>
                          <m:rPr>
                            <m:sty m:val="p"/>
                          </m:rPr>
                          <a:rPr lang="en-US" altLang="ja-JP" sz="1800" b="0" i="0" smtClean="0">
                            <a:latin typeface="Cambria Math" panose="02040503050406030204" pitchFamily="18" charset="0"/>
                          </a:rPr>
                          <m:t>V</m:t>
                        </m:r>
                      </m:e>
                      <m:sub>
                        <m:r>
                          <m:rPr>
                            <m:sty m:val="p"/>
                          </m:rPr>
                          <a:rPr lang="en-US" altLang="ja-JP" sz="1800" b="0" i="0" smtClean="0">
                            <a:latin typeface="Cambria Math" panose="02040503050406030204" pitchFamily="18" charset="0"/>
                          </a:rPr>
                          <m:t>BUFF</m:t>
                        </m:r>
                      </m:sub>
                    </m:sSub>
                    <m:r>
                      <a:rPr lang="en-US" altLang="ja-JP" sz="1800" b="0" i="0" smtClean="0">
                        <a:latin typeface="Cambria Math" panose="02040503050406030204" pitchFamily="18" charset="0"/>
                      </a:rPr>
                      <m:t>&lt;</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i="1">
                                <a:latin typeface="Cambria Math" panose="02040503050406030204" pitchFamily="18" charset="0"/>
                              </a:rPr>
                              <m:t>𝑂𝑈𝑇</m:t>
                            </m:r>
                          </m:sub>
                        </m:sSub>
                        <m:r>
                          <a:rPr lang="en-US" altLang="ja-JP" b="0" i="1" smtClean="0">
                            <a:latin typeface="Cambria Math" panose="02040503050406030204" pitchFamily="18" charset="0"/>
                          </a:rPr>
                          <m:t>−0.225</m:t>
                        </m:r>
                      </m:e>
                    </m:d>
                    <m:r>
                      <a:rPr lang="en-US" altLang="ja-JP" b="0" i="1" smtClean="0">
                        <a:latin typeface="Cambria Math" panose="02040503050406030204" pitchFamily="18" charset="0"/>
                      </a:rPr>
                      <m:t>+0.45 </m:t>
                    </m:r>
                    <m:r>
                      <a:rPr lang="en-US" altLang="ja-JP" sz="1800" b="0" i="0" smtClean="0">
                        <a:latin typeface="Cambria Math" panose="02040503050406030204" pitchFamily="18" charset="0"/>
                      </a:rPr>
                      <m:t>[</m:t>
                    </m:r>
                    <m:r>
                      <m:rPr>
                        <m:sty m:val="p"/>
                      </m:rPr>
                      <a:rPr lang="en-US" altLang="ja-JP" sz="1800" b="0" i="0" smtClean="0">
                        <a:latin typeface="Cambria Math" panose="02040503050406030204" pitchFamily="18" charset="0"/>
                      </a:rPr>
                      <m:t>V</m:t>
                    </m:r>
                    <m:r>
                      <a:rPr lang="en-US" altLang="ja-JP" sz="1800" b="0" i="0" smtClean="0">
                        <a:latin typeface="Cambria Math" panose="02040503050406030204" pitchFamily="18" charset="0"/>
                      </a:rPr>
                      <m:t>]</m:t>
                    </m:r>
                  </m:oMath>
                </a14:m>
                <a:r>
                  <a:rPr lang="ja-JP" altLang="en-US" dirty="0"/>
                  <a:t>より</a:t>
                </a:r>
              </a:p>
            </p:txBody>
          </p:sp>
        </mc:Choice>
        <mc:Fallback xmlns="">
          <p:sp>
            <p:nvSpPr>
              <p:cNvPr id="18" name="テキスト ボックス 17">
                <a:extLst>
                  <a:ext uri="{FF2B5EF4-FFF2-40B4-BE49-F238E27FC236}">
                    <a16:creationId xmlns:a16="http://schemas.microsoft.com/office/drawing/2014/main" id="{56465F64-D863-D384-749B-6E6480CAA246}"/>
                  </a:ext>
                </a:extLst>
              </p:cNvPr>
              <p:cNvSpPr txBox="1">
                <a:spLocks noRot="1" noChangeAspect="1" noMove="1" noResize="1" noEditPoints="1" noAdjustHandles="1" noChangeArrowheads="1" noChangeShapeType="1" noTextEdit="1"/>
              </p:cNvSpPr>
              <p:nvPr/>
            </p:nvSpPr>
            <p:spPr>
              <a:xfrm>
                <a:off x="812801" y="5225390"/>
                <a:ext cx="5607903" cy="369332"/>
              </a:xfrm>
              <a:prstGeom prst="rect">
                <a:avLst/>
              </a:prstGeom>
              <a:blipFill>
                <a:blip r:embed="rId9"/>
                <a:stretch>
                  <a:fillRect l="-870" t="-11475" b="-2131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245A0613-AD1D-21AD-F861-7BCF5F117463}"/>
                  </a:ext>
                </a:extLst>
              </p:cNvPr>
              <p:cNvSpPr txBox="1"/>
              <p:nvPr/>
            </p:nvSpPr>
            <p:spPr>
              <a:xfrm>
                <a:off x="812801" y="5516844"/>
                <a:ext cx="2512423" cy="307777"/>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altLang="ja-JP" sz="1400" b="0" i="0" smtClean="0">
                          <a:solidFill>
                            <a:srgbClr val="0070C0"/>
                          </a:solidFill>
                          <a:latin typeface="Cambria Math" panose="02040503050406030204" pitchFamily="18" charset="0"/>
                          <a:ea typeface="Cambria Math" panose="02040503050406030204" pitchFamily="18" charset="0"/>
                        </a:rPr>
                        <m:t>0.225 </m:t>
                      </m:r>
                      <m:d>
                        <m:dPr>
                          <m:begChr m:val="["/>
                          <m:endChr m:val="]"/>
                          <m:ctrlPr>
                            <a:rPr lang="en-US" altLang="ja-JP" sz="1400" b="0" i="1" smtClean="0">
                              <a:solidFill>
                                <a:srgbClr val="0070C0"/>
                              </a:solidFill>
                              <a:latin typeface="Cambria Math" panose="02040503050406030204" pitchFamily="18" charset="0"/>
                              <a:ea typeface="Cambria Math" panose="02040503050406030204" pitchFamily="18" charset="0"/>
                            </a:rPr>
                          </m:ctrlPr>
                        </m:dPr>
                        <m:e>
                          <m:r>
                            <m:rPr>
                              <m:sty m:val="p"/>
                            </m:rPr>
                            <a:rPr lang="en-US" altLang="ja-JP" sz="1400" b="0" i="0" smtClean="0">
                              <a:solidFill>
                                <a:srgbClr val="0070C0"/>
                              </a:solidFill>
                              <a:latin typeface="Cambria Math" panose="02040503050406030204" pitchFamily="18" charset="0"/>
                              <a:ea typeface="Cambria Math" panose="02040503050406030204" pitchFamily="18" charset="0"/>
                            </a:rPr>
                            <m:t>V</m:t>
                          </m:r>
                        </m:e>
                      </m:d>
                      <m:r>
                        <a:rPr lang="en-US" altLang="ja-JP" sz="1400" b="0" i="0" smtClean="0">
                          <a:solidFill>
                            <a:srgbClr val="0070C0"/>
                          </a:solidFill>
                          <a:latin typeface="Cambria Math" panose="02040503050406030204" pitchFamily="18" charset="0"/>
                          <a:ea typeface="Cambria Math" panose="02040503050406030204" pitchFamily="18" charset="0"/>
                        </a:rPr>
                        <m:t>&lt;</m:t>
                      </m:r>
                      <m:sSub>
                        <m:sSubPr>
                          <m:ctrlPr>
                            <a:rPr lang="en-US" altLang="ja-JP" sz="1400" b="0" i="1" smtClean="0">
                              <a:solidFill>
                                <a:srgbClr val="0070C0"/>
                              </a:solidFill>
                              <a:latin typeface="Cambria Math" panose="02040503050406030204" pitchFamily="18" charset="0"/>
                              <a:ea typeface="Cambria Math" panose="02040503050406030204" pitchFamily="18" charset="0"/>
                            </a:rPr>
                          </m:ctrlPr>
                        </m:sSubPr>
                        <m:e>
                          <m:r>
                            <a:rPr lang="en-US" altLang="ja-JP" sz="1400" b="0" i="1" smtClean="0">
                              <a:solidFill>
                                <a:srgbClr val="0070C0"/>
                              </a:solidFill>
                              <a:latin typeface="Cambria Math" panose="02040503050406030204" pitchFamily="18" charset="0"/>
                              <a:ea typeface="Cambria Math" panose="02040503050406030204" pitchFamily="18" charset="0"/>
                            </a:rPr>
                            <m:t>𝑉</m:t>
                          </m:r>
                        </m:e>
                        <m:sub>
                          <m:r>
                            <a:rPr lang="en-US" altLang="ja-JP" sz="1400" b="0" i="1" smtClean="0">
                              <a:solidFill>
                                <a:srgbClr val="0070C0"/>
                              </a:solidFill>
                              <a:latin typeface="Cambria Math" panose="02040503050406030204" pitchFamily="18" charset="0"/>
                              <a:ea typeface="Cambria Math" panose="02040503050406030204" pitchFamily="18" charset="0"/>
                            </a:rPr>
                            <m:t>𝑂𝑈𝑇</m:t>
                          </m:r>
                        </m:sub>
                      </m:sSub>
                    </m:oMath>
                  </m:oMathPara>
                </a14:m>
                <a:endParaRPr lang="ja-JP" altLang="en-US" sz="1400" dirty="0"/>
              </a:p>
            </p:txBody>
          </p:sp>
        </mc:Choice>
        <mc:Fallback xmlns="">
          <p:sp>
            <p:nvSpPr>
              <p:cNvPr id="20" name="テキスト ボックス 19">
                <a:extLst>
                  <a:ext uri="{FF2B5EF4-FFF2-40B4-BE49-F238E27FC236}">
                    <a16:creationId xmlns:a16="http://schemas.microsoft.com/office/drawing/2014/main" id="{245A0613-AD1D-21AD-F861-7BCF5F117463}"/>
                  </a:ext>
                </a:extLst>
              </p:cNvPr>
              <p:cNvSpPr txBox="1">
                <a:spLocks noRot="1" noChangeAspect="1" noMove="1" noResize="1" noEditPoints="1" noAdjustHandles="1" noChangeArrowheads="1" noChangeShapeType="1" noTextEdit="1"/>
              </p:cNvSpPr>
              <p:nvPr/>
            </p:nvSpPr>
            <p:spPr>
              <a:xfrm>
                <a:off x="812801" y="5516844"/>
                <a:ext cx="2512423" cy="307777"/>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D8C4DF06-0A81-74F0-A9DC-7FCC64E10474}"/>
                  </a:ext>
                </a:extLst>
              </p:cNvPr>
              <p:cNvSpPr txBox="1"/>
              <p:nvPr/>
            </p:nvSpPr>
            <p:spPr>
              <a:xfrm>
                <a:off x="812801" y="4537716"/>
                <a:ext cx="5839932" cy="495649"/>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𝐼</m:t>
                          </m:r>
                        </m:e>
                        <m:sub>
                          <m:r>
                            <a:rPr kumimoji="1" lang="en-US" altLang="ja-JP" sz="1400" b="0" i="1" smtClean="0">
                              <a:latin typeface="Cambria Math" panose="02040503050406030204" pitchFamily="18" charset="0"/>
                            </a:rPr>
                            <m:t>𝐷</m:t>
                          </m:r>
                          <m:r>
                            <a:rPr kumimoji="1" lang="en-US" altLang="ja-JP" sz="1400" b="0" i="1" smtClean="0">
                              <a:latin typeface="Cambria Math" panose="02040503050406030204" pitchFamily="18" charset="0"/>
                            </a:rPr>
                            <m:t>1</m:t>
                          </m:r>
                        </m:sub>
                      </m:sSub>
                      <m:r>
                        <a:rPr kumimoji="1" lang="en-US" altLang="ja-JP" sz="1400" b="0" i="1" smtClean="0">
                          <a:latin typeface="Cambria Math" panose="02040503050406030204" pitchFamily="18" charset="0"/>
                        </a:rPr>
                        <m:t>=</m:t>
                      </m:r>
                      <m:d>
                        <m:dPr>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0.85−</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𝑉</m:t>
                              </m:r>
                            </m:e>
                            <m:sub>
                              <m:r>
                                <a:rPr kumimoji="1" lang="en-US" altLang="ja-JP" sz="1400" b="0" i="1" smtClean="0">
                                  <a:latin typeface="Cambria Math" panose="02040503050406030204" pitchFamily="18" charset="0"/>
                                </a:rPr>
                                <m:t>𝑂𝑈𝑇</m:t>
                              </m:r>
                            </m:sub>
                          </m:sSub>
                        </m:e>
                      </m:d>
                      <m:r>
                        <a:rPr kumimoji="1" lang="en-US" altLang="ja-JP" sz="1400" b="0" i="1" smtClean="0">
                          <a:latin typeface="Cambria Math" panose="02040503050406030204" pitchFamily="18" charset="0"/>
                        </a:rPr>
                        <m:t>∗</m:t>
                      </m:r>
                      <m:sSup>
                        <m:sSupPr>
                          <m:ctrlPr>
                            <a:rPr kumimoji="1" lang="en-US" altLang="ja-JP" sz="1400" b="0" i="1" smtClean="0">
                              <a:latin typeface="Cambria Math" panose="02040503050406030204" pitchFamily="18" charset="0"/>
                            </a:rPr>
                          </m:ctrlPr>
                        </m:sSupPr>
                        <m:e>
                          <m:r>
                            <a:rPr kumimoji="1" lang="en-US" altLang="ja-JP" sz="1400" b="0" i="1" smtClean="0">
                              <a:latin typeface="Cambria Math" panose="02040503050406030204" pitchFamily="18" charset="0"/>
                            </a:rPr>
                            <m:t>10</m:t>
                          </m:r>
                        </m:e>
                        <m:sup>
                          <m:r>
                            <a:rPr kumimoji="1" lang="en-US" altLang="ja-JP" sz="1400" b="0" i="1" smtClean="0">
                              <a:latin typeface="Cambria Math" panose="02040503050406030204" pitchFamily="18" charset="0"/>
                            </a:rPr>
                            <m:t>−2</m:t>
                          </m:r>
                        </m:sup>
                      </m:sSup>
                      <m:r>
                        <a:rPr kumimoji="1" lang="en-US" altLang="ja-JP" sz="1400" b="0" i="1" smtClean="0">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𝐼</m:t>
                          </m:r>
                        </m:e>
                        <m:sub>
                          <m:r>
                            <a:rPr kumimoji="1" lang="en-US" altLang="ja-JP" sz="1400" b="0" i="1" smtClean="0">
                              <a:latin typeface="Cambria Math" panose="02040503050406030204" pitchFamily="18" charset="0"/>
                            </a:rPr>
                            <m:t>𝐷</m:t>
                          </m:r>
                          <m:r>
                            <a:rPr kumimoji="1" lang="en-US" altLang="ja-JP" sz="1400" b="0" i="1" smtClean="0">
                              <a:latin typeface="Cambria Math" panose="02040503050406030204" pitchFamily="18" charset="0"/>
                            </a:rPr>
                            <m:t>2</m:t>
                          </m:r>
                        </m:sub>
                      </m:sSub>
                      <m:r>
                        <a:rPr kumimoji="1" lang="en-US" altLang="ja-JP" sz="1400" b="0" i="1" smtClean="0">
                          <a:latin typeface="Cambria Math" panose="02040503050406030204" pitchFamily="18" charset="0"/>
                        </a:rPr>
                        <m:t>+</m:t>
                      </m:r>
                      <m:f>
                        <m:fPr>
                          <m:ctrlPr>
                            <a:rPr kumimoji="1" lang="en-US" altLang="ja-JP" sz="1400" b="0" i="1" smtClean="0">
                              <a:latin typeface="Cambria Math" panose="02040503050406030204" pitchFamily="18" charset="0"/>
                            </a:rPr>
                          </m:ctrlPr>
                        </m:fPr>
                        <m:num>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𝑉</m:t>
                              </m:r>
                            </m:e>
                            <m:sub>
                              <m:r>
                                <a:rPr kumimoji="1" lang="en-US" altLang="ja-JP" sz="1400" b="0" i="1" smtClean="0">
                                  <a:latin typeface="Cambria Math" panose="02040503050406030204" pitchFamily="18" charset="0"/>
                                </a:rPr>
                                <m:t>𝑂𝑈𝑇</m:t>
                              </m:r>
                            </m:sub>
                          </m:sSub>
                        </m:num>
                        <m:den>
                          <m:r>
                            <a:rPr kumimoji="1" lang="en-US" altLang="ja-JP" sz="1400" b="0" i="1" smtClean="0">
                              <a:latin typeface="Cambria Math" panose="02040503050406030204" pitchFamily="18" charset="0"/>
                            </a:rPr>
                            <m:t>50</m:t>
                          </m:r>
                        </m:den>
                      </m:f>
                      <m:r>
                        <a:rPr kumimoji="1" lang="en-US" altLang="ja-JP" sz="1400" b="0" i="1" smtClean="0">
                          <a:latin typeface="Cambria Math" panose="02040503050406030204" pitchFamily="18" charset="0"/>
                          <a:ea typeface="Cambria Math" panose="02040503050406030204" pitchFamily="18" charset="0"/>
                        </a:rPr>
                        <m:t>⟺</m:t>
                      </m:r>
                      <m:sSub>
                        <m:sSubPr>
                          <m:ctrlPr>
                            <a:rPr kumimoji="1" lang="en-US" altLang="ja-JP" sz="1400" b="0" i="1" smtClean="0">
                              <a:latin typeface="Cambria Math" panose="02040503050406030204" pitchFamily="18" charset="0"/>
                              <a:ea typeface="Cambria Math" panose="02040503050406030204" pitchFamily="18" charset="0"/>
                            </a:rPr>
                          </m:ctrlPr>
                        </m:sSubPr>
                        <m:e>
                          <m:r>
                            <a:rPr kumimoji="1" lang="en-US" altLang="ja-JP" sz="1400" b="0" i="1" smtClean="0">
                              <a:latin typeface="Cambria Math" panose="02040503050406030204" pitchFamily="18" charset="0"/>
                              <a:ea typeface="Cambria Math" panose="02040503050406030204" pitchFamily="18" charset="0"/>
                            </a:rPr>
                            <m:t>𝐼</m:t>
                          </m:r>
                        </m:e>
                        <m:sub>
                          <m:r>
                            <a:rPr kumimoji="1" lang="en-US" altLang="ja-JP" sz="1400" b="0" i="1" smtClean="0">
                              <a:latin typeface="Cambria Math" panose="02040503050406030204" pitchFamily="18" charset="0"/>
                              <a:ea typeface="Cambria Math" panose="02040503050406030204" pitchFamily="18" charset="0"/>
                            </a:rPr>
                            <m:t>𝐷</m:t>
                          </m:r>
                          <m:r>
                            <a:rPr kumimoji="1" lang="en-US" altLang="ja-JP" sz="1400" b="0" i="1" smtClean="0">
                              <a:latin typeface="Cambria Math" panose="02040503050406030204" pitchFamily="18" charset="0"/>
                              <a:ea typeface="Cambria Math" panose="02040503050406030204" pitchFamily="18" charset="0"/>
                            </a:rPr>
                            <m:t>2</m:t>
                          </m:r>
                        </m:sub>
                      </m:sSub>
                      <m:r>
                        <a:rPr kumimoji="1" lang="en-US" altLang="ja-JP" sz="1400" b="0" i="1" smtClean="0">
                          <a:latin typeface="Cambria Math" panose="02040503050406030204" pitchFamily="18" charset="0"/>
                          <a:ea typeface="Cambria Math" panose="02040503050406030204" pitchFamily="18" charset="0"/>
                        </a:rPr>
                        <m:t>=</m:t>
                      </m:r>
                      <m:d>
                        <m:dPr>
                          <m:ctrlPr>
                            <a:rPr kumimoji="1" lang="en-US" altLang="ja-JP" sz="1400" b="0" i="1" smtClean="0">
                              <a:latin typeface="Cambria Math" panose="02040503050406030204" pitchFamily="18" charset="0"/>
                              <a:ea typeface="Cambria Math" panose="02040503050406030204" pitchFamily="18" charset="0"/>
                            </a:rPr>
                          </m:ctrlPr>
                        </m:dPr>
                        <m:e>
                          <m:r>
                            <a:rPr kumimoji="1" lang="en-US" altLang="ja-JP" sz="1400" b="0" i="1" smtClean="0">
                              <a:latin typeface="Cambria Math" panose="02040503050406030204" pitchFamily="18" charset="0"/>
                              <a:ea typeface="Cambria Math" panose="02040503050406030204" pitchFamily="18" charset="0"/>
                            </a:rPr>
                            <m:t>0.85−3</m:t>
                          </m:r>
                          <m:sSub>
                            <m:sSubPr>
                              <m:ctrlPr>
                                <a:rPr kumimoji="1" lang="en-US" altLang="ja-JP" sz="1400" b="0" i="1" smtClean="0">
                                  <a:latin typeface="Cambria Math" panose="02040503050406030204" pitchFamily="18" charset="0"/>
                                  <a:ea typeface="Cambria Math" panose="02040503050406030204" pitchFamily="18" charset="0"/>
                                </a:rPr>
                              </m:ctrlPr>
                            </m:sSubPr>
                            <m:e>
                              <m:r>
                                <a:rPr kumimoji="1" lang="en-US" altLang="ja-JP" sz="1400" b="0" i="1" smtClean="0">
                                  <a:latin typeface="Cambria Math" panose="02040503050406030204" pitchFamily="18" charset="0"/>
                                  <a:ea typeface="Cambria Math" panose="02040503050406030204" pitchFamily="18" charset="0"/>
                                </a:rPr>
                                <m:t>𝑉</m:t>
                              </m:r>
                            </m:e>
                            <m:sub>
                              <m:r>
                                <a:rPr kumimoji="1" lang="en-US" altLang="ja-JP" sz="1400" b="0" i="1" smtClean="0">
                                  <a:latin typeface="Cambria Math" panose="02040503050406030204" pitchFamily="18" charset="0"/>
                                  <a:ea typeface="Cambria Math" panose="02040503050406030204" pitchFamily="18" charset="0"/>
                                </a:rPr>
                                <m:t>𝑂𝑈𝑇</m:t>
                              </m:r>
                            </m:sub>
                          </m:sSub>
                        </m:e>
                      </m:d>
                      <m:r>
                        <a:rPr kumimoji="1" lang="en-US" altLang="ja-JP" sz="1400" b="0" i="1" smtClean="0">
                          <a:latin typeface="Cambria Math" panose="02040503050406030204" pitchFamily="18" charset="0"/>
                          <a:ea typeface="Cambria Math" panose="02040503050406030204" pitchFamily="18" charset="0"/>
                        </a:rPr>
                        <m:t>∗</m:t>
                      </m:r>
                      <m:sSup>
                        <m:sSupPr>
                          <m:ctrlPr>
                            <a:rPr kumimoji="1" lang="en-US" altLang="ja-JP" sz="1400" b="0" i="1" smtClean="0">
                              <a:latin typeface="Cambria Math" panose="02040503050406030204" pitchFamily="18" charset="0"/>
                              <a:ea typeface="Cambria Math" panose="02040503050406030204" pitchFamily="18" charset="0"/>
                            </a:rPr>
                          </m:ctrlPr>
                        </m:sSupPr>
                        <m:e>
                          <m:r>
                            <a:rPr kumimoji="1" lang="en-US" altLang="ja-JP" sz="1400" b="0" i="1" smtClean="0">
                              <a:latin typeface="Cambria Math" panose="02040503050406030204" pitchFamily="18" charset="0"/>
                              <a:ea typeface="Cambria Math" panose="02040503050406030204" pitchFamily="18" charset="0"/>
                            </a:rPr>
                            <m:t>10</m:t>
                          </m:r>
                        </m:e>
                        <m:sup>
                          <m:r>
                            <a:rPr kumimoji="1" lang="en-US" altLang="ja-JP" sz="1400" b="0" i="1" smtClean="0">
                              <a:latin typeface="Cambria Math" panose="02040503050406030204" pitchFamily="18" charset="0"/>
                              <a:ea typeface="Cambria Math" panose="02040503050406030204" pitchFamily="18" charset="0"/>
                            </a:rPr>
                            <m:t>−2</m:t>
                          </m:r>
                        </m:sup>
                      </m:sSup>
                    </m:oMath>
                  </m:oMathPara>
                </a14:m>
                <a:endParaRPr kumimoji="1" lang="ja-JP" altLang="en-US" sz="1400" dirty="0"/>
              </a:p>
            </p:txBody>
          </p:sp>
        </mc:Choice>
        <mc:Fallback xmlns="">
          <p:sp>
            <p:nvSpPr>
              <p:cNvPr id="21" name="テキスト ボックス 20">
                <a:extLst>
                  <a:ext uri="{FF2B5EF4-FFF2-40B4-BE49-F238E27FC236}">
                    <a16:creationId xmlns:a16="http://schemas.microsoft.com/office/drawing/2014/main" id="{D8C4DF06-0A81-74F0-A9DC-7FCC64E10474}"/>
                  </a:ext>
                </a:extLst>
              </p:cNvPr>
              <p:cNvSpPr txBox="1">
                <a:spLocks noRot="1" noChangeAspect="1" noMove="1" noResize="1" noEditPoints="1" noAdjustHandles="1" noChangeArrowheads="1" noChangeShapeType="1" noTextEdit="1"/>
              </p:cNvSpPr>
              <p:nvPr/>
            </p:nvSpPr>
            <p:spPr>
              <a:xfrm>
                <a:off x="812801" y="4537716"/>
                <a:ext cx="5839932" cy="495649"/>
              </a:xfrm>
              <a:prstGeom prst="rect">
                <a:avLst/>
              </a:prstGeom>
              <a:blipFill>
                <a:blip r:embed="rId11"/>
                <a:stretch>
                  <a:fillRect b="-122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9DBF40DA-40DA-6559-9D13-CDA8E6C1C6E2}"/>
                  </a:ext>
                </a:extLst>
              </p:cNvPr>
              <p:cNvSpPr txBox="1"/>
              <p:nvPr/>
            </p:nvSpPr>
            <p:spPr>
              <a:xfrm>
                <a:off x="812800" y="4933261"/>
                <a:ext cx="3586671" cy="307777"/>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kumimoji="1" lang="en-US" altLang="ja-JP" sz="1400" b="0" i="1" smtClean="0">
                          <a:latin typeface="Cambria Math" panose="02040503050406030204" pitchFamily="18" charset="0"/>
                          <a:ea typeface="Cambria Math" panose="02040503050406030204" pitchFamily="18" charset="0"/>
                        </a:rPr>
                        <m:t>0.85−3</m:t>
                      </m:r>
                      <m:sSub>
                        <m:sSubPr>
                          <m:ctrlPr>
                            <a:rPr kumimoji="1" lang="en-US" altLang="ja-JP" sz="1400" b="0" i="1" smtClean="0">
                              <a:latin typeface="Cambria Math" panose="02040503050406030204" pitchFamily="18" charset="0"/>
                              <a:ea typeface="Cambria Math" panose="02040503050406030204" pitchFamily="18" charset="0"/>
                            </a:rPr>
                          </m:ctrlPr>
                        </m:sSubPr>
                        <m:e>
                          <m:r>
                            <a:rPr kumimoji="1" lang="en-US" altLang="ja-JP" sz="1400" b="0" i="1" smtClean="0">
                              <a:latin typeface="Cambria Math" panose="02040503050406030204" pitchFamily="18" charset="0"/>
                              <a:ea typeface="Cambria Math" panose="02040503050406030204" pitchFamily="18" charset="0"/>
                            </a:rPr>
                            <m:t>𝑉</m:t>
                          </m:r>
                        </m:e>
                        <m:sub>
                          <m:r>
                            <a:rPr kumimoji="1" lang="en-US" altLang="ja-JP" sz="1400" b="0" i="1" smtClean="0">
                              <a:latin typeface="Cambria Math" panose="02040503050406030204" pitchFamily="18" charset="0"/>
                              <a:ea typeface="Cambria Math" panose="02040503050406030204" pitchFamily="18" charset="0"/>
                            </a:rPr>
                            <m:t>𝑂𝑈𝑇</m:t>
                          </m:r>
                        </m:sub>
                      </m:sSub>
                      <m:r>
                        <a:rPr kumimoji="1" lang="en-US" altLang="ja-JP" sz="1400" b="0" i="1" smtClean="0">
                          <a:latin typeface="Cambria Math" panose="02040503050406030204" pitchFamily="18" charset="0"/>
                          <a:ea typeface="Cambria Math" panose="02040503050406030204" pitchFamily="18" charset="0"/>
                        </a:rPr>
                        <m:t>&gt;0⟺</m:t>
                      </m:r>
                      <m:sSub>
                        <m:sSubPr>
                          <m:ctrlPr>
                            <a:rPr kumimoji="1" lang="en-US" altLang="ja-JP" sz="1400" b="0" i="1" smtClean="0">
                              <a:solidFill>
                                <a:srgbClr val="0070C0"/>
                              </a:solidFill>
                              <a:latin typeface="Cambria Math" panose="02040503050406030204" pitchFamily="18" charset="0"/>
                              <a:ea typeface="Cambria Math" panose="02040503050406030204" pitchFamily="18" charset="0"/>
                            </a:rPr>
                          </m:ctrlPr>
                        </m:sSubPr>
                        <m:e>
                          <m:r>
                            <a:rPr kumimoji="1" lang="en-US" altLang="ja-JP" sz="1400" b="0" i="1" smtClean="0">
                              <a:solidFill>
                                <a:srgbClr val="0070C0"/>
                              </a:solidFill>
                              <a:latin typeface="Cambria Math" panose="02040503050406030204" pitchFamily="18" charset="0"/>
                              <a:ea typeface="Cambria Math" panose="02040503050406030204" pitchFamily="18" charset="0"/>
                            </a:rPr>
                            <m:t>𝑉</m:t>
                          </m:r>
                        </m:e>
                        <m:sub>
                          <m:r>
                            <a:rPr kumimoji="1" lang="en-US" altLang="ja-JP" sz="1400" b="0" i="1" smtClean="0">
                              <a:solidFill>
                                <a:srgbClr val="0070C0"/>
                              </a:solidFill>
                              <a:latin typeface="Cambria Math" panose="02040503050406030204" pitchFamily="18" charset="0"/>
                              <a:ea typeface="Cambria Math" panose="02040503050406030204" pitchFamily="18" charset="0"/>
                            </a:rPr>
                            <m:t>𝑂𝑈𝑇</m:t>
                          </m:r>
                        </m:sub>
                      </m:sSub>
                      <m:r>
                        <a:rPr kumimoji="1" lang="en-US" altLang="ja-JP" sz="1400" b="0" i="1" smtClean="0">
                          <a:solidFill>
                            <a:srgbClr val="0070C0"/>
                          </a:solidFill>
                          <a:latin typeface="Cambria Math" panose="02040503050406030204" pitchFamily="18" charset="0"/>
                          <a:ea typeface="Cambria Math" panose="02040503050406030204" pitchFamily="18" charset="0"/>
                        </a:rPr>
                        <m:t>&lt;0.2833… [</m:t>
                      </m:r>
                      <m:r>
                        <a:rPr kumimoji="1" lang="en-US" altLang="ja-JP" sz="1400" b="0" i="1" smtClean="0">
                          <a:solidFill>
                            <a:srgbClr val="0070C0"/>
                          </a:solidFill>
                          <a:latin typeface="Cambria Math" panose="02040503050406030204" pitchFamily="18" charset="0"/>
                          <a:ea typeface="Cambria Math" panose="02040503050406030204" pitchFamily="18" charset="0"/>
                        </a:rPr>
                        <m:t>𝑉</m:t>
                      </m:r>
                      <m:r>
                        <a:rPr kumimoji="1" lang="en-US" altLang="ja-JP" sz="1400" b="0" i="1" smtClean="0">
                          <a:solidFill>
                            <a:srgbClr val="0070C0"/>
                          </a:solidFill>
                          <a:latin typeface="Cambria Math" panose="02040503050406030204" pitchFamily="18" charset="0"/>
                          <a:ea typeface="Cambria Math" panose="02040503050406030204" pitchFamily="18" charset="0"/>
                        </a:rPr>
                        <m:t>]</m:t>
                      </m:r>
                    </m:oMath>
                  </m:oMathPara>
                </a14:m>
                <a:endParaRPr lang="ja-JP" altLang="en-US" sz="1400" dirty="0"/>
              </a:p>
            </p:txBody>
          </p:sp>
        </mc:Choice>
        <mc:Fallback xmlns="">
          <p:sp>
            <p:nvSpPr>
              <p:cNvPr id="23" name="テキスト ボックス 22">
                <a:extLst>
                  <a:ext uri="{FF2B5EF4-FFF2-40B4-BE49-F238E27FC236}">
                    <a16:creationId xmlns:a16="http://schemas.microsoft.com/office/drawing/2014/main" id="{9DBF40DA-40DA-6559-9D13-CDA8E6C1C6E2}"/>
                  </a:ext>
                </a:extLst>
              </p:cNvPr>
              <p:cNvSpPr txBox="1">
                <a:spLocks noRot="1" noChangeAspect="1" noMove="1" noResize="1" noEditPoints="1" noAdjustHandles="1" noChangeArrowheads="1" noChangeShapeType="1" noTextEdit="1"/>
              </p:cNvSpPr>
              <p:nvPr/>
            </p:nvSpPr>
            <p:spPr>
              <a:xfrm>
                <a:off x="812800" y="4933261"/>
                <a:ext cx="3586671" cy="307777"/>
              </a:xfrm>
              <a:prstGeom prst="rect">
                <a:avLst/>
              </a:prstGeom>
              <a:blipFill>
                <a:blip r:embed="rId12"/>
                <a:stretch>
                  <a:fillRect b="-980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951A1F19-DAC5-78EE-4C66-8D9A93B8B9D7}"/>
                  </a:ext>
                </a:extLst>
              </p:cNvPr>
              <p:cNvSpPr txBox="1"/>
              <p:nvPr/>
            </p:nvSpPr>
            <p:spPr>
              <a:xfrm>
                <a:off x="812801" y="2333662"/>
                <a:ext cx="4027898" cy="369332"/>
              </a:xfrm>
              <a:prstGeom prst="rect">
                <a:avLst/>
              </a:prstGeom>
              <a:noFill/>
            </p:spPr>
            <p:txBody>
              <a:bodyPr wrap="none" rtlCol="0">
                <a:spAutoFit/>
              </a:bodyPr>
              <a:lstStyle/>
              <a:p>
                <a:r>
                  <a:rPr kumimoji="1" lang="ja-JP" altLang="en-US" dirty="0"/>
                  <a:t>以上の</a:t>
                </a:r>
                <a:r>
                  <a:rPr kumimoji="1" lang="en-US" altLang="ja-JP" dirty="0"/>
                  <a:t>2</a:t>
                </a:r>
                <a:r>
                  <a:rPr kumimoji="1" lang="ja-JP" altLang="en-US" dirty="0"/>
                  <a:t>式で求まる</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𝑊</m:t>
                        </m:r>
                      </m:e>
                      <m:sub>
                        <m:r>
                          <a:rPr kumimoji="1" lang="en-US" altLang="ja-JP" b="0" i="1" smtClean="0">
                            <a:latin typeface="Cambria Math" panose="02040503050406030204" pitchFamily="18" charset="0"/>
                          </a:rPr>
                          <m:t>1</m:t>
                        </m:r>
                      </m:sub>
                    </m:sSub>
                  </m:oMath>
                </a14:m>
                <a:r>
                  <a:rPr kumimoji="1" lang="ja-JP" altLang="en-US" dirty="0"/>
                  <a:t>は同じ値なので、</a:t>
                </a:r>
              </a:p>
            </p:txBody>
          </p:sp>
        </mc:Choice>
        <mc:Fallback xmlns="">
          <p:sp>
            <p:nvSpPr>
              <p:cNvPr id="24" name="テキスト ボックス 23">
                <a:extLst>
                  <a:ext uri="{FF2B5EF4-FFF2-40B4-BE49-F238E27FC236}">
                    <a16:creationId xmlns:a16="http://schemas.microsoft.com/office/drawing/2014/main" id="{951A1F19-DAC5-78EE-4C66-8D9A93B8B9D7}"/>
                  </a:ext>
                </a:extLst>
              </p:cNvPr>
              <p:cNvSpPr txBox="1">
                <a:spLocks noRot="1" noChangeAspect="1" noMove="1" noResize="1" noEditPoints="1" noAdjustHandles="1" noChangeArrowheads="1" noChangeShapeType="1" noTextEdit="1"/>
              </p:cNvSpPr>
              <p:nvPr/>
            </p:nvSpPr>
            <p:spPr>
              <a:xfrm>
                <a:off x="812801" y="2333662"/>
                <a:ext cx="4027898" cy="369332"/>
              </a:xfrm>
              <a:prstGeom prst="rect">
                <a:avLst/>
              </a:prstGeom>
              <a:blipFill>
                <a:blip r:embed="rId13"/>
                <a:stretch>
                  <a:fillRect l="-1210" t="-13333" r="-756" b="-28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C9605BD5-3E3A-C069-B6A5-66FDB1237F46}"/>
                  </a:ext>
                </a:extLst>
              </p:cNvPr>
              <p:cNvSpPr txBox="1"/>
              <p:nvPr/>
            </p:nvSpPr>
            <p:spPr>
              <a:xfrm>
                <a:off x="812801" y="3699167"/>
                <a:ext cx="2151551" cy="369332"/>
              </a:xfrm>
              <a:prstGeom prst="rect">
                <a:avLst/>
              </a:prstGeom>
              <a:noFill/>
            </p:spPr>
            <p:txBody>
              <a:bodyPr wrap="none" rtlCol="0">
                <a:spAutoFit/>
              </a:bodyPr>
              <a:lstStyle/>
              <a:p>
                <a:r>
                  <a:rPr kumimoji="1" lang="ja-JP" altLang="en-US" dirty="0"/>
                  <a:t>また</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𝑂𝑈𝑇</m:t>
                        </m:r>
                      </m:sub>
                    </m:sSub>
                  </m:oMath>
                </a14:m>
                <a:r>
                  <a:rPr kumimoji="1" lang="ja-JP" altLang="en-US" dirty="0"/>
                  <a:t>の範囲は、</a:t>
                </a:r>
              </a:p>
            </p:txBody>
          </p:sp>
        </mc:Choice>
        <mc:Fallback xmlns="">
          <p:sp>
            <p:nvSpPr>
              <p:cNvPr id="25" name="テキスト ボックス 24">
                <a:extLst>
                  <a:ext uri="{FF2B5EF4-FFF2-40B4-BE49-F238E27FC236}">
                    <a16:creationId xmlns:a16="http://schemas.microsoft.com/office/drawing/2014/main" id="{C9605BD5-3E3A-C069-B6A5-66FDB1237F46}"/>
                  </a:ext>
                </a:extLst>
              </p:cNvPr>
              <p:cNvSpPr txBox="1">
                <a:spLocks noRot="1" noChangeAspect="1" noMove="1" noResize="1" noEditPoints="1" noAdjustHandles="1" noChangeArrowheads="1" noChangeShapeType="1" noTextEdit="1"/>
              </p:cNvSpPr>
              <p:nvPr/>
            </p:nvSpPr>
            <p:spPr>
              <a:xfrm>
                <a:off x="812801" y="3699167"/>
                <a:ext cx="2151551" cy="369332"/>
              </a:xfrm>
              <a:prstGeom prst="rect">
                <a:avLst/>
              </a:prstGeom>
              <a:blipFill>
                <a:blip r:embed="rId14"/>
                <a:stretch>
                  <a:fillRect l="-2266" t="-13333" r="-2550" b="-2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975EC254-0F17-0BFC-FF17-5F27D6541D87}"/>
                  </a:ext>
                </a:extLst>
              </p:cNvPr>
              <p:cNvSpPr txBox="1"/>
              <p:nvPr/>
            </p:nvSpPr>
            <p:spPr>
              <a:xfrm>
                <a:off x="812801" y="4297935"/>
                <a:ext cx="2228559" cy="369332"/>
              </a:xfrm>
              <a:prstGeom prst="rect">
                <a:avLst/>
              </a:prstGeom>
              <a:noFill/>
            </p:spPr>
            <p:txBody>
              <a:bodyPr wrap="none" rtlCol="0">
                <a:spAutoFit/>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𝐷</m:t>
                        </m:r>
                        <m:r>
                          <a:rPr kumimoji="1" lang="en-US" altLang="ja-JP" b="0" i="1" smtClean="0">
                            <a:latin typeface="Cambria Math" panose="02040503050406030204" pitchFamily="18" charset="0"/>
                          </a:rPr>
                          <m:t>1</m:t>
                        </m:r>
                      </m:sub>
                    </m:sSub>
                  </m:oMath>
                </a14:m>
                <a:r>
                  <a:rPr kumimoji="1" lang="ja-JP" altLang="en-US" dirty="0"/>
                  <a:t>と</a:t>
                </a:r>
                <a14:m>
                  <m:oMath xmlns:m="http://schemas.openxmlformats.org/officeDocument/2006/math">
                    <m:sSub>
                      <m:sSubPr>
                        <m:ctrlPr>
                          <a:rPr kumimoji="1" lang="en-US" altLang="ja-JP" b="0" i="1" dirty="0" smtClean="0">
                            <a:latin typeface="Cambria Math" panose="02040503050406030204" pitchFamily="18" charset="0"/>
                          </a:rPr>
                        </m:ctrlPr>
                      </m:sSubPr>
                      <m:e>
                        <m:r>
                          <a:rPr kumimoji="1" lang="en-US" altLang="ja-JP" b="0" i="1" dirty="0" smtClean="0">
                            <a:latin typeface="Cambria Math" panose="02040503050406030204" pitchFamily="18" charset="0"/>
                          </a:rPr>
                          <m:t>𝐼</m:t>
                        </m:r>
                      </m:e>
                      <m:sub>
                        <m:r>
                          <a:rPr kumimoji="1" lang="en-US" altLang="ja-JP" b="0" i="1" dirty="0" smtClean="0">
                            <a:latin typeface="Cambria Math" panose="02040503050406030204" pitchFamily="18" charset="0"/>
                          </a:rPr>
                          <m:t>𝐷</m:t>
                        </m:r>
                        <m:r>
                          <a:rPr kumimoji="1" lang="en-US" altLang="ja-JP" b="0" i="1" dirty="0" smtClean="0">
                            <a:latin typeface="Cambria Math" panose="02040503050406030204" pitchFamily="18" charset="0"/>
                          </a:rPr>
                          <m:t>2</m:t>
                        </m:r>
                      </m:sub>
                    </m:sSub>
                  </m:oMath>
                </a14:m>
                <a:r>
                  <a:rPr kumimoji="1" lang="ja-JP" altLang="en-US" dirty="0"/>
                  <a:t>の関係から、</a:t>
                </a:r>
              </a:p>
            </p:txBody>
          </p:sp>
        </mc:Choice>
        <mc:Fallback xmlns="">
          <p:sp>
            <p:nvSpPr>
              <p:cNvPr id="26" name="テキスト ボックス 25">
                <a:extLst>
                  <a:ext uri="{FF2B5EF4-FFF2-40B4-BE49-F238E27FC236}">
                    <a16:creationId xmlns:a16="http://schemas.microsoft.com/office/drawing/2014/main" id="{975EC254-0F17-0BFC-FF17-5F27D6541D87}"/>
                  </a:ext>
                </a:extLst>
              </p:cNvPr>
              <p:cNvSpPr txBox="1">
                <a:spLocks noRot="1" noChangeAspect="1" noMove="1" noResize="1" noEditPoints="1" noAdjustHandles="1" noChangeArrowheads="1" noChangeShapeType="1" noTextEdit="1"/>
              </p:cNvSpPr>
              <p:nvPr/>
            </p:nvSpPr>
            <p:spPr>
              <a:xfrm>
                <a:off x="812801" y="4297935"/>
                <a:ext cx="2228559" cy="369332"/>
              </a:xfrm>
              <a:prstGeom prst="rect">
                <a:avLst/>
              </a:prstGeom>
              <a:blipFill>
                <a:blip r:embed="rId15"/>
                <a:stretch>
                  <a:fillRect t="-11475" r="-2186" b="-2131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626460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93A99978-083A-8C7B-50CB-CF5C5741DCF0}"/>
                  </a:ext>
                </a:extLst>
              </p:cNvPr>
              <p:cNvSpPr>
                <a:spLocks noGrp="1"/>
              </p:cNvSpPr>
              <p:nvPr>
                <p:ph type="title"/>
              </p:nvPr>
            </p:nvSpPr>
            <p:spPr/>
            <p:txBody>
              <a:bodyPr/>
              <a:lstStyle/>
              <a:p>
                <a:r>
                  <a:rPr kumimoji="1" lang="ja-JP" altLang="en-US" dirty="0"/>
                  <a:t>バッファの設計</a:t>
                </a:r>
                <a:r>
                  <a:rPr kumimoji="1" lang="en-US" altLang="ja-JP" dirty="0"/>
                  <a:t>2</a:t>
                </a:r>
                <a:r>
                  <a:rPr kumimoji="1" lang="ja-JP" altLang="en-US" dirty="0"/>
                  <a:t> （</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𝑡h</m:t>
                        </m:r>
                      </m:sub>
                    </m:sSub>
                    <m:r>
                      <a:rPr kumimoji="1" lang="en-US" altLang="ja-JP" b="0" i="1" smtClean="0">
                        <a:latin typeface="Cambria Math" panose="02040503050406030204" pitchFamily="18" charset="0"/>
                      </a:rPr>
                      <m:t>=0.45 </m:t>
                    </m:r>
                    <m:r>
                      <a:rPr kumimoji="1" lang="en-US" altLang="ja-JP" b="0" i="1" smtClean="0">
                        <a:latin typeface="Cambria Math" panose="02040503050406030204" pitchFamily="18" charset="0"/>
                      </a:rPr>
                      <m:t>𝑉</m:t>
                    </m:r>
                  </m:oMath>
                </a14:m>
                <a:r>
                  <a:rPr kumimoji="1" lang="ja-JP" altLang="en-US" dirty="0"/>
                  <a:t>）</a:t>
                </a:r>
              </a:p>
            </p:txBody>
          </p:sp>
        </mc:Choice>
        <mc:Fallback xmlns="">
          <p:sp>
            <p:nvSpPr>
              <p:cNvPr id="2" name="タイトル 1">
                <a:extLst>
                  <a:ext uri="{FF2B5EF4-FFF2-40B4-BE49-F238E27FC236}">
                    <a16:creationId xmlns:a16="http://schemas.microsoft.com/office/drawing/2014/main" id="{93A99978-083A-8C7B-50CB-CF5C5741DCF0}"/>
                  </a:ext>
                </a:extLst>
              </p:cNvPr>
              <p:cNvSpPr>
                <a:spLocks noGrp="1" noRot="1" noChangeAspect="1" noMove="1" noResize="1" noEditPoints="1" noAdjustHandles="1" noChangeArrowheads="1" noChangeShapeType="1" noTextEdit="1"/>
              </p:cNvSpPr>
              <p:nvPr>
                <p:ph type="title"/>
              </p:nvPr>
            </p:nvSpPr>
            <p:spPr>
              <a:blipFill>
                <a:blip r:embed="rId2"/>
                <a:stretch>
                  <a:fillRect l="-11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7E8659E1-B2B3-BB17-3D2B-F1FFF1E7376A}"/>
                  </a:ext>
                </a:extLst>
              </p:cNvPr>
              <p:cNvSpPr txBox="1"/>
              <p:nvPr/>
            </p:nvSpPr>
            <p:spPr>
              <a:xfrm>
                <a:off x="812801" y="4290133"/>
                <a:ext cx="2914468" cy="681918"/>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𝑊</m:t>
                          </m:r>
                        </m:e>
                        <m:sub>
                          <m:r>
                            <a:rPr lang="en-US" altLang="ja-JP" b="0" i="1" smtClean="0">
                              <a:latin typeface="Cambria Math" panose="02040503050406030204" pitchFamily="18" charset="0"/>
                              <a:ea typeface="Cambria Math" panose="02040503050406030204" pitchFamily="18" charset="0"/>
                            </a:rPr>
                            <m:t>2</m:t>
                          </m:r>
                        </m:sub>
                      </m:sSub>
                      <m:r>
                        <a:rPr lang="en-US" altLang="ja-JP" b="0" i="1" smtClean="0">
                          <a:latin typeface="Cambria Math" panose="02040503050406030204" pitchFamily="18" charset="0"/>
                          <a:ea typeface="Cambria Math" panose="02040503050406030204" pitchFamily="18" charset="0"/>
                        </a:rPr>
                        <m:t>=</m:t>
                      </m:r>
                      <m:f>
                        <m:fPr>
                          <m:ctrlPr>
                            <a:rPr lang="en-US" altLang="ja-JP" b="0" i="1" smtClean="0">
                              <a:latin typeface="Cambria Math" panose="02040503050406030204" pitchFamily="18" charset="0"/>
                              <a:ea typeface="Cambria Math" panose="02040503050406030204" pitchFamily="18" charset="0"/>
                            </a:rPr>
                          </m:ctrlPr>
                        </m:fPr>
                        <m:num>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𝐼</m:t>
                              </m:r>
                            </m:e>
                            <m:sub>
                              <m:r>
                                <a:rPr lang="en-US" altLang="ja-JP" b="0" i="1" smtClean="0">
                                  <a:latin typeface="Cambria Math" panose="02040503050406030204" pitchFamily="18" charset="0"/>
                                  <a:ea typeface="Cambria Math" panose="02040503050406030204" pitchFamily="18" charset="0"/>
                                </a:rPr>
                                <m:t>𝐷</m:t>
                              </m:r>
                              <m:r>
                                <a:rPr lang="en-US" altLang="ja-JP" b="0" i="1" smtClean="0">
                                  <a:latin typeface="Cambria Math" panose="02040503050406030204" pitchFamily="18" charset="0"/>
                                  <a:ea typeface="Cambria Math" panose="02040503050406030204" pitchFamily="18" charset="0"/>
                                </a:rPr>
                                <m:t>2</m:t>
                              </m:r>
                            </m:sub>
                          </m:sSub>
                          <m:r>
                            <a:rPr lang="en-US" altLang="ja-JP" b="0" i="1" smtClean="0">
                              <a:latin typeface="Cambria Math" panose="02040503050406030204" pitchFamily="18" charset="0"/>
                              <a:ea typeface="Cambria Math" panose="02040503050406030204" pitchFamily="18" charset="0"/>
                            </a:rPr>
                            <m:t>∗</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𝐿</m:t>
                              </m:r>
                            </m:e>
                            <m:sub>
                              <m:r>
                                <a:rPr lang="en-US" altLang="ja-JP" b="0" i="1" smtClean="0">
                                  <a:latin typeface="Cambria Math" panose="02040503050406030204" pitchFamily="18" charset="0"/>
                                  <a:ea typeface="Cambria Math" panose="02040503050406030204" pitchFamily="18" charset="0"/>
                                </a:rPr>
                                <m:t>2</m:t>
                              </m:r>
                            </m:sub>
                          </m:sSub>
                        </m:num>
                        <m:den>
                          <m:r>
                            <a:rPr lang="en-US" altLang="ja-JP" b="0" i="1" smtClean="0">
                              <a:latin typeface="Cambria Math" panose="02040503050406030204" pitchFamily="18" charset="0"/>
                              <a:ea typeface="Cambria Math" panose="02040503050406030204" pitchFamily="18" charset="0"/>
                            </a:rPr>
                            <m:t>𝐾</m:t>
                          </m:r>
                          <m:r>
                            <a:rPr lang="en-US" altLang="ja-JP" b="0" i="1" smtClean="0">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d>
                                <m:dPr>
                                  <m:ctrlPr>
                                    <a:rPr lang="en-US" altLang="ja-JP" i="1">
                                      <a:latin typeface="Cambria Math" panose="02040503050406030204" pitchFamily="18" charset="0"/>
                                      <a:ea typeface="Cambria Math" panose="02040503050406030204" pitchFamily="18" charset="0"/>
                                    </a:rPr>
                                  </m:ctrlPr>
                                </m:dPr>
                                <m:e>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𝑉</m:t>
                                      </m:r>
                                    </m:e>
                                    <m:sub>
                                      <m:r>
                                        <a:rPr lang="en-US" altLang="ja-JP" i="1">
                                          <a:latin typeface="Cambria Math" panose="02040503050406030204" pitchFamily="18" charset="0"/>
                                          <a:ea typeface="Cambria Math" panose="02040503050406030204" pitchFamily="18" charset="0"/>
                                        </a:rPr>
                                        <m:t>𝐵𝑈𝐹𝐹</m:t>
                                      </m:r>
                                    </m:sub>
                                  </m:sSub>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0.45</m:t>
                                  </m:r>
                                </m:e>
                              </m:d>
                            </m:e>
                            <m:sup>
                              <m:r>
                                <a:rPr lang="en-US" altLang="ja-JP" i="1">
                                  <a:latin typeface="Cambria Math" panose="02040503050406030204" pitchFamily="18" charset="0"/>
                                  <a:ea typeface="Cambria Math" panose="02040503050406030204" pitchFamily="18" charset="0"/>
                                </a:rPr>
                                <m:t>2</m:t>
                              </m:r>
                            </m:sup>
                          </m:sSup>
                        </m:den>
                      </m:f>
                    </m:oMath>
                  </m:oMathPara>
                </a14:m>
                <a:endParaRPr lang="en-US" altLang="ja-JP" b="0" i="1" dirty="0">
                  <a:latin typeface="Cambria Math" panose="02040503050406030204" pitchFamily="18" charset="0"/>
                  <a:ea typeface="Cambria Math" panose="02040503050406030204" pitchFamily="18" charset="0"/>
                </a:endParaRPr>
              </a:p>
            </p:txBody>
          </p:sp>
        </mc:Choice>
        <mc:Fallback xmlns="">
          <p:sp>
            <p:nvSpPr>
              <p:cNvPr id="11" name="テキスト ボックス 10">
                <a:extLst>
                  <a:ext uri="{FF2B5EF4-FFF2-40B4-BE49-F238E27FC236}">
                    <a16:creationId xmlns:a16="http://schemas.microsoft.com/office/drawing/2014/main" id="{7E8659E1-B2B3-BB17-3D2B-F1FFF1E7376A}"/>
                  </a:ext>
                </a:extLst>
              </p:cNvPr>
              <p:cNvSpPr txBox="1">
                <a:spLocks noRot="1" noChangeAspect="1" noMove="1" noResize="1" noEditPoints="1" noAdjustHandles="1" noChangeArrowheads="1" noChangeShapeType="1" noTextEdit="1"/>
              </p:cNvSpPr>
              <p:nvPr/>
            </p:nvSpPr>
            <p:spPr>
              <a:xfrm>
                <a:off x="812801" y="4290133"/>
                <a:ext cx="2914468" cy="681918"/>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0974F13D-FD42-D879-FF78-725910BD974F}"/>
                  </a:ext>
                </a:extLst>
              </p:cNvPr>
              <p:cNvSpPr txBox="1"/>
              <p:nvPr/>
            </p:nvSpPr>
            <p:spPr>
              <a:xfrm>
                <a:off x="812801" y="1387976"/>
                <a:ext cx="2758256" cy="646331"/>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𝑡h</m:t>
                          </m:r>
                        </m:sub>
                      </m:sSub>
                      <m:r>
                        <a:rPr kumimoji="1" lang="en-US" altLang="ja-JP" b="0" i="1" smtClean="0">
                          <a:latin typeface="Cambria Math" panose="02040503050406030204" pitchFamily="18" charset="0"/>
                        </a:rPr>
                        <m:t>=0.45 [</m:t>
                      </m:r>
                      <m:r>
                        <a:rPr kumimoji="1" lang="en-US" altLang="ja-JP" b="0" i="1" smtClean="0">
                          <a:latin typeface="Cambria Math" panose="02040503050406030204" pitchFamily="18" charset="0"/>
                        </a:rPr>
                        <m:t>𝑉</m:t>
                      </m:r>
                      <m:r>
                        <a:rPr kumimoji="1" lang="en-US" altLang="ja-JP" b="0" i="1" smtClean="0">
                          <a:latin typeface="Cambria Math" panose="02040503050406030204" pitchFamily="18" charset="0"/>
                        </a:rPr>
                        <m:t>]</m:t>
                      </m:r>
                    </m:oMath>
                  </m:oMathPara>
                </a14:m>
                <a:endParaRPr kumimoji="1" lang="en-US" altLang="ja-JP" dirty="0"/>
              </a:p>
              <a:p>
                <a:pPr/>
                <a14:m>
                  <m:oMathPara xmlns:m="http://schemas.openxmlformats.org/officeDocument/2006/math">
                    <m:oMathParaPr>
                      <m:jc m:val="left"/>
                    </m:oMathParaPr>
                    <m:oMath xmlns:m="http://schemas.openxmlformats.org/officeDocument/2006/math">
                      <m:r>
                        <a:rPr kumimoji="1" lang="en-US" altLang="ja-JP" b="0" i="1" smtClean="0">
                          <a:latin typeface="Cambria Math" panose="02040503050406030204" pitchFamily="18" charset="0"/>
                        </a:rPr>
                        <m:t>𝐾</m:t>
                      </m:r>
                      <m:r>
                        <a:rPr kumimoji="1" lang="en-US" altLang="ja-JP" b="0" i="1" smtClean="0">
                          <a:latin typeface="Cambria Math" panose="02040503050406030204" pitchFamily="18" charset="0"/>
                        </a:rPr>
                        <m:t>=135×</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10</m:t>
                          </m:r>
                        </m:e>
                        <m:sup>
                          <m:r>
                            <a:rPr kumimoji="1" lang="en-US" altLang="ja-JP" b="0" i="1" smtClean="0">
                              <a:latin typeface="Cambria Math" panose="02040503050406030204" pitchFamily="18" charset="0"/>
                            </a:rPr>
                            <m:t>−6</m:t>
                          </m:r>
                        </m:sup>
                      </m:sSup>
                      <m:r>
                        <a:rPr kumimoji="1" lang="en-US" altLang="ja-JP" b="0" i="1" smtClean="0">
                          <a:latin typeface="Cambria Math" panose="02040503050406030204" pitchFamily="18" charset="0"/>
                        </a:rPr>
                        <m:t> </m:t>
                      </m:r>
                      <m:r>
                        <a:rPr lang="en-US" altLang="ja-JP" i="1">
                          <a:latin typeface="Cambria Math" panose="02040503050406030204" pitchFamily="18" charset="0"/>
                        </a:rPr>
                        <m:t>[</m:t>
                      </m:r>
                      <m:r>
                        <a:rPr lang="en-US" altLang="ja-JP" i="1">
                          <a:latin typeface="Cambria Math" panose="02040503050406030204" pitchFamily="18" charset="0"/>
                        </a:rPr>
                        <m:t>𝐹</m:t>
                      </m:r>
                      <m:r>
                        <a:rPr lang="en-US" altLang="ja-JP" i="1">
                          <a:latin typeface="Cambria Math" panose="02040503050406030204" pitchFamily="18" charset="0"/>
                        </a:rPr>
                        <m:t>/</m:t>
                      </m:r>
                      <m:r>
                        <a:rPr lang="en-US" altLang="ja-JP" i="1">
                          <a:latin typeface="Cambria Math" panose="02040503050406030204" pitchFamily="18" charset="0"/>
                        </a:rPr>
                        <m:t>𝑉</m:t>
                      </m:r>
                      <m:r>
                        <a:rPr lang="en-US" altLang="ja-JP" i="1">
                          <a:latin typeface="Cambria Math" panose="02040503050406030204" pitchFamily="18" charset="0"/>
                        </a:rPr>
                        <m:t>∙</m:t>
                      </m:r>
                      <m:r>
                        <a:rPr lang="en-US" altLang="ja-JP" i="1">
                          <a:latin typeface="Cambria Math" panose="02040503050406030204" pitchFamily="18" charset="0"/>
                        </a:rPr>
                        <m:t>𝑠</m:t>
                      </m:r>
                      <m:r>
                        <a:rPr lang="en-US" altLang="ja-JP" i="1">
                          <a:latin typeface="Cambria Math" panose="02040503050406030204" pitchFamily="18" charset="0"/>
                        </a:rPr>
                        <m:t>]</m:t>
                      </m:r>
                    </m:oMath>
                  </m:oMathPara>
                </a14:m>
                <a:endParaRPr kumimoji="1" lang="ja-JP" altLang="en-US" dirty="0"/>
              </a:p>
            </p:txBody>
          </p:sp>
        </mc:Choice>
        <mc:Fallback xmlns="">
          <p:sp>
            <p:nvSpPr>
              <p:cNvPr id="16" name="テキスト ボックス 15">
                <a:extLst>
                  <a:ext uri="{FF2B5EF4-FFF2-40B4-BE49-F238E27FC236}">
                    <a16:creationId xmlns:a16="http://schemas.microsoft.com/office/drawing/2014/main" id="{0974F13D-FD42-D879-FF78-725910BD974F}"/>
                  </a:ext>
                </a:extLst>
              </p:cNvPr>
              <p:cNvSpPr txBox="1">
                <a:spLocks noRot="1" noChangeAspect="1" noMove="1" noResize="1" noEditPoints="1" noAdjustHandles="1" noChangeArrowheads="1" noChangeShapeType="1" noTextEdit="1"/>
              </p:cNvSpPr>
              <p:nvPr/>
            </p:nvSpPr>
            <p:spPr>
              <a:xfrm>
                <a:off x="812801" y="1387976"/>
                <a:ext cx="2758256" cy="646331"/>
              </a:xfrm>
              <a:prstGeom prst="rect">
                <a:avLst/>
              </a:prstGeom>
              <a:blipFill>
                <a:blip r:embed="rId4"/>
                <a:stretch>
                  <a:fillRect b="-943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B5793E62-8E25-7229-8A2B-B7BFD5595A9B}"/>
                  </a:ext>
                </a:extLst>
              </p:cNvPr>
              <p:cNvSpPr txBox="1"/>
              <p:nvPr/>
            </p:nvSpPr>
            <p:spPr>
              <a:xfrm>
                <a:off x="769045" y="2562050"/>
                <a:ext cx="4902507" cy="36933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altLang="ja-JP" sz="1800" b="0" i="1" smtClean="0">
                          <a:latin typeface="Cambria Math" panose="02040503050406030204" pitchFamily="18" charset="0"/>
                        </a:rPr>
                        <m:t>0.45&lt;</m:t>
                      </m:r>
                      <m:sSub>
                        <m:sSubPr>
                          <m:ctrlPr>
                            <a:rPr lang="en-US" altLang="ja-JP" sz="1800" b="0" i="1" smtClean="0">
                              <a:latin typeface="Cambria Math" panose="02040503050406030204" pitchFamily="18" charset="0"/>
                            </a:rPr>
                          </m:ctrlPr>
                        </m:sSubPr>
                        <m:e>
                          <m:r>
                            <m:rPr>
                              <m:sty m:val="p"/>
                            </m:rPr>
                            <a:rPr lang="en-US" altLang="ja-JP" sz="1800" b="0" i="0" smtClean="0">
                              <a:latin typeface="Cambria Math" panose="02040503050406030204" pitchFamily="18" charset="0"/>
                            </a:rPr>
                            <m:t>V</m:t>
                          </m:r>
                        </m:e>
                        <m:sub>
                          <m:r>
                            <m:rPr>
                              <m:sty m:val="p"/>
                            </m:rPr>
                            <a:rPr lang="en-US" altLang="ja-JP" sz="1800" b="0" i="0" smtClean="0">
                              <a:latin typeface="Cambria Math" panose="02040503050406030204" pitchFamily="18" charset="0"/>
                            </a:rPr>
                            <m:t>BUFF</m:t>
                          </m:r>
                        </m:sub>
                      </m:sSub>
                      <m:r>
                        <a:rPr lang="en-US" altLang="ja-JP" sz="1800" b="0" i="0" smtClean="0">
                          <a:latin typeface="Cambria Math" panose="02040503050406030204" pitchFamily="18" charset="0"/>
                        </a:rPr>
                        <m:t>&lt;</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i="1">
                                  <a:latin typeface="Cambria Math" panose="02040503050406030204" pitchFamily="18" charset="0"/>
                                </a:rPr>
                                <m:t>𝑂𝑈𝑇</m:t>
                              </m:r>
                            </m:sub>
                          </m:sSub>
                          <m:r>
                            <a:rPr lang="en-US" altLang="ja-JP" i="1">
                              <a:latin typeface="Cambria Math" panose="02040503050406030204" pitchFamily="18" charset="0"/>
                            </a:rPr>
                            <m:t>−</m:t>
                          </m:r>
                          <m:r>
                            <a:rPr lang="en-US" altLang="ja-JP" b="0" i="1" smtClean="0">
                              <a:latin typeface="Cambria Math" panose="02040503050406030204" pitchFamily="18" charset="0"/>
                            </a:rPr>
                            <m:t>0.225</m:t>
                          </m:r>
                        </m:e>
                      </m:d>
                      <m:r>
                        <a:rPr lang="en-US" altLang="ja-JP" b="0" i="1" smtClean="0">
                          <a:latin typeface="Cambria Math" panose="02040503050406030204" pitchFamily="18" charset="0"/>
                        </a:rPr>
                        <m:t>+0.45 </m:t>
                      </m:r>
                      <m:r>
                        <a:rPr lang="en-US" altLang="ja-JP" sz="1800" b="0" i="0" smtClean="0">
                          <a:latin typeface="Cambria Math" panose="02040503050406030204" pitchFamily="18" charset="0"/>
                        </a:rPr>
                        <m:t>[</m:t>
                      </m:r>
                      <m:r>
                        <m:rPr>
                          <m:sty m:val="p"/>
                        </m:rPr>
                        <a:rPr lang="en-US" altLang="ja-JP" sz="1800" b="0" i="0" smtClean="0">
                          <a:latin typeface="Cambria Math" panose="02040503050406030204" pitchFamily="18" charset="0"/>
                        </a:rPr>
                        <m:t>V</m:t>
                      </m:r>
                      <m:r>
                        <a:rPr lang="en-US" altLang="ja-JP" sz="1800" b="0" i="0" smtClean="0">
                          <a:latin typeface="Cambria Math" panose="02040503050406030204" pitchFamily="18" charset="0"/>
                        </a:rPr>
                        <m:t>]</m:t>
                      </m:r>
                    </m:oMath>
                  </m:oMathPara>
                </a14:m>
                <a:endParaRPr lang="ja-JP" altLang="en-US" dirty="0"/>
              </a:p>
            </p:txBody>
          </p:sp>
        </mc:Choice>
        <mc:Fallback xmlns="">
          <p:sp>
            <p:nvSpPr>
              <p:cNvPr id="9" name="テキスト ボックス 8">
                <a:extLst>
                  <a:ext uri="{FF2B5EF4-FFF2-40B4-BE49-F238E27FC236}">
                    <a16:creationId xmlns:a16="http://schemas.microsoft.com/office/drawing/2014/main" id="{B5793E62-8E25-7229-8A2B-B7BFD5595A9B}"/>
                  </a:ext>
                </a:extLst>
              </p:cNvPr>
              <p:cNvSpPr txBox="1">
                <a:spLocks noRot="1" noChangeAspect="1" noMove="1" noResize="1" noEditPoints="1" noAdjustHandles="1" noChangeArrowheads="1" noChangeShapeType="1" noTextEdit="1"/>
              </p:cNvSpPr>
              <p:nvPr/>
            </p:nvSpPr>
            <p:spPr>
              <a:xfrm>
                <a:off x="769045" y="2562050"/>
                <a:ext cx="4902507" cy="369332"/>
              </a:xfrm>
              <a:prstGeom prst="rect">
                <a:avLst/>
              </a:prstGeom>
              <a:blipFill>
                <a:blip r:embed="rId5"/>
                <a:stretch>
                  <a:fillRect b="-1639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BFE082F3-C13C-8495-6F5C-84F881564F8D}"/>
                  </a:ext>
                </a:extLst>
              </p:cNvPr>
              <p:cNvSpPr txBox="1"/>
              <p:nvPr/>
            </p:nvSpPr>
            <p:spPr>
              <a:xfrm>
                <a:off x="812801" y="3679197"/>
                <a:ext cx="4268348" cy="610936"/>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𝐷</m:t>
                          </m:r>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0.85−</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𝑂𝑈𝑇</m:t>
                              </m:r>
                            </m:sub>
                          </m:sSub>
                        </m:e>
                      </m:d>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10</m:t>
                          </m:r>
                        </m:e>
                        <m:sup>
                          <m:r>
                            <a:rPr kumimoji="1" lang="en-US" altLang="ja-JP" b="0" i="1" smtClean="0">
                              <a:latin typeface="Cambria Math" panose="02040503050406030204" pitchFamily="18" charset="0"/>
                            </a:rPr>
                            <m:t>−2</m:t>
                          </m:r>
                        </m:sup>
                      </m:sSup>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𝐼</m:t>
                          </m:r>
                        </m:e>
                        <m:sub>
                          <m:r>
                            <a:rPr lang="en-US" altLang="ja-JP" i="1">
                              <a:latin typeface="Cambria Math" panose="02040503050406030204" pitchFamily="18" charset="0"/>
                              <a:ea typeface="Cambria Math" panose="02040503050406030204" pitchFamily="18" charset="0"/>
                            </a:rPr>
                            <m:t>𝐷</m:t>
                          </m:r>
                          <m:r>
                            <a:rPr lang="en-US" altLang="ja-JP" i="1">
                              <a:latin typeface="Cambria Math" panose="02040503050406030204" pitchFamily="18" charset="0"/>
                              <a:ea typeface="Cambria Math" panose="02040503050406030204" pitchFamily="18" charset="0"/>
                            </a:rPr>
                            <m:t>2</m:t>
                          </m:r>
                        </m:sub>
                      </m:sSub>
                      <m:r>
                        <a:rPr lang="en-US" altLang="ja-JP" i="1">
                          <a:latin typeface="Cambria Math" panose="02040503050406030204" pitchFamily="18" charset="0"/>
                          <a:ea typeface="Cambria Math" panose="02040503050406030204" pitchFamily="18" charset="0"/>
                        </a:rPr>
                        <m:t>+</m:t>
                      </m:r>
                      <m:f>
                        <m:fPr>
                          <m:ctrlPr>
                            <a:rPr lang="en-US" altLang="ja-JP" i="1">
                              <a:latin typeface="Cambria Math" panose="02040503050406030204" pitchFamily="18" charset="0"/>
                              <a:ea typeface="Cambria Math" panose="02040503050406030204" pitchFamily="18" charset="0"/>
                            </a:rPr>
                          </m:ctrlPr>
                        </m:fPr>
                        <m:num>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𝑉</m:t>
                              </m:r>
                            </m:e>
                            <m:sub>
                              <m:r>
                                <a:rPr lang="en-US" altLang="ja-JP" i="1">
                                  <a:latin typeface="Cambria Math" panose="02040503050406030204" pitchFamily="18" charset="0"/>
                                  <a:ea typeface="Cambria Math" panose="02040503050406030204" pitchFamily="18" charset="0"/>
                                </a:rPr>
                                <m:t>𝑂𝑈𝑇</m:t>
                              </m:r>
                            </m:sub>
                          </m:sSub>
                        </m:num>
                        <m:den>
                          <m:r>
                            <a:rPr lang="en-US" altLang="ja-JP" i="1">
                              <a:latin typeface="Cambria Math" panose="02040503050406030204" pitchFamily="18" charset="0"/>
                              <a:ea typeface="Cambria Math" panose="02040503050406030204" pitchFamily="18" charset="0"/>
                            </a:rPr>
                            <m:t>50</m:t>
                          </m:r>
                        </m:den>
                      </m:f>
                    </m:oMath>
                  </m:oMathPara>
                </a14:m>
                <a:endParaRPr kumimoji="1" lang="ja-JP" altLang="en-US" dirty="0"/>
              </a:p>
            </p:txBody>
          </p:sp>
        </mc:Choice>
        <mc:Fallback xmlns="">
          <p:sp>
            <p:nvSpPr>
              <p:cNvPr id="7" name="テキスト ボックス 6">
                <a:extLst>
                  <a:ext uri="{FF2B5EF4-FFF2-40B4-BE49-F238E27FC236}">
                    <a16:creationId xmlns:a16="http://schemas.microsoft.com/office/drawing/2014/main" id="{BFE082F3-C13C-8495-6F5C-84F881564F8D}"/>
                  </a:ext>
                </a:extLst>
              </p:cNvPr>
              <p:cNvSpPr txBox="1">
                <a:spLocks noRot="1" noChangeAspect="1" noMove="1" noResize="1" noEditPoints="1" noAdjustHandles="1" noChangeArrowheads="1" noChangeShapeType="1" noTextEdit="1"/>
              </p:cNvSpPr>
              <p:nvPr/>
            </p:nvSpPr>
            <p:spPr>
              <a:xfrm>
                <a:off x="812801" y="3679197"/>
                <a:ext cx="4268348" cy="610936"/>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9C08DC82-2CB4-B928-3029-4119C05CCEA9}"/>
                  </a:ext>
                </a:extLst>
              </p:cNvPr>
              <p:cNvSpPr txBox="1"/>
              <p:nvPr/>
            </p:nvSpPr>
            <p:spPr>
              <a:xfrm>
                <a:off x="769045" y="2179397"/>
                <a:ext cx="3285370" cy="36933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altLang="ja-JP" b="0" i="0" smtClean="0">
                          <a:latin typeface="Cambria Math" panose="02040503050406030204" pitchFamily="18" charset="0"/>
                          <a:ea typeface="Cambria Math" panose="02040503050406030204" pitchFamily="18" charset="0"/>
                        </a:rPr>
                        <m:t>0.</m:t>
                      </m:r>
                      <m:r>
                        <a:rPr lang="en-US" altLang="ja-JP" b="0" i="1" smtClean="0">
                          <a:latin typeface="Cambria Math" panose="02040503050406030204" pitchFamily="18" charset="0"/>
                          <a:ea typeface="Cambria Math" panose="02040503050406030204" pitchFamily="18" charset="0"/>
                        </a:rPr>
                        <m:t>225&lt;</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𝑉</m:t>
                          </m:r>
                        </m:e>
                        <m:sub>
                          <m:r>
                            <a:rPr lang="en-US" altLang="ja-JP" b="0" i="1" smtClean="0">
                              <a:latin typeface="Cambria Math" panose="02040503050406030204" pitchFamily="18" charset="0"/>
                              <a:ea typeface="Cambria Math" panose="02040503050406030204" pitchFamily="18" charset="0"/>
                            </a:rPr>
                            <m:t>𝑂𝑈𝑇</m:t>
                          </m:r>
                        </m:sub>
                      </m:sSub>
                      <m:r>
                        <a:rPr lang="en-US" altLang="ja-JP" b="0" i="0" smtClean="0">
                          <a:latin typeface="Cambria Math" panose="02040503050406030204" pitchFamily="18" charset="0"/>
                          <a:ea typeface="Cambria Math" panose="02040503050406030204" pitchFamily="18" charset="0"/>
                        </a:rPr>
                        <m:t>&lt;0.2833</m:t>
                      </m:r>
                      <m:r>
                        <a:rPr lang="en-US" altLang="ja-JP" i="1">
                          <a:latin typeface="Cambria Math" panose="02040503050406030204" pitchFamily="18" charset="0"/>
                          <a:ea typeface="Cambria Math" panose="02040503050406030204" pitchFamily="18" charset="0"/>
                        </a:rPr>
                        <m:t>…</m:t>
                      </m:r>
                      <m:r>
                        <a:rPr lang="en-US" altLang="ja-JP" b="0" i="0" smtClean="0">
                          <a:latin typeface="Cambria Math" panose="02040503050406030204" pitchFamily="18" charset="0"/>
                          <a:ea typeface="Cambria Math" panose="02040503050406030204" pitchFamily="18" charset="0"/>
                        </a:rPr>
                        <m:t> [</m:t>
                      </m:r>
                      <m:r>
                        <m:rPr>
                          <m:sty m:val="p"/>
                        </m:rPr>
                        <a:rPr lang="en-US" altLang="ja-JP" b="0" i="0" smtClean="0">
                          <a:latin typeface="Cambria Math" panose="02040503050406030204" pitchFamily="18" charset="0"/>
                          <a:ea typeface="Cambria Math" panose="02040503050406030204" pitchFamily="18" charset="0"/>
                        </a:rPr>
                        <m:t>V</m:t>
                      </m:r>
                      <m:r>
                        <a:rPr lang="en-US" altLang="ja-JP" b="0" i="0" smtClean="0">
                          <a:latin typeface="Cambria Math" panose="02040503050406030204" pitchFamily="18" charset="0"/>
                          <a:ea typeface="Cambria Math" panose="02040503050406030204" pitchFamily="18" charset="0"/>
                        </a:rPr>
                        <m:t>]</m:t>
                      </m:r>
                    </m:oMath>
                  </m:oMathPara>
                </a14:m>
                <a:endParaRPr lang="ja-JP" altLang="en-US" dirty="0"/>
              </a:p>
            </p:txBody>
          </p:sp>
        </mc:Choice>
        <mc:Fallback xmlns="">
          <p:sp>
            <p:nvSpPr>
              <p:cNvPr id="19" name="テキスト ボックス 18">
                <a:extLst>
                  <a:ext uri="{FF2B5EF4-FFF2-40B4-BE49-F238E27FC236}">
                    <a16:creationId xmlns:a16="http://schemas.microsoft.com/office/drawing/2014/main" id="{9C08DC82-2CB4-B928-3029-4119C05CCEA9}"/>
                  </a:ext>
                </a:extLst>
              </p:cNvPr>
              <p:cNvSpPr txBox="1">
                <a:spLocks noRot="1" noChangeAspect="1" noMove="1" noResize="1" noEditPoints="1" noAdjustHandles="1" noChangeArrowheads="1" noChangeShapeType="1" noTextEdit="1"/>
              </p:cNvSpPr>
              <p:nvPr/>
            </p:nvSpPr>
            <p:spPr>
              <a:xfrm>
                <a:off x="769045" y="2179397"/>
                <a:ext cx="3285370" cy="369332"/>
              </a:xfrm>
              <a:prstGeom prst="rect">
                <a:avLst/>
              </a:prstGeom>
              <a:blipFill>
                <a:blip r:embed="rId7"/>
                <a:stretch>
                  <a:fillRect b="-18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B308E17C-B77F-DCB4-8B90-16EA8B016282}"/>
                  </a:ext>
                </a:extLst>
              </p:cNvPr>
              <p:cNvSpPr txBox="1"/>
              <p:nvPr/>
            </p:nvSpPr>
            <p:spPr>
              <a:xfrm>
                <a:off x="812801" y="3021132"/>
                <a:ext cx="3065417" cy="658065"/>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ja-JP" sz="1800" b="0" i="1" smtClean="0">
                              <a:solidFill>
                                <a:schemeClr val="tx1"/>
                              </a:solidFill>
                              <a:latin typeface="Cambria Math" panose="02040503050406030204" pitchFamily="18" charset="0"/>
                              <a:ea typeface="Cambria Math" panose="02040503050406030204" pitchFamily="18" charset="0"/>
                            </a:rPr>
                          </m:ctrlPr>
                        </m:sSubPr>
                        <m:e>
                          <m:r>
                            <a:rPr lang="en-US" altLang="ja-JP" sz="1800" b="0" i="1" smtClean="0">
                              <a:solidFill>
                                <a:schemeClr val="tx1"/>
                              </a:solidFill>
                              <a:latin typeface="Cambria Math" panose="02040503050406030204" pitchFamily="18" charset="0"/>
                              <a:ea typeface="Cambria Math" panose="02040503050406030204" pitchFamily="18" charset="0"/>
                            </a:rPr>
                            <m:t>𝑊</m:t>
                          </m:r>
                        </m:e>
                        <m:sub>
                          <m:r>
                            <a:rPr lang="en-US" altLang="ja-JP" sz="1800" b="0" i="1" smtClean="0">
                              <a:solidFill>
                                <a:schemeClr val="tx1"/>
                              </a:solidFill>
                              <a:latin typeface="Cambria Math" panose="02040503050406030204" pitchFamily="18" charset="0"/>
                              <a:ea typeface="Cambria Math" panose="02040503050406030204" pitchFamily="18" charset="0"/>
                            </a:rPr>
                            <m:t>1</m:t>
                          </m:r>
                        </m:sub>
                      </m:sSub>
                      <m:r>
                        <a:rPr lang="en-US" altLang="ja-JP" sz="1800" b="0" i="1" smtClean="0">
                          <a:latin typeface="Cambria Math" panose="02040503050406030204" pitchFamily="18" charset="0"/>
                          <a:ea typeface="Cambria Math" panose="02040503050406030204" pitchFamily="18" charset="0"/>
                        </a:rPr>
                        <m:t>=</m:t>
                      </m:r>
                      <m:f>
                        <m:fPr>
                          <m:ctrlPr>
                            <a:rPr lang="en-US" altLang="ja-JP" sz="1800" b="0" i="1" smtClean="0">
                              <a:latin typeface="Cambria Math" panose="02040503050406030204" pitchFamily="18" charset="0"/>
                              <a:ea typeface="Cambria Math" panose="02040503050406030204" pitchFamily="18" charset="0"/>
                            </a:rPr>
                          </m:ctrlPr>
                        </m:fPr>
                        <m:num>
                          <m:r>
                            <a:rPr lang="en-US" altLang="ja-JP" sz="1800" b="0" i="1" smtClean="0">
                              <a:latin typeface="Cambria Math" panose="02040503050406030204" pitchFamily="18" charset="0"/>
                              <a:ea typeface="Cambria Math" panose="02040503050406030204" pitchFamily="18" charset="0"/>
                            </a:rPr>
                            <m:t>360</m:t>
                          </m:r>
                        </m:num>
                        <m:den>
                          <m:r>
                            <a:rPr lang="en-US" altLang="ja-JP" sz="1800" b="0" i="1" smtClean="0">
                              <a:latin typeface="Cambria Math" panose="02040503050406030204" pitchFamily="18" charset="0"/>
                              <a:ea typeface="Cambria Math" panose="02040503050406030204" pitchFamily="18" charset="0"/>
                            </a:rPr>
                            <m:t>135∗</m:t>
                          </m:r>
                          <m:sSub>
                            <m:sSubPr>
                              <m:ctrlPr>
                                <a:rPr lang="en-US" altLang="ja-JP" sz="1800" b="0" i="1" smtClean="0">
                                  <a:solidFill>
                                    <a:schemeClr val="tx1"/>
                                  </a:solidFill>
                                  <a:latin typeface="Cambria Math" panose="02040503050406030204" pitchFamily="18" charset="0"/>
                                  <a:ea typeface="Cambria Math" panose="02040503050406030204" pitchFamily="18" charset="0"/>
                                </a:rPr>
                              </m:ctrlPr>
                            </m:sSubPr>
                            <m:e>
                              <m:r>
                                <a:rPr lang="en-US" altLang="ja-JP" sz="1800" b="0" i="1" smtClean="0">
                                  <a:solidFill>
                                    <a:schemeClr val="tx1"/>
                                  </a:solidFill>
                                  <a:latin typeface="Cambria Math" panose="02040503050406030204" pitchFamily="18" charset="0"/>
                                  <a:ea typeface="Cambria Math" panose="02040503050406030204" pitchFamily="18" charset="0"/>
                                </a:rPr>
                                <m:t>𝐼</m:t>
                              </m:r>
                            </m:e>
                            <m:sub>
                              <m:r>
                                <a:rPr lang="en-US" altLang="ja-JP" sz="1800" b="0" i="1" smtClean="0">
                                  <a:solidFill>
                                    <a:schemeClr val="tx1"/>
                                  </a:solidFill>
                                  <a:latin typeface="Cambria Math" panose="02040503050406030204" pitchFamily="18" charset="0"/>
                                  <a:ea typeface="Cambria Math" panose="02040503050406030204" pitchFamily="18" charset="0"/>
                                </a:rPr>
                                <m:t>𝐷</m:t>
                              </m:r>
                              <m:r>
                                <a:rPr lang="en-US" altLang="ja-JP" sz="1800" b="0" i="1" smtClean="0">
                                  <a:solidFill>
                                    <a:schemeClr val="tx1"/>
                                  </a:solidFill>
                                  <a:latin typeface="Cambria Math" panose="02040503050406030204" pitchFamily="18" charset="0"/>
                                  <a:ea typeface="Cambria Math" panose="02040503050406030204" pitchFamily="18" charset="0"/>
                                </a:rPr>
                                <m:t>1</m:t>
                              </m:r>
                            </m:sub>
                          </m:sSub>
                        </m:den>
                      </m:f>
                      <m:r>
                        <a:rPr lang="en-US" altLang="ja-JP" sz="1800" b="0" i="1" smtClean="0">
                          <a:latin typeface="Cambria Math" panose="02040503050406030204" pitchFamily="18" charset="0"/>
                          <a:ea typeface="Cambria Math" panose="02040503050406030204" pitchFamily="18" charset="0"/>
                        </a:rPr>
                        <m:t>×</m:t>
                      </m:r>
                      <m:sSup>
                        <m:sSupPr>
                          <m:ctrlPr>
                            <a:rPr lang="en-US" altLang="ja-JP" sz="1800" b="0" i="1" smtClean="0">
                              <a:latin typeface="Cambria Math" panose="02040503050406030204" pitchFamily="18" charset="0"/>
                              <a:ea typeface="Cambria Math" panose="02040503050406030204" pitchFamily="18" charset="0"/>
                            </a:rPr>
                          </m:ctrlPr>
                        </m:sSupPr>
                        <m:e>
                          <m:r>
                            <a:rPr lang="en-US" altLang="ja-JP" sz="1800" b="0" i="1" smtClean="0">
                              <a:latin typeface="Cambria Math" panose="02040503050406030204" pitchFamily="18" charset="0"/>
                              <a:ea typeface="Cambria Math" panose="02040503050406030204" pitchFamily="18" charset="0"/>
                            </a:rPr>
                            <m:t>10</m:t>
                          </m:r>
                        </m:e>
                        <m:sup>
                          <m:r>
                            <a:rPr lang="en-US" altLang="ja-JP" sz="1800" b="0" i="1" smtClean="0">
                              <a:latin typeface="Cambria Math" panose="02040503050406030204" pitchFamily="18" charset="0"/>
                              <a:ea typeface="Cambria Math" panose="02040503050406030204" pitchFamily="18" charset="0"/>
                            </a:rPr>
                            <m:t>−7</m:t>
                          </m:r>
                        </m:sup>
                      </m:sSup>
                      <m:r>
                        <a:rPr lang="en-US" altLang="ja-JP" sz="1800" b="0" i="1" smtClean="0">
                          <a:latin typeface="Cambria Math" panose="02040503050406030204" pitchFamily="18" charset="0"/>
                          <a:ea typeface="Cambria Math" panose="02040503050406030204" pitchFamily="18" charset="0"/>
                        </a:rPr>
                        <m:t> [</m:t>
                      </m:r>
                      <m:r>
                        <a:rPr lang="en-US" altLang="ja-JP" sz="1800" b="0" i="1" smtClean="0">
                          <a:latin typeface="Cambria Math" panose="02040503050406030204" pitchFamily="18" charset="0"/>
                          <a:ea typeface="Cambria Math" panose="02040503050406030204" pitchFamily="18" charset="0"/>
                        </a:rPr>
                        <m:t>𝑚</m:t>
                      </m:r>
                      <m:r>
                        <a:rPr lang="en-US" altLang="ja-JP" sz="1800" b="0" i="1" smtClean="0">
                          <a:latin typeface="Cambria Math" panose="02040503050406030204" pitchFamily="18" charset="0"/>
                          <a:ea typeface="Cambria Math" panose="02040503050406030204" pitchFamily="18" charset="0"/>
                        </a:rPr>
                        <m:t>]</m:t>
                      </m:r>
                    </m:oMath>
                  </m:oMathPara>
                </a14:m>
                <a:endParaRPr lang="ja-JP" altLang="en-US" dirty="0"/>
              </a:p>
            </p:txBody>
          </p:sp>
        </mc:Choice>
        <mc:Fallback xmlns="">
          <p:sp>
            <p:nvSpPr>
              <p:cNvPr id="31" name="テキスト ボックス 30">
                <a:extLst>
                  <a:ext uri="{FF2B5EF4-FFF2-40B4-BE49-F238E27FC236}">
                    <a16:creationId xmlns:a16="http://schemas.microsoft.com/office/drawing/2014/main" id="{B308E17C-B77F-DCB4-8B90-16EA8B016282}"/>
                  </a:ext>
                </a:extLst>
              </p:cNvPr>
              <p:cNvSpPr txBox="1">
                <a:spLocks noRot="1" noChangeAspect="1" noMove="1" noResize="1" noEditPoints="1" noAdjustHandles="1" noChangeArrowheads="1" noChangeShapeType="1" noTextEdit="1"/>
              </p:cNvSpPr>
              <p:nvPr/>
            </p:nvSpPr>
            <p:spPr>
              <a:xfrm>
                <a:off x="812801" y="3021132"/>
                <a:ext cx="3065417" cy="658065"/>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F8A57B0-0D62-398D-40BE-A25E25342148}"/>
                  </a:ext>
                </a:extLst>
              </p:cNvPr>
              <p:cNvSpPr txBox="1"/>
              <p:nvPr/>
            </p:nvSpPr>
            <p:spPr>
              <a:xfrm>
                <a:off x="5051423" y="1736347"/>
                <a:ext cx="286104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rPr>
                        <m:t>1</m:t>
                      </m:r>
                      <m:r>
                        <a:rPr lang="en-US" altLang="ja-JP" b="0" i="1" smtClean="0">
                          <a:latin typeface="Cambria Math" panose="02040503050406030204" pitchFamily="18" charset="0"/>
                        </a:rPr>
                        <m:t>.3</m:t>
                      </m:r>
                      <m:r>
                        <a:rPr kumimoji="1" lang="en-US" altLang="ja-JP" b="0" i="1" smtClean="0">
                          <a:latin typeface="Cambria Math" panose="02040503050406030204" pitchFamily="18" charset="0"/>
                        </a:rPr>
                        <m:t>+0.45</m:t>
                      </m:r>
                      <m:func>
                        <m:funcPr>
                          <m:ctrlPr>
                            <a:rPr kumimoji="1" lang="en-US" altLang="ja-JP" b="0" i="1" smtClean="0">
                              <a:latin typeface="Cambria Math" panose="02040503050406030204" pitchFamily="18" charset="0"/>
                            </a:rPr>
                          </m:ctrlPr>
                        </m:funcPr>
                        <m:fName>
                          <m:r>
                            <m:rPr>
                              <m:sty m:val="p"/>
                            </m:rPr>
                            <a:rPr kumimoji="1" lang="en-US" altLang="ja-JP" b="0" i="0" smtClean="0">
                              <a:latin typeface="Cambria Math" panose="02040503050406030204" pitchFamily="18" charset="0"/>
                            </a:rPr>
                            <m:t>sin</m:t>
                          </m:r>
                        </m:fName>
                        <m:e>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2</m:t>
                              </m:r>
                              <m:r>
                                <a:rPr kumimoji="1" lang="en-US" altLang="ja-JP" b="0" i="1" smtClean="0">
                                  <a:latin typeface="Cambria Math" panose="02040503050406030204" pitchFamily="18" charset="0"/>
                                </a:rPr>
                                <m:t>𝜋</m:t>
                              </m:r>
                              <m:r>
                                <a:rPr kumimoji="1" lang="en-US" altLang="ja-JP" b="0" i="1" smtClean="0">
                                  <a:latin typeface="Cambria Math" panose="02040503050406030204" pitchFamily="18" charset="0"/>
                                </a:rPr>
                                <m:t>𝑓𝑡</m:t>
                              </m:r>
                            </m:e>
                          </m:d>
                        </m:e>
                      </m:func>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𝑚𝑉</m:t>
                      </m:r>
                      <m:r>
                        <a:rPr kumimoji="1" lang="en-US" altLang="ja-JP" b="0" i="1" smtClean="0">
                          <a:latin typeface="Cambria Math" panose="02040503050406030204" pitchFamily="18" charset="0"/>
                        </a:rPr>
                        <m:t>]</m:t>
                      </m:r>
                    </m:oMath>
                  </m:oMathPara>
                </a14:m>
                <a:endParaRPr kumimoji="1" lang="ja-JP" altLang="en-US" dirty="0"/>
              </a:p>
            </p:txBody>
          </p:sp>
        </mc:Choice>
        <mc:Fallback xmlns="">
          <p:sp>
            <p:nvSpPr>
              <p:cNvPr id="3" name="テキスト ボックス 2">
                <a:extLst>
                  <a:ext uri="{FF2B5EF4-FFF2-40B4-BE49-F238E27FC236}">
                    <a16:creationId xmlns:a16="http://schemas.microsoft.com/office/drawing/2014/main" id="{FF8A57B0-0D62-398D-40BE-A25E25342148}"/>
                  </a:ext>
                </a:extLst>
              </p:cNvPr>
              <p:cNvSpPr txBox="1">
                <a:spLocks noRot="1" noChangeAspect="1" noMove="1" noResize="1" noEditPoints="1" noAdjustHandles="1" noChangeArrowheads="1" noChangeShapeType="1" noTextEdit="1"/>
              </p:cNvSpPr>
              <p:nvPr/>
            </p:nvSpPr>
            <p:spPr>
              <a:xfrm>
                <a:off x="5051423" y="1736347"/>
                <a:ext cx="2861040" cy="369332"/>
              </a:xfrm>
              <a:prstGeom prst="rect">
                <a:avLst/>
              </a:prstGeom>
              <a:blipFill>
                <a:blip r:embed="rId9"/>
                <a:stretch>
                  <a:fillRect b="-18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26031CB8-0E8C-27A7-B702-7B8B219B3F5E}"/>
                  </a:ext>
                </a:extLst>
              </p:cNvPr>
              <p:cNvSpPr txBox="1"/>
              <p:nvPr/>
            </p:nvSpPr>
            <p:spPr>
              <a:xfrm>
                <a:off x="8291886" y="2786851"/>
                <a:ext cx="569473" cy="369332"/>
              </a:xfrm>
              <a:prstGeom prst="rect">
                <a:avLst/>
              </a:prstGeom>
              <a:noFill/>
              <a:ln>
                <a:no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solidFill>
                                <a:sysClr val="windowText" lastClr="000000"/>
                              </a:solidFill>
                              <a:latin typeface="Cambria Math" panose="02040503050406030204" pitchFamily="18" charset="0"/>
                            </a:rPr>
                          </m:ctrlPr>
                        </m:sSubPr>
                        <m:e>
                          <m:r>
                            <m:rPr>
                              <m:sty m:val="p"/>
                            </m:rPr>
                            <a:rPr lang="en-US" altLang="ja-JP" i="1" smtClean="0">
                              <a:solidFill>
                                <a:sysClr val="windowText" lastClr="000000"/>
                              </a:solidFill>
                              <a:latin typeface="Cambria Math" panose="02040503050406030204" pitchFamily="18" charset="0"/>
                            </a:rPr>
                            <m:t>I</m:t>
                          </m:r>
                        </m:e>
                        <m:sub>
                          <m:r>
                            <m:rPr>
                              <m:sty m:val="p"/>
                            </m:rPr>
                            <a:rPr lang="en-US" altLang="ja-JP" b="0" i="0" smtClean="0">
                              <a:solidFill>
                                <a:sysClr val="windowText" lastClr="000000"/>
                              </a:solidFill>
                              <a:latin typeface="Cambria Math" panose="02040503050406030204" pitchFamily="18" charset="0"/>
                            </a:rPr>
                            <m:t>D</m:t>
                          </m:r>
                          <m:r>
                            <a:rPr lang="en-US" altLang="ja-JP" b="0" i="1" smtClean="0">
                              <a:solidFill>
                                <a:sysClr val="windowText" lastClr="000000"/>
                              </a:solidFill>
                              <a:latin typeface="Cambria Math" panose="02040503050406030204" pitchFamily="18" charset="0"/>
                            </a:rPr>
                            <m:t>2</m:t>
                          </m:r>
                        </m:sub>
                      </m:sSub>
                    </m:oMath>
                  </m:oMathPara>
                </a14:m>
                <a:endParaRPr lang="ja-JP" altLang="en-US" dirty="0">
                  <a:solidFill>
                    <a:sysClr val="windowText" lastClr="000000"/>
                  </a:solidFill>
                </a:endParaRPr>
              </a:p>
            </p:txBody>
          </p:sp>
        </mc:Choice>
        <mc:Fallback xmlns="">
          <p:sp>
            <p:nvSpPr>
              <p:cNvPr id="4" name="テキスト ボックス 3">
                <a:extLst>
                  <a:ext uri="{FF2B5EF4-FFF2-40B4-BE49-F238E27FC236}">
                    <a16:creationId xmlns:a16="http://schemas.microsoft.com/office/drawing/2014/main" id="{26031CB8-0E8C-27A7-B702-7B8B219B3F5E}"/>
                  </a:ext>
                </a:extLst>
              </p:cNvPr>
              <p:cNvSpPr txBox="1">
                <a:spLocks noRot="1" noChangeAspect="1" noMove="1" noResize="1" noEditPoints="1" noAdjustHandles="1" noChangeArrowheads="1" noChangeShapeType="1" noTextEdit="1"/>
              </p:cNvSpPr>
              <p:nvPr/>
            </p:nvSpPr>
            <p:spPr>
              <a:xfrm>
                <a:off x="8291886" y="2786851"/>
                <a:ext cx="569473" cy="369332"/>
              </a:xfrm>
              <a:prstGeom prst="rect">
                <a:avLst/>
              </a:prstGeom>
              <a:blipFill>
                <a:blip r:embed="rId10"/>
                <a:stretch>
                  <a:fillRect b="-1639"/>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7476A3A0-2455-0AF8-0E22-B893A3CE2C4A}"/>
                  </a:ext>
                </a:extLst>
              </p:cNvPr>
              <p:cNvSpPr txBox="1"/>
              <p:nvPr/>
            </p:nvSpPr>
            <p:spPr>
              <a:xfrm>
                <a:off x="8291886" y="1859776"/>
                <a:ext cx="569473"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m:rPr>
                              <m:sty m:val="p"/>
                            </m:rPr>
                            <a:rPr lang="en-US" altLang="ja-JP" i="1" smtClean="0">
                              <a:solidFill>
                                <a:schemeClr val="tx1"/>
                              </a:solidFill>
                              <a:latin typeface="Cambria Math" panose="02040503050406030204" pitchFamily="18" charset="0"/>
                            </a:rPr>
                            <m:t>I</m:t>
                          </m:r>
                        </m:e>
                        <m:sub>
                          <m:r>
                            <m:rPr>
                              <m:sty m:val="p"/>
                            </m:rPr>
                            <a:rPr lang="en-US" altLang="ja-JP" b="0" i="0" smtClean="0">
                              <a:solidFill>
                                <a:schemeClr val="tx1"/>
                              </a:solidFill>
                              <a:latin typeface="Cambria Math" panose="02040503050406030204" pitchFamily="18" charset="0"/>
                            </a:rPr>
                            <m:t>D</m:t>
                          </m:r>
                          <m:r>
                            <a:rPr lang="en-US" altLang="ja-JP" b="0" i="0" smtClean="0">
                              <a:solidFill>
                                <a:schemeClr val="tx1"/>
                              </a:solidFill>
                              <a:latin typeface="Cambria Math" panose="02040503050406030204" pitchFamily="18" charset="0"/>
                            </a:rPr>
                            <m:t>1</m:t>
                          </m:r>
                        </m:sub>
                      </m:sSub>
                    </m:oMath>
                  </m:oMathPara>
                </a14:m>
                <a:endParaRPr lang="ja-JP" altLang="en-US" dirty="0">
                  <a:solidFill>
                    <a:schemeClr val="tx1"/>
                  </a:solidFill>
                </a:endParaRPr>
              </a:p>
            </p:txBody>
          </p:sp>
        </mc:Choice>
        <mc:Fallback xmlns="">
          <p:sp>
            <p:nvSpPr>
              <p:cNvPr id="5" name="テキスト ボックス 4">
                <a:extLst>
                  <a:ext uri="{FF2B5EF4-FFF2-40B4-BE49-F238E27FC236}">
                    <a16:creationId xmlns:a16="http://schemas.microsoft.com/office/drawing/2014/main" id="{7476A3A0-2455-0AF8-0E22-B893A3CE2C4A}"/>
                  </a:ext>
                </a:extLst>
              </p:cNvPr>
              <p:cNvSpPr txBox="1">
                <a:spLocks noRot="1" noChangeAspect="1" noMove="1" noResize="1" noEditPoints="1" noAdjustHandles="1" noChangeArrowheads="1" noChangeShapeType="1" noTextEdit="1"/>
              </p:cNvSpPr>
              <p:nvPr/>
            </p:nvSpPr>
            <p:spPr>
              <a:xfrm>
                <a:off x="8291886" y="1859776"/>
                <a:ext cx="569473" cy="369332"/>
              </a:xfrm>
              <a:prstGeom prst="rect">
                <a:avLst/>
              </a:prstGeom>
              <a:blipFill>
                <a:blip r:embed="rId11"/>
                <a:stretch>
                  <a:fillRect b="-1639"/>
                </a:stretch>
              </a:blipFill>
            </p:spPr>
            <p:txBody>
              <a:bodyPr/>
              <a:lstStyle/>
              <a:p>
                <a:r>
                  <a:rPr lang="ja-JP" altLang="en-US">
                    <a:noFill/>
                  </a:rPr>
                  <a:t> </a:t>
                </a:r>
              </a:p>
            </p:txBody>
          </p:sp>
        </mc:Fallback>
      </mc:AlternateContent>
      <p:cxnSp>
        <p:nvCxnSpPr>
          <p:cNvPr id="6" name="直線矢印コネクタ 5">
            <a:extLst>
              <a:ext uri="{FF2B5EF4-FFF2-40B4-BE49-F238E27FC236}">
                <a16:creationId xmlns:a16="http://schemas.microsoft.com/office/drawing/2014/main" id="{7D4769F1-F167-5D88-3155-873CD3589C77}"/>
              </a:ext>
            </a:extLst>
          </p:cNvPr>
          <p:cNvCxnSpPr/>
          <p:nvPr/>
        </p:nvCxnSpPr>
        <p:spPr bwMode="auto">
          <a:xfrm>
            <a:off x="8291886" y="2840263"/>
            <a:ext cx="0" cy="262508"/>
          </a:xfrm>
          <a:prstGeom prst="straightConnector1">
            <a:avLst/>
          </a:prstGeom>
          <a:solidFill>
            <a:srgbClr val="00B8FF"/>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直線矢印コネクタ 7">
            <a:extLst>
              <a:ext uri="{FF2B5EF4-FFF2-40B4-BE49-F238E27FC236}">
                <a16:creationId xmlns:a16="http://schemas.microsoft.com/office/drawing/2014/main" id="{12F6A55F-4A38-5A75-82DE-94201106AAC1}"/>
              </a:ext>
            </a:extLst>
          </p:cNvPr>
          <p:cNvCxnSpPr/>
          <p:nvPr/>
        </p:nvCxnSpPr>
        <p:spPr bwMode="auto">
          <a:xfrm>
            <a:off x="8289402" y="1913188"/>
            <a:ext cx="0" cy="262508"/>
          </a:xfrm>
          <a:prstGeom prst="straightConnector1">
            <a:avLst/>
          </a:prstGeom>
          <a:solidFill>
            <a:srgbClr val="00B8FF"/>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0" name="図 9" descr="夜に光っている月&#10;&#10;自動的に生成された説明">
            <a:extLst>
              <a:ext uri="{FF2B5EF4-FFF2-40B4-BE49-F238E27FC236}">
                <a16:creationId xmlns:a16="http://schemas.microsoft.com/office/drawing/2014/main" id="{7AC51F9F-120E-A04A-1271-4A030D46E5B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641711" y="1489524"/>
            <a:ext cx="3371349" cy="2426879"/>
          </a:xfrm>
          <a:prstGeom prst="rect">
            <a:avLst/>
          </a:prstGeom>
        </p:spPr>
      </p:pic>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8718DAFB-7D1D-B686-5EA0-296D89E8505C}"/>
                  </a:ext>
                </a:extLst>
              </p:cNvPr>
              <p:cNvSpPr txBox="1"/>
              <p:nvPr/>
            </p:nvSpPr>
            <p:spPr>
              <a:xfrm>
                <a:off x="9247767" y="2808554"/>
                <a:ext cx="296760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rPr>
                          </m:ctrlPr>
                        </m:sSubPr>
                        <m:e>
                          <m:r>
                            <m:rPr>
                              <m:sty m:val="p"/>
                            </m:rPr>
                            <a:rPr lang="en-US" altLang="ja-JP" i="1" smtClean="0">
                              <a:latin typeface="Cambria Math" panose="02040503050406030204" pitchFamily="18" charset="0"/>
                            </a:rPr>
                            <m:t>V</m:t>
                          </m:r>
                        </m:e>
                        <m:sub>
                          <m:r>
                            <a:rPr lang="en-US" altLang="ja-JP" b="0" i="1" smtClean="0">
                              <a:latin typeface="Cambria Math" panose="02040503050406030204" pitchFamily="18" charset="0"/>
                            </a:rPr>
                            <m:t>𝑂𝑈𝑇</m:t>
                          </m:r>
                        </m:sub>
                      </m:sSub>
                      <m:r>
                        <a:rPr kumimoji="1" lang="en-US" altLang="ja-JP" b="0" i="1" smtClean="0">
                          <a:latin typeface="Cambria Math" panose="02040503050406030204" pitchFamily="18" charset="0"/>
                        </a:rPr>
                        <m:t>+0.225</m:t>
                      </m:r>
                      <m:func>
                        <m:funcPr>
                          <m:ctrlPr>
                            <a:rPr kumimoji="1" lang="en-US" altLang="ja-JP" b="0" i="1" smtClean="0">
                              <a:latin typeface="Cambria Math" panose="02040503050406030204" pitchFamily="18" charset="0"/>
                            </a:rPr>
                          </m:ctrlPr>
                        </m:funcPr>
                        <m:fName>
                          <m:r>
                            <m:rPr>
                              <m:sty m:val="p"/>
                            </m:rPr>
                            <a:rPr kumimoji="1" lang="en-US" altLang="ja-JP" b="0" i="0" smtClean="0">
                              <a:latin typeface="Cambria Math" panose="02040503050406030204" pitchFamily="18" charset="0"/>
                            </a:rPr>
                            <m:t>sin</m:t>
                          </m:r>
                        </m:fName>
                        <m:e>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2</m:t>
                              </m:r>
                              <m:r>
                                <a:rPr kumimoji="1" lang="en-US" altLang="ja-JP" b="0" i="1" smtClean="0">
                                  <a:latin typeface="Cambria Math" panose="02040503050406030204" pitchFamily="18" charset="0"/>
                                </a:rPr>
                                <m:t>𝜋</m:t>
                              </m:r>
                              <m:r>
                                <a:rPr kumimoji="1" lang="en-US" altLang="ja-JP" b="0" i="1" smtClean="0">
                                  <a:latin typeface="Cambria Math" panose="02040503050406030204" pitchFamily="18" charset="0"/>
                                </a:rPr>
                                <m:t>𝑓𝑡</m:t>
                              </m:r>
                            </m:e>
                          </m:d>
                        </m:e>
                      </m:func>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𝑉</m:t>
                      </m:r>
                      <m:r>
                        <a:rPr kumimoji="1" lang="en-US" altLang="ja-JP" b="0" i="1" smtClean="0">
                          <a:latin typeface="Cambria Math" panose="02040503050406030204" pitchFamily="18" charset="0"/>
                        </a:rPr>
                        <m:t>]</m:t>
                      </m:r>
                    </m:oMath>
                  </m:oMathPara>
                </a14:m>
                <a:endParaRPr kumimoji="1" lang="ja-JP" altLang="en-US" dirty="0"/>
              </a:p>
            </p:txBody>
          </p:sp>
        </mc:Choice>
        <mc:Fallback xmlns="">
          <p:sp>
            <p:nvSpPr>
              <p:cNvPr id="12" name="テキスト ボックス 11">
                <a:extLst>
                  <a:ext uri="{FF2B5EF4-FFF2-40B4-BE49-F238E27FC236}">
                    <a16:creationId xmlns:a16="http://schemas.microsoft.com/office/drawing/2014/main" id="{8718DAFB-7D1D-B686-5EA0-296D89E8505C}"/>
                  </a:ext>
                </a:extLst>
              </p:cNvPr>
              <p:cNvSpPr txBox="1">
                <a:spLocks noRot="1" noChangeAspect="1" noMove="1" noResize="1" noEditPoints="1" noAdjustHandles="1" noChangeArrowheads="1" noChangeShapeType="1" noTextEdit="1"/>
              </p:cNvSpPr>
              <p:nvPr/>
            </p:nvSpPr>
            <p:spPr>
              <a:xfrm>
                <a:off x="9247767" y="2808554"/>
                <a:ext cx="2967607" cy="369332"/>
              </a:xfrm>
              <a:prstGeom prst="rect">
                <a:avLst/>
              </a:prstGeom>
              <a:blipFill>
                <a:blip r:embed="rId13"/>
                <a:stretch>
                  <a:fillRect b="-18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CFE11C0B-B8C6-C219-493F-CAA3B348B509}"/>
                  </a:ext>
                </a:extLst>
              </p:cNvPr>
              <p:cNvSpPr txBox="1"/>
              <p:nvPr/>
            </p:nvSpPr>
            <p:spPr>
              <a:xfrm>
                <a:off x="9247767" y="3156183"/>
                <a:ext cx="3092385" cy="6109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ja-JP" b="0" i="1" smtClean="0">
                              <a:latin typeface="Cambria Math" panose="02040503050406030204" pitchFamily="18" charset="0"/>
                            </a:rPr>
                          </m:ctrlPr>
                        </m:fPr>
                        <m:num>
                          <m:sSub>
                            <m:sSubPr>
                              <m:ctrlPr>
                                <a:rPr lang="en-US" altLang="ja-JP" b="0" i="1" smtClean="0">
                                  <a:latin typeface="Cambria Math" panose="02040503050406030204" pitchFamily="18" charset="0"/>
                                </a:rPr>
                              </m:ctrlPr>
                            </m:sSubPr>
                            <m:e>
                              <m:r>
                                <m:rPr>
                                  <m:sty m:val="p"/>
                                </m:rPr>
                                <a:rPr lang="en-US" altLang="ja-JP" i="1" smtClean="0">
                                  <a:latin typeface="Cambria Math" panose="02040503050406030204" pitchFamily="18" charset="0"/>
                                </a:rPr>
                                <m:t>V</m:t>
                              </m:r>
                            </m:e>
                            <m:sub>
                              <m:r>
                                <a:rPr lang="en-US" altLang="ja-JP" b="0" i="1" smtClean="0">
                                  <a:latin typeface="Cambria Math" panose="02040503050406030204" pitchFamily="18" charset="0"/>
                                </a:rPr>
                                <m:t>𝑂𝑈𝑇</m:t>
                              </m:r>
                            </m:sub>
                          </m:sSub>
                        </m:num>
                        <m:den>
                          <m:r>
                            <a:rPr lang="en-US" altLang="ja-JP" b="0" i="1" smtClean="0">
                              <a:latin typeface="Cambria Math" panose="02040503050406030204" pitchFamily="18" charset="0"/>
                            </a:rPr>
                            <m:t>50</m:t>
                          </m:r>
                        </m:den>
                      </m:f>
                      <m:r>
                        <a:rPr kumimoji="1" lang="en-US" altLang="ja-JP" b="0" i="1" smtClean="0">
                          <a:latin typeface="Cambria Math" panose="02040503050406030204" pitchFamily="18" charset="0"/>
                        </a:rPr>
                        <m:t>+0.0045</m:t>
                      </m:r>
                      <m:func>
                        <m:funcPr>
                          <m:ctrlPr>
                            <a:rPr kumimoji="1" lang="en-US" altLang="ja-JP" b="0" i="1" smtClean="0">
                              <a:latin typeface="Cambria Math" panose="02040503050406030204" pitchFamily="18" charset="0"/>
                            </a:rPr>
                          </m:ctrlPr>
                        </m:funcPr>
                        <m:fName>
                          <m:r>
                            <m:rPr>
                              <m:sty m:val="p"/>
                            </m:rPr>
                            <a:rPr kumimoji="1" lang="en-US" altLang="ja-JP" b="0" i="0" smtClean="0">
                              <a:latin typeface="Cambria Math" panose="02040503050406030204" pitchFamily="18" charset="0"/>
                            </a:rPr>
                            <m:t>sin</m:t>
                          </m:r>
                        </m:fName>
                        <m:e>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2</m:t>
                              </m:r>
                              <m:r>
                                <a:rPr kumimoji="1" lang="en-US" altLang="ja-JP" b="0" i="1" smtClean="0">
                                  <a:latin typeface="Cambria Math" panose="02040503050406030204" pitchFamily="18" charset="0"/>
                                </a:rPr>
                                <m:t>𝜋</m:t>
                              </m:r>
                              <m:r>
                                <a:rPr kumimoji="1" lang="en-US" altLang="ja-JP" b="0" i="1" smtClean="0">
                                  <a:latin typeface="Cambria Math" panose="02040503050406030204" pitchFamily="18" charset="0"/>
                                </a:rPr>
                                <m:t>𝑓𝑡</m:t>
                              </m:r>
                            </m:e>
                          </m:d>
                        </m:e>
                      </m:func>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𝐴</m:t>
                      </m:r>
                      <m:r>
                        <a:rPr kumimoji="1" lang="en-US" altLang="ja-JP" b="0" i="1" smtClean="0">
                          <a:latin typeface="Cambria Math" panose="02040503050406030204" pitchFamily="18" charset="0"/>
                        </a:rPr>
                        <m:t>]</m:t>
                      </m:r>
                    </m:oMath>
                  </m:oMathPara>
                </a14:m>
                <a:endParaRPr kumimoji="1" lang="ja-JP" altLang="en-US" dirty="0"/>
              </a:p>
            </p:txBody>
          </p:sp>
        </mc:Choice>
        <mc:Fallback xmlns="">
          <p:sp>
            <p:nvSpPr>
              <p:cNvPr id="13" name="テキスト ボックス 12">
                <a:extLst>
                  <a:ext uri="{FF2B5EF4-FFF2-40B4-BE49-F238E27FC236}">
                    <a16:creationId xmlns:a16="http://schemas.microsoft.com/office/drawing/2014/main" id="{CFE11C0B-B8C6-C219-493F-CAA3B348B509}"/>
                  </a:ext>
                </a:extLst>
              </p:cNvPr>
              <p:cNvSpPr txBox="1">
                <a:spLocks noRot="1" noChangeAspect="1" noMove="1" noResize="1" noEditPoints="1" noAdjustHandles="1" noChangeArrowheads="1" noChangeShapeType="1" noTextEdit="1"/>
              </p:cNvSpPr>
              <p:nvPr/>
            </p:nvSpPr>
            <p:spPr>
              <a:xfrm>
                <a:off x="9247767" y="3156183"/>
                <a:ext cx="3092385" cy="610936"/>
              </a:xfrm>
              <a:prstGeom prst="rect">
                <a:avLst/>
              </a:prstGeom>
              <a:blipFill>
                <a:blip r:embed="rId1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698144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93A99978-083A-8C7B-50CB-CF5C5741DCF0}"/>
                  </a:ext>
                </a:extLst>
              </p:cNvPr>
              <p:cNvSpPr>
                <a:spLocks noGrp="1"/>
              </p:cNvSpPr>
              <p:nvPr>
                <p:ph type="title"/>
              </p:nvPr>
            </p:nvSpPr>
            <p:spPr/>
            <p:txBody>
              <a:bodyPr/>
              <a:lstStyle/>
              <a:p>
                <a:r>
                  <a:rPr kumimoji="1" lang="ja-JP" altLang="en-US" dirty="0"/>
                  <a:t>バッファの設計</a:t>
                </a:r>
                <a:r>
                  <a:rPr kumimoji="1" lang="en-US" altLang="ja-JP" dirty="0"/>
                  <a:t>2</a:t>
                </a:r>
                <a:r>
                  <a:rPr kumimoji="1" lang="ja-JP" altLang="en-US" dirty="0"/>
                  <a:t> （</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𝑡h</m:t>
                        </m:r>
                      </m:sub>
                    </m:sSub>
                    <m:r>
                      <a:rPr kumimoji="1" lang="en-US" altLang="ja-JP" b="0" i="1" smtClean="0">
                        <a:latin typeface="Cambria Math" panose="02040503050406030204" pitchFamily="18" charset="0"/>
                      </a:rPr>
                      <m:t>=0.45 </m:t>
                    </m:r>
                    <m:r>
                      <a:rPr kumimoji="1" lang="en-US" altLang="ja-JP" b="0" i="1" smtClean="0">
                        <a:latin typeface="Cambria Math" panose="02040503050406030204" pitchFamily="18" charset="0"/>
                      </a:rPr>
                      <m:t>𝑉</m:t>
                    </m:r>
                  </m:oMath>
                </a14:m>
                <a:r>
                  <a:rPr kumimoji="1" lang="ja-JP" altLang="en-US" dirty="0"/>
                  <a:t>）</a:t>
                </a:r>
              </a:p>
            </p:txBody>
          </p:sp>
        </mc:Choice>
        <mc:Fallback xmlns="">
          <p:sp>
            <p:nvSpPr>
              <p:cNvPr id="2" name="タイトル 1">
                <a:extLst>
                  <a:ext uri="{FF2B5EF4-FFF2-40B4-BE49-F238E27FC236}">
                    <a16:creationId xmlns:a16="http://schemas.microsoft.com/office/drawing/2014/main" id="{93A99978-083A-8C7B-50CB-CF5C5741DCF0}"/>
                  </a:ext>
                </a:extLst>
              </p:cNvPr>
              <p:cNvSpPr>
                <a:spLocks noGrp="1" noRot="1" noChangeAspect="1" noMove="1" noResize="1" noEditPoints="1" noAdjustHandles="1" noChangeArrowheads="1" noChangeShapeType="1" noTextEdit="1"/>
              </p:cNvSpPr>
              <p:nvPr>
                <p:ph type="title"/>
              </p:nvPr>
            </p:nvSpPr>
            <p:spPr>
              <a:blipFill>
                <a:blip r:embed="rId2"/>
                <a:stretch>
                  <a:fillRect l="-11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0974F13D-FD42-D879-FF78-725910BD974F}"/>
                  </a:ext>
                </a:extLst>
              </p:cNvPr>
              <p:cNvSpPr txBox="1"/>
              <p:nvPr/>
            </p:nvSpPr>
            <p:spPr>
              <a:xfrm>
                <a:off x="812801" y="1387976"/>
                <a:ext cx="2758256" cy="646331"/>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𝑡h</m:t>
                          </m:r>
                        </m:sub>
                      </m:sSub>
                      <m:r>
                        <a:rPr kumimoji="1" lang="en-US" altLang="ja-JP" b="0" i="1" smtClean="0">
                          <a:latin typeface="Cambria Math" panose="02040503050406030204" pitchFamily="18" charset="0"/>
                        </a:rPr>
                        <m:t>=0.45 [</m:t>
                      </m:r>
                      <m:r>
                        <a:rPr kumimoji="1" lang="en-US" altLang="ja-JP" b="0" i="1" smtClean="0">
                          <a:latin typeface="Cambria Math" panose="02040503050406030204" pitchFamily="18" charset="0"/>
                        </a:rPr>
                        <m:t>𝑉</m:t>
                      </m:r>
                      <m:r>
                        <a:rPr kumimoji="1" lang="en-US" altLang="ja-JP" b="0" i="1" smtClean="0">
                          <a:latin typeface="Cambria Math" panose="02040503050406030204" pitchFamily="18" charset="0"/>
                        </a:rPr>
                        <m:t>]</m:t>
                      </m:r>
                    </m:oMath>
                  </m:oMathPara>
                </a14:m>
                <a:endParaRPr kumimoji="1" lang="en-US" altLang="ja-JP" dirty="0"/>
              </a:p>
              <a:p>
                <a:pPr/>
                <a14:m>
                  <m:oMathPara xmlns:m="http://schemas.openxmlformats.org/officeDocument/2006/math">
                    <m:oMathParaPr>
                      <m:jc m:val="left"/>
                    </m:oMathParaPr>
                    <m:oMath xmlns:m="http://schemas.openxmlformats.org/officeDocument/2006/math">
                      <m:r>
                        <a:rPr kumimoji="1" lang="en-US" altLang="ja-JP" b="0" i="1" smtClean="0">
                          <a:latin typeface="Cambria Math" panose="02040503050406030204" pitchFamily="18" charset="0"/>
                        </a:rPr>
                        <m:t>𝐾</m:t>
                      </m:r>
                      <m:r>
                        <a:rPr kumimoji="1" lang="en-US" altLang="ja-JP" b="0" i="1" smtClean="0">
                          <a:latin typeface="Cambria Math" panose="02040503050406030204" pitchFamily="18" charset="0"/>
                        </a:rPr>
                        <m:t>=135×</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10</m:t>
                          </m:r>
                        </m:e>
                        <m:sup>
                          <m:r>
                            <a:rPr kumimoji="1" lang="en-US" altLang="ja-JP" b="0" i="1" smtClean="0">
                              <a:latin typeface="Cambria Math" panose="02040503050406030204" pitchFamily="18" charset="0"/>
                            </a:rPr>
                            <m:t>−6</m:t>
                          </m:r>
                        </m:sup>
                      </m:sSup>
                      <m:r>
                        <a:rPr kumimoji="1" lang="en-US" altLang="ja-JP" b="0" i="1" smtClean="0">
                          <a:latin typeface="Cambria Math" panose="02040503050406030204" pitchFamily="18" charset="0"/>
                        </a:rPr>
                        <m:t> </m:t>
                      </m:r>
                      <m:r>
                        <a:rPr lang="en-US" altLang="ja-JP" i="1">
                          <a:latin typeface="Cambria Math" panose="02040503050406030204" pitchFamily="18" charset="0"/>
                        </a:rPr>
                        <m:t>[</m:t>
                      </m:r>
                      <m:r>
                        <a:rPr lang="en-US" altLang="ja-JP" i="1">
                          <a:latin typeface="Cambria Math" panose="02040503050406030204" pitchFamily="18" charset="0"/>
                        </a:rPr>
                        <m:t>𝐹</m:t>
                      </m:r>
                      <m:r>
                        <a:rPr lang="en-US" altLang="ja-JP" i="1">
                          <a:latin typeface="Cambria Math" panose="02040503050406030204" pitchFamily="18" charset="0"/>
                        </a:rPr>
                        <m:t>/</m:t>
                      </m:r>
                      <m:r>
                        <a:rPr lang="en-US" altLang="ja-JP" i="1">
                          <a:latin typeface="Cambria Math" panose="02040503050406030204" pitchFamily="18" charset="0"/>
                        </a:rPr>
                        <m:t>𝑉</m:t>
                      </m:r>
                      <m:r>
                        <a:rPr lang="en-US" altLang="ja-JP" i="1">
                          <a:latin typeface="Cambria Math" panose="02040503050406030204" pitchFamily="18" charset="0"/>
                        </a:rPr>
                        <m:t>∙</m:t>
                      </m:r>
                      <m:r>
                        <a:rPr lang="en-US" altLang="ja-JP" i="1">
                          <a:latin typeface="Cambria Math" panose="02040503050406030204" pitchFamily="18" charset="0"/>
                        </a:rPr>
                        <m:t>𝑠</m:t>
                      </m:r>
                      <m:r>
                        <a:rPr lang="en-US" altLang="ja-JP" i="1">
                          <a:latin typeface="Cambria Math" panose="02040503050406030204" pitchFamily="18" charset="0"/>
                        </a:rPr>
                        <m:t>]</m:t>
                      </m:r>
                    </m:oMath>
                  </m:oMathPara>
                </a14:m>
                <a:endParaRPr kumimoji="1" lang="ja-JP" altLang="en-US" dirty="0"/>
              </a:p>
            </p:txBody>
          </p:sp>
        </mc:Choice>
        <mc:Fallback xmlns="">
          <p:sp>
            <p:nvSpPr>
              <p:cNvPr id="16" name="テキスト ボックス 15">
                <a:extLst>
                  <a:ext uri="{FF2B5EF4-FFF2-40B4-BE49-F238E27FC236}">
                    <a16:creationId xmlns:a16="http://schemas.microsoft.com/office/drawing/2014/main" id="{0974F13D-FD42-D879-FF78-725910BD974F}"/>
                  </a:ext>
                </a:extLst>
              </p:cNvPr>
              <p:cNvSpPr txBox="1">
                <a:spLocks noRot="1" noChangeAspect="1" noMove="1" noResize="1" noEditPoints="1" noAdjustHandles="1" noChangeArrowheads="1" noChangeShapeType="1" noTextEdit="1"/>
              </p:cNvSpPr>
              <p:nvPr/>
            </p:nvSpPr>
            <p:spPr>
              <a:xfrm>
                <a:off x="812801" y="1387976"/>
                <a:ext cx="2758256" cy="646331"/>
              </a:xfrm>
              <a:prstGeom prst="rect">
                <a:avLst/>
              </a:prstGeom>
              <a:blipFill>
                <a:blip r:embed="rId3"/>
                <a:stretch>
                  <a:fillRect b="-943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B5793E62-8E25-7229-8A2B-B7BFD5595A9B}"/>
                  </a:ext>
                </a:extLst>
              </p:cNvPr>
              <p:cNvSpPr txBox="1"/>
              <p:nvPr/>
            </p:nvSpPr>
            <p:spPr>
              <a:xfrm>
                <a:off x="812800" y="2794560"/>
                <a:ext cx="5283200" cy="36933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altLang="ja-JP" sz="1800" b="0" i="1" smtClean="0">
                          <a:latin typeface="Cambria Math" panose="02040503050406030204" pitchFamily="18" charset="0"/>
                        </a:rPr>
                        <m:t>0.45&lt;</m:t>
                      </m:r>
                      <m:sSub>
                        <m:sSubPr>
                          <m:ctrlPr>
                            <a:rPr lang="en-US" altLang="ja-JP" sz="1800" b="0" i="1" smtClean="0">
                              <a:latin typeface="Cambria Math" panose="02040503050406030204" pitchFamily="18" charset="0"/>
                            </a:rPr>
                          </m:ctrlPr>
                        </m:sSubPr>
                        <m:e>
                          <m:r>
                            <m:rPr>
                              <m:sty m:val="p"/>
                            </m:rPr>
                            <a:rPr lang="en-US" altLang="ja-JP" sz="1800" b="0" i="0" smtClean="0">
                              <a:latin typeface="Cambria Math" panose="02040503050406030204" pitchFamily="18" charset="0"/>
                            </a:rPr>
                            <m:t>V</m:t>
                          </m:r>
                        </m:e>
                        <m:sub>
                          <m:r>
                            <m:rPr>
                              <m:sty m:val="p"/>
                            </m:rPr>
                            <a:rPr lang="en-US" altLang="ja-JP" sz="1800" b="0" i="0" smtClean="0">
                              <a:latin typeface="Cambria Math" panose="02040503050406030204" pitchFamily="18" charset="0"/>
                            </a:rPr>
                            <m:t>BUFF</m:t>
                          </m:r>
                        </m:sub>
                      </m:sSub>
                      <m:r>
                        <a:rPr lang="en-US" altLang="ja-JP" sz="1800" b="0" i="0" smtClean="0">
                          <a:latin typeface="Cambria Math" panose="02040503050406030204" pitchFamily="18" charset="0"/>
                        </a:rPr>
                        <m:t>&lt;</m:t>
                      </m:r>
                      <m:d>
                        <m:dPr>
                          <m:ctrlPr>
                            <a:rPr lang="en-US" altLang="ja-JP" i="1">
                              <a:latin typeface="Cambria Math" panose="02040503050406030204" pitchFamily="18" charset="0"/>
                            </a:rPr>
                          </m:ctrlPr>
                        </m:dPr>
                        <m:e>
                          <m:r>
                            <a:rPr lang="en-US" altLang="ja-JP" b="0" i="1" smtClean="0">
                              <a:latin typeface="Cambria Math" panose="02040503050406030204" pitchFamily="18" charset="0"/>
                            </a:rPr>
                            <m:t>0.28</m:t>
                          </m:r>
                          <m:r>
                            <a:rPr lang="en-US" altLang="ja-JP" i="1">
                              <a:latin typeface="Cambria Math" panose="02040503050406030204" pitchFamily="18" charset="0"/>
                            </a:rPr>
                            <m:t>−</m:t>
                          </m:r>
                          <m:r>
                            <a:rPr lang="en-US" altLang="ja-JP" b="0" i="1" smtClean="0">
                              <a:latin typeface="Cambria Math" panose="02040503050406030204" pitchFamily="18" charset="0"/>
                            </a:rPr>
                            <m:t>0.225</m:t>
                          </m:r>
                        </m:e>
                      </m:d>
                      <m:r>
                        <a:rPr lang="en-US" altLang="ja-JP" b="0" i="1" smtClean="0">
                          <a:latin typeface="Cambria Math" panose="02040503050406030204" pitchFamily="18" charset="0"/>
                        </a:rPr>
                        <m:t>+0.45=0.505 </m:t>
                      </m:r>
                      <m:r>
                        <a:rPr lang="en-US" altLang="ja-JP" sz="1800" b="0" i="0" smtClean="0">
                          <a:latin typeface="Cambria Math" panose="02040503050406030204" pitchFamily="18" charset="0"/>
                        </a:rPr>
                        <m:t>[</m:t>
                      </m:r>
                      <m:r>
                        <m:rPr>
                          <m:sty m:val="p"/>
                        </m:rPr>
                        <a:rPr lang="en-US" altLang="ja-JP" sz="1800" b="0" i="0" smtClean="0">
                          <a:latin typeface="Cambria Math" panose="02040503050406030204" pitchFamily="18" charset="0"/>
                        </a:rPr>
                        <m:t>V</m:t>
                      </m:r>
                      <m:r>
                        <a:rPr lang="en-US" altLang="ja-JP" sz="1800" b="0" i="0" smtClean="0">
                          <a:latin typeface="Cambria Math" panose="02040503050406030204" pitchFamily="18" charset="0"/>
                        </a:rPr>
                        <m:t>]</m:t>
                      </m:r>
                    </m:oMath>
                  </m:oMathPara>
                </a14:m>
                <a:endParaRPr lang="ja-JP" altLang="en-US" dirty="0"/>
              </a:p>
            </p:txBody>
          </p:sp>
        </mc:Choice>
        <mc:Fallback xmlns="">
          <p:sp>
            <p:nvSpPr>
              <p:cNvPr id="9" name="テキスト ボックス 8">
                <a:extLst>
                  <a:ext uri="{FF2B5EF4-FFF2-40B4-BE49-F238E27FC236}">
                    <a16:creationId xmlns:a16="http://schemas.microsoft.com/office/drawing/2014/main" id="{B5793E62-8E25-7229-8A2B-B7BFD5595A9B}"/>
                  </a:ext>
                </a:extLst>
              </p:cNvPr>
              <p:cNvSpPr txBox="1">
                <a:spLocks noRot="1" noChangeAspect="1" noMove="1" noResize="1" noEditPoints="1" noAdjustHandles="1" noChangeArrowheads="1" noChangeShapeType="1" noTextEdit="1"/>
              </p:cNvSpPr>
              <p:nvPr/>
            </p:nvSpPr>
            <p:spPr>
              <a:xfrm>
                <a:off x="812800" y="2794560"/>
                <a:ext cx="5283200" cy="369332"/>
              </a:xfrm>
              <a:prstGeom prst="rect">
                <a:avLst/>
              </a:prstGeom>
              <a:blipFill>
                <a:blip r:embed="rId4"/>
                <a:stretch>
                  <a:fillRect b="-1639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BFE082F3-C13C-8495-6F5C-84F881564F8D}"/>
                  </a:ext>
                </a:extLst>
              </p:cNvPr>
              <p:cNvSpPr txBox="1"/>
              <p:nvPr/>
            </p:nvSpPr>
            <p:spPr>
              <a:xfrm>
                <a:off x="812800" y="3862116"/>
                <a:ext cx="4598310" cy="369332"/>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𝐷</m:t>
                          </m:r>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0.85−0.28</m:t>
                          </m:r>
                        </m:e>
                      </m:d>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10</m:t>
                          </m:r>
                        </m:e>
                        <m:sup>
                          <m:r>
                            <a:rPr kumimoji="1" lang="en-US" altLang="ja-JP" b="0" i="1" smtClean="0">
                              <a:latin typeface="Cambria Math" panose="02040503050406030204" pitchFamily="18" charset="0"/>
                            </a:rPr>
                            <m:t>−2</m:t>
                          </m:r>
                        </m:sup>
                      </m:sSup>
                      <m:r>
                        <a:rPr kumimoji="1" lang="en-US" altLang="ja-JP" b="0" i="1" smtClean="0">
                          <a:latin typeface="Cambria Math" panose="02040503050406030204" pitchFamily="18" charset="0"/>
                        </a:rPr>
                        <m:t>=5.7×</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10</m:t>
                          </m:r>
                        </m:e>
                        <m:sup>
                          <m:r>
                            <a:rPr kumimoji="1" lang="en-US" altLang="ja-JP" b="0" i="1" smtClean="0">
                              <a:latin typeface="Cambria Math" panose="02040503050406030204" pitchFamily="18" charset="0"/>
                            </a:rPr>
                            <m:t>−3</m:t>
                          </m:r>
                        </m:sup>
                      </m:sSup>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𝐴</m:t>
                      </m:r>
                      <m:r>
                        <a:rPr kumimoji="1" lang="en-US" altLang="ja-JP" b="0" i="1" smtClean="0">
                          <a:latin typeface="Cambria Math" panose="02040503050406030204" pitchFamily="18" charset="0"/>
                        </a:rPr>
                        <m:t>]</m:t>
                      </m:r>
                    </m:oMath>
                  </m:oMathPara>
                </a14:m>
                <a:endParaRPr kumimoji="1" lang="ja-JP" altLang="en-US" dirty="0"/>
              </a:p>
            </p:txBody>
          </p:sp>
        </mc:Choice>
        <mc:Fallback xmlns="">
          <p:sp>
            <p:nvSpPr>
              <p:cNvPr id="7" name="テキスト ボックス 6">
                <a:extLst>
                  <a:ext uri="{FF2B5EF4-FFF2-40B4-BE49-F238E27FC236}">
                    <a16:creationId xmlns:a16="http://schemas.microsoft.com/office/drawing/2014/main" id="{BFE082F3-C13C-8495-6F5C-84F881564F8D}"/>
                  </a:ext>
                </a:extLst>
              </p:cNvPr>
              <p:cNvSpPr txBox="1">
                <a:spLocks noRot="1" noChangeAspect="1" noMove="1" noResize="1" noEditPoints="1" noAdjustHandles="1" noChangeArrowheads="1" noChangeShapeType="1" noTextEdit="1"/>
              </p:cNvSpPr>
              <p:nvPr/>
            </p:nvSpPr>
            <p:spPr>
              <a:xfrm>
                <a:off x="812800" y="3862116"/>
                <a:ext cx="4598310" cy="369332"/>
              </a:xfrm>
              <a:prstGeom prst="rect">
                <a:avLst/>
              </a:prstGeom>
              <a:blipFill>
                <a:blip r:embed="rId5"/>
                <a:stretch>
                  <a:fillRect b="-18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9C08DC82-2CB4-B928-3029-4119C05CCEA9}"/>
                  </a:ext>
                </a:extLst>
              </p:cNvPr>
              <p:cNvSpPr txBox="1"/>
              <p:nvPr/>
            </p:nvSpPr>
            <p:spPr>
              <a:xfrm>
                <a:off x="812800" y="2072354"/>
                <a:ext cx="3086921" cy="36933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altLang="ja-JP" b="0" i="0" smtClean="0">
                          <a:latin typeface="Cambria Math" panose="02040503050406030204" pitchFamily="18" charset="0"/>
                          <a:ea typeface="Cambria Math" panose="02040503050406030204" pitchFamily="18" charset="0"/>
                        </a:rPr>
                        <m:t>0.225</m:t>
                      </m:r>
                      <m:r>
                        <a:rPr lang="en-US" altLang="ja-JP" b="0" i="1" smtClean="0">
                          <a:latin typeface="Cambria Math" panose="02040503050406030204" pitchFamily="18" charset="0"/>
                          <a:ea typeface="Cambria Math" panose="02040503050406030204" pitchFamily="18" charset="0"/>
                        </a:rPr>
                        <m:t>&lt;</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𝑉</m:t>
                          </m:r>
                        </m:e>
                        <m:sub>
                          <m:r>
                            <a:rPr lang="en-US" altLang="ja-JP" b="0" i="1" smtClean="0">
                              <a:latin typeface="Cambria Math" panose="02040503050406030204" pitchFamily="18" charset="0"/>
                              <a:ea typeface="Cambria Math" panose="02040503050406030204" pitchFamily="18" charset="0"/>
                            </a:rPr>
                            <m:t>𝑂𝑈𝑇</m:t>
                          </m:r>
                        </m:sub>
                      </m:sSub>
                      <m:r>
                        <a:rPr lang="en-US" altLang="ja-JP" b="0" i="0" smtClean="0">
                          <a:latin typeface="Cambria Math" panose="02040503050406030204" pitchFamily="18" charset="0"/>
                          <a:ea typeface="Cambria Math" panose="02040503050406030204" pitchFamily="18" charset="0"/>
                        </a:rPr>
                        <m:t>&lt;0.2833</m:t>
                      </m:r>
                      <m:r>
                        <a:rPr lang="en-US" altLang="ja-JP" i="1">
                          <a:latin typeface="Cambria Math" panose="02040503050406030204" pitchFamily="18" charset="0"/>
                          <a:ea typeface="Cambria Math" panose="02040503050406030204" pitchFamily="18" charset="0"/>
                        </a:rPr>
                        <m:t>…</m:t>
                      </m:r>
                      <m:r>
                        <a:rPr lang="en-US" altLang="ja-JP" b="0" i="0" smtClean="0">
                          <a:latin typeface="Cambria Math" panose="02040503050406030204" pitchFamily="18" charset="0"/>
                          <a:ea typeface="Cambria Math" panose="02040503050406030204" pitchFamily="18" charset="0"/>
                        </a:rPr>
                        <m:t>[</m:t>
                      </m:r>
                      <m:r>
                        <m:rPr>
                          <m:sty m:val="p"/>
                        </m:rPr>
                        <a:rPr lang="en-US" altLang="ja-JP" b="0" i="0" smtClean="0">
                          <a:latin typeface="Cambria Math" panose="02040503050406030204" pitchFamily="18" charset="0"/>
                          <a:ea typeface="Cambria Math" panose="02040503050406030204" pitchFamily="18" charset="0"/>
                        </a:rPr>
                        <m:t>V</m:t>
                      </m:r>
                      <m:r>
                        <a:rPr lang="en-US" altLang="ja-JP" b="0" i="0" smtClean="0">
                          <a:latin typeface="Cambria Math" panose="02040503050406030204" pitchFamily="18" charset="0"/>
                          <a:ea typeface="Cambria Math" panose="02040503050406030204" pitchFamily="18" charset="0"/>
                        </a:rPr>
                        <m:t>]</m:t>
                      </m:r>
                    </m:oMath>
                  </m:oMathPara>
                </a14:m>
                <a:endParaRPr lang="ja-JP" altLang="en-US" dirty="0"/>
              </a:p>
            </p:txBody>
          </p:sp>
        </mc:Choice>
        <mc:Fallback xmlns="">
          <p:sp>
            <p:nvSpPr>
              <p:cNvPr id="19" name="テキスト ボックス 18">
                <a:extLst>
                  <a:ext uri="{FF2B5EF4-FFF2-40B4-BE49-F238E27FC236}">
                    <a16:creationId xmlns:a16="http://schemas.microsoft.com/office/drawing/2014/main" id="{9C08DC82-2CB4-B928-3029-4119C05CCEA9}"/>
                  </a:ext>
                </a:extLst>
              </p:cNvPr>
              <p:cNvSpPr txBox="1">
                <a:spLocks noRot="1" noChangeAspect="1" noMove="1" noResize="1" noEditPoints="1" noAdjustHandles="1" noChangeArrowheads="1" noChangeShapeType="1" noTextEdit="1"/>
              </p:cNvSpPr>
              <p:nvPr/>
            </p:nvSpPr>
            <p:spPr>
              <a:xfrm>
                <a:off x="812800" y="2072354"/>
                <a:ext cx="3086921" cy="369332"/>
              </a:xfrm>
              <a:prstGeom prst="rect">
                <a:avLst/>
              </a:prstGeom>
              <a:blipFill>
                <a:blip r:embed="rId6"/>
                <a:stretch>
                  <a:fillRect b="-1639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BFE8E347-4265-1E99-F66C-AA671BB01C78}"/>
                  </a:ext>
                </a:extLst>
              </p:cNvPr>
              <p:cNvSpPr txBox="1"/>
              <p:nvPr/>
            </p:nvSpPr>
            <p:spPr>
              <a:xfrm>
                <a:off x="812800" y="2366233"/>
                <a:ext cx="1811009" cy="369332"/>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sSub>
                        <m:sSubPr>
                          <m:ctrlPr>
                            <a:rPr kumimoji="1" lang="en-US" altLang="ja-JP" b="0" i="1" smtClean="0">
                              <a:solidFill>
                                <a:srgbClr val="FF0000"/>
                              </a:solidFill>
                              <a:latin typeface="Cambria Math" panose="02040503050406030204" pitchFamily="18" charset="0"/>
                            </a:rPr>
                          </m:ctrlPr>
                        </m:sSubPr>
                        <m:e>
                          <m:r>
                            <a:rPr kumimoji="1" lang="en-US" altLang="ja-JP" b="0" i="1" smtClean="0">
                              <a:solidFill>
                                <a:srgbClr val="FF0000"/>
                              </a:solidFill>
                              <a:latin typeface="Cambria Math" panose="02040503050406030204" pitchFamily="18" charset="0"/>
                            </a:rPr>
                            <m:t>𝑉</m:t>
                          </m:r>
                        </m:e>
                        <m:sub>
                          <m:r>
                            <a:rPr kumimoji="1" lang="en-US" altLang="ja-JP" b="0" i="1" smtClean="0">
                              <a:solidFill>
                                <a:srgbClr val="FF0000"/>
                              </a:solidFill>
                              <a:latin typeface="Cambria Math" panose="02040503050406030204" pitchFamily="18" charset="0"/>
                            </a:rPr>
                            <m:t>𝑂𝑈𝑇</m:t>
                          </m:r>
                        </m:sub>
                      </m:sSub>
                      <m:r>
                        <a:rPr kumimoji="1" lang="en-US" altLang="ja-JP" b="0" i="1" smtClean="0">
                          <a:solidFill>
                            <a:srgbClr val="FF0000"/>
                          </a:solidFill>
                          <a:latin typeface="Cambria Math" panose="02040503050406030204" pitchFamily="18" charset="0"/>
                        </a:rPr>
                        <m:t>=0.28 [</m:t>
                      </m:r>
                      <m:r>
                        <a:rPr kumimoji="1" lang="en-US" altLang="ja-JP" b="0" i="1" smtClean="0">
                          <a:solidFill>
                            <a:srgbClr val="FF0000"/>
                          </a:solidFill>
                          <a:latin typeface="Cambria Math" panose="02040503050406030204" pitchFamily="18" charset="0"/>
                        </a:rPr>
                        <m:t>𝑉</m:t>
                      </m:r>
                      <m:r>
                        <a:rPr kumimoji="1" lang="en-US" altLang="ja-JP" b="0" i="1" smtClean="0">
                          <a:solidFill>
                            <a:srgbClr val="FF0000"/>
                          </a:solidFill>
                          <a:latin typeface="Cambria Math" panose="02040503050406030204" pitchFamily="18" charset="0"/>
                        </a:rPr>
                        <m:t>]</m:t>
                      </m:r>
                    </m:oMath>
                  </m:oMathPara>
                </a14:m>
                <a:endParaRPr kumimoji="1" lang="en-US" altLang="ja-JP" b="0" dirty="0">
                  <a:solidFill>
                    <a:srgbClr val="FF0000"/>
                  </a:solidFill>
                </a:endParaRPr>
              </a:p>
            </p:txBody>
          </p:sp>
        </mc:Choice>
        <mc:Fallback xmlns="">
          <p:sp>
            <p:nvSpPr>
              <p:cNvPr id="3" name="テキスト ボックス 2">
                <a:extLst>
                  <a:ext uri="{FF2B5EF4-FFF2-40B4-BE49-F238E27FC236}">
                    <a16:creationId xmlns:a16="http://schemas.microsoft.com/office/drawing/2014/main" id="{BFE8E347-4265-1E99-F66C-AA671BB01C78}"/>
                  </a:ext>
                </a:extLst>
              </p:cNvPr>
              <p:cNvSpPr txBox="1">
                <a:spLocks noRot="1" noChangeAspect="1" noMove="1" noResize="1" noEditPoints="1" noAdjustHandles="1" noChangeArrowheads="1" noChangeShapeType="1" noTextEdit="1"/>
              </p:cNvSpPr>
              <p:nvPr/>
            </p:nvSpPr>
            <p:spPr>
              <a:xfrm>
                <a:off x="812800" y="2366233"/>
                <a:ext cx="1811009" cy="369332"/>
              </a:xfrm>
              <a:prstGeom prst="rect">
                <a:avLst/>
              </a:prstGeom>
              <a:blipFill>
                <a:blip r:embed="rId7"/>
                <a:stretch>
                  <a:fillRect b="-1639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2BEE13F-AB6C-E152-E9D2-CC8CF8E3F179}"/>
                  </a:ext>
                </a:extLst>
              </p:cNvPr>
              <p:cNvSpPr txBox="1"/>
              <p:nvPr/>
            </p:nvSpPr>
            <p:spPr>
              <a:xfrm>
                <a:off x="812800" y="3163823"/>
                <a:ext cx="2129246" cy="36933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ja-JP" b="0" i="1" smtClean="0">
                              <a:solidFill>
                                <a:srgbClr val="FF0000"/>
                              </a:solidFill>
                              <a:latin typeface="Cambria Math" panose="02040503050406030204" pitchFamily="18" charset="0"/>
                            </a:rPr>
                          </m:ctrlPr>
                        </m:sSubPr>
                        <m:e>
                          <m:r>
                            <a:rPr lang="en-US" altLang="ja-JP" b="0" i="1" smtClean="0">
                              <a:solidFill>
                                <a:srgbClr val="FF0000"/>
                              </a:solidFill>
                              <a:latin typeface="Cambria Math" panose="02040503050406030204" pitchFamily="18" charset="0"/>
                            </a:rPr>
                            <m:t>𝑉</m:t>
                          </m:r>
                        </m:e>
                        <m:sub>
                          <m:r>
                            <a:rPr lang="en-US" altLang="ja-JP" b="0" i="1" smtClean="0">
                              <a:solidFill>
                                <a:srgbClr val="FF0000"/>
                              </a:solidFill>
                              <a:latin typeface="Cambria Math" panose="02040503050406030204" pitchFamily="18" charset="0"/>
                            </a:rPr>
                            <m:t>𝐵𝑈𝐹𝐹</m:t>
                          </m:r>
                        </m:sub>
                      </m:sSub>
                      <m:r>
                        <a:rPr lang="en-US" altLang="ja-JP" b="0" i="1" smtClean="0">
                          <a:solidFill>
                            <a:srgbClr val="FF0000"/>
                          </a:solidFill>
                          <a:latin typeface="Cambria Math" panose="02040503050406030204" pitchFamily="18" charset="0"/>
                        </a:rPr>
                        <m:t>=0.5 [</m:t>
                      </m:r>
                      <m:r>
                        <a:rPr lang="en-US" altLang="ja-JP" b="0" i="1" smtClean="0">
                          <a:solidFill>
                            <a:srgbClr val="FF0000"/>
                          </a:solidFill>
                          <a:latin typeface="Cambria Math" panose="02040503050406030204" pitchFamily="18" charset="0"/>
                        </a:rPr>
                        <m:t>𝑉</m:t>
                      </m:r>
                      <m:r>
                        <a:rPr lang="en-US" altLang="ja-JP" b="0" i="1" smtClean="0">
                          <a:solidFill>
                            <a:srgbClr val="FF0000"/>
                          </a:solidFill>
                          <a:latin typeface="Cambria Math" panose="02040503050406030204" pitchFamily="18" charset="0"/>
                        </a:rPr>
                        <m:t>]</m:t>
                      </m:r>
                    </m:oMath>
                  </m:oMathPara>
                </a14:m>
                <a:endParaRPr lang="ja-JP" altLang="en-US" dirty="0"/>
              </a:p>
            </p:txBody>
          </p:sp>
        </mc:Choice>
        <mc:Fallback xmlns="">
          <p:sp>
            <p:nvSpPr>
              <p:cNvPr id="5" name="テキスト ボックス 4">
                <a:extLst>
                  <a:ext uri="{FF2B5EF4-FFF2-40B4-BE49-F238E27FC236}">
                    <a16:creationId xmlns:a16="http://schemas.microsoft.com/office/drawing/2014/main" id="{D2BEE13F-AB6C-E152-E9D2-CC8CF8E3F179}"/>
                  </a:ext>
                </a:extLst>
              </p:cNvPr>
              <p:cNvSpPr txBox="1">
                <a:spLocks noRot="1" noChangeAspect="1" noMove="1" noResize="1" noEditPoints="1" noAdjustHandles="1" noChangeArrowheads="1" noChangeShapeType="1" noTextEdit="1"/>
              </p:cNvSpPr>
              <p:nvPr/>
            </p:nvSpPr>
            <p:spPr>
              <a:xfrm>
                <a:off x="812800" y="3163823"/>
                <a:ext cx="2129246" cy="369332"/>
              </a:xfrm>
              <a:prstGeom prst="rect">
                <a:avLst/>
              </a:prstGeom>
              <a:blipFill>
                <a:blip r:embed="rId8"/>
                <a:stretch>
                  <a:fillRect b="-1639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945FC9CE-1E5F-0DD0-3783-FA6E200F0CBB}"/>
                  </a:ext>
                </a:extLst>
              </p:cNvPr>
              <p:cNvSpPr txBox="1"/>
              <p:nvPr/>
            </p:nvSpPr>
            <p:spPr>
              <a:xfrm>
                <a:off x="812800" y="3492853"/>
                <a:ext cx="2629310" cy="369332"/>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sSub>
                        <m:sSubPr>
                          <m:ctrlPr>
                            <a:rPr kumimoji="1" lang="en-US" altLang="ja-JP" b="0" i="1" smtClean="0">
                              <a:solidFill>
                                <a:srgbClr val="FF0000"/>
                              </a:solidFill>
                              <a:latin typeface="Cambria Math" panose="02040503050406030204" pitchFamily="18" charset="0"/>
                            </a:rPr>
                          </m:ctrlPr>
                        </m:sSubPr>
                        <m:e>
                          <m:r>
                            <a:rPr kumimoji="1" lang="en-US" altLang="ja-JP" b="0" i="1" smtClean="0">
                              <a:solidFill>
                                <a:srgbClr val="FF0000"/>
                              </a:solidFill>
                              <a:latin typeface="Cambria Math" panose="02040503050406030204" pitchFamily="18" charset="0"/>
                            </a:rPr>
                            <m:t>𝐿</m:t>
                          </m:r>
                        </m:e>
                        <m:sub>
                          <m:r>
                            <a:rPr kumimoji="1" lang="en-US" altLang="ja-JP" b="0" i="1" smtClean="0">
                              <a:solidFill>
                                <a:srgbClr val="FF0000"/>
                              </a:solidFill>
                              <a:latin typeface="Cambria Math" panose="02040503050406030204" pitchFamily="18" charset="0"/>
                            </a:rPr>
                            <m:t>1</m:t>
                          </m:r>
                        </m:sub>
                      </m:sSub>
                      <m:r>
                        <a:rPr kumimoji="1" lang="en-US" altLang="ja-JP" b="0" i="1" smtClean="0">
                          <a:solidFill>
                            <a:srgbClr val="FF0000"/>
                          </a:solidFill>
                          <a:latin typeface="Cambria Math" panose="02040503050406030204" pitchFamily="18" charset="0"/>
                        </a:rPr>
                        <m:t>, </m:t>
                      </m:r>
                      <m:sSub>
                        <m:sSubPr>
                          <m:ctrlPr>
                            <a:rPr kumimoji="1" lang="en-US" altLang="ja-JP" b="0" i="1" smtClean="0">
                              <a:solidFill>
                                <a:srgbClr val="FF0000"/>
                              </a:solidFill>
                              <a:latin typeface="Cambria Math" panose="02040503050406030204" pitchFamily="18" charset="0"/>
                            </a:rPr>
                          </m:ctrlPr>
                        </m:sSubPr>
                        <m:e>
                          <m:r>
                            <a:rPr kumimoji="1" lang="en-US" altLang="ja-JP" b="0" i="1" smtClean="0">
                              <a:solidFill>
                                <a:srgbClr val="FF0000"/>
                              </a:solidFill>
                              <a:latin typeface="Cambria Math" panose="02040503050406030204" pitchFamily="18" charset="0"/>
                            </a:rPr>
                            <m:t>𝐿</m:t>
                          </m:r>
                        </m:e>
                        <m:sub>
                          <m:r>
                            <a:rPr kumimoji="1" lang="en-US" altLang="ja-JP" b="0" i="1" smtClean="0">
                              <a:solidFill>
                                <a:srgbClr val="FF0000"/>
                              </a:solidFill>
                              <a:latin typeface="Cambria Math" panose="02040503050406030204" pitchFamily="18" charset="0"/>
                            </a:rPr>
                            <m:t>2</m:t>
                          </m:r>
                        </m:sub>
                      </m:sSub>
                      <m:r>
                        <a:rPr kumimoji="1" lang="en-US" altLang="ja-JP" b="0" i="1" smtClean="0">
                          <a:solidFill>
                            <a:srgbClr val="FF0000"/>
                          </a:solidFill>
                          <a:latin typeface="Cambria Math" panose="02040503050406030204" pitchFamily="18" charset="0"/>
                        </a:rPr>
                        <m:t>=360×</m:t>
                      </m:r>
                      <m:sSup>
                        <m:sSupPr>
                          <m:ctrlPr>
                            <a:rPr kumimoji="1" lang="en-US" altLang="ja-JP" b="0" i="1" smtClean="0">
                              <a:solidFill>
                                <a:srgbClr val="FF0000"/>
                              </a:solidFill>
                              <a:latin typeface="Cambria Math" panose="02040503050406030204" pitchFamily="18" charset="0"/>
                            </a:rPr>
                          </m:ctrlPr>
                        </m:sSupPr>
                        <m:e>
                          <m:r>
                            <a:rPr kumimoji="1" lang="en-US" altLang="ja-JP" b="0" i="1" smtClean="0">
                              <a:solidFill>
                                <a:srgbClr val="FF0000"/>
                              </a:solidFill>
                              <a:latin typeface="Cambria Math" panose="02040503050406030204" pitchFamily="18" charset="0"/>
                            </a:rPr>
                            <m:t>10</m:t>
                          </m:r>
                        </m:e>
                        <m:sup>
                          <m:r>
                            <a:rPr kumimoji="1" lang="en-US" altLang="ja-JP" b="0" i="1" smtClean="0">
                              <a:solidFill>
                                <a:srgbClr val="FF0000"/>
                              </a:solidFill>
                              <a:latin typeface="Cambria Math" panose="02040503050406030204" pitchFamily="18" charset="0"/>
                            </a:rPr>
                            <m:t>−9</m:t>
                          </m:r>
                        </m:sup>
                      </m:sSup>
                      <m:r>
                        <a:rPr kumimoji="1" lang="en-US" altLang="ja-JP" b="0" i="1" smtClean="0">
                          <a:solidFill>
                            <a:srgbClr val="FF0000"/>
                          </a:solidFill>
                          <a:latin typeface="Cambria Math" panose="02040503050406030204" pitchFamily="18" charset="0"/>
                        </a:rPr>
                        <m:t> [</m:t>
                      </m:r>
                      <m:r>
                        <a:rPr kumimoji="1" lang="en-US" altLang="ja-JP" b="0" i="1" smtClean="0">
                          <a:solidFill>
                            <a:srgbClr val="FF0000"/>
                          </a:solidFill>
                          <a:latin typeface="Cambria Math" panose="02040503050406030204" pitchFamily="18" charset="0"/>
                        </a:rPr>
                        <m:t>𝑚</m:t>
                      </m:r>
                      <m:r>
                        <a:rPr kumimoji="1" lang="en-US" altLang="ja-JP" b="0" i="1" smtClean="0">
                          <a:solidFill>
                            <a:srgbClr val="FF0000"/>
                          </a:solidFill>
                          <a:latin typeface="Cambria Math" panose="02040503050406030204" pitchFamily="18" charset="0"/>
                        </a:rPr>
                        <m:t>]</m:t>
                      </m:r>
                    </m:oMath>
                  </m:oMathPara>
                </a14:m>
                <a:endParaRPr kumimoji="1" lang="en-US" altLang="ja-JP" dirty="0">
                  <a:solidFill>
                    <a:srgbClr val="FF0000"/>
                  </a:solidFill>
                </a:endParaRPr>
              </a:p>
            </p:txBody>
          </p:sp>
        </mc:Choice>
        <mc:Fallback xmlns="">
          <p:sp>
            <p:nvSpPr>
              <p:cNvPr id="6" name="テキスト ボックス 5">
                <a:extLst>
                  <a:ext uri="{FF2B5EF4-FFF2-40B4-BE49-F238E27FC236}">
                    <a16:creationId xmlns:a16="http://schemas.microsoft.com/office/drawing/2014/main" id="{945FC9CE-1E5F-0DD0-3783-FA6E200F0CBB}"/>
                  </a:ext>
                </a:extLst>
              </p:cNvPr>
              <p:cNvSpPr txBox="1">
                <a:spLocks noRot="1" noChangeAspect="1" noMove="1" noResize="1" noEditPoints="1" noAdjustHandles="1" noChangeArrowheads="1" noChangeShapeType="1" noTextEdit="1"/>
              </p:cNvSpPr>
              <p:nvPr/>
            </p:nvSpPr>
            <p:spPr>
              <a:xfrm>
                <a:off x="812800" y="3492853"/>
                <a:ext cx="2629310" cy="369332"/>
              </a:xfrm>
              <a:prstGeom prst="rect">
                <a:avLst/>
              </a:prstGeom>
              <a:blipFill>
                <a:blip r:embed="rId9"/>
                <a:stretch>
                  <a:fillRect b="-1639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650C6C9C-06FA-9AE3-A5E5-1FA7A358D764}"/>
                  </a:ext>
                </a:extLst>
              </p:cNvPr>
              <p:cNvSpPr txBox="1"/>
              <p:nvPr/>
            </p:nvSpPr>
            <p:spPr>
              <a:xfrm>
                <a:off x="812800" y="4916252"/>
                <a:ext cx="5903283" cy="369332"/>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𝐷</m:t>
                          </m:r>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=5.7×</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10</m:t>
                          </m:r>
                        </m:e>
                        <m:sup>
                          <m:r>
                            <a:rPr kumimoji="1" lang="en-US" altLang="ja-JP" b="0" i="1" smtClean="0">
                              <a:latin typeface="Cambria Math" panose="02040503050406030204" pitchFamily="18" charset="0"/>
                            </a:rPr>
                            <m:t>−3</m:t>
                          </m:r>
                        </m:sup>
                      </m:sSup>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𝐷</m:t>
                          </m:r>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+5.6×</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10</m:t>
                          </m:r>
                        </m:e>
                        <m:sup>
                          <m:r>
                            <a:rPr kumimoji="1" lang="en-US" altLang="ja-JP" b="0" i="1" smtClean="0">
                              <a:latin typeface="Cambria Math" panose="02040503050406030204" pitchFamily="18" charset="0"/>
                            </a:rPr>
                            <m:t>−3</m:t>
                          </m:r>
                        </m:sup>
                      </m:sSup>
                      <m:r>
                        <a:rPr kumimoji="1" lang="en-US" altLang="ja-JP" b="0" i="1" smtClean="0">
                          <a:latin typeface="Cambria Math" panose="02040503050406030204" pitchFamily="18" charset="0"/>
                          <a:ea typeface="Cambria Math" panose="02040503050406030204" pitchFamily="18" charset="0"/>
                        </a:rPr>
                        <m:t>⟺</m:t>
                      </m:r>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𝐼</m:t>
                          </m:r>
                        </m:e>
                        <m:sub>
                          <m:r>
                            <a:rPr kumimoji="1" lang="en-US" altLang="ja-JP" b="0" i="1" smtClean="0">
                              <a:latin typeface="Cambria Math" panose="02040503050406030204" pitchFamily="18" charset="0"/>
                              <a:ea typeface="Cambria Math" panose="02040503050406030204" pitchFamily="18" charset="0"/>
                            </a:rPr>
                            <m:t>𝐷</m:t>
                          </m:r>
                          <m:r>
                            <a:rPr kumimoji="1" lang="en-US" altLang="ja-JP" b="0" i="1" smtClean="0">
                              <a:latin typeface="Cambria Math" panose="02040503050406030204" pitchFamily="18" charset="0"/>
                              <a:ea typeface="Cambria Math" panose="02040503050406030204" pitchFamily="18" charset="0"/>
                            </a:rPr>
                            <m:t>2</m:t>
                          </m:r>
                        </m:sub>
                      </m:sSub>
                      <m:r>
                        <a:rPr kumimoji="1" lang="en-US" altLang="ja-JP" b="0" i="1" smtClean="0">
                          <a:latin typeface="Cambria Math" panose="02040503050406030204" pitchFamily="18" charset="0"/>
                          <a:ea typeface="Cambria Math" panose="02040503050406030204" pitchFamily="18" charset="0"/>
                        </a:rPr>
                        <m:t>=0.1×</m:t>
                      </m:r>
                      <m:sSup>
                        <m:sSupPr>
                          <m:ctrlPr>
                            <a:rPr kumimoji="1" lang="en-US" altLang="ja-JP" b="0" i="1" smtClean="0">
                              <a:latin typeface="Cambria Math" panose="02040503050406030204" pitchFamily="18" charset="0"/>
                              <a:ea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10</m:t>
                          </m:r>
                        </m:e>
                        <m:sup>
                          <m:r>
                            <a:rPr kumimoji="1" lang="en-US" altLang="ja-JP" b="0" i="1" smtClean="0">
                              <a:latin typeface="Cambria Math" panose="02040503050406030204" pitchFamily="18" charset="0"/>
                              <a:ea typeface="Cambria Math" panose="02040503050406030204" pitchFamily="18" charset="0"/>
                            </a:rPr>
                            <m:t>−3</m:t>
                          </m:r>
                        </m:sup>
                      </m:sSup>
                    </m:oMath>
                  </m:oMathPara>
                </a14:m>
                <a:endParaRPr kumimoji="1" lang="ja-JP" altLang="en-US" dirty="0"/>
              </a:p>
            </p:txBody>
          </p:sp>
        </mc:Choice>
        <mc:Fallback xmlns="">
          <p:sp>
            <p:nvSpPr>
              <p:cNvPr id="8" name="テキスト ボックス 7">
                <a:extLst>
                  <a:ext uri="{FF2B5EF4-FFF2-40B4-BE49-F238E27FC236}">
                    <a16:creationId xmlns:a16="http://schemas.microsoft.com/office/drawing/2014/main" id="{650C6C9C-06FA-9AE3-A5E5-1FA7A358D764}"/>
                  </a:ext>
                </a:extLst>
              </p:cNvPr>
              <p:cNvSpPr txBox="1">
                <a:spLocks noRot="1" noChangeAspect="1" noMove="1" noResize="1" noEditPoints="1" noAdjustHandles="1" noChangeArrowheads="1" noChangeShapeType="1" noTextEdit="1"/>
              </p:cNvSpPr>
              <p:nvPr/>
            </p:nvSpPr>
            <p:spPr>
              <a:xfrm>
                <a:off x="812800" y="4916252"/>
                <a:ext cx="5903283" cy="369332"/>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CCBE8476-416A-F6EC-8545-4695158656F2}"/>
                  </a:ext>
                </a:extLst>
              </p:cNvPr>
              <p:cNvSpPr txBox="1"/>
              <p:nvPr/>
            </p:nvSpPr>
            <p:spPr>
              <a:xfrm>
                <a:off x="812800" y="4231379"/>
                <a:ext cx="9654903" cy="612796"/>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ja-JP" sz="1800" b="0" i="1" smtClean="0">
                              <a:solidFill>
                                <a:schemeClr val="tx1"/>
                              </a:solidFill>
                              <a:latin typeface="Cambria Math" panose="02040503050406030204" pitchFamily="18" charset="0"/>
                              <a:ea typeface="Cambria Math" panose="02040503050406030204" pitchFamily="18" charset="0"/>
                            </a:rPr>
                          </m:ctrlPr>
                        </m:sSubPr>
                        <m:e>
                          <m:r>
                            <a:rPr lang="en-US" altLang="ja-JP" sz="1800" b="0" i="1" smtClean="0">
                              <a:solidFill>
                                <a:schemeClr val="tx1"/>
                              </a:solidFill>
                              <a:latin typeface="Cambria Math" panose="02040503050406030204" pitchFamily="18" charset="0"/>
                              <a:ea typeface="Cambria Math" panose="02040503050406030204" pitchFamily="18" charset="0"/>
                            </a:rPr>
                            <m:t>𝑊</m:t>
                          </m:r>
                        </m:e>
                        <m:sub>
                          <m:r>
                            <a:rPr lang="en-US" altLang="ja-JP" sz="1800" b="0" i="1" smtClean="0">
                              <a:solidFill>
                                <a:schemeClr val="tx1"/>
                              </a:solidFill>
                              <a:latin typeface="Cambria Math" panose="02040503050406030204" pitchFamily="18" charset="0"/>
                              <a:ea typeface="Cambria Math" panose="02040503050406030204" pitchFamily="18" charset="0"/>
                            </a:rPr>
                            <m:t>1</m:t>
                          </m:r>
                        </m:sub>
                      </m:sSub>
                      <m:r>
                        <a:rPr lang="en-US" altLang="ja-JP" sz="1800" b="0" i="1" smtClean="0">
                          <a:latin typeface="Cambria Math" panose="02040503050406030204" pitchFamily="18" charset="0"/>
                          <a:ea typeface="Cambria Math" panose="02040503050406030204" pitchFamily="18" charset="0"/>
                        </a:rPr>
                        <m:t>=</m:t>
                      </m:r>
                      <m:f>
                        <m:fPr>
                          <m:ctrlPr>
                            <a:rPr lang="en-US" altLang="ja-JP" sz="1800" b="0" i="1" smtClean="0">
                              <a:latin typeface="Cambria Math" panose="02040503050406030204" pitchFamily="18" charset="0"/>
                              <a:ea typeface="Cambria Math" panose="02040503050406030204" pitchFamily="18" charset="0"/>
                            </a:rPr>
                          </m:ctrlPr>
                        </m:fPr>
                        <m:num>
                          <m:r>
                            <a:rPr lang="en-US" altLang="ja-JP" sz="1800" b="0" i="1" smtClean="0">
                              <a:latin typeface="Cambria Math" panose="02040503050406030204" pitchFamily="18" charset="0"/>
                              <a:ea typeface="Cambria Math" panose="02040503050406030204" pitchFamily="18" charset="0"/>
                            </a:rPr>
                            <m:t>360</m:t>
                          </m:r>
                        </m:num>
                        <m:den>
                          <m:r>
                            <a:rPr lang="en-US" altLang="ja-JP" sz="1800" b="0" i="1" smtClean="0">
                              <a:latin typeface="Cambria Math" panose="02040503050406030204" pitchFamily="18" charset="0"/>
                              <a:ea typeface="Cambria Math" panose="02040503050406030204" pitchFamily="18" charset="0"/>
                            </a:rPr>
                            <m:t>135∗5.7×</m:t>
                          </m:r>
                          <m:sSup>
                            <m:sSupPr>
                              <m:ctrlPr>
                                <a:rPr lang="en-US" altLang="ja-JP" sz="1800" b="0" i="1" smtClean="0">
                                  <a:latin typeface="Cambria Math" panose="02040503050406030204" pitchFamily="18" charset="0"/>
                                  <a:ea typeface="Cambria Math" panose="02040503050406030204" pitchFamily="18" charset="0"/>
                                </a:rPr>
                              </m:ctrlPr>
                            </m:sSupPr>
                            <m:e>
                              <m:r>
                                <a:rPr lang="en-US" altLang="ja-JP" sz="1800" b="0" i="1" smtClean="0">
                                  <a:latin typeface="Cambria Math" panose="02040503050406030204" pitchFamily="18" charset="0"/>
                                  <a:ea typeface="Cambria Math" panose="02040503050406030204" pitchFamily="18" charset="0"/>
                                </a:rPr>
                                <m:t>10</m:t>
                              </m:r>
                            </m:e>
                            <m:sup>
                              <m:r>
                                <a:rPr lang="en-US" altLang="ja-JP" sz="1800" b="0" i="1" smtClean="0">
                                  <a:latin typeface="Cambria Math" panose="02040503050406030204" pitchFamily="18" charset="0"/>
                                  <a:ea typeface="Cambria Math" panose="02040503050406030204" pitchFamily="18" charset="0"/>
                                </a:rPr>
                                <m:t>−3</m:t>
                              </m:r>
                            </m:sup>
                          </m:sSup>
                        </m:den>
                      </m:f>
                      <m:r>
                        <a:rPr lang="en-US" altLang="ja-JP" sz="1800" b="0" i="1" smtClean="0">
                          <a:latin typeface="Cambria Math" panose="02040503050406030204" pitchFamily="18" charset="0"/>
                          <a:ea typeface="Cambria Math" panose="02040503050406030204" pitchFamily="18" charset="0"/>
                        </a:rPr>
                        <m:t>×</m:t>
                      </m:r>
                      <m:sSup>
                        <m:sSupPr>
                          <m:ctrlPr>
                            <a:rPr lang="en-US" altLang="ja-JP" sz="1800" b="0" i="1" smtClean="0">
                              <a:latin typeface="Cambria Math" panose="02040503050406030204" pitchFamily="18" charset="0"/>
                              <a:ea typeface="Cambria Math" panose="02040503050406030204" pitchFamily="18" charset="0"/>
                            </a:rPr>
                          </m:ctrlPr>
                        </m:sSupPr>
                        <m:e>
                          <m:r>
                            <a:rPr lang="en-US" altLang="ja-JP" sz="1800" b="0" i="1" smtClean="0">
                              <a:latin typeface="Cambria Math" panose="02040503050406030204" pitchFamily="18" charset="0"/>
                              <a:ea typeface="Cambria Math" panose="02040503050406030204" pitchFamily="18" charset="0"/>
                            </a:rPr>
                            <m:t>10</m:t>
                          </m:r>
                        </m:e>
                        <m:sup>
                          <m:r>
                            <a:rPr lang="en-US" altLang="ja-JP" sz="1800" b="0" i="1" smtClean="0">
                              <a:latin typeface="Cambria Math" panose="02040503050406030204" pitchFamily="18" charset="0"/>
                              <a:ea typeface="Cambria Math" panose="02040503050406030204" pitchFamily="18" charset="0"/>
                            </a:rPr>
                            <m:t>−7</m:t>
                          </m:r>
                        </m:sup>
                      </m:sSup>
                      <m:r>
                        <a:rPr lang="en-US" altLang="ja-JP" sz="1800" b="0" i="1" smtClean="0">
                          <a:latin typeface="Cambria Math" panose="02040503050406030204" pitchFamily="18" charset="0"/>
                          <a:ea typeface="Cambria Math" panose="02040503050406030204" pitchFamily="18" charset="0"/>
                        </a:rPr>
                        <m:t>=</m:t>
                      </m:r>
                      <m:f>
                        <m:fPr>
                          <m:ctrlPr>
                            <a:rPr lang="en-US" altLang="ja-JP" sz="1800" b="0" i="1" smtClean="0">
                              <a:latin typeface="Cambria Math" panose="02040503050406030204" pitchFamily="18" charset="0"/>
                              <a:ea typeface="Cambria Math" panose="02040503050406030204" pitchFamily="18" charset="0"/>
                            </a:rPr>
                          </m:ctrlPr>
                        </m:fPr>
                        <m:num>
                          <m:r>
                            <a:rPr lang="en-US" altLang="ja-JP" sz="1800" b="0" i="1" smtClean="0">
                              <a:latin typeface="Cambria Math" panose="02040503050406030204" pitchFamily="18" charset="0"/>
                              <a:ea typeface="Cambria Math" panose="02040503050406030204" pitchFamily="18" charset="0"/>
                            </a:rPr>
                            <m:t>360</m:t>
                          </m:r>
                        </m:num>
                        <m:den>
                          <m:r>
                            <a:rPr lang="en-US" altLang="ja-JP" sz="1800" b="0" i="1" smtClean="0">
                              <a:latin typeface="Cambria Math" panose="02040503050406030204" pitchFamily="18" charset="0"/>
                              <a:ea typeface="Cambria Math" panose="02040503050406030204" pitchFamily="18" charset="0"/>
                            </a:rPr>
                            <m:t>135∗5.7</m:t>
                          </m:r>
                        </m:den>
                      </m:f>
                      <m:r>
                        <a:rPr lang="en-US" altLang="ja-JP" sz="1800" b="0" i="1" smtClean="0">
                          <a:latin typeface="Cambria Math" panose="02040503050406030204" pitchFamily="18" charset="0"/>
                          <a:ea typeface="Cambria Math" panose="02040503050406030204" pitchFamily="18" charset="0"/>
                        </a:rPr>
                        <m:t>×</m:t>
                      </m:r>
                      <m:sSup>
                        <m:sSupPr>
                          <m:ctrlPr>
                            <a:rPr lang="en-US" altLang="ja-JP" sz="1800" b="0" i="1" smtClean="0">
                              <a:latin typeface="Cambria Math" panose="02040503050406030204" pitchFamily="18" charset="0"/>
                              <a:ea typeface="Cambria Math" panose="02040503050406030204" pitchFamily="18" charset="0"/>
                            </a:rPr>
                          </m:ctrlPr>
                        </m:sSupPr>
                        <m:e>
                          <m:r>
                            <a:rPr lang="en-US" altLang="ja-JP" sz="1800" b="0" i="1" smtClean="0">
                              <a:latin typeface="Cambria Math" panose="02040503050406030204" pitchFamily="18" charset="0"/>
                              <a:ea typeface="Cambria Math" panose="02040503050406030204" pitchFamily="18" charset="0"/>
                            </a:rPr>
                            <m:t>10</m:t>
                          </m:r>
                        </m:e>
                        <m:sup>
                          <m:r>
                            <a:rPr lang="en-US" altLang="ja-JP" sz="1800" b="0" i="1" smtClean="0">
                              <a:latin typeface="Cambria Math" panose="02040503050406030204" pitchFamily="18" charset="0"/>
                              <a:ea typeface="Cambria Math" panose="02040503050406030204" pitchFamily="18" charset="0"/>
                            </a:rPr>
                            <m:t>−4</m:t>
                          </m:r>
                        </m:sup>
                      </m:sSup>
                      <m:r>
                        <a:rPr lang="en-US" altLang="ja-JP" sz="1800" b="0" i="1" smtClean="0">
                          <a:latin typeface="Cambria Math" panose="02040503050406030204" pitchFamily="18" charset="0"/>
                          <a:ea typeface="Cambria Math" panose="02040503050406030204" pitchFamily="18" charset="0"/>
                        </a:rPr>
                        <m:t>=46.78×</m:t>
                      </m:r>
                      <m:sSup>
                        <m:sSupPr>
                          <m:ctrlPr>
                            <a:rPr lang="en-US" altLang="ja-JP" sz="1800" b="0" i="1" smtClean="0">
                              <a:latin typeface="Cambria Math" panose="02040503050406030204" pitchFamily="18" charset="0"/>
                              <a:ea typeface="Cambria Math" panose="02040503050406030204" pitchFamily="18" charset="0"/>
                            </a:rPr>
                          </m:ctrlPr>
                        </m:sSupPr>
                        <m:e>
                          <m:r>
                            <a:rPr lang="en-US" altLang="ja-JP" sz="1800" b="0" i="1" smtClean="0">
                              <a:latin typeface="Cambria Math" panose="02040503050406030204" pitchFamily="18" charset="0"/>
                              <a:ea typeface="Cambria Math" panose="02040503050406030204" pitchFamily="18" charset="0"/>
                            </a:rPr>
                            <m:t>10</m:t>
                          </m:r>
                        </m:e>
                        <m:sup>
                          <m:r>
                            <a:rPr lang="en-US" altLang="ja-JP" sz="1800" b="0" i="1" smtClean="0">
                              <a:latin typeface="Cambria Math" panose="02040503050406030204" pitchFamily="18" charset="0"/>
                              <a:ea typeface="Cambria Math" panose="02040503050406030204" pitchFamily="18" charset="0"/>
                            </a:rPr>
                            <m:t>−6</m:t>
                          </m:r>
                        </m:sup>
                      </m:sSup>
                      <m:r>
                        <a:rPr lang="en-US" altLang="ja-JP" sz="1800" b="0" i="1" smtClean="0">
                          <a:latin typeface="Cambria Math" panose="02040503050406030204" pitchFamily="18" charset="0"/>
                          <a:ea typeface="Cambria Math" panose="02040503050406030204" pitchFamily="18" charset="0"/>
                        </a:rPr>
                        <m:t> [</m:t>
                      </m:r>
                      <m:r>
                        <a:rPr lang="en-US" altLang="ja-JP" sz="1800" b="0" i="1" smtClean="0">
                          <a:latin typeface="Cambria Math" panose="02040503050406030204" pitchFamily="18" charset="0"/>
                          <a:ea typeface="Cambria Math" panose="02040503050406030204" pitchFamily="18" charset="0"/>
                        </a:rPr>
                        <m:t>𝑚</m:t>
                      </m:r>
                      <m:r>
                        <a:rPr lang="en-US" altLang="ja-JP" sz="1800" b="0" i="1" smtClean="0">
                          <a:latin typeface="Cambria Math" panose="02040503050406030204" pitchFamily="18" charset="0"/>
                          <a:ea typeface="Cambria Math" panose="02040503050406030204" pitchFamily="18" charset="0"/>
                        </a:rPr>
                        <m:t>]</m:t>
                      </m:r>
                    </m:oMath>
                  </m:oMathPara>
                </a14:m>
                <a:endParaRPr lang="ja-JP" altLang="en-US" dirty="0"/>
              </a:p>
            </p:txBody>
          </p:sp>
        </mc:Choice>
        <mc:Fallback xmlns="">
          <p:sp>
            <p:nvSpPr>
              <p:cNvPr id="12" name="テキスト ボックス 11">
                <a:extLst>
                  <a:ext uri="{FF2B5EF4-FFF2-40B4-BE49-F238E27FC236}">
                    <a16:creationId xmlns:a16="http://schemas.microsoft.com/office/drawing/2014/main" id="{CCBE8476-416A-F6EC-8545-4695158656F2}"/>
                  </a:ext>
                </a:extLst>
              </p:cNvPr>
              <p:cNvSpPr txBox="1">
                <a:spLocks noRot="1" noChangeAspect="1" noMove="1" noResize="1" noEditPoints="1" noAdjustHandles="1" noChangeArrowheads="1" noChangeShapeType="1" noTextEdit="1"/>
              </p:cNvSpPr>
              <p:nvPr/>
            </p:nvSpPr>
            <p:spPr>
              <a:xfrm>
                <a:off x="812800" y="4231379"/>
                <a:ext cx="9654903" cy="612796"/>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966AC11E-A7D1-372E-E1F8-DB56A42F6417}"/>
                  </a:ext>
                </a:extLst>
              </p:cNvPr>
              <p:cNvSpPr txBox="1"/>
              <p:nvPr/>
            </p:nvSpPr>
            <p:spPr>
              <a:xfrm>
                <a:off x="812800" y="5357661"/>
                <a:ext cx="10647680" cy="687368"/>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𝑊</m:t>
                          </m:r>
                        </m:e>
                        <m:sub>
                          <m:r>
                            <a:rPr lang="en-US" altLang="ja-JP" b="0" i="1" smtClean="0">
                              <a:latin typeface="Cambria Math" panose="02040503050406030204" pitchFamily="18" charset="0"/>
                              <a:ea typeface="Cambria Math" panose="02040503050406030204" pitchFamily="18" charset="0"/>
                            </a:rPr>
                            <m:t>2</m:t>
                          </m:r>
                        </m:sub>
                      </m:sSub>
                      <m:r>
                        <a:rPr lang="en-US" altLang="ja-JP" b="0" i="1" smtClean="0">
                          <a:latin typeface="Cambria Math" panose="02040503050406030204" pitchFamily="18" charset="0"/>
                          <a:ea typeface="Cambria Math" panose="02040503050406030204" pitchFamily="18" charset="0"/>
                        </a:rPr>
                        <m:t>=</m:t>
                      </m:r>
                      <m:f>
                        <m:fPr>
                          <m:ctrlPr>
                            <a:rPr lang="en-US" altLang="ja-JP" b="0" i="1" smtClean="0">
                              <a:latin typeface="Cambria Math" panose="02040503050406030204" pitchFamily="18" charset="0"/>
                              <a:ea typeface="Cambria Math" panose="02040503050406030204" pitchFamily="18" charset="0"/>
                            </a:rPr>
                          </m:ctrlPr>
                        </m:fPr>
                        <m:num>
                          <m:r>
                            <a:rPr lang="en-US" altLang="ja-JP" b="0" i="1" smtClean="0">
                              <a:latin typeface="Cambria Math" panose="02040503050406030204" pitchFamily="18" charset="0"/>
                              <a:ea typeface="Cambria Math" panose="02040503050406030204" pitchFamily="18" charset="0"/>
                            </a:rPr>
                            <m:t>0.1×</m:t>
                          </m:r>
                          <m:sSup>
                            <m:sSupPr>
                              <m:ctrlPr>
                                <a:rPr lang="en-US" altLang="ja-JP" b="0" i="1" smtClean="0">
                                  <a:latin typeface="Cambria Math" panose="02040503050406030204" pitchFamily="18" charset="0"/>
                                  <a:ea typeface="Cambria Math" panose="02040503050406030204" pitchFamily="18" charset="0"/>
                                </a:rPr>
                              </m:ctrlPr>
                            </m:sSupPr>
                            <m:e>
                              <m:r>
                                <a:rPr lang="en-US" altLang="ja-JP" b="0" i="1" smtClean="0">
                                  <a:latin typeface="Cambria Math" panose="02040503050406030204" pitchFamily="18" charset="0"/>
                                  <a:ea typeface="Cambria Math" panose="02040503050406030204" pitchFamily="18" charset="0"/>
                                </a:rPr>
                                <m:t>10</m:t>
                              </m:r>
                            </m:e>
                            <m:sup>
                              <m:r>
                                <a:rPr lang="en-US" altLang="ja-JP" b="0" i="1" smtClean="0">
                                  <a:latin typeface="Cambria Math" panose="02040503050406030204" pitchFamily="18" charset="0"/>
                                  <a:ea typeface="Cambria Math" panose="02040503050406030204" pitchFamily="18" charset="0"/>
                                </a:rPr>
                                <m:t>−3</m:t>
                              </m:r>
                            </m:sup>
                          </m:sSup>
                          <m:r>
                            <a:rPr lang="en-US" altLang="ja-JP" b="0" i="1" smtClean="0">
                              <a:latin typeface="Cambria Math" panose="02040503050406030204" pitchFamily="18" charset="0"/>
                              <a:ea typeface="Cambria Math" panose="02040503050406030204" pitchFamily="18" charset="0"/>
                            </a:rPr>
                            <m:t>∗360×</m:t>
                          </m:r>
                          <m:sSup>
                            <m:sSupPr>
                              <m:ctrlPr>
                                <a:rPr lang="en-US" altLang="ja-JP" b="0" i="1" smtClean="0">
                                  <a:latin typeface="Cambria Math" panose="02040503050406030204" pitchFamily="18" charset="0"/>
                                  <a:ea typeface="Cambria Math" panose="02040503050406030204" pitchFamily="18" charset="0"/>
                                </a:rPr>
                              </m:ctrlPr>
                            </m:sSupPr>
                            <m:e>
                              <m:r>
                                <a:rPr lang="en-US" altLang="ja-JP" b="0" i="1" smtClean="0">
                                  <a:latin typeface="Cambria Math" panose="02040503050406030204" pitchFamily="18" charset="0"/>
                                  <a:ea typeface="Cambria Math" panose="02040503050406030204" pitchFamily="18" charset="0"/>
                                </a:rPr>
                                <m:t>10</m:t>
                              </m:r>
                            </m:e>
                            <m:sup>
                              <m:r>
                                <a:rPr lang="en-US" altLang="ja-JP" b="0" i="1" smtClean="0">
                                  <a:latin typeface="Cambria Math" panose="02040503050406030204" pitchFamily="18" charset="0"/>
                                  <a:ea typeface="Cambria Math" panose="02040503050406030204" pitchFamily="18" charset="0"/>
                                </a:rPr>
                                <m:t>−9</m:t>
                              </m:r>
                            </m:sup>
                          </m:sSup>
                        </m:num>
                        <m:den>
                          <m:r>
                            <a:rPr lang="en-US" altLang="ja-JP" b="0" i="1" smtClean="0">
                              <a:latin typeface="Cambria Math" panose="02040503050406030204" pitchFamily="18" charset="0"/>
                              <a:ea typeface="Cambria Math" panose="02040503050406030204" pitchFamily="18" charset="0"/>
                            </a:rPr>
                            <m:t>135×</m:t>
                          </m:r>
                          <m:sSup>
                            <m:sSupPr>
                              <m:ctrlPr>
                                <a:rPr lang="en-US" altLang="ja-JP" b="0" i="1" smtClean="0">
                                  <a:latin typeface="Cambria Math" panose="02040503050406030204" pitchFamily="18" charset="0"/>
                                  <a:ea typeface="Cambria Math" panose="02040503050406030204" pitchFamily="18" charset="0"/>
                                </a:rPr>
                              </m:ctrlPr>
                            </m:sSupPr>
                            <m:e>
                              <m:r>
                                <a:rPr lang="en-US" altLang="ja-JP" b="0" i="1" smtClean="0">
                                  <a:latin typeface="Cambria Math" panose="02040503050406030204" pitchFamily="18" charset="0"/>
                                  <a:ea typeface="Cambria Math" panose="02040503050406030204" pitchFamily="18" charset="0"/>
                                </a:rPr>
                                <m:t>10</m:t>
                              </m:r>
                            </m:e>
                            <m:sup>
                              <m:r>
                                <a:rPr lang="en-US" altLang="ja-JP" b="0" i="1" smtClean="0">
                                  <a:latin typeface="Cambria Math" panose="02040503050406030204" pitchFamily="18" charset="0"/>
                                  <a:ea typeface="Cambria Math" panose="02040503050406030204" pitchFamily="18" charset="0"/>
                                </a:rPr>
                                <m:t>−6</m:t>
                              </m:r>
                            </m:sup>
                          </m:sSup>
                          <m:r>
                            <a:rPr lang="en-US" altLang="ja-JP" b="0" i="1" smtClean="0">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d>
                                <m:dPr>
                                  <m:ctrlPr>
                                    <a:rPr lang="en-US" altLang="ja-JP" i="1">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0.5</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0.45</m:t>
                                  </m:r>
                                </m:e>
                              </m:d>
                            </m:e>
                            <m:sup>
                              <m:r>
                                <a:rPr lang="en-US" altLang="ja-JP" i="1">
                                  <a:latin typeface="Cambria Math" panose="02040503050406030204" pitchFamily="18" charset="0"/>
                                  <a:ea typeface="Cambria Math" panose="02040503050406030204" pitchFamily="18" charset="0"/>
                                </a:rPr>
                                <m:t>2</m:t>
                              </m:r>
                            </m:sup>
                          </m:sSup>
                        </m:den>
                      </m:f>
                      <m:r>
                        <a:rPr lang="en-US" altLang="ja-JP" b="0" i="1" smtClean="0">
                          <a:latin typeface="Cambria Math" panose="02040503050406030204" pitchFamily="18" charset="0"/>
                          <a:ea typeface="Cambria Math" panose="02040503050406030204" pitchFamily="18" charset="0"/>
                        </a:rPr>
                        <m:t>=106.66×</m:t>
                      </m:r>
                      <m:sSup>
                        <m:sSupPr>
                          <m:ctrlPr>
                            <a:rPr lang="en-US" altLang="ja-JP" b="0" i="1" smtClean="0">
                              <a:latin typeface="Cambria Math" panose="02040503050406030204" pitchFamily="18" charset="0"/>
                              <a:ea typeface="Cambria Math" panose="02040503050406030204" pitchFamily="18" charset="0"/>
                            </a:rPr>
                          </m:ctrlPr>
                        </m:sSupPr>
                        <m:e>
                          <m:r>
                            <a:rPr lang="en-US" altLang="ja-JP" b="0" i="1" smtClean="0">
                              <a:latin typeface="Cambria Math" panose="02040503050406030204" pitchFamily="18" charset="0"/>
                              <a:ea typeface="Cambria Math" panose="02040503050406030204" pitchFamily="18" charset="0"/>
                            </a:rPr>
                            <m:t>10</m:t>
                          </m:r>
                        </m:e>
                        <m:sup>
                          <m:r>
                            <a:rPr lang="en-US" altLang="ja-JP" b="0" i="1" smtClean="0">
                              <a:latin typeface="Cambria Math" panose="02040503050406030204" pitchFamily="18" charset="0"/>
                              <a:ea typeface="Cambria Math" panose="02040503050406030204" pitchFamily="18" charset="0"/>
                            </a:rPr>
                            <m:t>−6</m:t>
                          </m:r>
                        </m:sup>
                      </m:sSup>
                      <m:r>
                        <a:rPr lang="en-US" altLang="ja-JP" b="0" i="1" smtClean="0">
                          <a:latin typeface="Cambria Math" panose="02040503050406030204" pitchFamily="18" charset="0"/>
                          <a:ea typeface="Cambria Math" panose="02040503050406030204" pitchFamily="18" charset="0"/>
                        </a:rPr>
                        <m:t> </m:t>
                      </m:r>
                      <m:d>
                        <m:dPr>
                          <m:begChr m:val="["/>
                          <m:endChr m:val="]"/>
                          <m:ctrlPr>
                            <a:rPr lang="en-US" altLang="ja-JP" b="0"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𝑚</m:t>
                          </m:r>
                        </m:e>
                      </m:d>
                    </m:oMath>
                  </m:oMathPara>
                </a14:m>
                <a:endParaRPr lang="en-US" altLang="ja-JP" b="0" i="1" dirty="0">
                  <a:latin typeface="Cambria Math" panose="02040503050406030204" pitchFamily="18" charset="0"/>
                  <a:ea typeface="Cambria Math" panose="02040503050406030204" pitchFamily="18" charset="0"/>
                </a:endParaRPr>
              </a:p>
            </p:txBody>
          </p:sp>
        </mc:Choice>
        <mc:Fallback xmlns="">
          <p:sp>
            <p:nvSpPr>
              <p:cNvPr id="15" name="テキスト ボックス 14">
                <a:extLst>
                  <a:ext uri="{FF2B5EF4-FFF2-40B4-BE49-F238E27FC236}">
                    <a16:creationId xmlns:a16="http://schemas.microsoft.com/office/drawing/2014/main" id="{966AC11E-A7D1-372E-E1F8-DB56A42F6417}"/>
                  </a:ext>
                </a:extLst>
              </p:cNvPr>
              <p:cNvSpPr txBox="1">
                <a:spLocks noRot="1" noChangeAspect="1" noMove="1" noResize="1" noEditPoints="1" noAdjustHandles="1" noChangeArrowheads="1" noChangeShapeType="1" noTextEdit="1"/>
              </p:cNvSpPr>
              <p:nvPr/>
            </p:nvSpPr>
            <p:spPr>
              <a:xfrm>
                <a:off x="812800" y="5357661"/>
                <a:ext cx="10647680" cy="687368"/>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12226695-6D85-3E97-C405-321B8EF7A717}"/>
                  </a:ext>
                </a:extLst>
              </p:cNvPr>
              <p:cNvSpPr txBox="1"/>
              <p:nvPr/>
            </p:nvSpPr>
            <p:spPr>
              <a:xfrm>
                <a:off x="5051423" y="1736347"/>
                <a:ext cx="286104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rPr>
                        <m:t>1</m:t>
                      </m:r>
                      <m:r>
                        <a:rPr lang="en-US" altLang="ja-JP" b="0" i="1" smtClean="0">
                          <a:latin typeface="Cambria Math" panose="02040503050406030204" pitchFamily="18" charset="0"/>
                        </a:rPr>
                        <m:t>.3</m:t>
                      </m:r>
                      <m:r>
                        <a:rPr kumimoji="1" lang="en-US" altLang="ja-JP" b="0" i="1" smtClean="0">
                          <a:latin typeface="Cambria Math" panose="02040503050406030204" pitchFamily="18" charset="0"/>
                        </a:rPr>
                        <m:t>+0.45</m:t>
                      </m:r>
                      <m:func>
                        <m:funcPr>
                          <m:ctrlPr>
                            <a:rPr kumimoji="1" lang="en-US" altLang="ja-JP" b="0" i="1" smtClean="0">
                              <a:latin typeface="Cambria Math" panose="02040503050406030204" pitchFamily="18" charset="0"/>
                            </a:rPr>
                          </m:ctrlPr>
                        </m:funcPr>
                        <m:fName>
                          <m:r>
                            <m:rPr>
                              <m:sty m:val="p"/>
                            </m:rPr>
                            <a:rPr kumimoji="1" lang="en-US" altLang="ja-JP" b="0" i="0" smtClean="0">
                              <a:latin typeface="Cambria Math" panose="02040503050406030204" pitchFamily="18" charset="0"/>
                            </a:rPr>
                            <m:t>sin</m:t>
                          </m:r>
                        </m:fName>
                        <m:e>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2</m:t>
                              </m:r>
                              <m:r>
                                <a:rPr kumimoji="1" lang="en-US" altLang="ja-JP" b="0" i="1" smtClean="0">
                                  <a:latin typeface="Cambria Math" panose="02040503050406030204" pitchFamily="18" charset="0"/>
                                </a:rPr>
                                <m:t>𝜋</m:t>
                              </m:r>
                              <m:r>
                                <a:rPr kumimoji="1" lang="en-US" altLang="ja-JP" b="0" i="1" smtClean="0">
                                  <a:latin typeface="Cambria Math" panose="02040503050406030204" pitchFamily="18" charset="0"/>
                                </a:rPr>
                                <m:t>𝑓𝑡</m:t>
                              </m:r>
                            </m:e>
                          </m:d>
                        </m:e>
                      </m:func>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𝑚𝑉</m:t>
                      </m:r>
                      <m:r>
                        <a:rPr kumimoji="1" lang="en-US" altLang="ja-JP" b="0" i="1" smtClean="0">
                          <a:latin typeface="Cambria Math" panose="02040503050406030204" pitchFamily="18" charset="0"/>
                        </a:rPr>
                        <m:t>]</m:t>
                      </m:r>
                    </m:oMath>
                  </m:oMathPara>
                </a14:m>
                <a:endParaRPr kumimoji="1" lang="ja-JP" altLang="en-US" dirty="0"/>
              </a:p>
            </p:txBody>
          </p:sp>
        </mc:Choice>
        <mc:Fallback xmlns="">
          <p:sp>
            <p:nvSpPr>
              <p:cNvPr id="4" name="テキスト ボックス 3">
                <a:extLst>
                  <a:ext uri="{FF2B5EF4-FFF2-40B4-BE49-F238E27FC236}">
                    <a16:creationId xmlns:a16="http://schemas.microsoft.com/office/drawing/2014/main" id="{12226695-6D85-3E97-C405-321B8EF7A717}"/>
                  </a:ext>
                </a:extLst>
              </p:cNvPr>
              <p:cNvSpPr txBox="1">
                <a:spLocks noRot="1" noChangeAspect="1" noMove="1" noResize="1" noEditPoints="1" noAdjustHandles="1" noChangeArrowheads="1" noChangeShapeType="1" noTextEdit="1"/>
              </p:cNvSpPr>
              <p:nvPr/>
            </p:nvSpPr>
            <p:spPr>
              <a:xfrm>
                <a:off x="5051423" y="1736347"/>
                <a:ext cx="2861040" cy="369332"/>
              </a:xfrm>
              <a:prstGeom prst="rect">
                <a:avLst/>
              </a:prstGeom>
              <a:blipFill>
                <a:blip r:embed="rId13"/>
                <a:stretch>
                  <a:fillRect b="-18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7C68D4CC-3141-C07B-9EE0-A5CBE9B38099}"/>
                  </a:ext>
                </a:extLst>
              </p:cNvPr>
              <p:cNvSpPr txBox="1"/>
              <p:nvPr/>
            </p:nvSpPr>
            <p:spPr>
              <a:xfrm>
                <a:off x="8291886" y="2786851"/>
                <a:ext cx="569473" cy="369332"/>
              </a:xfrm>
              <a:prstGeom prst="rect">
                <a:avLst/>
              </a:prstGeom>
              <a:noFill/>
              <a:ln>
                <a:no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solidFill>
                                <a:sysClr val="windowText" lastClr="000000"/>
                              </a:solidFill>
                              <a:latin typeface="Cambria Math" panose="02040503050406030204" pitchFamily="18" charset="0"/>
                            </a:rPr>
                          </m:ctrlPr>
                        </m:sSubPr>
                        <m:e>
                          <m:r>
                            <m:rPr>
                              <m:sty m:val="p"/>
                            </m:rPr>
                            <a:rPr lang="en-US" altLang="ja-JP" i="1" smtClean="0">
                              <a:solidFill>
                                <a:sysClr val="windowText" lastClr="000000"/>
                              </a:solidFill>
                              <a:latin typeface="Cambria Math" panose="02040503050406030204" pitchFamily="18" charset="0"/>
                            </a:rPr>
                            <m:t>I</m:t>
                          </m:r>
                        </m:e>
                        <m:sub>
                          <m:r>
                            <m:rPr>
                              <m:sty m:val="p"/>
                            </m:rPr>
                            <a:rPr lang="en-US" altLang="ja-JP" b="0" i="0" smtClean="0">
                              <a:solidFill>
                                <a:sysClr val="windowText" lastClr="000000"/>
                              </a:solidFill>
                              <a:latin typeface="Cambria Math" panose="02040503050406030204" pitchFamily="18" charset="0"/>
                            </a:rPr>
                            <m:t>D</m:t>
                          </m:r>
                          <m:r>
                            <a:rPr lang="en-US" altLang="ja-JP" b="0" i="1" smtClean="0">
                              <a:solidFill>
                                <a:sysClr val="windowText" lastClr="000000"/>
                              </a:solidFill>
                              <a:latin typeface="Cambria Math" panose="02040503050406030204" pitchFamily="18" charset="0"/>
                            </a:rPr>
                            <m:t>2</m:t>
                          </m:r>
                        </m:sub>
                      </m:sSub>
                    </m:oMath>
                  </m:oMathPara>
                </a14:m>
                <a:endParaRPr lang="ja-JP" altLang="en-US" dirty="0">
                  <a:solidFill>
                    <a:sysClr val="windowText" lastClr="000000"/>
                  </a:solidFill>
                </a:endParaRPr>
              </a:p>
            </p:txBody>
          </p:sp>
        </mc:Choice>
        <mc:Fallback xmlns="">
          <p:sp>
            <p:nvSpPr>
              <p:cNvPr id="10" name="テキスト ボックス 9">
                <a:extLst>
                  <a:ext uri="{FF2B5EF4-FFF2-40B4-BE49-F238E27FC236}">
                    <a16:creationId xmlns:a16="http://schemas.microsoft.com/office/drawing/2014/main" id="{7C68D4CC-3141-C07B-9EE0-A5CBE9B38099}"/>
                  </a:ext>
                </a:extLst>
              </p:cNvPr>
              <p:cNvSpPr txBox="1">
                <a:spLocks noRot="1" noChangeAspect="1" noMove="1" noResize="1" noEditPoints="1" noAdjustHandles="1" noChangeArrowheads="1" noChangeShapeType="1" noTextEdit="1"/>
              </p:cNvSpPr>
              <p:nvPr/>
            </p:nvSpPr>
            <p:spPr>
              <a:xfrm>
                <a:off x="8291886" y="2786851"/>
                <a:ext cx="569473" cy="369332"/>
              </a:xfrm>
              <a:prstGeom prst="rect">
                <a:avLst/>
              </a:prstGeom>
              <a:blipFill>
                <a:blip r:embed="rId14"/>
                <a:stretch>
                  <a:fillRect b="-1639"/>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FCF4EFF4-C90B-055D-CAB0-290B0F3D5EAB}"/>
                  </a:ext>
                </a:extLst>
              </p:cNvPr>
              <p:cNvSpPr txBox="1"/>
              <p:nvPr/>
            </p:nvSpPr>
            <p:spPr>
              <a:xfrm>
                <a:off x="8291886" y="1859776"/>
                <a:ext cx="569473"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m:rPr>
                              <m:sty m:val="p"/>
                            </m:rPr>
                            <a:rPr lang="en-US" altLang="ja-JP" i="1" smtClean="0">
                              <a:solidFill>
                                <a:schemeClr val="tx1"/>
                              </a:solidFill>
                              <a:latin typeface="Cambria Math" panose="02040503050406030204" pitchFamily="18" charset="0"/>
                            </a:rPr>
                            <m:t>I</m:t>
                          </m:r>
                        </m:e>
                        <m:sub>
                          <m:r>
                            <m:rPr>
                              <m:sty m:val="p"/>
                            </m:rPr>
                            <a:rPr lang="en-US" altLang="ja-JP" b="0" i="0" smtClean="0">
                              <a:solidFill>
                                <a:schemeClr val="tx1"/>
                              </a:solidFill>
                              <a:latin typeface="Cambria Math" panose="02040503050406030204" pitchFamily="18" charset="0"/>
                            </a:rPr>
                            <m:t>D</m:t>
                          </m:r>
                          <m:r>
                            <a:rPr lang="en-US" altLang="ja-JP" b="0" i="0" smtClean="0">
                              <a:solidFill>
                                <a:schemeClr val="tx1"/>
                              </a:solidFill>
                              <a:latin typeface="Cambria Math" panose="02040503050406030204" pitchFamily="18" charset="0"/>
                            </a:rPr>
                            <m:t>1</m:t>
                          </m:r>
                        </m:sub>
                      </m:sSub>
                    </m:oMath>
                  </m:oMathPara>
                </a14:m>
                <a:endParaRPr lang="ja-JP" altLang="en-US" dirty="0">
                  <a:solidFill>
                    <a:schemeClr val="tx1"/>
                  </a:solidFill>
                </a:endParaRPr>
              </a:p>
            </p:txBody>
          </p:sp>
        </mc:Choice>
        <mc:Fallback xmlns="">
          <p:sp>
            <p:nvSpPr>
              <p:cNvPr id="11" name="テキスト ボックス 10">
                <a:extLst>
                  <a:ext uri="{FF2B5EF4-FFF2-40B4-BE49-F238E27FC236}">
                    <a16:creationId xmlns:a16="http://schemas.microsoft.com/office/drawing/2014/main" id="{FCF4EFF4-C90B-055D-CAB0-290B0F3D5EAB}"/>
                  </a:ext>
                </a:extLst>
              </p:cNvPr>
              <p:cNvSpPr txBox="1">
                <a:spLocks noRot="1" noChangeAspect="1" noMove="1" noResize="1" noEditPoints="1" noAdjustHandles="1" noChangeArrowheads="1" noChangeShapeType="1" noTextEdit="1"/>
              </p:cNvSpPr>
              <p:nvPr/>
            </p:nvSpPr>
            <p:spPr>
              <a:xfrm>
                <a:off x="8291886" y="1859776"/>
                <a:ext cx="569473" cy="369332"/>
              </a:xfrm>
              <a:prstGeom prst="rect">
                <a:avLst/>
              </a:prstGeom>
              <a:blipFill>
                <a:blip r:embed="rId15"/>
                <a:stretch>
                  <a:fillRect b="-1639"/>
                </a:stretch>
              </a:blipFill>
            </p:spPr>
            <p:txBody>
              <a:bodyPr/>
              <a:lstStyle/>
              <a:p>
                <a:r>
                  <a:rPr lang="ja-JP" altLang="en-US">
                    <a:noFill/>
                  </a:rPr>
                  <a:t> </a:t>
                </a:r>
              </a:p>
            </p:txBody>
          </p:sp>
        </mc:Fallback>
      </mc:AlternateContent>
      <p:cxnSp>
        <p:nvCxnSpPr>
          <p:cNvPr id="13" name="直線矢印コネクタ 12">
            <a:extLst>
              <a:ext uri="{FF2B5EF4-FFF2-40B4-BE49-F238E27FC236}">
                <a16:creationId xmlns:a16="http://schemas.microsoft.com/office/drawing/2014/main" id="{12E5F418-8876-ED47-7078-0BD8BDF4C7A1}"/>
              </a:ext>
            </a:extLst>
          </p:cNvPr>
          <p:cNvCxnSpPr/>
          <p:nvPr/>
        </p:nvCxnSpPr>
        <p:spPr bwMode="auto">
          <a:xfrm>
            <a:off x="8291886" y="2840263"/>
            <a:ext cx="0" cy="262508"/>
          </a:xfrm>
          <a:prstGeom prst="straightConnector1">
            <a:avLst/>
          </a:prstGeom>
          <a:solidFill>
            <a:srgbClr val="00B8FF"/>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線矢印コネクタ 13">
            <a:extLst>
              <a:ext uri="{FF2B5EF4-FFF2-40B4-BE49-F238E27FC236}">
                <a16:creationId xmlns:a16="http://schemas.microsoft.com/office/drawing/2014/main" id="{F1DF1B48-A782-7897-9BFB-076F1D05647A}"/>
              </a:ext>
            </a:extLst>
          </p:cNvPr>
          <p:cNvCxnSpPr/>
          <p:nvPr/>
        </p:nvCxnSpPr>
        <p:spPr bwMode="auto">
          <a:xfrm>
            <a:off x="8289402" y="1913188"/>
            <a:ext cx="0" cy="262508"/>
          </a:xfrm>
          <a:prstGeom prst="straightConnector1">
            <a:avLst/>
          </a:prstGeom>
          <a:solidFill>
            <a:srgbClr val="00B8FF"/>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7" name="図 16" descr="夜に光っている月&#10;&#10;自動的に生成された説明">
            <a:extLst>
              <a:ext uri="{FF2B5EF4-FFF2-40B4-BE49-F238E27FC236}">
                <a16:creationId xmlns:a16="http://schemas.microsoft.com/office/drawing/2014/main" id="{4B03EE5C-ADD0-DE04-3AE0-EFE7D1D10FBB}"/>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641711" y="1489524"/>
            <a:ext cx="3371349" cy="2426879"/>
          </a:xfrm>
          <a:prstGeom prst="rect">
            <a:avLst/>
          </a:prstGeom>
        </p:spPr>
      </p:pic>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A30644BC-4CAC-0A69-9D41-8A540E3001AF}"/>
                  </a:ext>
                </a:extLst>
              </p:cNvPr>
              <p:cNvSpPr txBox="1"/>
              <p:nvPr/>
            </p:nvSpPr>
            <p:spPr>
              <a:xfrm>
                <a:off x="9247767" y="2808554"/>
                <a:ext cx="296760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rPr>
                          </m:ctrlPr>
                        </m:sSubPr>
                        <m:e>
                          <m:r>
                            <m:rPr>
                              <m:sty m:val="p"/>
                            </m:rPr>
                            <a:rPr lang="en-US" altLang="ja-JP" i="1" smtClean="0">
                              <a:latin typeface="Cambria Math" panose="02040503050406030204" pitchFamily="18" charset="0"/>
                            </a:rPr>
                            <m:t>V</m:t>
                          </m:r>
                        </m:e>
                        <m:sub>
                          <m:r>
                            <a:rPr lang="en-US" altLang="ja-JP" b="0" i="1" smtClean="0">
                              <a:latin typeface="Cambria Math" panose="02040503050406030204" pitchFamily="18" charset="0"/>
                            </a:rPr>
                            <m:t>𝑂𝑈𝑇</m:t>
                          </m:r>
                        </m:sub>
                      </m:sSub>
                      <m:r>
                        <a:rPr kumimoji="1" lang="en-US" altLang="ja-JP" b="0" i="1" smtClean="0">
                          <a:latin typeface="Cambria Math" panose="02040503050406030204" pitchFamily="18" charset="0"/>
                        </a:rPr>
                        <m:t>+0.225</m:t>
                      </m:r>
                      <m:func>
                        <m:funcPr>
                          <m:ctrlPr>
                            <a:rPr kumimoji="1" lang="en-US" altLang="ja-JP" b="0" i="1" smtClean="0">
                              <a:latin typeface="Cambria Math" panose="02040503050406030204" pitchFamily="18" charset="0"/>
                            </a:rPr>
                          </m:ctrlPr>
                        </m:funcPr>
                        <m:fName>
                          <m:r>
                            <m:rPr>
                              <m:sty m:val="p"/>
                            </m:rPr>
                            <a:rPr kumimoji="1" lang="en-US" altLang="ja-JP" b="0" i="0" smtClean="0">
                              <a:latin typeface="Cambria Math" panose="02040503050406030204" pitchFamily="18" charset="0"/>
                            </a:rPr>
                            <m:t>sin</m:t>
                          </m:r>
                        </m:fName>
                        <m:e>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2</m:t>
                              </m:r>
                              <m:r>
                                <a:rPr kumimoji="1" lang="en-US" altLang="ja-JP" b="0" i="1" smtClean="0">
                                  <a:latin typeface="Cambria Math" panose="02040503050406030204" pitchFamily="18" charset="0"/>
                                </a:rPr>
                                <m:t>𝜋</m:t>
                              </m:r>
                              <m:r>
                                <a:rPr kumimoji="1" lang="en-US" altLang="ja-JP" b="0" i="1" smtClean="0">
                                  <a:latin typeface="Cambria Math" panose="02040503050406030204" pitchFamily="18" charset="0"/>
                                </a:rPr>
                                <m:t>𝑓𝑡</m:t>
                              </m:r>
                            </m:e>
                          </m:d>
                        </m:e>
                      </m:func>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𝑉</m:t>
                      </m:r>
                      <m:r>
                        <a:rPr kumimoji="1" lang="en-US" altLang="ja-JP" b="0" i="1" smtClean="0">
                          <a:latin typeface="Cambria Math" panose="02040503050406030204" pitchFamily="18" charset="0"/>
                        </a:rPr>
                        <m:t>]</m:t>
                      </m:r>
                    </m:oMath>
                  </m:oMathPara>
                </a14:m>
                <a:endParaRPr kumimoji="1" lang="ja-JP" altLang="en-US" dirty="0"/>
              </a:p>
            </p:txBody>
          </p:sp>
        </mc:Choice>
        <mc:Fallback xmlns="">
          <p:sp>
            <p:nvSpPr>
              <p:cNvPr id="18" name="テキスト ボックス 17">
                <a:extLst>
                  <a:ext uri="{FF2B5EF4-FFF2-40B4-BE49-F238E27FC236}">
                    <a16:creationId xmlns:a16="http://schemas.microsoft.com/office/drawing/2014/main" id="{A30644BC-4CAC-0A69-9D41-8A540E3001AF}"/>
                  </a:ext>
                </a:extLst>
              </p:cNvPr>
              <p:cNvSpPr txBox="1">
                <a:spLocks noRot="1" noChangeAspect="1" noMove="1" noResize="1" noEditPoints="1" noAdjustHandles="1" noChangeArrowheads="1" noChangeShapeType="1" noTextEdit="1"/>
              </p:cNvSpPr>
              <p:nvPr/>
            </p:nvSpPr>
            <p:spPr>
              <a:xfrm>
                <a:off x="9247767" y="2808554"/>
                <a:ext cx="2967607" cy="369332"/>
              </a:xfrm>
              <a:prstGeom prst="rect">
                <a:avLst/>
              </a:prstGeom>
              <a:blipFill>
                <a:blip r:embed="rId17"/>
                <a:stretch>
                  <a:fillRect b="-18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FD198592-DB05-F5D3-C5E4-616156196D57}"/>
                  </a:ext>
                </a:extLst>
              </p:cNvPr>
              <p:cNvSpPr txBox="1"/>
              <p:nvPr/>
            </p:nvSpPr>
            <p:spPr>
              <a:xfrm>
                <a:off x="9247767" y="3156183"/>
                <a:ext cx="3092385" cy="6109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ja-JP" b="0" i="1" smtClean="0">
                              <a:latin typeface="Cambria Math" panose="02040503050406030204" pitchFamily="18" charset="0"/>
                            </a:rPr>
                          </m:ctrlPr>
                        </m:fPr>
                        <m:num>
                          <m:sSub>
                            <m:sSubPr>
                              <m:ctrlPr>
                                <a:rPr lang="en-US" altLang="ja-JP" b="0" i="1" smtClean="0">
                                  <a:latin typeface="Cambria Math" panose="02040503050406030204" pitchFamily="18" charset="0"/>
                                </a:rPr>
                              </m:ctrlPr>
                            </m:sSubPr>
                            <m:e>
                              <m:r>
                                <m:rPr>
                                  <m:sty m:val="p"/>
                                </m:rPr>
                                <a:rPr lang="en-US" altLang="ja-JP" i="1" smtClean="0">
                                  <a:latin typeface="Cambria Math" panose="02040503050406030204" pitchFamily="18" charset="0"/>
                                </a:rPr>
                                <m:t>V</m:t>
                              </m:r>
                            </m:e>
                            <m:sub>
                              <m:r>
                                <a:rPr lang="en-US" altLang="ja-JP" b="0" i="1" smtClean="0">
                                  <a:latin typeface="Cambria Math" panose="02040503050406030204" pitchFamily="18" charset="0"/>
                                </a:rPr>
                                <m:t>𝑂𝑈𝑇</m:t>
                              </m:r>
                            </m:sub>
                          </m:sSub>
                        </m:num>
                        <m:den>
                          <m:r>
                            <a:rPr lang="en-US" altLang="ja-JP" b="0" i="1" smtClean="0">
                              <a:latin typeface="Cambria Math" panose="02040503050406030204" pitchFamily="18" charset="0"/>
                            </a:rPr>
                            <m:t>50</m:t>
                          </m:r>
                        </m:den>
                      </m:f>
                      <m:r>
                        <a:rPr kumimoji="1" lang="en-US" altLang="ja-JP" b="0" i="1" smtClean="0">
                          <a:latin typeface="Cambria Math" panose="02040503050406030204" pitchFamily="18" charset="0"/>
                        </a:rPr>
                        <m:t>+0.0045</m:t>
                      </m:r>
                      <m:func>
                        <m:funcPr>
                          <m:ctrlPr>
                            <a:rPr kumimoji="1" lang="en-US" altLang="ja-JP" b="0" i="1" smtClean="0">
                              <a:latin typeface="Cambria Math" panose="02040503050406030204" pitchFamily="18" charset="0"/>
                            </a:rPr>
                          </m:ctrlPr>
                        </m:funcPr>
                        <m:fName>
                          <m:r>
                            <m:rPr>
                              <m:sty m:val="p"/>
                            </m:rPr>
                            <a:rPr kumimoji="1" lang="en-US" altLang="ja-JP" b="0" i="0" smtClean="0">
                              <a:latin typeface="Cambria Math" panose="02040503050406030204" pitchFamily="18" charset="0"/>
                            </a:rPr>
                            <m:t>sin</m:t>
                          </m:r>
                        </m:fName>
                        <m:e>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2</m:t>
                              </m:r>
                              <m:r>
                                <a:rPr kumimoji="1" lang="en-US" altLang="ja-JP" b="0" i="1" smtClean="0">
                                  <a:latin typeface="Cambria Math" panose="02040503050406030204" pitchFamily="18" charset="0"/>
                                </a:rPr>
                                <m:t>𝜋</m:t>
                              </m:r>
                              <m:r>
                                <a:rPr kumimoji="1" lang="en-US" altLang="ja-JP" b="0" i="1" smtClean="0">
                                  <a:latin typeface="Cambria Math" panose="02040503050406030204" pitchFamily="18" charset="0"/>
                                </a:rPr>
                                <m:t>𝑓𝑡</m:t>
                              </m:r>
                            </m:e>
                          </m:d>
                        </m:e>
                      </m:func>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𝐴</m:t>
                      </m:r>
                      <m:r>
                        <a:rPr kumimoji="1" lang="en-US" altLang="ja-JP" b="0" i="1" smtClean="0">
                          <a:latin typeface="Cambria Math" panose="02040503050406030204" pitchFamily="18" charset="0"/>
                        </a:rPr>
                        <m:t>]</m:t>
                      </m:r>
                    </m:oMath>
                  </m:oMathPara>
                </a14:m>
                <a:endParaRPr kumimoji="1" lang="ja-JP" altLang="en-US" dirty="0"/>
              </a:p>
            </p:txBody>
          </p:sp>
        </mc:Choice>
        <mc:Fallback xmlns="">
          <p:sp>
            <p:nvSpPr>
              <p:cNvPr id="28" name="テキスト ボックス 27">
                <a:extLst>
                  <a:ext uri="{FF2B5EF4-FFF2-40B4-BE49-F238E27FC236}">
                    <a16:creationId xmlns:a16="http://schemas.microsoft.com/office/drawing/2014/main" id="{FD198592-DB05-F5D3-C5E4-616156196D57}"/>
                  </a:ext>
                </a:extLst>
              </p:cNvPr>
              <p:cNvSpPr txBox="1">
                <a:spLocks noRot="1" noChangeAspect="1" noMove="1" noResize="1" noEditPoints="1" noAdjustHandles="1" noChangeArrowheads="1" noChangeShapeType="1" noTextEdit="1"/>
              </p:cNvSpPr>
              <p:nvPr/>
            </p:nvSpPr>
            <p:spPr>
              <a:xfrm>
                <a:off x="9247767" y="3156183"/>
                <a:ext cx="3092385" cy="610936"/>
              </a:xfrm>
              <a:prstGeom prst="rect">
                <a:avLst/>
              </a:prstGeom>
              <a:blipFill>
                <a:blip r:embed="rId18"/>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32427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F3150A-5B5D-798D-6498-DEAD646AB082}"/>
              </a:ext>
            </a:extLst>
          </p:cNvPr>
          <p:cNvSpPr>
            <a:spLocks noGrp="1"/>
          </p:cNvSpPr>
          <p:nvPr>
            <p:ph type="title"/>
          </p:nvPr>
        </p:nvSpPr>
        <p:spPr/>
        <p:txBody>
          <a:bodyPr/>
          <a:lstStyle/>
          <a:p>
            <a:r>
              <a:rPr kumimoji="1" lang="ja-JP" altLang="en-US" dirty="0"/>
              <a:t>シミュレーション結果</a:t>
            </a:r>
          </a:p>
        </p:txBody>
      </p:sp>
      <p:sp>
        <p:nvSpPr>
          <p:cNvPr id="3" name="コンテンツ プレースホルダー 2">
            <a:extLst>
              <a:ext uri="{FF2B5EF4-FFF2-40B4-BE49-F238E27FC236}">
                <a16:creationId xmlns:a16="http://schemas.microsoft.com/office/drawing/2014/main" id="{A83362F6-32F4-99B3-5025-73199347CCB6}"/>
              </a:ext>
            </a:extLst>
          </p:cNvPr>
          <p:cNvSpPr>
            <a:spLocks noGrp="1"/>
          </p:cNvSpPr>
          <p:nvPr>
            <p:ph idx="1"/>
          </p:nvPr>
        </p:nvSpPr>
        <p:spPr/>
        <p:txBody>
          <a:bodyPr/>
          <a:lstStyle/>
          <a:p>
            <a:r>
              <a:rPr kumimoji="1" lang="en-US" altLang="ja-JP" sz="2000" dirty="0" err="1"/>
              <a:t>Vout</a:t>
            </a:r>
            <a:r>
              <a:rPr kumimoji="1" lang="en-US" altLang="ja-JP" sz="2000" dirty="0"/>
              <a:t>=0.25V </a:t>
            </a:r>
            <a:r>
              <a:rPr kumimoji="1" lang="ja-JP" altLang="en-US" sz="2000" dirty="0"/>
              <a:t>設計値</a:t>
            </a:r>
            <a:r>
              <a:rPr lang="ja-JP" altLang="en-US" sz="2000" dirty="0"/>
              <a:t>から</a:t>
            </a:r>
            <a:r>
              <a:rPr lang="en-US" altLang="ja-JP" sz="2000" dirty="0"/>
              <a:t>-30mV</a:t>
            </a:r>
            <a:r>
              <a:rPr lang="ja-JP" altLang="en-US" sz="2000" dirty="0"/>
              <a:t> 誤差レベルか？</a:t>
            </a:r>
            <a:endParaRPr lang="en-US" altLang="ja-JP" sz="2000" dirty="0"/>
          </a:p>
        </p:txBody>
      </p:sp>
      <p:pic>
        <p:nvPicPr>
          <p:cNvPr id="5" name="図 4">
            <a:extLst>
              <a:ext uri="{FF2B5EF4-FFF2-40B4-BE49-F238E27FC236}">
                <a16:creationId xmlns:a16="http://schemas.microsoft.com/office/drawing/2014/main" id="{8D6D44B1-DA89-A308-A1B9-A0A23704D99F}"/>
              </a:ext>
            </a:extLst>
          </p:cNvPr>
          <p:cNvPicPr>
            <a:picLocks noChangeAspect="1"/>
          </p:cNvPicPr>
          <p:nvPr/>
        </p:nvPicPr>
        <p:blipFill>
          <a:blip r:embed="rId2"/>
          <a:stretch>
            <a:fillRect/>
          </a:stretch>
        </p:blipFill>
        <p:spPr>
          <a:xfrm>
            <a:off x="0" y="2405393"/>
            <a:ext cx="12192000" cy="4083050"/>
          </a:xfrm>
          <a:prstGeom prst="rect">
            <a:avLst/>
          </a:prstGeom>
        </p:spPr>
      </p:pic>
    </p:spTree>
    <p:extLst>
      <p:ext uri="{BB962C8B-B14F-4D97-AF65-F5344CB8AC3E}">
        <p14:creationId xmlns:p14="http://schemas.microsoft.com/office/powerpoint/2010/main" val="1899454277"/>
      </p:ext>
    </p:extLst>
  </p:cSld>
  <p:clrMapOvr>
    <a:masterClrMapping/>
  </p:clrMapOvr>
</p:sld>
</file>

<file path=ppt/theme/theme1.xml><?xml version="1.0" encoding="utf-8"?>
<a:theme xmlns:a="http://schemas.openxmlformats.org/drawingml/2006/main" name="研究室_pptデザイン">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sz="2400" b="0" i="0" u="none" strike="noStrike" cap="none" normalizeH="0" baseline="0" smtClean="0">
            <a:ln>
              <a:noFill/>
            </a:ln>
            <a:solidFill>
              <a:schemeClr val="bg1"/>
            </a:solidFill>
            <a:effectLst/>
            <a:latin typeface="Times New Roman" pitchFamily="16" charset="0"/>
            <a:ea typeface="ＭＳ Ｐゴシック"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Times New Roman" pitchFamily="16" charset="0"/>
            <a:ea typeface="ＭＳ Ｐゴシック" charset="-128"/>
          </a:defRPr>
        </a:defPPr>
      </a:lstStyle>
    </a:lnDef>
  </a:objectDefaults>
  <a:extraClrSchemeLst>
    <a:extraClrScheme>
      <a:clrScheme name="Office ​​テーマ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テーマ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テーマ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テーマ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テーマ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テーマ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テーマ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研究室_pptデザイン" id="{EAB67A22-8789-427A-AB3A-19128F9ECE57}" vid="{5B2EF03C-E2B3-45D4-A860-071196E79665}"/>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834</Words>
  <Application>Microsoft Office PowerPoint</Application>
  <PresentationFormat>ワイド画面</PresentationFormat>
  <Paragraphs>100</Paragraphs>
  <Slides>12</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12</vt:i4>
      </vt:variant>
    </vt:vector>
  </HeadingPairs>
  <TitlesOfParts>
    <vt:vector size="18" baseType="lpstr">
      <vt:lpstr>ＭＳ Ｐゴシック</vt:lpstr>
      <vt:lpstr>游ゴシック</vt:lpstr>
      <vt:lpstr>Arial</vt:lpstr>
      <vt:lpstr>Cambria Math</vt:lpstr>
      <vt:lpstr>Times New Roman</vt:lpstr>
      <vt:lpstr>研究室_pptデザイン</vt:lpstr>
      <vt:lpstr>LSI設計ミーティング後 進捗報告  2023年6月15日</vt:lpstr>
      <vt:lpstr>予定表</vt:lpstr>
      <vt:lpstr>前回の復習・課題</vt:lpstr>
      <vt:lpstr>バッファの設計</vt:lpstr>
      <vt:lpstr>バッファの設計2 （V_th=0.45 V）</vt:lpstr>
      <vt:lpstr>バッファの設計2 （V_th=0.45 V）</vt:lpstr>
      <vt:lpstr>バッファの設計2 （V_th=0.45 V）</vt:lpstr>
      <vt:lpstr>バッファの設計2 （V_th=0.45 V）</vt:lpstr>
      <vt:lpstr>シミュレーション結果</vt:lpstr>
      <vt:lpstr>シミュレーション結果</vt:lpstr>
      <vt:lpstr>シミュレーション結果</vt:lpstr>
      <vt:lpstr>まとめ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LSI設計ミーティング後 進捗報告  2023年6月15日</dc:title>
  <dc:creator>Ando Natsuki</dc:creator>
  <cp:lastModifiedBy>Ando Natsuki</cp:lastModifiedBy>
  <cp:revision>1</cp:revision>
  <dcterms:created xsi:type="dcterms:W3CDTF">2023-06-14T01:16:57Z</dcterms:created>
  <dcterms:modified xsi:type="dcterms:W3CDTF">2023-06-14T01:27:26Z</dcterms:modified>
</cp:coreProperties>
</file>