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ima Hikaru" userId="46d0e59221d47790" providerId="LiveId" clId="{6F7E86D5-1DB5-4E6A-9CA3-2FB214EF69E4}"/>
    <pc:docChg chg="undo custSel addSld delSld modSld sldOrd">
      <pc:chgData name="Kojima Hikaru" userId="46d0e59221d47790" providerId="LiveId" clId="{6F7E86D5-1DB5-4E6A-9CA3-2FB214EF69E4}" dt="2023-07-08T08:56:21.542" v="757" actId="20577"/>
      <pc:docMkLst>
        <pc:docMk/>
      </pc:docMkLst>
      <pc:sldChg chg="modSp mod">
        <pc:chgData name="Kojima Hikaru" userId="46d0e59221d47790" providerId="LiveId" clId="{6F7E86D5-1DB5-4E6A-9CA3-2FB214EF69E4}" dt="2023-07-08T05:39:21.822" v="54" actId="20577"/>
        <pc:sldMkLst>
          <pc:docMk/>
          <pc:sldMk cId="1850803420" sldId="266"/>
        </pc:sldMkLst>
        <pc:spChg chg="mod">
          <ac:chgData name="Kojima Hikaru" userId="46d0e59221d47790" providerId="LiveId" clId="{6F7E86D5-1DB5-4E6A-9CA3-2FB214EF69E4}" dt="2023-07-08T05:39:21.822" v="54" actId="20577"/>
          <ac:spMkLst>
            <pc:docMk/>
            <pc:sldMk cId="1850803420" sldId="266"/>
            <ac:spMk id="4" creationId="{C66FD6F8-9ED7-9C67-D252-2EFFBB4BFD34}"/>
          </ac:spMkLst>
        </pc:spChg>
      </pc:sldChg>
      <pc:sldChg chg="modSp mod">
        <pc:chgData name="Kojima Hikaru" userId="46d0e59221d47790" providerId="LiveId" clId="{6F7E86D5-1DB5-4E6A-9CA3-2FB214EF69E4}" dt="2023-07-08T05:46:01.481" v="242" actId="6549"/>
        <pc:sldMkLst>
          <pc:docMk/>
          <pc:sldMk cId="2183987173" sldId="267"/>
        </pc:sldMkLst>
        <pc:spChg chg="mod">
          <ac:chgData name="Kojima Hikaru" userId="46d0e59221d47790" providerId="LiveId" clId="{6F7E86D5-1DB5-4E6A-9CA3-2FB214EF69E4}" dt="2023-07-08T05:46:01.481" v="242" actId="6549"/>
          <ac:spMkLst>
            <pc:docMk/>
            <pc:sldMk cId="2183987173" sldId="267"/>
            <ac:spMk id="7" creationId="{68DA3A58-435B-5A76-7F41-79EE4BCBE7C0}"/>
          </ac:spMkLst>
        </pc:spChg>
      </pc:sldChg>
      <pc:sldChg chg="del">
        <pc:chgData name="Kojima Hikaru" userId="46d0e59221d47790" providerId="LiveId" clId="{6F7E86D5-1DB5-4E6A-9CA3-2FB214EF69E4}" dt="2023-07-08T05:45:31.418" v="221" actId="47"/>
        <pc:sldMkLst>
          <pc:docMk/>
          <pc:sldMk cId="1412201879" sldId="268"/>
        </pc:sldMkLst>
      </pc:sldChg>
      <pc:sldChg chg="addSp modSp new mod">
        <pc:chgData name="Kojima Hikaru" userId="46d0e59221d47790" providerId="LiveId" clId="{6F7E86D5-1DB5-4E6A-9CA3-2FB214EF69E4}" dt="2023-07-08T08:51:20.148" v="599" actId="20577"/>
        <pc:sldMkLst>
          <pc:docMk/>
          <pc:sldMk cId="2573171051" sldId="268"/>
        </pc:sldMkLst>
        <pc:spChg chg="mod">
          <ac:chgData name="Kojima Hikaru" userId="46d0e59221d47790" providerId="LiveId" clId="{6F7E86D5-1DB5-4E6A-9CA3-2FB214EF69E4}" dt="2023-07-08T05:46:08.856" v="244"/>
          <ac:spMkLst>
            <pc:docMk/>
            <pc:sldMk cId="2573171051" sldId="268"/>
            <ac:spMk id="2" creationId="{F3349B44-418D-D547-CE4C-744E596B1C56}"/>
          </ac:spMkLst>
        </pc:spChg>
        <pc:spChg chg="add mod">
          <ac:chgData name="Kojima Hikaru" userId="46d0e59221d47790" providerId="LiveId" clId="{6F7E86D5-1DB5-4E6A-9CA3-2FB214EF69E4}" dt="2023-07-08T08:51:20.148" v="599" actId="20577"/>
          <ac:spMkLst>
            <pc:docMk/>
            <pc:sldMk cId="2573171051" sldId="268"/>
            <ac:spMk id="4" creationId="{4CE32AC0-F6F1-E84E-766D-98F823DA4EC7}"/>
          </ac:spMkLst>
        </pc:spChg>
      </pc:sldChg>
      <pc:sldChg chg="addSp modSp new mod ord">
        <pc:chgData name="Kojima Hikaru" userId="46d0e59221d47790" providerId="LiveId" clId="{6F7E86D5-1DB5-4E6A-9CA3-2FB214EF69E4}" dt="2023-07-08T08:56:21.542" v="757" actId="20577"/>
        <pc:sldMkLst>
          <pc:docMk/>
          <pc:sldMk cId="1321819312" sldId="269"/>
        </pc:sldMkLst>
        <pc:spChg chg="mod">
          <ac:chgData name="Kojima Hikaru" userId="46d0e59221d47790" providerId="LiveId" clId="{6F7E86D5-1DB5-4E6A-9CA3-2FB214EF69E4}" dt="2023-07-08T08:53:01.987" v="604"/>
          <ac:spMkLst>
            <pc:docMk/>
            <pc:sldMk cId="1321819312" sldId="269"/>
            <ac:spMk id="2" creationId="{9BB4DC05-CE74-F78E-F6FD-C7E8A097232D}"/>
          </ac:spMkLst>
        </pc:spChg>
        <pc:spChg chg="add mod">
          <ac:chgData name="Kojima Hikaru" userId="46d0e59221d47790" providerId="LiveId" clId="{6F7E86D5-1DB5-4E6A-9CA3-2FB214EF69E4}" dt="2023-07-08T08:55:19.885" v="718" actId="1076"/>
          <ac:spMkLst>
            <pc:docMk/>
            <pc:sldMk cId="1321819312" sldId="269"/>
            <ac:spMk id="5" creationId="{98E45E4A-F4BE-1427-35BA-896666405663}"/>
          </ac:spMkLst>
        </pc:spChg>
        <pc:spChg chg="add mod">
          <ac:chgData name="Kojima Hikaru" userId="46d0e59221d47790" providerId="LiveId" clId="{6F7E86D5-1DB5-4E6A-9CA3-2FB214EF69E4}" dt="2023-07-08T08:56:21.542" v="757" actId="20577"/>
          <ac:spMkLst>
            <pc:docMk/>
            <pc:sldMk cId="1321819312" sldId="269"/>
            <ac:spMk id="6" creationId="{BAAE6A6F-8F78-9D45-80D6-3DBB389EB54A}"/>
          </ac:spMkLst>
        </pc:spChg>
        <pc:picChg chg="add mod">
          <ac:chgData name="Kojima Hikaru" userId="46d0e59221d47790" providerId="LiveId" clId="{6F7E86D5-1DB5-4E6A-9CA3-2FB214EF69E4}" dt="2023-07-08T08:53:05.332" v="605" actId="1076"/>
          <ac:picMkLst>
            <pc:docMk/>
            <pc:sldMk cId="1321819312" sldId="269"/>
            <ac:picMk id="4" creationId="{587F5D93-95C6-80BD-E7DB-2F9DE100B1C5}"/>
          </ac:picMkLst>
        </pc:picChg>
      </pc:sldChg>
      <pc:sldChg chg="del">
        <pc:chgData name="Kojima Hikaru" userId="46d0e59221d47790" providerId="LiveId" clId="{6F7E86D5-1DB5-4E6A-9CA3-2FB214EF69E4}" dt="2023-07-08T05:45:32.808" v="222" actId="47"/>
        <pc:sldMkLst>
          <pc:docMk/>
          <pc:sldMk cId="3035650332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18E8B-30D4-4256-84DB-882D5A2C9CEC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8922-CFF3-4FE7-B386-4B0D32048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05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0F590-F618-ADEA-1FBD-8EB01D301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D56F7-B514-CC9D-34B1-34088AE1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15133-DD8F-7039-9A4B-28D5ACD2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61AB-AFC6-4ECB-A557-58404CB5BE66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3CEB33-FCFA-E1AA-66A9-16E03CCC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87461F-DF47-8C77-DEE0-08667BB9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8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778EC-C399-088A-1814-ACBE506C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2F602F-8E99-EDE9-9B89-A29CE3298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87680-F031-55C5-6039-9653EC16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9E2-2099-478D-B96B-E032456A6B04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FB488-DC0C-2948-42CF-6DD5D13A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B8BF7-244F-0DB5-7A94-74BB73D4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7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2020DF-2B9D-5EF6-C6FF-44E5D0333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646A78-5B96-2A83-9FC4-61F73431A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57019-C1EE-F014-BF9A-FBF8E9EB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495E-CE7B-48CB-9DBB-F72DC6E328F8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C5C53-DB76-ADB2-F10A-29A6565F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B7A76-65EC-4E77-96F3-8046F80B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1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300A7-883F-1C87-BFE8-1A1B2B24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9C1B0-E2BF-1546-D8F7-506F7A4E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755090-7A3C-386C-F87F-130C5471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3FE-D7E3-41DF-912F-49AFEF78A4E5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AF7D43-674D-DE48-9B98-9A3F137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5BAAB-4BE7-AA51-CAA9-D88AD7E8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33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E2078-2E55-04FB-A200-3C9A47CD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CB360A-8852-288E-877F-608BAA62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EFEF5-E1DE-B371-671E-0921C5E4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6DB5-A94C-49EE-B263-CCDAFC098C82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04D1AD-8D3A-0957-FE39-50B6DEB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F595F1-8B68-2884-8863-8C100F15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90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3D7A9-4F41-29B1-4316-BCBCE464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2D591E-554F-1B5F-1D52-232B2199D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6D6B78-90F0-D12D-1CFD-43DBD87B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9AEF91-7F76-F0B9-431C-24FA9727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B56C-05C2-4308-B924-E975157BB2D8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6AD1F1-DA80-26F3-2627-8BA2A692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BADCF9-8E8A-BF2D-6169-5F6B585B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8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D1233-F25E-1D9C-C4D6-DB86AAF1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43095A-D4BC-0840-CF4E-1A9F6CED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41666A-2EEC-A9A4-1E5A-9D956948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2B1FA1-3F93-9802-1799-34FA7A94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68B857-5B6F-B01B-8607-5F3A425F3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DC42A1-32CD-2655-9EEB-59B75B4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839-13A3-41A5-B553-8AA1A0D950E5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56F1E0-C412-2593-2261-75738B46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6BF33C-4B55-5634-EAE7-C9DA92C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6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64ADA-3CC1-7F37-4DE6-7DF49B73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F1167-0A8D-359B-96AF-AC8D5627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77DF-92B2-40E8-AD73-804BBE4C145F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04ADA-E8BA-A1D5-3D01-74FD31F2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0B789B-B42F-EAB9-9234-6467AC6F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BF4CFC-0974-CCF1-2D78-671FB6C1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645-811C-431B-BC50-D0D5773CD747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23BC4D-2894-E08C-18AE-A3B6220E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57D91-8906-E93E-85F4-F9C218B8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5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0FF06-2143-4049-E5C9-C2F90F2C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D8A31-0371-3207-BB6A-3BD4A055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DD9CD4-3A3F-E327-571A-6C0E62841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A87F24-21D0-5765-0937-D3FA0EE3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6AA4-8E2A-4AB3-BD72-43A2D06084F2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78335A-D28E-1C81-7EA4-6DE7BD75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8674EF-BACC-33E8-920B-30E378E3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9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1C27-DAF1-4872-AD04-86D54AB7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D1E32F-802B-B275-99C1-E96FBA1E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63F007-6E86-485A-7CB7-5F9410C4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AEBAC-C022-0B4C-4BBE-270860E3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76E2-80FC-4587-8A86-67AA5E628781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F255F-C680-5122-BA42-07E75230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C109B7-DED2-2395-BD8D-6386C9F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2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D5FA33-998E-8C21-872A-49FD4393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BA2882-866E-336C-D1C2-BE2FE8BB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8BC05-EE9A-FDE4-033B-74A539E7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423D-905D-4F5D-ACAA-573BDD30C9EB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173DE4-A493-D9EB-60FC-8E3E0456E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D8A5-7507-C488-37D3-4FF244083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5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0A2DA-856D-502D-5825-184A323E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0" y="1676076"/>
            <a:ext cx="9919317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進捗報告</a:t>
            </a:r>
            <a:br>
              <a:rPr kumimoji="1" lang="en-US" altLang="ja-JP" dirty="0"/>
            </a:br>
            <a:r>
              <a:rPr kumimoji="1" lang="ja-JP" altLang="en-US" dirty="0"/>
              <a:t>折り返し型ギルバート乗算回路の設計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307C4E-9159-294A-165A-3C3A9DB8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14598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2023/7/10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A57C41-6EC0-CCF6-6D01-980E3804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39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DBB35-E29A-52A8-35A7-35F7B7FC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B693D4-ADA0-5180-725F-977CAC2D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/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</a:t>
                </a:r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0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blipFill>
                <a:blip r:embed="rId2"/>
                <a:stretch>
                  <a:fillRect l="-902" b="-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4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893DA-501B-B159-A64D-61F23687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62C165-BD74-F806-1F32-A6C8DD38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/>
              <p:nvPr/>
            </p:nvSpPr>
            <p:spPr>
              <a:xfrm>
                <a:off x="495300" y="1690688"/>
                <a:ext cx="11201400" cy="368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400" dirty="0"/>
                  <a:t>ここで、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rad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690688"/>
                <a:ext cx="11201400" cy="3680879"/>
              </a:xfrm>
              <a:prstGeom prst="rect">
                <a:avLst/>
              </a:prstGeo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80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B9101-ECA5-295E-DE95-13952643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DC2FA8-589D-9AE8-8A93-141F57E0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/>
              <p:nvPr/>
            </p:nvSpPr>
            <p:spPr>
              <a:xfrm>
                <a:off x="157317" y="2034817"/>
                <a:ext cx="11877366" cy="361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400" dirty="0"/>
                  <a:t>としてマクローリン展開を行うと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これを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400" dirty="0"/>
                  <a:t>とおき、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400" dirty="0"/>
                  <a:t>でマクローリン展開を行う。</a:t>
                </a:r>
                <a:endParaRPr kumimoji="1" lang="en-US" altLang="ja-JP" sz="2400" dirty="0"/>
              </a:p>
              <a:p>
                <a:endParaRPr lang="en-US" altLang="ja-JP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7" y="2034817"/>
                <a:ext cx="11877366" cy="3615413"/>
              </a:xfrm>
              <a:prstGeom prst="rect">
                <a:avLst/>
              </a:prstGeom>
              <a:blipFill>
                <a:blip r:embed="rId2"/>
                <a:stretch>
                  <a:fillRect l="-821" t="-13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8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49B44-418D-D547-CE4C-744E596B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50EA9F9-E535-EC13-CB9E-1E26B4E2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32AC0-F6F1-E84E-766D-98F823DA4EC7}"/>
                  </a:ext>
                </a:extLst>
              </p:cNvPr>
              <p:cNvSpPr txBox="1"/>
              <p:nvPr/>
            </p:nvSpPr>
            <p:spPr>
              <a:xfrm>
                <a:off x="0" y="1700521"/>
                <a:ext cx="12191999" cy="4857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𝐶𝑇𝑅𝐿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32AC0-F6F1-E84E-766D-98F823DA4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00521"/>
                <a:ext cx="12191999" cy="4857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17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4DC05-CE74-F78E-F6FD-C7E8A097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DBFECB-C323-7F36-6328-831AB198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pic>
        <p:nvPicPr>
          <p:cNvPr id="4" name="図 3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587F5D93-95C6-80BD-E7DB-2F9DE100B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531" y="1819017"/>
            <a:ext cx="9725478" cy="4902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E45E4A-F4BE-1427-35BA-896666405663}"/>
                  </a:ext>
                </a:extLst>
              </p:cNvPr>
              <p:cNvSpPr txBox="1"/>
              <p:nvPr/>
            </p:nvSpPr>
            <p:spPr>
              <a:xfrm>
                <a:off x="6833419" y="1268361"/>
                <a:ext cx="52209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E45E4A-F4BE-1427-35BA-896666405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19" y="1268361"/>
                <a:ext cx="5220929" cy="1569660"/>
              </a:xfrm>
              <a:prstGeom prst="rect">
                <a:avLst/>
              </a:prstGeom>
              <a:blipFill>
                <a:blip r:embed="rId3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AE6A6F-8F78-9D45-80D6-3DBB389EB54A}"/>
                  </a:ext>
                </a:extLst>
              </p:cNvPr>
              <p:cNvSpPr txBox="1"/>
              <p:nvPr/>
            </p:nvSpPr>
            <p:spPr>
              <a:xfrm>
                <a:off x="8084719" y="4548915"/>
                <a:ext cx="348553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AE6A6F-8F78-9D45-80D6-3DBB389EB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719" y="4548915"/>
                <a:ext cx="3485535" cy="1569660"/>
              </a:xfrm>
              <a:prstGeom prst="rect">
                <a:avLst/>
              </a:prstGeom>
              <a:blipFill>
                <a:blip r:embed="rId4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81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17C77-BBC9-4198-BCBC-E56CFC5A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5951E8-16B6-4354-7F2C-532C276E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8925E0E-ABEF-CC43-84FF-2F683791FDE8}"/>
                  </a:ext>
                </a:extLst>
              </p:cNvPr>
              <p:cNvSpPr txBox="1"/>
              <p:nvPr/>
            </p:nvSpPr>
            <p:spPr>
              <a:xfrm>
                <a:off x="0" y="1789300"/>
                <a:ext cx="12192000" cy="411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/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𝐶𝑇𝐿𝑅</m:t>
                        </m:r>
                      </m:sub>
                    </m:sSub>
                  </m:oMath>
                </a14:m>
                <a:r>
                  <a:rPr lang="ja-JP" altLang="en-US" sz="2400" dirty="0"/>
                  <a:t>の符号が変わるだけなので簡便のため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と置けば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と表せる。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8925E0E-ABEF-CC43-84FF-2F683791F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9300"/>
                <a:ext cx="12192000" cy="4112216"/>
              </a:xfrm>
              <a:prstGeom prst="rect">
                <a:avLst/>
              </a:prstGeom>
              <a:blipFill>
                <a:blip r:embed="rId2"/>
                <a:stretch>
                  <a:fillRect l="-750" b="-2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47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03796-1BBB-9352-F5FB-D8829331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56CABB-C855-DE10-7786-15A27BD4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874216-8402-436B-2DC4-7D09DBDB51F1}"/>
                  </a:ext>
                </a:extLst>
              </p:cNvPr>
              <p:cNvSpPr txBox="1"/>
              <p:nvPr/>
            </p:nvSpPr>
            <p:spPr>
              <a:xfrm>
                <a:off x="1613647" y="1690688"/>
                <a:ext cx="8964705" cy="4765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000" dirty="0"/>
                  <a:t>整理すると</a:t>
                </a:r>
                <a:endParaRPr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874216-8402-436B-2DC4-7D09DBDB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7" y="1690688"/>
                <a:ext cx="8964705" cy="4765920"/>
              </a:xfrm>
              <a:prstGeom prst="rect">
                <a:avLst/>
              </a:prstGeom>
              <a:blipFill>
                <a:blip r:embed="rId2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49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B7040-6CC8-2705-C7EC-DB1FCE31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84031F8-7457-6685-9A23-73855DA8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3750A2A-1F70-D21E-F9CD-0D8901F2D9C3}"/>
                  </a:ext>
                </a:extLst>
              </p:cNvPr>
              <p:cNvSpPr txBox="1"/>
              <p:nvPr/>
            </p:nvSpPr>
            <p:spPr>
              <a:xfrm>
                <a:off x="1371600" y="1871820"/>
                <a:ext cx="9448800" cy="413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rad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𝑏𝑖𝑎𝑠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より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したがって、全体の利得は</a:t>
                </a:r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=−4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と、求めることができた。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3750A2A-1F70-D21E-F9CD-0D8901F2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71820"/>
                <a:ext cx="9448800" cy="4134273"/>
              </a:xfrm>
              <a:prstGeom prst="rect">
                <a:avLst/>
              </a:prstGeom>
              <a:blipFill>
                <a:blip r:embed="rId2"/>
                <a:stretch>
                  <a:fillRect l="-968" b="-25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2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C8D60-475B-FBC3-B965-80C854FD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643C59-50EC-B7E0-9B67-720265E3FB90}"/>
              </a:ext>
            </a:extLst>
          </p:cNvPr>
          <p:cNvSpPr txBox="1"/>
          <p:nvPr/>
        </p:nvSpPr>
        <p:spPr>
          <a:xfrm>
            <a:off x="2308194" y="2951946"/>
            <a:ext cx="8575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折り返し型のギルバート乗算回路を設計し、出力範囲の拡大を目指す。</a:t>
            </a:r>
            <a:endParaRPr lang="en-US" altLang="ja-JP" sz="2800" dirty="0"/>
          </a:p>
          <a:p>
            <a:r>
              <a:rPr lang="ja-JP" altLang="en-US" sz="2800" dirty="0"/>
              <a:t>設計の初期段階として、利得を求める。</a:t>
            </a:r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84F658-E273-669A-1D67-83854159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8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8558C-5412-0E91-3516-26416847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F63FDF-4C93-5EA6-A0FB-7CF54BE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A82DF6-933A-BDA6-6B1E-CC87C4A4604E}"/>
              </a:ext>
            </a:extLst>
          </p:cNvPr>
          <p:cNvSpPr txBox="1"/>
          <p:nvPr/>
        </p:nvSpPr>
        <p:spPr>
          <a:xfrm>
            <a:off x="8277225" y="3940168"/>
            <a:ext cx="3755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mos</a:t>
            </a:r>
            <a:r>
              <a:rPr kumimoji="1" lang="ja-JP" altLang="en-US" sz="2800" dirty="0"/>
              <a:t>トランジスタ</a:t>
            </a:r>
            <a:r>
              <a:rPr kumimoji="1" lang="en-US" altLang="ja-JP" sz="2800" dirty="0"/>
              <a:t>2</a:t>
            </a:r>
            <a:r>
              <a:rPr lang="ja-JP" altLang="en-US" sz="2800" dirty="0"/>
              <a:t>段と負荷抵抗で電源電圧を使う。</a:t>
            </a:r>
            <a:endParaRPr lang="en-US" altLang="ja-JP" sz="2800" dirty="0"/>
          </a:p>
          <a:p>
            <a:r>
              <a:rPr kumimoji="1" lang="ja-JP" altLang="en-US" sz="2800" dirty="0"/>
              <a:t>⇒出力範囲の拡大が見込める。</a:t>
            </a:r>
          </a:p>
        </p:txBody>
      </p:sp>
      <p:pic>
        <p:nvPicPr>
          <p:cNvPr id="8" name="図 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2E21230-7543-E468-B12C-D61FC4F0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712" y="1453892"/>
            <a:ext cx="9725478" cy="49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1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E9049-50DE-CD11-139F-9C149C17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A18AEF2-22E5-679E-65B9-B04B3907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/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とすると</a:t>
                </a:r>
                <a:endParaRPr kumimoji="1" lang="en-US" altLang="ja-JP" sz="2800" dirty="0"/>
              </a:p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blipFill>
                <a:blip r:embed="rId2"/>
                <a:stretch>
                  <a:fillRect l="-1965"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/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646A7148-9E0A-CE17-C373-A38BD787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389" y="2497198"/>
            <a:ext cx="6085030" cy="38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BE4B6-6497-CA50-BCAD-82D58A3A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CD8AAE-35FF-64D5-33B4-6A6470AE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/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辺々を二乗すると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blipFill>
                <a:blip r:embed="rId2"/>
                <a:stretch>
                  <a:fillRect l="-1135" t="-1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24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0B990-6C72-C944-56F7-203D9726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291EFA4-6B21-F3FF-63C9-1838E6B9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/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ja-JP" sz="240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微小量の二乗を無視すると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nmos</a:t>
                </a:r>
                <a:r>
                  <a:rPr kumimoji="1" lang="ja-JP" altLang="en-US" sz="2400" dirty="0"/>
                  <a:t>のドレイン電流は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	</a:t>
                </a:r>
              </a:p>
              <a:p>
                <a:r>
                  <a:rPr lang="ja-JP" altLang="en-US" sz="2400" dirty="0"/>
                  <a:t>と表せる。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blipFill>
                <a:blip r:embed="rId2"/>
                <a:stretch>
                  <a:fillRect l="-910" t="-1779" b="-32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23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2EF3F-8F0C-F8B7-A51E-AFB7AF87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6DD6CC-FA04-D300-F3BA-9DC6340C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/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blipFill>
                <a:blip r:embed="rId2"/>
                <a:stretch>
                  <a:fillRect l="-2051" t="-1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207C9826-E6E9-B74B-D199-5A03D26B9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81" y="1690688"/>
            <a:ext cx="6710594" cy="43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7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8CC4-2BE6-4877-9FAA-6DC9E452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1681AA9-D9FE-DB84-0B7E-424746CE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/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辺々を二乗すると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Δi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blipFill>
                <a:blip r:embed="rId2"/>
                <a:stretch>
                  <a:fillRect l="-1104" t="-12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2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73105-CB5B-4AA5-3949-F2A8ED7A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2D9AB5-5511-2E07-35E9-49D8E102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/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800" b="0" dirty="0"/>
              </a:p>
              <a:p>
                <a:r>
                  <a:rPr lang="ja-JP" altLang="en-US" sz="2800" dirty="0"/>
                  <a:t>微小量の二乗を無視すると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pmos</a:t>
                </a:r>
                <a:r>
                  <a:rPr lang="ja-JP" altLang="en-US" sz="2400" dirty="0"/>
                  <a:t>のドレイン電流は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r>
                  <a:rPr lang="ja-JP" altLang="en-US" sz="2000" dirty="0"/>
                  <a:t>と表せる。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blipFill>
                <a:blip r:embed="rId2"/>
                <a:stretch>
                  <a:fillRect l="-1341" t="-1599" b="-23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41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1061</Words>
  <Application>Microsoft Office PowerPoint</Application>
  <PresentationFormat>ワイド画面</PresentationFormat>
  <Paragraphs>128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Cambria Math</vt:lpstr>
      <vt:lpstr>Office テーマ</vt:lpstr>
      <vt:lpstr>進捗報告 折り返し型ギルバート乗算回路の設計</vt:lpstr>
      <vt:lpstr>目的</vt:lpstr>
      <vt:lpstr>折り返し型乗算回路の構成</vt:lpstr>
      <vt:lpstr>折り返し型乗算回路の利得計算 nmos差動対</vt:lpstr>
      <vt:lpstr>折り返し型乗算回路の利得計算 nmos差動対</vt:lpstr>
      <vt:lpstr>折り返し型乗算回路の利得計算 nmos差動対</vt:lpstr>
      <vt:lpstr>折り返し型乗算回路の利得計算 pmos差動対</vt:lpstr>
      <vt:lpstr>折り返し型乗算回路の利得計算 pmos差動対</vt:lpstr>
      <vt:lpstr>折り返し型乗算回路の利得計算 pmos差動対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 折り返し型ギルバート乗算回路の設計</dc:title>
  <dc:creator>Hikaru Kojima</dc:creator>
  <cp:lastModifiedBy>KOJIMAHIKARU</cp:lastModifiedBy>
  <cp:revision>2</cp:revision>
  <dcterms:created xsi:type="dcterms:W3CDTF">2023-07-05T07:21:04Z</dcterms:created>
  <dcterms:modified xsi:type="dcterms:W3CDTF">2023-07-08T14:48:57Z</dcterms:modified>
</cp:coreProperties>
</file>