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807DF-6D6B-4FBB-BCC0-A02F811705A5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CE91C-0327-48DE-84F2-3453F9CC8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83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CE91C-0327-48DE-84F2-3453F9CC8E8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3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851B3-6DBC-1218-AE46-05E2EEEA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5BE72-147E-2324-DB69-87F896BC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95233-BB90-7E72-A47E-41216B7B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4C10-CBFD-4E35-B4EB-B0193AB6CB57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5DAC5A-099F-3AD6-156B-00C5DF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EFB93-D4F2-D22D-5D4F-09EAC4F3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72AF5-D05C-0E96-CB09-4C02A261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F69FD-3839-72B3-02A5-0EF25523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91BA-85A8-B5FC-2B49-846009E5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B89-9BB0-41B5-AC4C-45D3785AA4D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93DC33-521B-9DFB-9615-48AE84A4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0572D2-51A0-322B-ADDC-703D9520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E129A2-C360-39A6-96DC-12C54578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E7EB0-8ADF-95FF-61E4-524C3F5DA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68606-C817-2388-135A-2532C50C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166A-4E1E-4742-BF44-64DF0ACE26D3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6A583-002E-B771-6D22-955DD59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986E3-A757-8FF9-CCD7-53518BB6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6B39A-E774-7780-85A2-C02DE0E1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B061E-02B5-E34D-5F3B-41A4BBB8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25C46-FA27-36CE-7414-ED30B1C2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2667-7995-4F90-8DE1-F95B66B6815A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76DA2-D628-7BB5-4313-BB583A3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E6DD0-631E-36DE-9401-E9DE3C8A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76F5F-4D54-43B8-FA2A-9BC37317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D78AE-1D00-FA88-C48D-4666B7DC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62EF6C-786A-1F49-F4C0-47918D1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1B56-6A81-4DDE-9157-49C87FB4AB2E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38657-1D8D-FD81-9DC9-3DE1C8B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E3EBB0-C490-455C-DC3B-370C7EA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6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09D1-9985-8AB3-CA56-875D221B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37953-DBD0-F27F-71C5-76C0242A6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1D826-9B42-05A3-624D-4AA4357E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C94958-1285-49B4-D6A5-895761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465-4206-412B-8A2E-12EFD38C787C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78706-1380-B9EB-647C-A4A6F3A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C01E81-BBFC-2A31-B807-B397E2CD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FD099-CDAB-945C-9DB1-EA3EE867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083AAA-354F-CF31-B008-E7ADE879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24152-8F92-2EAE-BCD2-F017954BC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A522B4-1E73-4409-5E04-F56327BE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E85B63-904C-F3E7-6DD7-66905FFB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9EB054-CE98-FC3E-2484-798043D0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4571-AB7E-416B-A85F-9EF4309F6F2D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863166-7FA3-3A34-DAA3-41693ED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2E233F-C99F-CA00-13C3-7490B7B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05C09-F619-3A4E-E761-017B5D74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118C0A-74BC-3A36-DB0F-50C7FEF3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62E-E864-4737-BE9B-33263A3B3110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10D341-0B37-2A4F-9904-68E5E86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0C1CE4-B545-9865-7108-FC53CB23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B1B30-2BEB-AE44-2C41-F30EBDF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A348-4091-4F0A-98E5-EF5430A56439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835EB-C54F-1FEC-681B-FC08B4EB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0F35E-5A5F-E5F1-975A-FE4FC950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2945D-9886-A836-DF18-6968AFA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62875E-CAB5-FF4E-6638-CB9ADBF4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C9905E-546E-D990-14EB-25C85CD8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450834-B780-8028-7AEE-891335E5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2C4-A752-4BD5-9785-6C0169035F55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FC669-2FA0-5594-E873-37C38A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DB4E6-763A-14A4-F420-CDDF292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98372-E8EB-3E96-3286-DF60AB8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AF90B0-5E72-4238-5F20-06F08AAA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C634A4-63D6-575C-9FAE-E35F775E5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DD81A-7A15-A021-9B25-9F144CD2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538D-E277-4A45-AC68-072B6C08A6B8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F230F4-2910-E521-CCC4-F3F02566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F6606-C184-B828-2B22-032EA0A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9479B9-EFCC-C683-D9E6-3FD36978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C2E6E-670D-15D7-D24A-F4F7281C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D4396-EA3C-F9E2-B7F1-78BE2F199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92D2-E1EF-4E13-8843-11675777E9C2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6C90B-BC13-ABD8-1834-10EC81D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9665B-6831-CD14-75D1-2A7C0D11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9C9C-7DB0-444B-A568-405A39CC84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4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B4460-FCF8-F089-3541-1888A716F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03C8C1-275C-F483-F30E-D39F6F84A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従来型ギルバート乗算回路の設計</a:t>
            </a:r>
            <a:endParaRPr kumimoji="1" lang="en-US" altLang="ja-JP" dirty="0"/>
          </a:p>
          <a:p>
            <a:r>
              <a:rPr lang="en-US" altLang="ja-JP" dirty="0"/>
              <a:t>2023/07/04</a:t>
            </a:r>
            <a:r>
              <a:rPr lang="ja-JP" altLang="en-US" dirty="0"/>
              <a:t>　小島 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44E57-7382-D022-DB85-A1845D53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CAA67-65CF-2324-F2F2-10EBD7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69D6F4-FFB6-F52F-A89C-3F176091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/>
              <p:nvPr/>
            </p:nvSpPr>
            <p:spPr>
              <a:xfrm>
                <a:off x="1000588" y="1246804"/>
                <a:ext cx="10190824" cy="5687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b="0" dirty="0"/>
                  <a:t>は</a:t>
                </a:r>
                <a:r>
                  <a:rPr lang="en-US" altLang="ja-JP" sz="2400" b="0" dirty="0"/>
                  <a:t>2</a:t>
                </a:r>
                <a:r>
                  <a:rPr lang="ja-JP" altLang="en-US" sz="2400" b="0" dirty="0"/>
                  <a:t>乗則より</a:t>
                </a:r>
                <a:endParaRPr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=2.7×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=270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同様にして、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の半分がそれぞれ流れるので</a:t>
                </a:r>
                <a:endParaRPr kumimoji="1" lang="en-US" altLang="ja-JP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=1.35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=135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なので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=67.5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ja-JP" altLang="en-US" sz="2400" dirty="0"/>
                  <a:t>の半分がそれぞれ流れ、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であるから</a:t>
                </a:r>
                <a:endParaRPr kumimoji="1"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1.8−1.5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0.5×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=600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3778A5-7B4F-83C8-B897-B573A8C7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8" y="1246804"/>
                <a:ext cx="10190824" cy="5687519"/>
              </a:xfrm>
              <a:prstGeom prst="rect">
                <a:avLst/>
              </a:prstGeom>
              <a:blipFill>
                <a:blip r:embed="rId2"/>
                <a:stretch>
                  <a:fillRect l="-897" t="-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44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5E5ED-50C0-F28C-2F08-39322F7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A442E6-6E62-FD56-3198-E46EA992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7D5795D2-5BE7-38B4-05F7-593D77498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405444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1286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チャネル幅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μm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×[</m:t>
                              </m:r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並列数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11.25×6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11.25×12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15×18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128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電流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抵抗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128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0B59E4B-607A-1BD2-25E7-8A5666D3A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405444"/>
                  </p:ext>
                </p:extLst>
              </p:nvPr>
            </p:nvGraphicFramePr>
            <p:xfrm>
              <a:off x="6764785" y="2750375"/>
              <a:ext cx="5286160" cy="40246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21540">
                      <a:extLst>
                        <a:ext uri="{9D8B030D-6E8A-4147-A177-3AD203B41FA5}">
                          <a16:colId xmlns:a16="http://schemas.microsoft.com/office/drawing/2014/main" val="353514629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846170324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464399945"/>
                        </a:ext>
                      </a:extLst>
                    </a:gridCol>
                    <a:gridCol w="1321540">
                      <a:extLst>
                        <a:ext uri="{9D8B030D-6E8A-4147-A177-3AD203B41FA5}">
                          <a16:colId xmlns:a16="http://schemas.microsoft.com/office/drawing/2014/main" val="569126549"/>
                        </a:ext>
                      </a:extLst>
                    </a:gridCol>
                  </a:tblGrid>
                  <a:tr h="367094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667" r="-230" b="-100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8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1667" r="-3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1667" r="-2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1667" r="-100922" b="-9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1667" r="-922" b="-9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890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01667" r="-3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01667" r="-2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01667" r="-100922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01667" r="-922" b="-8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5789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296721" r="-3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296721" r="-2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296721" r="-100922" b="-6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296721" r="-922" b="-6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725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387699"/>
                      </a:ext>
                    </a:extLst>
                  </a:tr>
                  <a:tr h="365760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15" t="-503333" r="-230" b="-5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2001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603333" r="-3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603333" r="-2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603333" r="-100922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603333" r="-922" b="-4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339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703333" r="-3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703333" r="-200922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6884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8376072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30" t="-903333" r="-100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230" t="-903333" r="-461" b="-10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052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1" t="-1003333" r="-3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0461" t="-1003333" r="-2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461" t="-1003333" r="-1009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00461" t="-1003333" r="-92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24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/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になるように並列数を調整する。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5EE5FA3-8777-A19D-41F1-729917F3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1560247"/>
                <a:ext cx="4776186" cy="830997"/>
              </a:xfrm>
              <a:prstGeom prst="rect">
                <a:avLst/>
              </a:prstGeom>
              <a:blipFill>
                <a:blip r:embed="rId5"/>
                <a:stretch>
                  <a:fillRect l="-1913" t="-5882" r="-893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4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ED583-AA2E-C333-751F-80AF7430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/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適切に動作させるには、すべての</a:t>
                </a:r>
                <a:r>
                  <a:rPr lang="en-US" altLang="ja-JP" sz="2400" dirty="0"/>
                  <a:t>MOS</a:t>
                </a:r>
                <a:r>
                  <a:rPr lang="ja-JP" altLang="en-US" sz="2400" dirty="0"/>
                  <a:t>を飽和領域で動作させることが条件</a:t>
                </a:r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即ち、以下の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式が制約となる。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ctr"/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について、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また、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式より</a:t>
                </a:r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を得る。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A08625-9189-5662-2926-625F7DA4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04" y="1455174"/>
                <a:ext cx="5663381" cy="4571829"/>
              </a:xfrm>
              <a:prstGeom prst="rect">
                <a:avLst/>
              </a:prstGeom>
              <a:blipFill>
                <a:blip r:embed="rId3"/>
                <a:stretch>
                  <a:fillRect l="-1615" t="-1067" b="-21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A482D9-15FC-6102-D077-226E7A12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7B05FEC-21A0-E48B-41B0-1B024584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EFFD-F211-A016-C0F6-DC04552981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直流設計</a:t>
            </a:r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/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　</a:t>
                </a: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について同様に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𝐶𝑇𝑅𝐿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𝐶𝑇𝑅𝐿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の範囲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ja-JP" altLang="en-US" sz="2400" dirty="0"/>
                  <a:t>式と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ja-JP" altLang="en-US" sz="2400" dirty="0"/>
                  <a:t>の下限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ja-JP" altLang="en-US" sz="2400" dirty="0"/>
                  <a:t>が導かれる。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E3D41FE-F344-E9DB-8321-6A3DDC52A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1189703"/>
                <a:ext cx="10962968" cy="5262979"/>
              </a:xfrm>
              <a:prstGeom prst="rect">
                <a:avLst/>
              </a:prstGeom>
              <a:blipFill>
                <a:blip r:embed="rId2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18111-F720-35E6-D02F-46FC7B3C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53851-3A21-22FA-F5E8-919F452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/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設計要件</a:t>
                </a:r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en-US" altLang="ja-JP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:endParaRPr lang="en-US" altLang="ja-JP" sz="2400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=±300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400" dirty="0"/>
                  <a:t>すると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と決められる。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B7720B1-73E9-4418-9078-65081AD7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4964"/>
                <a:ext cx="6184490" cy="4339650"/>
              </a:xfrm>
              <a:prstGeom prst="rect">
                <a:avLst/>
              </a:prstGeom>
              <a:blipFill>
                <a:blip r:embed="rId2"/>
                <a:stretch>
                  <a:fillRect l="-1478" t="-1124" b="-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F09E45-8093-B405-D2EF-82FD945781CB}"/>
              </a:ext>
            </a:extLst>
          </p:cNvPr>
          <p:cNvSpPr/>
          <p:nvPr/>
        </p:nvSpPr>
        <p:spPr>
          <a:xfrm>
            <a:off x="6096000" y="3036163"/>
            <a:ext cx="6096000" cy="1464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33FF2E-74B8-BDBA-3921-CFCA6B0E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CC677CEC-8C44-A68B-7774-22AB706A2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67FD32D-0817-01F3-5393-46042A5A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18A041E-2DDD-A5A4-75A6-1FD08F9DD8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/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Cambria Math" panose="02040503050406030204" pitchFamily="18" charset="0"/>
                  </a:rPr>
                  <a:t>今回はしきい電圧を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>
                    <a:latin typeface="Cambria Math" panose="02040503050406030204" pitchFamily="18" charset="0"/>
                  </a:rPr>
                  <a:t>と一定値として計算する。</a:t>
                </a:r>
                <a:endParaRPr kumimoji="1" lang="en-US" altLang="ja-JP" sz="2400" b="0" dirty="0">
                  <a:latin typeface="Cambria Math" panose="02040503050406030204" pitchFamily="18" charset="0"/>
                </a:endParaRPr>
              </a:p>
              <a:p>
                <a:pPr algn="l"/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=1.5−0.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3&gt;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1.6&gt;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+0.2&lt;1.6&lt;1.2+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0.5+0.6+0.2&lt;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6A086C2-A5A9-62C9-D035-CC282E3A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5" y="1258529"/>
                <a:ext cx="11189110" cy="4893647"/>
              </a:xfrm>
              <a:prstGeom prst="rect">
                <a:avLst/>
              </a:prstGeom>
              <a:blipFill>
                <a:blip r:embed="rId2"/>
                <a:stretch>
                  <a:fillRect l="-817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6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5F8A4-F835-95C0-8A00-BACF786F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8701DC8-5263-8EB9-CEED-DAF7A5D7A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/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+0.2−0.5&lt;0.6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&lt;0.9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ja-JP" altLang="en-US" sz="2400" dirty="0"/>
                  <a:t>式より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0.5+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+0.2&lt;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と各電位の上限、下限が求められた。</a:t>
                </a:r>
                <a:endParaRPr kumimoji="1" lang="en-US" altLang="ja-JP" sz="2400" dirty="0"/>
              </a:p>
              <a:p>
                <a:pPr algn="l"/>
                <a:endParaRPr lang="en-US" altLang="ja-JP" sz="2400" dirty="0"/>
              </a:p>
              <a:p>
                <a:pPr algn="l"/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77DF0F3-E4B3-C6C4-0689-E543146C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793684"/>
                <a:ext cx="11523406" cy="4154984"/>
              </a:xfrm>
              <a:prstGeom prst="rect">
                <a:avLst/>
              </a:prstGeom>
              <a:blipFill>
                <a:blip r:embed="rId2"/>
                <a:stretch>
                  <a:fillRect l="-847" t="-1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35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5E2874-9223-4EBC-7EB9-6A73D60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/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+0.7&lt;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r>
                  <a:rPr lang="en-US" altLang="ja-JP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ギルバート乗算回路の利得について、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で計算できる。ただし、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はそれぞれ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sz="2400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kumimoji="1" lang="ja-JP" altLang="en-US" sz="2400" dirty="0"/>
                  <a:t>である。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がそれぞれ等しいとき、電流の比から</a:t>
                </a:r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である。したがって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である。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007400-3C2B-6289-98BB-D0E44B993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79" y="627359"/>
                <a:ext cx="5702711" cy="5865516"/>
              </a:xfrm>
              <a:prstGeom prst="rect">
                <a:avLst/>
              </a:prstGeom>
              <a:blipFill>
                <a:blip r:embed="rId2"/>
                <a:stretch>
                  <a:fillRect l="-1603" b="-1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B46D1E0B-128E-7BC3-8FA0-ED9F8ED277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p:pic>
        <p:nvPicPr>
          <p:cNvPr id="6" name="図 5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48490E50-0077-F646-F028-3E3462F89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2BAEA6B-7ACD-FE1B-655A-EC9CA1B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A49E6AD-59C2-7B71-DF11-E8911EFBAA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54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直流設計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/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式より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&lt;0.2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b="0" dirty="0"/>
                  <a:t>とする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𝑉𝑡h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=0.5+0.2=0.7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がそれぞれ等しい</a:t>
                </a:r>
                <a:r>
                  <a:rPr lang="ja-JP" altLang="en-US" sz="2400" dirty="0"/>
                  <a:t>という仮定より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kumimoji="1" lang="en-US" altLang="ja-JP" sz="2400" b="0" dirty="0"/>
              </a:p>
              <a:p>
                <a:pPr algn="l"/>
                <a:r>
                  <a:rPr kumimoji="1" lang="ja-JP" altLang="en-US" sz="2400" b="0" dirty="0"/>
                  <a:t>また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1.2+0.2=2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なので、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kumimoji="1" lang="ja-JP" altLang="en-US" sz="2400" b="0" dirty="0"/>
                  <a:t>式から</a:t>
                </a:r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−0.7=0.9−0.2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と求められた。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0B620C0-4D16-6EDC-6D5B-4C79B68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69" y="1229032"/>
                <a:ext cx="10515599" cy="5262979"/>
              </a:xfrm>
              <a:prstGeom prst="rect">
                <a:avLst/>
              </a:prstGeom>
              <a:blipFill>
                <a:blip r:embed="rId2"/>
                <a:stretch>
                  <a:fillRect l="-928" t="-927" b="-1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/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0.6&lt;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&lt;1.1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kumimoji="1" lang="en-US" altLang="ja-JP" sz="1800" dirty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1.3&lt;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&lt;1.6</m:t>
                    </m:r>
                  </m:oMath>
                </a14:m>
                <a:r>
                  <a:rPr kumimoji="1" lang="en-US" altLang="ja-JP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kumimoji="1" lang="ja-JP" altLang="en-US" sz="1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69704D6-877E-55BF-C03E-1FCFDD3F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882" y="2388963"/>
                <a:ext cx="60945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5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2943F-5BF2-E5C8-E087-58FB702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906DFE-F0E2-9E6D-9FDA-EAA817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9C9C-7DB0-444B-A568-405A39CC84C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4" name="図 3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F65043F3-84B5-4FC9-84EC-62316BBFA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172" y="1192271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直流電位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E11DF7B4-A9E5-3F71-9700-02E5CFE547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353991"/>
                  </p:ext>
                </p:extLst>
              </p:nvPr>
            </p:nvGraphicFramePr>
            <p:xfrm>
              <a:off x="6908449" y="1403245"/>
              <a:ext cx="4751876" cy="1549868"/>
            </p:xfrm>
            <a:graphic>
              <a:graphicData uri="http://schemas.openxmlformats.org/drawingml/2006/table">
                <a:tbl>
                  <a:tblPr bandRow="1">
                    <a:tableStyleId>{7DF18680-E054-41AD-8BC1-D1AEF772440D}</a:tableStyleId>
                  </a:tblPr>
                  <a:tblGrid>
                    <a:gridCol w="1187969">
                      <a:extLst>
                        <a:ext uri="{9D8B030D-6E8A-4147-A177-3AD203B41FA5}">
                          <a16:colId xmlns:a16="http://schemas.microsoft.com/office/drawing/2014/main" val="313841952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3311747053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512227238"/>
                        </a:ext>
                      </a:extLst>
                    </a:gridCol>
                    <a:gridCol w="1187969">
                      <a:extLst>
                        <a:ext uri="{9D8B030D-6E8A-4147-A177-3AD203B41FA5}">
                          <a16:colId xmlns:a16="http://schemas.microsoft.com/office/drawing/2014/main" val="1269662841"/>
                        </a:ext>
                      </a:extLst>
                    </a:gridCol>
                  </a:tblGrid>
                  <a:tr h="387467"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8" t="-1563" r="-256" b="-3015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63649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101563" r="-3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101563" r="-2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101563" r="-101026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101563" r="-1026" b="-2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3863472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204762" r="-3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204762" r="-2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204762" r="-10102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204762" r="-1026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789361"/>
                      </a:ext>
                    </a:extLst>
                  </a:tr>
                  <a:tr h="38746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00000" r="-3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00000" r="-2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513" t="-300000" r="-10102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0513" t="-300000" r="-1026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71563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/>
              <p:nvPr/>
            </p:nvSpPr>
            <p:spPr>
              <a:xfrm>
                <a:off x="6908449" y="3706615"/>
                <a:ext cx="47518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を仮定したので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の形状比は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 :2</m:t>
                    </m:r>
                  </m:oMath>
                </a14:m>
                <a:r>
                  <a:rPr kumimoji="1" lang="ja-JP" altLang="en-US" sz="2400" dirty="0"/>
                  <a:t>とする。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kumimoji="1" lang="ja-JP" altLang="en-US" sz="2400" dirty="0"/>
                  <a:t>流すという条件で考えることにする。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μS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、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2400" b="0" i="0" dirty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/>
                  <a:t>として計算する。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7C95C8-63FD-4F39-A58D-FB38ABA8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49" y="3706615"/>
                <a:ext cx="4751876" cy="2308324"/>
              </a:xfrm>
              <a:prstGeom prst="rect">
                <a:avLst/>
              </a:prstGeom>
              <a:blipFill>
                <a:blip r:embed="rId4"/>
                <a:stretch>
                  <a:fillRect l="-1923" t="-2111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934</Words>
  <Application>Microsoft Office PowerPoint</Application>
  <PresentationFormat>ワイド画面</PresentationFormat>
  <Paragraphs>165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直流設計</vt:lpstr>
      <vt:lpstr>PowerPoint プレゼンテーション</vt:lpstr>
      <vt:lpstr>直流設計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直流設計</vt:lpstr>
      <vt:lpstr>直流設計</vt:lpstr>
      <vt:lpstr>直流設計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Hikaru Kojima</cp:lastModifiedBy>
  <cp:revision>6</cp:revision>
  <dcterms:created xsi:type="dcterms:W3CDTF">2023-06-29T13:58:00Z</dcterms:created>
  <dcterms:modified xsi:type="dcterms:W3CDTF">2023-06-30T10:17:43Z</dcterms:modified>
</cp:coreProperties>
</file>