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2024/6/19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の小信号等価回路による</a:t>
            </a:r>
            <a:br>
              <a:rPr kumimoji="1" lang="en-US" altLang="ja-JP" dirty="0">
                <a:latin typeface="Times Newer Roman" panose="00000500000000000000" pitchFamily="50" charset="0"/>
              </a:rPr>
            </a:br>
            <a:r>
              <a:rPr kumimoji="1" lang="ja-JP" altLang="en-US">
                <a:latin typeface="Times Newer Roman" panose="00000500000000000000" pitchFamily="50" charset="0"/>
              </a:rPr>
              <a:t>モデルの確認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Times Newer Roman" panose="00000500000000000000" pitchFamily="50" charset="0"/>
              </a:rPr>
              <a:t>2024</a:t>
            </a:r>
            <a:r>
              <a:rPr lang="ja-JP" altLang="en-US" dirty="0">
                <a:latin typeface="Times Newer Roman" panose="00000500000000000000" pitchFamily="50" charset="0"/>
              </a:rPr>
              <a:t>年</a:t>
            </a:r>
            <a:r>
              <a:rPr lang="en-US" altLang="ja-JP" dirty="0">
                <a:latin typeface="Times Newer Roman" panose="00000500000000000000" pitchFamily="50" charset="0"/>
              </a:rPr>
              <a:t>6</a:t>
            </a:r>
            <a:r>
              <a:rPr lang="ja-JP" altLang="en-US" dirty="0">
                <a:latin typeface="Times Newer Roman" panose="00000500000000000000" pitchFamily="50" charset="0"/>
              </a:rPr>
              <a:t>月</a:t>
            </a:r>
            <a:r>
              <a:rPr lang="en-US" altLang="ja-JP" dirty="0">
                <a:latin typeface="Times Newer Roman" panose="00000500000000000000" pitchFamily="50" charset="0"/>
              </a:rPr>
              <a:t>20</a:t>
            </a:r>
            <a:r>
              <a:rPr lang="ja-JP" altLang="en-US" dirty="0">
                <a:latin typeface="Times Newer Roman" panose="00000500000000000000" pitchFamily="50" charset="0"/>
              </a:rPr>
              <a:t>日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r>
              <a:rPr lang="ja-JP" altLang="en-US" dirty="0">
                <a:latin typeface="Times Newer Roman" panose="00000500000000000000" pitchFamily="50" charset="0"/>
              </a:rPr>
              <a:t>和田研　</a:t>
            </a:r>
            <a:r>
              <a:rPr lang="en-US" altLang="ja-JP" dirty="0">
                <a:latin typeface="Times Newer Roman" panose="00000500000000000000" pitchFamily="50" charset="0"/>
              </a:rPr>
              <a:t>M1</a:t>
            </a:r>
            <a:r>
              <a:rPr lang="ja-JP" altLang="en-US" dirty="0">
                <a:latin typeface="Times Newer Roman" panose="00000500000000000000" pitchFamily="50" charset="0"/>
              </a:rPr>
              <a:t>　小島光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1F140-798D-8537-4861-C59200E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TIA+</a:t>
            </a:r>
            <a:r>
              <a:rPr lang="ja-JP" altLang="en-US" dirty="0"/>
              <a:t>ソース接地のシミュレーション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EB4D6-90B3-601E-32AB-F5DEB7D8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3975BE-4090-1FA3-C644-E697B08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E359-F946-F4F7-DFB8-78B5CE2E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614ED6B-7C81-5931-E32F-231615C6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1" y="1300210"/>
            <a:ext cx="7120069" cy="4984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/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乗算回路との接続はなし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とソース接地増幅回路を接続した状態でのシミュレーション。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とソース接地の接続部分。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遮断周波数、伝達インピーダンスをある程度は予測できそうである。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blipFill>
                <a:blip r:embed="rId3"/>
                <a:stretch>
                  <a:fillRect l="-2051" t="-2278" r="-8333" b="-3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CE3CD-01DC-9D5A-E2CC-8811977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978DF-A4DB-B291-1FC7-A25AA3FF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835D37-E3E0-85F5-E961-BDEE56E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15311-F7B7-D52C-EDC1-76688195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254F51-C654-37DC-3860-E7209D6EDB20}"/>
              </a:ext>
            </a:extLst>
          </p:cNvPr>
          <p:cNvSpPr txBox="1"/>
          <p:nvPr/>
        </p:nvSpPr>
        <p:spPr>
          <a:xfrm>
            <a:off x="2040320" y="2999285"/>
            <a:ext cx="811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の方は小信号等価回路で十分モデリングできていた</a:t>
            </a:r>
            <a:r>
              <a:rPr lang="ja-JP" altLang="en-US" sz="2400" dirty="0">
                <a:latin typeface="Times Newer Roman" panose="00000500000000000000" pitchFamily="50" charset="0"/>
              </a:rPr>
              <a:t>が、ソース接地増幅回路は少し怪しい。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これをもとに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の検討を進める。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6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755F6-8010-17F1-F920-E751555AB940}"/>
              </a:ext>
            </a:extLst>
          </p:cNvPr>
          <p:cNvSpPr txBox="1"/>
          <p:nvPr/>
        </p:nvSpPr>
        <p:spPr>
          <a:xfrm>
            <a:off x="2593427" y="5849007"/>
            <a:ext cx="549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6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種類の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ESD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保護素子が使える。</a:t>
            </a:r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9" y="1375072"/>
            <a:ext cx="8397022" cy="4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202"/>
          <a:stretch/>
        </p:blipFill>
        <p:spPr>
          <a:xfrm>
            <a:off x="588944" y="1584833"/>
            <a:ext cx="5273202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DCE6F9-6DDF-C178-24E2-9D52D59A0221}"/>
              </a:ext>
            </a:extLst>
          </p:cNvPr>
          <p:cNvSpPr txBox="1"/>
          <p:nvPr/>
        </p:nvSpPr>
        <p:spPr>
          <a:xfrm>
            <a:off x="6329855" y="2977009"/>
            <a:ext cx="4903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左は</a:t>
            </a:r>
            <a:r>
              <a:rPr kumimoji="1" lang="en-US" altLang="ja-JP" sz="2400" dirty="0" err="1">
                <a:latin typeface="Times Newer Roman" panose="00000500000000000000" pitchFamily="50" charset="0"/>
              </a:rPr>
              <a:t>vdd</a:t>
            </a:r>
            <a:r>
              <a:rPr lang="ja-JP" altLang="en-US" sz="2400" dirty="0">
                <a:latin typeface="Times Newer Roman" panose="00000500000000000000" pitchFamily="50" charset="0"/>
              </a:rPr>
              <a:t>側に、右は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vss</a:t>
            </a:r>
            <a:r>
              <a:rPr lang="ja-JP" altLang="en-US" sz="2400" dirty="0">
                <a:latin typeface="Times Newer Roman" panose="00000500000000000000" pitchFamily="50" charset="0"/>
              </a:rPr>
              <a:t>側に電流を流す</a:t>
            </a:r>
            <a:r>
              <a:rPr lang="en-US" altLang="ja-JP" sz="2400" dirty="0">
                <a:latin typeface="Times Newer Roman" panose="00000500000000000000" pitchFamily="50" charset="0"/>
              </a:rPr>
              <a:t>ESD</a:t>
            </a:r>
            <a:r>
              <a:rPr lang="ja-JP" altLang="en-US" sz="2400" dirty="0">
                <a:latin typeface="Times Newer Roman" panose="00000500000000000000" pitchFamily="50" charset="0"/>
              </a:rPr>
              <a:t>保護ダイオード。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4051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の差はチャネル幅の差で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の方が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1.5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倍くらい大きい。</a:t>
            </a:r>
          </a:p>
        </p:txBody>
      </p:sp>
    </p:spTree>
    <p:extLst>
      <p:ext uri="{BB962C8B-B14F-4D97-AF65-F5344CB8AC3E}">
        <p14:creationId xmlns:p14="http://schemas.microsoft.com/office/powerpoint/2010/main" val="28495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AE58F-EBC5-DC93-8D7F-65EB88CB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B65F96-4B9B-CFD1-D279-EE77EFB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2217C-E478-50E4-85ED-9725A3D7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A0C08-E819-3C63-123D-0BF667E0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4207C631-C5B7-A1F3-3997-CD355488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873"/>
            <a:ext cx="12192000" cy="4410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/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配置は前ページと同じ。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ctr"/>
                <a:r>
                  <a:rPr lang="en-US" altLang="ja-JP" sz="2400" dirty="0">
                    <a:latin typeface="Times Newer Roman" panose="00000500000000000000" pitchFamily="50" charset="0"/>
                  </a:rPr>
                  <a:t>4051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はおよそ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、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4052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blipFill>
                <a:blip r:embed="rId3"/>
                <a:stretch>
                  <a:fillRect t="-735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6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3B45-6224-D342-5D0B-75551495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EA01EE-17F4-1615-8D70-D4CE8CED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19BC2-8B1A-C336-6A34-1E30644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0D461-754D-3267-4F03-EA21BE07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夜に光っている電子&#10;&#10;自動的に生成された説明">
            <a:extLst>
              <a:ext uri="{FF2B5EF4-FFF2-40B4-BE49-F238E27FC236}">
                <a16:creationId xmlns:a16="http://schemas.microsoft.com/office/drawing/2014/main" id="{714BBFC5-8909-4D68-CF93-4AA57D8E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8"/>
          <a:stretch/>
        </p:blipFill>
        <p:spPr>
          <a:xfrm>
            <a:off x="1263840" y="1607109"/>
            <a:ext cx="2819055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584E8F-4F95-71AA-656E-1D5888729B5C}"/>
              </a:ext>
            </a:extLst>
          </p:cNvPr>
          <p:cNvSpPr txBox="1"/>
          <p:nvPr/>
        </p:nvSpPr>
        <p:spPr>
          <a:xfrm>
            <a:off x="4536024" y="3535334"/>
            <a:ext cx="714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PDK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によると電源電圧を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3.3 V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付近に制限</a:t>
            </a:r>
            <a:r>
              <a:rPr lang="ja-JP" altLang="en-US" sz="2400" dirty="0">
                <a:latin typeface="Times Newer Roman" panose="00000500000000000000" pitchFamily="50" charset="0"/>
              </a:rPr>
              <a:t>する素子。</a:t>
            </a:r>
            <a:endParaRPr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369B-FFA0-F0D1-4540-5588DE1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4DCD18-C543-7578-8BBC-160EAFA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1F890-C0A1-7DB8-DD63-CB26C149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419DB-FA35-AFED-172E-786DACB1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カラフルな光のcg&#10;&#10;中程度の精度で自動的に生成された説明">
            <a:extLst>
              <a:ext uri="{FF2B5EF4-FFF2-40B4-BE49-F238E27FC236}">
                <a16:creationId xmlns:a16="http://schemas.microsoft.com/office/drawing/2014/main" id="{EF5DCF80-5957-C91A-8EAA-A139FE1B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532210"/>
            <a:ext cx="5742299" cy="4647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/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こちらも配置は前ページと同様。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dirty="0">
                    <a:latin typeface="Times Newer Roman" panose="00000500000000000000" pitchFamily="50" charset="0"/>
                  </a:rPr>
                  <a:t>サイズは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200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×30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400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×60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mos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のレイヤーに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nBuLay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というレイヤーが重なっていた。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PDK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によれば基板と分離された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に必要なレイヤーでトリプルウェルを作れるよう。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isolated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のことでトリプルウェルのことだと分かった。</a:t>
                </a:r>
                <a:endParaRPr kumimoji="1" lang="ja-JP" altLang="en-US" sz="24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blipFill>
                <a:blip r:embed="rId3"/>
                <a:stretch>
                  <a:fillRect l="-1532" t="-1348" r="-511" b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5653-BA6D-BDF9-36F9-743109B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B0AD-1348-B365-68B6-2BF484B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初段のシミュレーション</a:t>
            </a:r>
            <a:endParaRPr kumimoji="1" lang="en-US" altLang="ja-JP" dirty="0"/>
          </a:p>
          <a:p>
            <a:r>
              <a:rPr lang="ja-JP" altLang="en-US" dirty="0"/>
              <a:t>二段目のシミュレーション</a:t>
            </a:r>
            <a:endParaRPr lang="en-US" altLang="ja-JP" dirty="0"/>
          </a:p>
          <a:p>
            <a:r>
              <a:rPr kumimoji="1" lang="ja-JP" altLang="en-US" dirty="0"/>
              <a:t>寄生成分を付加したシミュレーション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ESD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3DECB-2FFD-4174-164B-F2F72C4D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71C00-70EE-08DF-2484-A77B316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5C4C0-1B41-C2A9-9BCC-49AA75DE5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2DD-9169-BD32-8E30-D17FD69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AC285E-B305-6021-F8A7-482DAA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CA9C-69F6-75DA-F636-F7CF505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C5CBA-3573-F5EF-0FEC-9C2B7E55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17CA79-A44A-C870-C553-C1539596FA0B}"/>
              </a:ext>
            </a:extLst>
          </p:cNvPr>
          <p:cNvSpPr txBox="1"/>
          <p:nvPr/>
        </p:nvSpPr>
        <p:spPr>
          <a:xfrm>
            <a:off x="1962807" y="3253132"/>
            <a:ext cx="7866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er Roman" panose="00000500000000000000" pitchFamily="50" charset="0"/>
              </a:rPr>
              <a:t>使用している</a:t>
            </a:r>
            <a:r>
              <a:rPr kumimoji="1" lang="en-US" altLang="ja-JP" sz="3200" dirty="0">
                <a:latin typeface="Times Newer Roman" panose="00000500000000000000" pitchFamily="50" charset="0"/>
              </a:rPr>
              <a:t>TIA</a:t>
            </a:r>
            <a:r>
              <a:rPr lang="ja-JP" altLang="en-US" sz="3200" dirty="0">
                <a:latin typeface="Times Newer Roman" panose="00000500000000000000" pitchFamily="50" charset="0"/>
              </a:rPr>
              <a:t>の小信号等価回路が</a:t>
            </a:r>
            <a:endParaRPr lang="en-US" altLang="ja-JP" sz="32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3200" dirty="0">
                <a:latin typeface="Times Newer Roman" panose="00000500000000000000" pitchFamily="50" charset="0"/>
              </a:rPr>
              <a:t>問題ないのかを確認する。</a:t>
            </a:r>
            <a:endParaRPr lang="en-US" altLang="ja-JP" sz="32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936-7983-955F-62AD-E8DD37C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EEEF3-61D7-810E-3D0C-5D7DBD6D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3CB6DA-CED1-5605-D66F-BA29789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5C82-088C-3BAC-4442-DF73C789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0A4559E-BC49-E7D3-F53E-1D9C5F80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4" y="1396634"/>
            <a:ext cx="4052455" cy="3582494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7E4F9F-7BEF-2AD1-52F0-E1C2E9A2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28" y="1234000"/>
            <a:ext cx="5958879" cy="37451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36A69-7F92-25AF-BE8E-DDEE1787277B}"/>
              </a:ext>
            </a:extLst>
          </p:cNvPr>
          <p:cNvSpPr txBox="1"/>
          <p:nvPr/>
        </p:nvSpPr>
        <p:spPr>
          <a:xfrm>
            <a:off x="370853" y="5217693"/>
            <a:ext cx="52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初段のシミュレーション回路。</a:t>
            </a:r>
            <a:r>
              <a:rPr lang="en-US" altLang="ja-JP" sz="2400" dirty="0">
                <a:latin typeface="Times Newer Roman" panose="00000500000000000000" pitchFamily="50" charset="0"/>
              </a:rPr>
              <a:t>v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のモデルを使用してシミュレーション。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43F083-0611-D395-3069-31570D0308F7}"/>
              </a:ext>
            </a:extLst>
          </p:cNvPr>
          <p:cNvSpPr txBox="1"/>
          <p:nvPr/>
        </p:nvSpPr>
        <p:spPr>
          <a:xfrm>
            <a:off x="6406653" y="500010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初段の小信号等価回路。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lang="ja-JP" altLang="en-US" sz="2400" dirty="0">
                <a:latin typeface="Times Newer Roman" panose="00000500000000000000" pitchFamily="50" charset="0"/>
              </a:rPr>
              <a:t>シミュレーション。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寄生容量、入出力抵抗は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DC Operating Points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から決定。</a:t>
            </a:r>
          </a:p>
        </p:txBody>
      </p:sp>
    </p:spTree>
    <p:extLst>
      <p:ext uri="{BB962C8B-B14F-4D97-AF65-F5344CB8AC3E}">
        <p14:creationId xmlns:p14="http://schemas.microsoft.com/office/powerpoint/2010/main" val="28711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969B9-7263-43BA-22D7-793B3D0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7D906C-CFB4-6AA2-418D-2B5668B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0811D-A28D-AD47-8070-716DE9D1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B0A62-5889-2E08-DBAD-68156BC49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EE7D774-9D36-F740-7A72-FCAAC7A1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72263"/>
            <a:ext cx="7398788" cy="51791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0BDA4-7578-EE55-6A08-2493F668A472}"/>
              </a:ext>
            </a:extLst>
          </p:cNvPr>
          <p:cNvSpPr txBox="1"/>
          <p:nvPr/>
        </p:nvSpPr>
        <p:spPr>
          <a:xfrm>
            <a:off x="7083767" y="2459504"/>
            <a:ext cx="4730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と</a:t>
            </a:r>
            <a:r>
              <a:rPr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lang="ja-JP" altLang="en-US" sz="2400" dirty="0">
                <a:latin typeface="Times Newer Roman" panose="00000500000000000000" pitchFamily="50" charset="0"/>
              </a:rPr>
              <a:t>でのモデルを使用したシミュレーション結果はかなり一致していた。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のモデルとしては十分なよう。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2B24-5347-02E2-7DA3-CB2F786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12DAD0-5275-5C28-7736-EA767B7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A165B-F0EA-8015-B14E-D4DE148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D36C3-1FC8-0951-80B7-0260FAE2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BFA668-DBFB-0B7F-BAB6-E53DAE13A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7" y="1186881"/>
            <a:ext cx="2850563" cy="3413271"/>
          </a:xfrm>
          <a:prstGeom prst="rect">
            <a:avLst/>
          </a:prstGeom>
        </p:spPr>
      </p:pic>
      <p:pic>
        <p:nvPicPr>
          <p:cNvPr id="13" name="図 1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1D4E75B-6D0B-D84F-35EF-4128FFDE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74" y="1471622"/>
            <a:ext cx="7772416" cy="284379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23A91-DE07-DFA6-0EFD-BD41907BA117}"/>
              </a:ext>
            </a:extLst>
          </p:cNvPr>
          <p:cNvSpPr txBox="1"/>
          <p:nvPr/>
        </p:nvSpPr>
        <p:spPr>
          <a:xfrm>
            <a:off x="645458" y="5028796"/>
            <a:ext cx="419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のモデルを使用したソース接地増幅回路。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E34BB1-CB1F-851E-282C-2B0483447328}"/>
              </a:ext>
            </a:extLst>
          </p:cNvPr>
          <p:cNvSpPr txBox="1"/>
          <p:nvPr/>
        </p:nvSpPr>
        <p:spPr>
          <a:xfrm>
            <a:off x="6033247" y="4943497"/>
            <a:ext cx="528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で電圧制御電流源を使用した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ソース接地増幅回路。</a:t>
            </a:r>
          </a:p>
        </p:txBody>
      </p:sp>
    </p:spTree>
    <p:extLst>
      <p:ext uri="{BB962C8B-B14F-4D97-AF65-F5344CB8AC3E}">
        <p14:creationId xmlns:p14="http://schemas.microsoft.com/office/powerpoint/2010/main" val="37133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30C-D718-3130-A158-D29904E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D53EA8-AA07-1D67-9C5A-68D8878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4B590-C00C-99DC-189A-FC574C3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B3DE4-E149-806B-0085-1154FFF39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95126014-88FA-E0BC-6E17-7F4D54C9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79256"/>
            <a:ext cx="7156740" cy="50097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2A065-8E20-4AE1-E282-E276157390F1}"/>
              </a:ext>
            </a:extLst>
          </p:cNvPr>
          <p:cNvSpPr txBox="1"/>
          <p:nvPr/>
        </p:nvSpPr>
        <p:spPr>
          <a:xfrm>
            <a:off x="7050741" y="2814619"/>
            <a:ext cx="479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全体的に</a:t>
            </a:r>
            <a:r>
              <a:rPr lang="en-US" altLang="ja-JP" sz="2400" dirty="0">
                <a:latin typeface="Times Newer Roman" panose="00000500000000000000" pitchFamily="50" charset="0"/>
              </a:rPr>
              <a:t>4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程度の差があり、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遮断周波数も一桁程度ずれていた。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こちらはこのままのモデルでは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あまり一致しない。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D78FC-7341-B51F-F4EE-33A7853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ソース接地の寄生成分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7E73DC-4C42-622E-2103-B3E66A2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A2C3EC-8248-41CE-B56A-11DE7377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8BDEF-923A-1E73-CFF5-7D7D89A8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タイムライン&#10;&#10;自動的に生成された説明">
            <a:extLst>
              <a:ext uri="{FF2B5EF4-FFF2-40B4-BE49-F238E27FC236}">
                <a16:creationId xmlns:a16="http://schemas.microsoft.com/office/drawing/2014/main" id="{BCDE615A-07E4-3451-61F1-2852E8B0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8" y="1460258"/>
            <a:ext cx="10469901" cy="284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/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OP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の二つの値が書いてあったので、コレクタとグランド間に挿入して試してみた。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blipFill>
                <a:blip r:embed="rId3"/>
                <a:stretch>
                  <a:fillRect l="-1266" t="-7353" r="-5222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8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BF429-9B5B-7670-F17D-0ADA5C1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7" y="191551"/>
            <a:ext cx="10515600" cy="78595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寄生成分をさらに追加したシミュレーション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290C3-2E5E-9BE5-98E1-EB1C94F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71182-36FB-204E-722A-5E95C40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F7151-F844-C8A3-2250-4D549CF7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D9595D57-B440-EF40-DEA3-82901A8B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1125198"/>
            <a:ext cx="7459733" cy="5221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9D502-8D4A-7801-8821-47F28BAAA9DB}"/>
              </a:ext>
            </a:extLst>
          </p:cNvPr>
          <p:cNvSpPr txBox="1"/>
          <p:nvPr/>
        </p:nvSpPr>
        <p:spPr>
          <a:xfrm>
            <a:off x="7404846" y="2581943"/>
            <a:ext cx="4554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IHP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のモデルと遮断周波数は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かなり近づいた。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利得はまだ</a:t>
            </a:r>
            <a:r>
              <a:rPr lang="en-US" altLang="ja-JP" sz="2400" dirty="0">
                <a:latin typeface="Times Newer Roman" panose="00000500000000000000" pitchFamily="50" charset="0"/>
              </a:rPr>
              <a:t>2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程度ずれている。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の方にも同様に負荷すると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のモデルから離れた。</a:t>
            </a:r>
          </a:p>
        </p:txBody>
      </p:sp>
    </p:spTree>
    <p:extLst>
      <p:ext uri="{BB962C8B-B14F-4D97-AF65-F5344CB8AC3E}">
        <p14:creationId xmlns:p14="http://schemas.microsoft.com/office/powerpoint/2010/main" val="215040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185</TotalTime>
  <Words>684</Words>
  <Application>Microsoft Office PowerPoint</Application>
  <PresentationFormat>ワイド画面</PresentationFormat>
  <Paragraphs>118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TIAの小信号等価回路による モデルの確認</vt:lpstr>
      <vt:lpstr>目次</vt:lpstr>
      <vt:lpstr>目的</vt:lpstr>
      <vt:lpstr>シミュレーション回路 – 初段</vt:lpstr>
      <vt:lpstr>シミュレーション結果 – 初段</vt:lpstr>
      <vt:lpstr>シミュレーション回路 – 二段目</vt:lpstr>
      <vt:lpstr>シミュレーション結果 – 二段目</vt:lpstr>
      <vt:lpstr>ソース接地の寄生成分</vt:lpstr>
      <vt:lpstr>寄生成分をさらに追加したシミュレーション</vt:lpstr>
      <vt:lpstr>TIA+ソース接地のシミュレーション</vt:lpstr>
      <vt:lpstr>まとめ</vt:lpstr>
      <vt:lpstr>ESDについて</vt:lpstr>
      <vt:lpstr>ESDについて</vt:lpstr>
      <vt:lpstr>ESDについて</vt:lpstr>
      <vt:lpstr>ESDについて</vt:lpstr>
      <vt:lpstr>ESDについて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KOJIMAHIKARU</cp:lastModifiedBy>
  <cp:revision>6</cp:revision>
  <dcterms:created xsi:type="dcterms:W3CDTF">2024-06-15T07:42:32Z</dcterms:created>
  <dcterms:modified xsi:type="dcterms:W3CDTF">2024-06-19T06:01:44Z</dcterms:modified>
</cp:coreProperties>
</file>