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2024/5/16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16</a:t>
            </a:r>
            <a:r>
              <a:rPr kumimoji="1" lang="ja-JP" altLang="en-US" dirty="0"/>
              <a:t>日　和田研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12C2B-8620-E8D1-2CC5-3F58A82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BD85FE-568D-7692-5DB3-56CF76C6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8EE05-308B-5E0F-385A-EBB76F74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351D2-89DB-35C0-A334-A8F179466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9FCBFD9-D768-7B0F-78E7-07E1FD7107B2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9" name="図 8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175EE1A9-574A-5BE7-A23F-5C4819DB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E2A7601-8082-AD9C-1C1D-9E164CF72D12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E2A7601-8082-AD9C-1C1D-9E164CF72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85B61E2-C27F-E5FA-AB7E-E4FFC97B8226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85B61E2-C27F-E5FA-AB7E-E4FFC97B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CC65F0C-659E-5376-4A18-5237BB78BD8E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CC65F0C-659E-5376-4A18-5237BB78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5AD9BF3-66E3-3278-87C5-671C01B01838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5AD9BF3-66E3-3278-87C5-671C01B01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BF8D79-0DAD-15C4-BF08-4DAA0B1D1CA6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BF8D79-0DAD-15C4-BF08-4DAA0B1D1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D368B88-A4C9-5414-95E1-6BF30E55173D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D368B88-A4C9-5414-95E1-6BF30E55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97216CA-FF6B-BD0C-7DDD-F30442D04556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97216CA-FF6B-BD0C-7DDD-F30442D04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981330-4ABB-4F4F-72AC-19880DD835CD}"/>
              </a:ext>
            </a:extLst>
          </p:cNvPr>
          <p:cNvSpPr txBox="1"/>
          <p:nvPr/>
        </p:nvSpPr>
        <p:spPr>
          <a:xfrm>
            <a:off x="6550420" y="3681572"/>
            <a:ext cx="53905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/>
              <a:t>律速は初段の出力から見込んだ</a:t>
            </a:r>
            <a:r>
              <a:rPr lang="en-US" altLang="ja-JP" sz="2200" dirty="0"/>
              <a:t>RC</a:t>
            </a:r>
            <a:r>
              <a:rPr lang="ja-JP" altLang="en-US" sz="2200" dirty="0"/>
              <a:t>の並列だと考えていたがこれ以上</a:t>
            </a:r>
            <a:r>
              <a:rPr lang="en-US" altLang="ja-JP" sz="2200" dirty="0"/>
              <a:t>RC</a:t>
            </a:r>
            <a:r>
              <a:rPr lang="ja-JP" altLang="en-US" sz="2200" dirty="0"/>
              <a:t>を小さくするのは難しそうで、</a:t>
            </a:r>
            <a:endParaRPr lang="en-US" altLang="ja-JP" sz="2200" dirty="0"/>
          </a:p>
          <a:p>
            <a:pPr algn="l"/>
            <a:r>
              <a:rPr kumimoji="1" lang="ja-JP" altLang="en-US" sz="2200" dirty="0"/>
              <a:t>ベース接地単体であれ二段であれ</a:t>
            </a:r>
            <a:endParaRPr kumimoji="1" lang="en-US" altLang="ja-JP" sz="2200" dirty="0"/>
          </a:p>
          <a:p>
            <a:pPr algn="l"/>
            <a:r>
              <a:rPr lang="ja-JP" altLang="en-US" sz="2200" dirty="0"/>
              <a:t>抵抗値を減らす方針での高速化は難しい可能性がある。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5898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8BC0B-446E-8218-5DFC-0B32E6BD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76EA-36D2-B731-02FA-0A0B6497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回路構成・方針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シミュレーション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6AD62-A9FF-DD44-52B4-1CDDF8DD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DFAA66-DD53-BB12-8AA2-89DFC6F6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CF0F1-0EFD-0AB2-9A04-66CEBE6FA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4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7258F-586C-C774-DD1B-84FC4105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D2444F-B866-AFA9-1018-F11A73D5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1AE921-E501-97EE-5B2E-84996B3D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4C8376-8911-78DF-D5B7-BD4D62748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E916F9-1BB0-D08A-37F3-6C1BA8BB3454}"/>
              </a:ext>
            </a:extLst>
          </p:cNvPr>
          <p:cNvSpPr txBox="1"/>
          <p:nvPr/>
        </p:nvSpPr>
        <p:spPr>
          <a:xfrm>
            <a:off x="1331258" y="2438400"/>
            <a:ext cx="952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現状の</a:t>
            </a:r>
            <a:r>
              <a:rPr kumimoji="1" lang="en-US" altLang="ja-JP" sz="2400" dirty="0"/>
              <a:t>TIA</a:t>
            </a:r>
            <a:r>
              <a:rPr kumimoji="1" lang="ja-JP" altLang="en-US" sz="2400" dirty="0"/>
              <a:t>では伝達インピーダンスが足りない。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抵抗負荷を大きくすると時定数が増加、</a:t>
            </a:r>
            <a:r>
              <a:rPr kumimoji="1" lang="en-US" altLang="ja-JP" sz="2400" dirty="0"/>
              <a:t>F</a:t>
            </a:r>
            <a:r>
              <a:rPr kumimoji="1" lang="ja-JP" altLang="en-US" sz="2400" dirty="0"/>
              <a:t>特が劣化。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もう一段増幅段を追加して伝達インピーダンスを稼ぐ。</a:t>
            </a:r>
            <a:endParaRPr kumimoji="1" lang="en-US" altLang="ja-JP" sz="24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24A7E9C-0ED1-FE38-0E63-BC2F9A2EBBAC}"/>
              </a:ext>
            </a:extLst>
          </p:cNvPr>
          <p:cNvSpPr/>
          <p:nvPr/>
        </p:nvSpPr>
        <p:spPr>
          <a:xfrm>
            <a:off x="5628653" y="4544542"/>
            <a:ext cx="475130" cy="564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4D1D68-8C0F-549E-0FA1-DEA7459F9EAC}"/>
              </a:ext>
            </a:extLst>
          </p:cNvPr>
          <p:cNvSpPr txBox="1"/>
          <p:nvPr/>
        </p:nvSpPr>
        <p:spPr>
          <a:xfrm>
            <a:off x="2788492" y="5386488"/>
            <a:ext cx="615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簡易的な設計をして可能性を模索する。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88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2D04-C861-6517-7B0B-15ACE356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回路構成・方針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64884-0266-D103-8BD2-4F692EE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CFD58-3BE2-A65B-378B-8DAF1C72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07645-F617-FDB4-03C8-CC607586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4D971-A450-6DAF-7820-757F7698C2C7}"/>
                  </a:ext>
                </a:extLst>
              </p:cNvPr>
              <p:cNvSpPr txBox="1"/>
              <p:nvPr/>
            </p:nvSpPr>
            <p:spPr>
              <a:xfrm>
                <a:off x="7200161" y="2034967"/>
                <a:ext cx="4733365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200" dirty="0"/>
                  <a:t>ベース接地は電圧利得が高いので</a:t>
                </a:r>
                <a:endParaRPr kumimoji="1" lang="en-US" altLang="ja-JP" sz="2200" dirty="0"/>
              </a:p>
              <a:p>
                <a:r>
                  <a:rPr kumimoji="1" lang="ja-JP" altLang="en-US" sz="2200" dirty="0"/>
                  <a:t>二段目はエミッタ接地を用いる。</a:t>
                </a:r>
                <a:endParaRPr kumimoji="1" lang="en-US" altLang="ja-JP" sz="2200" dirty="0"/>
              </a:p>
              <a:p>
                <a:endParaRPr lang="en-US" altLang="ja-JP" sz="2200" dirty="0"/>
              </a:p>
              <a:p>
                <a:r>
                  <a:rPr kumimoji="1" lang="ja-JP" altLang="en-US" sz="2200" dirty="0"/>
                  <a:t>乗算回路の入力は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1.2 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なので、</a:t>
                </a:r>
                <a:endParaRPr kumimoji="1" lang="en-US" altLang="ja-JP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=1.2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となるようにする。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時定数をなるべく下げるため抵抗値を小さくする。</a:t>
                </a:r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ある程度の電流が必要なのでベースエミッタ間電圧もある程度大きくして使う。</a:t>
                </a:r>
                <a:endParaRPr lang="en-US" altLang="ja-JP" sz="2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4D971-A450-6DAF-7820-757F7698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61" y="2034967"/>
                <a:ext cx="4733365" cy="3816429"/>
              </a:xfrm>
              <a:prstGeom prst="rect">
                <a:avLst/>
              </a:prstGeom>
              <a:blipFill>
                <a:blip r:embed="rId2"/>
                <a:stretch>
                  <a:fillRect l="-1673" t="-1118" r="-257" b="-22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83D13A03-A15E-F13A-B25B-AF19475A2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593741"/>
            <a:ext cx="6829308" cy="4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C6A7D-C020-E563-2DCF-EA2BA5FB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回路構成・方針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7D5701-A65A-D1DC-A72B-9A7DAC62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5F4879-3FE6-D310-7135-7FFD9ED0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B2B3C-85CA-3C35-7F42-03B714442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9D55C366-557C-0721-51D6-CFC3B35AE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3"/>
          <a:stretch/>
        </p:blipFill>
        <p:spPr>
          <a:xfrm>
            <a:off x="705770" y="1262193"/>
            <a:ext cx="5390230" cy="4333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82DD99-8D04-45C8-378C-76EA1A9872E6}"/>
                  </a:ext>
                </a:extLst>
              </p:cNvPr>
              <p:cNvSpPr txBox="1"/>
              <p:nvPr/>
            </p:nvSpPr>
            <p:spPr>
              <a:xfrm>
                <a:off x="1156446" y="5653414"/>
                <a:ext cx="49395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200" dirty="0"/>
                  <a:t>エミッタ接地単体での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82DD99-8D04-45C8-378C-76EA1A98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46" y="5653414"/>
                <a:ext cx="4939554" cy="430887"/>
              </a:xfrm>
              <a:prstGeom prst="rect">
                <a:avLst/>
              </a:prstGeom>
              <a:blipFill>
                <a:blip r:embed="rId3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D092183-0074-813F-93C9-2A8412E69995}"/>
                  </a:ext>
                </a:extLst>
              </p:cNvPr>
              <p:cNvSpPr txBox="1"/>
              <p:nvPr/>
            </p:nvSpPr>
            <p:spPr>
              <a:xfrm>
                <a:off x="6624916" y="2587205"/>
                <a:ext cx="519056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ベースエミッタ間電圧が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0.8 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より大きいところでは指数特性から外れる。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⇒簡易的にベースエミッタ間電圧をあらかじめ決めて使う。</a:t>
                </a:r>
                <a:endParaRPr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今回も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で使用することとした。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この時コレクタ電流は約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921 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200" dirty="0"/>
                  <a:t>だった。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D092183-0074-813F-93C9-2A8412E6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916" y="2587205"/>
                <a:ext cx="5190565" cy="2462213"/>
              </a:xfrm>
              <a:prstGeom prst="rect">
                <a:avLst/>
              </a:prstGeom>
              <a:blipFill>
                <a:blip r:embed="rId4"/>
                <a:stretch>
                  <a:fillRect l="-1528" t="-1485" r="-6933" b="-4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2D04-C861-6517-7B0B-15ACE356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回路構成・方針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64884-0266-D103-8BD2-4F692EE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CFD58-3BE2-A65B-378B-8DAF1C72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07645-F617-FDB4-03C8-CC607586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4D971-A450-6DAF-7820-757F7698C2C7}"/>
                  </a:ext>
                </a:extLst>
              </p:cNvPr>
              <p:cNvSpPr txBox="1"/>
              <p:nvPr/>
            </p:nvSpPr>
            <p:spPr>
              <a:xfrm>
                <a:off x="6756058" y="3227347"/>
                <a:ext cx="516783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200" dirty="0"/>
                  <a:t>の時</a:t>
                </a:r>
                <a:endParaRPr lang="en-US" altLang="ja-JP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=921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lang="ja-JP" altLang="en-US" sz="2200" dirty="0"/>
                  <a:t>である。</a:t>
                </a:r>
                <a:endParaRPr lang="en-US" altLang="ja-JP" sz="2200" dirty="0"/>
              </a:p>
              <a:p>
                <a:endParaRPr lang="en-US" altLang="ja-JP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200" dirty="0"/>
                  <a:t>として、直流バイアスを達成するためには各抵抗値を</a:t>
                </a:r>
                <a:endParaRPr lang="en-US" altLang="ja-JP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=870 </m:t>
                      </m:r>
                      <m:r>
                        <m:rPr>
                          <m:sty m:val="p"/>
                        </m:rPr>
                        <a:rPr lang="en-US" altLang="ja-JP" sz="2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ja-JP" sz="2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=540 </m:t>
                      </m:r>
                      <m:r>
                        <m:rPr>
                          <m:sty m:val="p"/>
                        </m:rPr>
                        <a:rPr lang="en-US" altLang="ja-JP" sz="2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ja-JP" sz="2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=650 </m:t>
                      </m:r>
                      <m:r>
                        <m:rPr>
                          <m:sty m:val="p"/>
                        </m:rPr>
                        <a:rPr lang="en-US" altLang="ja-JP" sz="2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lang="ja-JP" altLang="en-US" sz="2200" dirty="0"/>
                  <a:t>とした。</a:t>
                </a:r>
                <a:endParaRPr lang="en-US" altLang="ja-JP" sz="2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4D971-A450-6DAF-7820-757F7698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8" y="3227347"/>
                <a:ext cx="5167833" cy="3139321"/>
              </a:xfrm>
              <a:prstGeom prst="rect">
                <a:avLst/>
              </a:prstGeom>
              <a:blipFill>
                <a:blip r:embed="rId2"/>
                <a:stretch>
                  <a:fillRect l="-1533" t="-1165" r="-118" b="-3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A7A4784-D197-C016-7A42-01D6AD783924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7" name="図 6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83D13A03-A15E-F13A-B25B-AF19475A2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8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D7B1C-535F-E64A-A75A-7277A328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DB8F48-7071-4D12-6DE5-FE53BBCB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3CF796-AB92-34DE-31D1-EB4B2F0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84A87-88EC-0302-F937-F5BBDCDDA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8BBD769-C998-C166-7771-9AF7CE63B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1" y="1269758"/>
            <a:ext cx="7183876" cy="5028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1E07F9-A793-16D1-D26B-B3275566C804}"/>
                  </a:ext>
                </a:extLst>
              </p:cNvPr>
              <p:cNvSpPr txBox="1"/>
              <p:nvPr/>
            </p:nvSpPr>
            <p:spPr>
              <a:xfrm>
                <a:off x="7432834" y="2810433"/>
                <a:ext cx="448235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初段のみでの伝達インピーダンス</a:t>
                </a:r>
                <a:r>
                  <a:rPr lang="ja-JP" altLang="en-US" sz="2200" dirty="0"/>
                  <a:t>をシミュレーションした。</a:t>
                </a:r>
                <a:endParaRPr lang="en-US" altLang="ja-JP" sz="2200" dirty="0"/>
              </a:p>
              <a:p>
                <a:pPr algn="l"/>
                <a:r>
                  <a:rPr lang="ja-JP" altLang="en-US" sz="2200" dirty="0"/>
                  <a:t>ただし、この時後段は接続していない。</a:t>
                </a:r>
                <a:endParaRPr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初段はおよそ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800 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200" dirty="0"/>
                  <a:t>程度。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乗算回路の足は引っ張らなそう。</a:t>
                </a:r>
                <a:endParaRPr kumimoji="1" lang="en-US" altLang="ja-JP" sz="2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1E07F9-A793-16D1-D26B-B3275566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834" y="2810433"/>
                <a:ext cx="4482352" cy="2462213"/>
              </a:xfrm>
              <a:prstGeom prst="rect">
                <a:avLst/>
              </a:prstGeom>
              <a:blipFill>
                <a:blip r:embed="rId3"/>
                <a:stretch>
                  <a:fillRect l="-1766" t="-1733" b="-4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C1BCD-863A-61F5-DEA1-0865C41B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06DC5-CA22-14BA-E40E-C675D69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EC304-107C-7D57-64EF-3A247202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19CDC-ECD7-AC36-4BC1-7A5604745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1473E-EBEC-393F-2D07-AE4DFE381FF3}"/>
              </a:ext>
            </a:extLst>
          </p:cNvPr>
          <p:cNvSpPr txBox="1"/>
          <p:nvPr/>
        </p:nvSpPr>
        <p:spPr>
          <a:xfrm>
            <a:off x="7700682" y="2869286"/>
            <a:ext cx="4344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二段目の利得と位相特性。</a:t>
            </a:r>
            <a:endParaRPr kumimoji="1" lang="en-US" altLang="ja-JP" sz="2200" dirty="0"/>
          </a:p>
          <a:p>
            <a:pPr algn="l"/>
            <a:r>
              <a:rPr lang="ja-JP" altLang="en-US" sz="2200" dirty="0"/>
              <a:t>入力は理想的なテスト電圧源。</a:t>
            </a:r>
            <a:endParaRPr lang="en-US" altLang="ja-JP" sz="2200" dirty="0"/>
          </a:p>
          <a:p>
            <a:pPr algn="l"/>
            <a:r>
              <a:rPr lang="ja-JP" altLang="en-US" sz="2200" dirty="0"/>
              <a:t>出力は開放。</a:t>
            </a:r>
            <a:endParaRPr lang="en-US" altLang="ja-JP" sz="2200" dirty="0"/>
          </a:p>
          <a:p>
            <a:pPr algn="l"/>
            <a:endParaRPr lang="en-US" altLang="ja-JP" sz="2200" dirty="0"/>
          </a:p>
          <a:p>
            <a:pPr algn="l"/>
            <a:r>
              <a:rPr kumimoji="1" lang="ja-JP" altLang="en-US" sz="2200" dirty="0"/>
              <a:t>こちらも単体では乗算回路の足をぎりぎり引っ張らなそう。</a:t>
            </a:r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6DA5F438-1ABF-8625-DB23-56DFED9E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4" y="1216382"/>
            <a:ext cx="7272732" cy="50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9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12C2B-8620-E8D1-2CC5-3F58A82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BD85FE-568D-7692-5DB3-56CF76C6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2024/5/16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8EE05-308B-5E0F-385A-EBB76F74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351D2-89DB-35C0-A334-A8F179466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70222537-0027-9867-C865-AD4F4498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19959"/>
            <a:ext cx="7240182" cy="5068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544238C-B01D-0A08-FB74-A667683433F6}"/>
                  </a:ext>
                </a:extLst>
              </p:cNvPr>
              <p:cNvSpPr txBox="1"/>
              <p:nvPr/>
            </p:nvSpPr>
            <p:spPr>
              <a:xfrm>
                <a:off x="6853517" y="2383732"/>
                <a:ext cx="519056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初段と二段目を接続した際の特性。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ただし、二段目の出力は開放。</a:t>
                </a:r>
                <a:endParaRPr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遮断周波数が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200" dirty="0"/>
                  <a:t>桁程度落ちた。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伝達インピーダンスは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6.5 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200" dirty="0"/>
                  <a:t>程度で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もう少し欲しい。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初段の出力の周波数特性も落ちている。</a:t>
                </a:r>
                <a:endParaRPr kumimoji="1" lang="en-US" altLang="ja-JP" sz="2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544238C-B01D-0A08-FB74-A66768343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7" y="2383732"/>
                <a:ext cx="5190565" cy="2800767"/>
              </a:xfrm>
              <a:prstGeom prst="rect">
                <a:avLst/>
              </a:prstGeom>
              <a:blipFill>
                <a:blip r:embed="rId3"/>
                <a:stretch>
                  <a:fillRect l="-1526" t="-1525" r="-1878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77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6D2C8A88-B834-4EAD-9183-D7AB87B78B67}" vid="{26613721-0CEF-4F35-A053-88C89E2B8FB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151</TotalTime>
  <Words>547</Words>
  <Application>Microsoft Office PowerPoint</Application>
  <PresentationFormat>ワイド画面</PresentationFormat>
  <Paragraphs>111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Medium</vt:lpstr>
      <vt:lpstr>Arial</vt:lpstr>
      <vt:lpstr>Cambria Math</vt:lpstr>
      <vt:lpstr>Office テーマ</vt:lpstr>
      <vt:lpstr>2段TIAの検討</vt:lpstr>
      <vt:lpstr>目次</vt:lpstr>
      <vt:lpstr>目的</vt:lpstr>
      <vt:lpstr>回路構成・方針</vt:lpstr>
      <vt:lpstr>回路構成・方針</vt:lpstr>
      <vt:lpstr>回路構成・方針</vt:lpstr>
      <vt:lpstr>シミュレーション</vt:lpstr>
      <vt:lpstr>シミュレーション</vt:lpstr>
      <vt:lpstr>シミュレーション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2段TIAの検討</dc:title>
  <dc:creator>KOJIMAHIKARU</dc:creator>
  <cp:lastModifiedBy>KOJIMAHIKARU</cp:lastModifiedBy>
  <cp:revision>2</cp:revision>
  <dcterms:created xsi:type="dcterms:W3CDTF">2024-05-15T11:44:02Z</dcterms:created>
  <dcterms:modified xsi:type="dcterms:W3CDTF">2024-05-15T14:20:19Z</dcterms:modified>
</cp:coreProperties>
</file>