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imes Newer Roman" panose="00000500000000000000" pitchFamily="50" charset="0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2024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ce241002@meiji.ac.jp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  <a:lvl2pPr>
              <a:defRPr>
                <a:latin typeface="Times Newer Roman" panose="00000500000000000000" pitchFamily="50" charset="0"/>
              </a:defRPr>
            </a:lvl2pPr>
            <a:lvl3pPr>
              <a:defRPr>
                <a:latin typeface="Times Newer Roman" panose="00000500000000000000" pitchFamily="50" charset="0"/>
              </a:defRPr>
            </a:lvl3pPr>
            <a:lvl4pPr>
              <a:defRPr>
                <a:latin typeface="Times Newer Roman" panose="00000500000000000000" pitchFamily="50" charset="0"/>
              </a:defRPr>
            </a:lvl4pPr>
            <a:lvl5pPr>
              <a:defRPr>
                <a:latin typeface="Times Newer Roman" panose="00000500000000000000" pitchFamily="50" charset="0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2024/5/24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 Newer Roman" panose="00000500000000000000" pitchFamily="50" charset="0"/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段構成</a:t>
            </a:r>
            <a:r>
              <a:rPr kumimoji="1" lang="en-US" altLang="ja-JP" dirty="0"/>
              <a:t>TIA</a:t>
            </a:r>
            <a:r>
              <a:rPr kumimoji="1" lang="ja-JP" altLang="en-US" dirty="0"/>
              <a:t>の検討</a:t>
            </a:r>
            <a:br>
              <a:rPr kumimoji="1" lang="en-US" altLang="ja-JP" dirty="0"/>
            </a:br>
            <a:r>
              <a:rPr kumimoji="1" lang="ja-JP" altLang="en-US" sz="2400" dirty="0"/>
              <a:t>小信号解析による律速の原因究明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5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24</a:t>
            </a:r>
            <a:r>
              <a:rPr kumimoji="1" lang="ja-JP" altLang="en-US" dirty="0"/>
              <a:t>日　和田研</a:t>
            </a:r>
            <a:r>
              <a:rPr kumimoji="1" lang="en-US" altLang="ja-JP" dirty="0"/>
              <a:t>M1</a:t>
            </a:r>
            <a:r>
              <a:rPr kumimoji="1" lang="ja-JP" altLang="en-US" dirty="0"/>
              <a:t>　小島 光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C8656-E24A-0530-1D11-6977E360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0EC0D-6438-D0EF-229E-E991B321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48D07-B132-5B51-C7F1-2B5B4F86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6BB251-9E84-AE99-4CFF-D92DE6FF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B8DAE7-CC8D-5232-29C3-5BC14B48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AC3DF-9F4F-D204-D68D-FD44BE2B5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3713E7-D5B9-7790-DE72-D3AA0CDAB4EE}"/>
                  </a:ext>
                </a:extLst>
              </p:cNvPr>
              <p:cNvSpPr txBox="1"/>
              <p:nvPr/>
            </p:nvSpPr>
            <p:spPr>
              <a:xfrm>
                <a:off x="838200" y="1767840"/>
                <a:ext cx="10515600" cy="2939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とおけば、周波数特性は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の次数が大きいほど影響が強くなる。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⇒考慮すべき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の優先順位が分かるのでこれ以上全体は計算しないでおく。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は分母にある、周波数による影響</a:t>
                </a:r>
                <a:r>
                  <a:rPr lang="ja-JP" altLang="en-US" dirty="0">
                    <a:latin typeface="Times Newer Roman" panose="00000500000000000000" pitchFamily="50" charset="0"/>
                  </a:rPr>
                  <a:t>が</a:t>
                </a:r>
                <a:r>
                  <a:rPr kumimoji="1" lang="ja-JP" altLang="en-US" b="0" dirty="0">
                    <a:latin typeface="Times Newer Roman" panose="00000500000000000000" pitchFamily="50" charset="0"/>
                  </a:rPr>
                  <a:t>大きいと思われる項である。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はすべて容量であり、設計できる値ではない。現状の設計におけるパラメータは以下の通り。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93713E7-D5B9-7790-DE72-D3AA0CDA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7840"/>
                <a:ext cx="10515600" cy="2939651"/>
              </a:xfrm>
              <a:prstGeom prst="rect">
                <a:avLst/>
              </a:prstGeom>
              <a:blipFill>
                <a:blip r:embed="rId2"/>
                <a:stretch>
                  <a:fillRect l="-522" b="-2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123AFCC5-4A8D-0ACF-2F25-D98ABFE2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36" y="4742960"/>
            <a:ext cx="7173128" cy="16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1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E02B-1C96-5671-7178-B54E07C4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周波数による影響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11E87E-3C14-AE58-9D7C-D07A840B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4510E8-139C-5530-A4D8-9BA56C35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1BEBA-32DA-D9A0-3F03-F5A05FDB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54FCD8-6CC5-BE80-382B-790414F2C0AA}"/>
                  </a:ext>
                </a:extLst>
              </p:cNvPr>
              <p:cNvSpPr txBox="1"/>
              <p:nvPr/>
            </p:nvSpPr>
            <p:spPr>
              <a:xfrm>
                <a:off x="985024" y="1639257"/>
                <a:ext cx="10221951" cy="435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b="0" dirty="0"/>
                  <a:t>前ページより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=1.0254⋯×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−56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≈1.024×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−56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と求められた。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直流では伝達インピーダンス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なので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𝑖𝑒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2.1098⋯×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1.1201⋯×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kumimoji="1" lang="ja-JP" altLang="en-US" dirty="0">
                    <a:latin typeface="Times Newer Roman" panose="00000500000000000000" pitchFamily="50" charset="0"/>
                  </a:rPr>
                  <a:t>ここで遮断周波数を与えるのが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のみであるとすると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、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kumimoji="1" lang="ja-JP" altLang="en-US" dirty="0">
                    <a:latin typeface="Times Newer Roman" panose="00000500000000000000" pitchFamily="50" charset="0"/>
                  </a:rPr>
                  <a:t>分母が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倍、すなわち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で遮断周波数が決まる。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r>
                  <a:rPr kumimoji="1" lang="ja-JP" altLang="en-US" b="0" dirty="0">
                    <a:latin typeface="Times Newer Roman" panose="00000500000000000000" pitchFamily="50" charset="0"/>
                  </a:rPr>
                  <a:t>この時の遮断周波数を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と置くと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=4.127⋯×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≈412.7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と求まる。したがって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Times Newer Roman" panose="00000500000000000000" pitchFamily="50" charset="0"/>
                  </a:rPr>
                  <a:t>からは律速の原因はわからなかった。</a:t>
                </a:r>
                <a:endParaRPr kumimoji="1" lang="en-US" altLang="ja-JP" b="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A54FCD8-6CC5-BE80-382B-790414F2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24" y="1639257"/>
                <a:ext cx="10221951" cy="4356321"/>
              </a:xfrm>
              <a:prstGeom prst="rect">
                <a:avLst/>
              </a:prstGeom>
              <a:blipFill>
                <a:blip r:embed="rId2"/>
                <a:stretch>
                  <a:fillRect l="-537" t="-839" b="-11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82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EEB82-D17B-5961-9B37-99E17DFF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周波数による影響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143E6C-EEF9-AEAF-C551-C365A5E0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4637B0-5935-7916-7999-6F68DCB6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D6EBE-55ED-A109-6CB8-E6D11660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773F7F-55DA-A928-0811-2212A85E20FD}"/>
                  </a:ext>
                </a:extLst>
              </p:cNvPr>
              <p:cNvSpPr txBox="1"/>
              <p:nvPr/>
            </p:nvSpPr>
            <p:spPr>
              <a:xfrm>
                <a:off x="1059379" y="2277260"/>
                <a:ext cx="9701560" cy="3013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dirty="0">
                    <a:latin typeface="Times Newer Roman" panose="00000500000000000000" pitchFamily="50" charset="0"/>
                  </a:rPr>
                  <a:t>次に影響が大きいと思われるのは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である。前頁の結果より、今回の設計での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の値を計算すると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1.1201⋯×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1.120×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ja-JP" b="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kumimoji="1" lang="ja-JP" altLang="en-US" dirty="0">
                    <a:latin typeface="Times Newer Roman" panose="00000500000000000000" pitchFamily="50" charset="0"/>
                  </a:rPr>
                  <a:t>と求められる。</a:t>
                </a:r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この時の遮断周波数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は、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となるときであり、これは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ja-JP" altLang="en-US" dirty="0">
                    <a:latin typeface="Times Newer Roman" panose="00000500000000000000" pitchFamily="50" charset="0"/>
                  </a:rPr>
                  <a:t>となるときである。</a:t>
                </a:r>
                <a:r>
                  <a:rPr lang="ja-JP" altLang="en-US" dirty="0">
                    <a:latin typeface="Times Newer Roman" panose="00000500000000000000" pitchFamily="50" charset="0"/>
                  </a:rPr>
                  <a:t>したがって</a:t>
                </a:r>
                <a:endParaRPr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=1.3313⋯×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≈13.31 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dirty="0">
                    <a:latin typeface="Times Newer Roman" panose="00000500000000000000" pitchFamily="50" charset="0"/>
                  </a:rPr>
                  <a:t>計算上で求められた値はシミュレーション値よりも大きいがここが律速の原因と思われる。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773F7F-55DA-A928-0811-2212A85E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379" y="2277260"/>
                <a:ext cx="9701560" cy="3013710"/>
              </a:xfrm>
              <a:prstGeom prst="rect">
                <a:avLst/>
              </a:prstGeom>
              <a:blipFill>
                <a:blip r:embed="rId2"/>
                <a:stretch>
                  <a:fillRect l="-566" t="-1012" b="-2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10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01F6-B475-4BAD-BDF3-9CB00124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8091D7-4596-4BC6-E08F-199DA8CE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EECC4B-B3D4-E52C-901A-504B7D89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C3480E-175E-0FBE-1B0E-88F42EC79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E7D28DE-6BAB-706F-BD8B-5D809E50178D}"/>
                  </a:ext>
                </a:extLst>
              </p:cNvPr>
              <p:cNvSpPr txBox="1"/>
              <p:nvPr/>
            </p:nvSpPr>
            <p:spPr>
              <a:xfrm>
                <a:off x="799011" y="2030868"/>
                <a:ext cx="1059397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400" dirty="0">
                    <a:latin typeface="Times Newer Roman" panose="00000500000000000000" pitchFamily="50" charset="0"/>
                  </a:rPr>
                  <a:t>TIA</a:t>
                </a:r>
                <a:r>
                  <a:rPr kumimoji="1" lang="ja-JP" altLang="en-US" sz="2400" dirty="0">
                    <a:latin typeface="Times Newer Roman" panose="00000500000000000000" pitchFamily="50" charset="0"/>
                  </a:rPr>
                  <a:t>の伝達インピーダンスを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ja-JP" altLang="en-US" sz="2400" b="0" dirty="0">
                    <a:latin typeface="Times Newer Roman" panose="00000500000000000000" pitchFamily="50" charset="0"/>
                  </a:rPr>
                  <a:t>に関する多項式</a:t>
                </a:r>
                <a:r>
                  <a:rPr lang="en-US" altLang="ja-JP" sz="2400" b="0" dirty="0">
                    <a:latin typeface="Times Newer Roman" panose="00000500000000000000" pitchFamily="50" charset="0"/>
                  </a:rPr>
                  <a:t>/</a:t>
                </a:r>
                <a:r>
                  <a:rPr lang="ja-JP" altLang="en-US" sz="2400" dirty="0">
                    <a:latin typeface="Times Newer Roman" panose="00000500000000000000" pitchFamily="50" charset="0"/>
                  </a:rPr>
                  <a:t>多項式の形で表した。</a:t>
                </a:r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kumimoji="1"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sz="2400" dirty="0">
                    <a:latin typeface="Times Newer Roman" panose="00000500000000000000" pitchFamily="50" charset="0"/>
                  </a:rPr>
                  <a:t>その結果分母の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400" b="0" dirty="0">
                    <a:latin typeface="Times Newer Roman" panose="00000500000000000000" pitchFamily="50" charset="0"/>
                  </a:rPr>
                  <a:t>の項が周波数特性に影響を与えている可能性が示された。</a:t>
                </a:r>
                <a:endParaRPr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dirty="0">
                  <a:latin typeface="Times Newer Roman" panose="00000500000000000000" pitchFamily="50" charset="0"/>
                </a:endParaRPr>
              </a:p>
              <a:p>
                <a:pPr algn="l"/>
                <a:endParaRPr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2400" b="0" dirty="0">
                    <a:latin typeface="Times Newer Roman" panose="00000500000000000000" pitchFamily="50" charset="0"/>
                  </a:rPr>
                  <a:t>の係数は虚数なので、絶対値を小さくすることで</a:t>
                </a:r>
                <a:endParaRPr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:r>
                  <a:rPr lang="ja-JP" altLang="en-US" sz="2400" b="0" dirty="0">
                    <a:latin typeface="Times Newer Roman" panose="00000500000000000000" pitchFamily="50" charset="0"/>
                  </a:rPr>
                  <a:t>周波数特性を改善できると考えられる。</a:t>
                </a:r>
                <a:endParaRPr lang="en-US" altLang="ja-JP" sz="2400" b="0" dirty="0">
                  <a:latin typeface="Times Newer Roman" panose="00000500000000000000" pitchFamily="50" charset="0"/>
                </a:endParaRPr>
              </a:p>
              <a:p>
                <a:pPr algn="l"/>
                <a:endParaRPr kumimoji="1" lang="en-US" altLang="ja-JP" sz="2400" dirty="0">
                  <a:latin typeface="Times Newer Roman" panose="00000500000000000000" pitchFamily="50" charset="0"/>
                </a:endParaRPr>
              </a:p>
              <a:p>
                <a:pPr algn="ctr"/>
                <a:r>
                  <a:rPr kumimoji="1" lang="ja-JP" altLang="en-US" sz="2400" b="0" dirty="0">
                    <a:latin typeface="Times Newer Roman" panose="00000500000000000000" pitchFamily="50" charset="0"/>
                  </a:rPr>
                  <a:t>最も周波数特性を伸ばせる条件に付いて検討する。</a:t>
                </a:r>
                <a:endParaRPr kumimoji="1" lang="en-US" altLang="ja-JP" sz="2400" b="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E7D28DE-6BAB-706F-BD8B-5D809E501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1" y="2030868"/>
                <a:ext cx="10593977" cy="3416320"/>
              </a:xfrm>
              <a:prstGeom prst="rect">
                <a:avLst/>
              </a:prstGeom>
              <a:blipFill>
                <a:blip r:embed="rId2"/>
                <a:stretch>
                  <a:fillRect l="-863" t="-1783" r="-3797" b="-26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81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C6DD9-8F56-59D2-E6CC-B8933BF0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CD5546-44CE-FA17-F7ED-244B8D95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37B6DA-EBA9-B463-03FB-8D87ABBA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0BAF4-B1DA-6749-C3D5-F8D035966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7B0255-D908-8373-D96E-AF5868B5A2F4}"/>
              </a:ext>
            </a:extLst>
          </p:cNvPr>
          <p:cNvSpPr txBox="1"/>
          <p:nvPr/>
        </p:nvSpPr>
        <p:spPr>
          <a:xfrm>
            <a:off x="2794013" y="1410891"/>
            <a:ext cx="56692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背景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目的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回路構成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小信号等価回路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小信号解析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周波数による影響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Times Newer Roman" panose="00000500000000000000" pitchFamily="50" charset="0"/>
              </a:rPr>
              <a:t>まとめ</a:t>
            </a:r>
            <a:endParaRPr kumimoji="1" lang="ja-JP" altLang="en-US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CA330-F664-2626-2776-B7440527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4AB120-A8B3-E7FD-1BF6-76B43927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798419-5AF5-2C62-8B6C-AD85283F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C8AB3F-7C0E-0732-FA56-6CA0AC287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C46896-75B4-0320-CF49-A8779DD46371}"/>
              </a:ext>
            </a:extLst>
          </p:cNvPr>
          <p:cNvSpPr/>
          <p:nvPr/>
        </p:nvSpPr>
        <p:spPr>
          <a:xfrm>
            <a:off x="3116170" y="5408022"/>
            <a:ext cx="1201783" cy="592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3A9EBA-2C01-9A72-51F5-26CD5C7CACCF}"/>
              </a:ext>
            </a:extLst>
          </p:cNvPr>
          <p:cNvSpPr/>
          <p:nvPr/>
        </p:nvSpPr>
        <p:spPr>
          <a:xfrm>
            <a:off x="5425440" y="5408021"/>
            <a:ext cx="1201783" cy="592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TIA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17BF34-25FA-5835-F7C2-89315A03C772}"/>
              </a:ext>
            </a:extLst>
          </p:cNvPr>
          <p:cNvSpPr/>
          <p:nvPr/>
        </p:nvSpPr>
        <p:spPr>
          <a:xfrm>
            <a:off x="7734710" y="5390602"/>
            <a:ext cx="1201783" cy="5921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乗算回路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C78006F-D275-C5ED-4D58-15C0788D752F}"/>
              </a:ext>
            </a:extLst>
          </p:cNvPr>
          <p:cNvSpPr/>
          <p:nvPr/>
        </p:nvSpPr>
        <p:spPr>
          <a:xfrm>
            <a:off x="4510291" y="5521549"/>
            <a:ext cx="722811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5164D59-210C-3DC3-AC5B-DA6573FB3E23}"/>
              </a:ext>
            </a:extLst>
          </p:cNvPr>
          <p:cNvSpPr/>
          <p:nvPr/>
        </p:nvSpPr>
        <p:spPr>
          <a:xfrm>
            <a:off x="6819561" y="5521549"/>
            <a:ext cx="722811" cy="365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B9256A-AB80-630B-B033-B73C237A43F1}"/>
              </a:ext>
            </a:extLst>
          </p:cNvPr>
          <p:cNvSpPr txBox="1"/>
          <p:nvPr/>
        </p:nvSpPr>
        <p:spPr>
          <a:xfrm>
            <a:off x="1672046" y="2236292"/>
            <a:ext cx="8847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Times Newer Roman" panose="00000500000000000000" pitchFamily="50" charset="0"/>
              </a:rPr>
              <a:t>PD</a:t>
            </a:r>
            <a:r>
              <a:rPr kumimoji="1" lang="ja-JP" altLang="en-US" sz="2400" dirty="0">
                <a:latin typeface="Times Newer Roman" panose="00000500000000000000" pitchFamily="50" charset="0"/>
              </a:rPr>
              <a:t>の出力振幅と乗算回路の入力振幅は大きな差がある。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ctr"/>
            <a:endParaRPr lang="en-US" altLang="ja-JP" sz="2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ja-JP" altLang="en-US" sz="2400" dirty="0">
                <a:latin typeface="Times Newer Roman" panose="00000500000000000000" pitchFamily="50" charset="0"/>
              </a:rPr>
              <a:t>乗算器の</a:t>
            </a:r>
            <a:r>
              <a:rPr lang="ja-JP" altLang="en-US" sz="2400" dirty="0">
                <a:latin typeface="Times Newer Roman" panose="00000500000000000000" pitchFamily="50" charset="0"/>
              </a:rPr>
              <a:t>周波数特性を制限しないような</a:t>
            </a:r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が必要とされる。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ctr"/>
            <a:endParaRPr kumimoji="1" lang="en-US" altLang="ja-JP" sz="2400" dirty="0">
              <a:latin typeface="Times Newer Roman" panose="00000500000000000000" pitchFamily="50" charset="0"/>
            </a:endParaRPr>
          </a:p>
          <a:p>
            <a:pPr algn="ctr"/>
            <a:r>
              <a:rPr lang="en-US" altLang="ja-JP" sz="2400" dirty="0">
                <a:latin typeface="Times Newer Roman" panose="00000500000000000000" pitchFamily="50" charset="0"/>
              </a:rPr>
              <a:t>TIA</a:t>
            </a:r>
            <a:r>
              <a:rPr lang="ja-JP" altLang="en-US" sz="2400" dirty="0">
                <a:latin typeface="Times Newer Roman" panose="00000500000000000000" pitchFamily="50" charset="0"/>
              </a:rPr>
              <a:t>をベース接地増幅回路単体で構成する場合</a:t>
            </a:r>
            <a:endParaRPr lang="en-US" altLang="ja-JP" sz="2400" dirty="0">
              <a:latin typeface="Times Newer Roman" panose="00000500000000000000" pitchFamily="50" charset="0"/>
            </a:endParaRPr>
          </a:p>
          <a:p>
            <a:pPr algn="ctr"/>
            <a:r>
              <a:rPr kumimoji="1" lang="ja-JP" altLang="en-US" sz="2400" dirty="0">
                <a:latin typeface="Times Newer Roman" panose="00000500000000000000" pitchFamily="50" charset="0"/>
              </a:rPr>
              <a:t>伝達インピーダンスと周波数特性を両立できない可能性がある。</a:t>
            </a:r>
            <a:endParaRPr kumimoji="1" lang="en-US" altLang="ja-JP" sz="24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31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75E9A-95A8-64D9-7FFA-71C73F3D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CEA8B2-641E-0DC3-9995-49198064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2024/5/24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9B5EB5-AE1B-B523-7916-E6AC11AD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A354B-46AD-21F0-5566-0A69CE0F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C06F2-C97C-0D66-F490-E55B21CFF748}"/>
              </a:ext>
            </a:extLst>
          </p:cNvPr>
          <p:cNvSpPr txBox="1"/>
          <p:nvPr/>
        </p:nvSpPr>
        <p:spPr>
          <a:xfrm>
            <a:off x="1436914" y="3016484"/>
            <a:ext cx="9318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800" dirty="0">
                <a:latin typeface="Times Newer Roman" panose="00000500000000000000" pitchFamily="50" charset="0"/>
              </a:rPr>
              <a:t>二段構成の</a:t>
            </a:r>
            <a:r>
              <a:rPr kumimoji="1" lang="en-US" altLang="ja-JP" sz="2800" dirty="0">
                <a:latin typeface="Times Newer Roman" panose="00000500000000000000" pitchFamily="50" charset="0"/>
              </a:rPr>
              <a:t>TIA(</a:t>
            </a:r>
            <a:r>
              <a:rPr kumimoji="1" lang="ja-JP" altLang="en-US" sz="2800" dirty="0">
                <a:latin typeface="Times Newer Roman" panose="00000500000000000000" pitchFamily="50" charset="0"/>
              </a:rPr>
              <a:t>ベース接地</a:t>
            </a:r>
            <a:r>
              <a:rPr kumimoji="1" lang="en-US" altLang="ja-JP" sz="2800" dirty="0">
                <a:latin typeface="Times Newer Roman" panose="00000500000000000000" pitchFamily="50" charset="0"/>
              </a:rPr>
              <a:t>+</a:t>
            </a:r>
            <a:r>
              <a:rPr kumimoji="1" lang="ja-JP" altLang="en-US" sz="2800" dirty="0">
                <a:latin typeface="Times Newer Roman" panose="00000500000000000000" pitchFamily="50" charset="0"/>
              </a:rPr>
              <a:t>ソース接地</a:t>
            </a:r>
            <a:r>
              <a:rPr kumimoji="1" lang="en-US" altLang="ja-JP" sz="2800" dirty="0">
                <a:latin typeface="Times Newer Roman" panose="00000500000000000000" pitchFamily="50" charset="0"/>
              </a:rPr>
              <a:t>)</a:t>
            </a:r>
            <a:r>
              <a:rPr lang="ja-JP" altLang="en-US" sz="2800" dirty="0">
                <a:latin typeface="Times Newer Roman" panose="00000500000000000000" pitchFamily="50" charset="0"/>
              </a:rPr>
              <a:t>での</a:t>
            </a:r>
            <a:endParaRPr lang="en-US" altLang="ja-JP" sz="2800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sz="2800" dirty="0">
                <a:latin typeface="Times Newer Roman" panose="00000500000000000000" pitchFamily="50" charset="0"/>
              </a:rPr>
              <a:t>周波数特性について検討する。</a:t>
            </a:r>
            <a:endParaRPr kumimoji="1" lang="en-US" altLang="ja-JP" sz="2800" dirty="0">
              <a:latin typeface="Times Newer Roma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0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 descr="グラフ&#10;&#10;自動的に生成された説明">
            <a:extLst>
              <a:ext uri="{FF2B5EF4-FFF2-40B4-BE49-F238E27FC236}">
                <a16:creationId xmlns:a16="http://schemas.microsoft.com/office/drawing/2014/main" id="{0B435E2A-B27A-1F24-747E-7ED04BB3C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07" y="3280514"/>
            <a:ext cx="4638813" cy="324716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9821446-8212-7138-B2ED-FA4EEF97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回路構成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065B3-D090-3D1C-9FE9-913462C9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04014D-AA08-EFC1-39E1-57E01701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FA67D-BCFA-6170-2173-9B866A32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36351A-BF72-E48A-89AF-3D6713C6F687}"/>
              </a:ext>
            </a:extLst>
          </p:cNvPr>
          <p:cNvSpPr txBox="1"/>
          <p:nvPr/>
        </p:nvSpPr>
        <p:spPr>
          <a:xfrm>
            <a:off x="7325740" y="1171030"/>
            <a:ext cx="3735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左が現在検討中の</a:t>
            </a:r>
            <a:r>
              <a:rPr kumimoji="1" lang="en-US" altLang="ja-JP" dirty="0">
                <a:latin typeface="Times Newer Roman" panose="00000500000000000000" pitchFamily="50" charset="0"/>
              </a:rPr>
              <a:t>TIA</a:t>
            </a:r>
            <a:r>
              <a:rPr kumimoji="1" lang="ja-JP" altLang="en-US" dirty="0">
                <a:latin typeface="Times Newer Roman" panose="00000500000000000000" pitchFamily="50" charset="0"/>
              </a:rPr>
              <a:t>。</a:t>
            </a:r>
            <a:endParaRPr kumimoji="1" lang="en-US" altLang="ja-JP" dirty="0">
              <a:latin typeface="Times Newer Roman" panose="00000500000000000000" pitchFamily="50" charset="0"/>
            </a:endParaRPr>
          </a:p>
          <a:p>
            <a:pPr algn="l"/>
            <a:endParaRPr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各々は単体で</a:t>
            </a:r>
            <a:r>
              <a:rPr lang="en-US" altLang="ja-JP" dirty="0">
                <a:latin typeface="Times Newer Roman" panose="00000500000000000000" pitchFamily="50" charset="0"/>
              </a:rPr>
              <a:t>30 GHz</a:t>
            </a:r>
            <a:r>
              <a:rPr lang="ja-JP" altLang="en-US" dirty="0">
                <a:latin typeface="Times Newer Roman" panose="00000500000000000000" pitchFamily="50" charset="0"/>
              </a:rPr>
              <a:t>程度の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dirty="0">
                <a:latin typeface="Times Newer Roman" panose="00000500000000000000" pitchFamily="50" charset="0"/>
              </a:rPr>
              <a:t>遮断周波数だが、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dirty="0">
                <a:latin typeface="Times Newer Roman" panose="00000500000000000000" pitchFamily="50" charset="0"/>
              </a:rPr>
              <a:t>二つを接続すると数</a:t>
            </a:r>
            <a:r>
              <a:rPr lang="en-US" altLang="ja-JP" dirty="0">
                <a:latin typeface="Times Newer Roman" panose="00000500000000000000" pitchFamily="50" charset="0"/>
              </a:rPr>
              <a:t>GHz</a:t>
            </a:r>
            <a:r>
              <a:rPr lang="ja-JP" altLang="en-US" dirty="0">
                <a:latin typeface="Times Newer Roman" panose="00000500000000000000" pitchFamily="50" charset="0"/>
              </a:rPr>
              <a:t>に落ちる。</a:t>
            </a:r>
            <a:endParaRPr lang="en-US" altLang="ja-JP" dirty="0">
              <a:latin typeface="Times Newer Roman" panose="00000500000000000000" pitchFamily="50" charset="0"/>
            </a:endParaRPr>
          </a:p>
          <a:p>
            <a:pPr algn="l"/>
            <a:endParaRPr kumimoji="1"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lang="ja-JP" altLang="en-US" dirty="0">
                <a:latin typeface="Times Newer Roman" panose="00000500000000000000" pitchFamily="50" charset="0"/>
              </a:rPr>
              <a:t>今回はその原因を考えた。</a:t>
            </a:r>
            <a:endParaRPr kumimoji="1" lang="en-US" altLang="ja-JP" dirty="0">
              <a:latin typeface="Times Newer Roman" panose="00000500000000000000" pitchFamily="50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1C7DD00-E715-F8A5-616F-05EE4F458473}"/>
              </a:ext>
            </a:extLst>
          </p:cNvPr>
          <p:cNvGrpSpPr/>
          <p:nvPr/>
        </p:nvGrpSpPr>
        <p:grpSpPr>
          <a:xfrm>
            <a:off x="370853" y="1593741"/>
            <a:ext cx="6829308" cy="4698883"/>
            <a:chOff x="370853" y="1593741"/>
            <a:chExt cx="6829308" cy="4698883"/>
          </a:xfrm>
        </p:grpSpPr>
        <p:pic>
          <p:nvPicPr>
            <p:cNvPr id="8" name="図 7" descr="グラフィカル ユーザー インターフェイス, アプリケーション, Teams&#10;&#10;自動的に生成された説明">
              <a:extLst>
                <a:ext uri="{FF2B5EF4-FFF2-40B4-BE49-F238E27FC236}">
                  <a16:creationId xmlns:a16="http://schemas.microsoft.com/office/drawing/2014/main" id="{28B7AD97-6BB5-0C4D-4B40-48ADAD526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53" y="1593741"/>
              <a:ext cx="6829308" cy="46988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79D9855-48B4-9AAB-E955-7F9AC89DF5F3}"/>
                    </a:ext>
                  </a:extLst>
                </p:cNvPr>
                <p:cNvSpPr txBox="1"/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870 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E91EF77-FD5C-ABE2-F004-7E61412E4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1" y="1828800"/>
                  <a:ext cx="11385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32FF21F1-BEFB-DEDA-F210-3A997A287F8E}"/>
                    </a:ext>
                  </a:extLst>
                </p:cNvPr>
                <p:cNvSpPr txBox="1"/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DC630FF0-8D8B-F132-C4D6-9106500D6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940" y="4558735"/>
                  <a:ext cx="11385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F2E4AB1-7771-3C16-ADD8-CB75B04BB621}"/>
                    </a:ext>
                  </a:extLst>
                </p:cNvPr>
                <p:cNvSpPr txBox="1"/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67654C6-7F66-235E-EDD3-22E03478E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10" y="1828800"/>
                  <a:ext cx="11385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1DE460C3-62B8-1924-CDC8-C47C32E05A05}"/>
                    </a:ext>
                  </a:extLst>
                </p:cNvPr>
                <p:cNvSpPr txBox="1"/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0.9 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BC0AD-D630-3B14-61A9-C401AFB30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73" y="2903775"/>
                  <a:ext cx="11385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B9EFCE72-8467-D126-A607-343EF30011D9}"/>
                    </a:ext>
                  </a:extLst>
                </p:cNvPr>
                <p:cNvSpPr txBox="1"/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B0A3484E-929A-193A-763B-C890F8EE2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609" y="2858015"/>
                  <a:ext cx="113851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877B7C4A-BC65-C29D-CE51-98434642308D}"/>
                    </a:ext>
                  </a:extLst>
                </p:cNvPr>
                <p:cNvSpPr txBox="1"/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1.5 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CA5DDE1E-E061-4338-BCA6-A582A8B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11" y="3335860"/>
                  <a:ext cx="11385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3E3F740-6090-0F34-0C2E-B3B25951FFB9}"/>
                    </a:ext>
                  </a:extLst>
                </p:cNvPr>
                <p:cNvSpPr txBox="1"/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0.6 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954DEBC-BFF6-6C24-ED26-78AE8F73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667" y="4097785"/>
                  <a:ext cx="113851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48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2714B-97A8-B3B9-9ACD-E2F1781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小信号等価回路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911C36-9D8A-3C29-1F46-8383130D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641F9F-7F37-69D5-9EBC-1DEFB964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E9292-FD05-6D2C-D31F-CEBC4EB5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5B9E26D9-1D34-0F8A-56DE-C61DF031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53" y="1203289"/>
            <a:ext cx="5341519" cy="2749569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48C2E6-B0ED-D9A4-9EE6-6F2B7971A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446" y="3009795"/>
            <a:ext cx="8545139" cy="3355147"/>
          </a:xfrm>
          <a:prstGeom prst="rect">
            <a:avLst/>
          </a:prstGeom>
        </p:spPr>
      </p:pic>
      <p:sp>
        <p:nvSpPr>
          <p:cNvPr id="10" name="矢印: 下 9">
            <a:extLst>
              <a:ext uri="{FF2B5EF4-FFF2-40B4-BE49-F238E27FC236}">
                <a16:creationId xmlns:a16="http://schemas.microsoft.com/office/drawing/2014/main" id="{31E9E8FE-3468-8332-FF9B-5C03C68D39AC}"/>
              </a:ext>
            </a:extLst>
          </p:cNvPr>
          <p:cNvSpPr/>
          <p:nvPr/>
        </p:nvSpPr>
        <p:spPr>
          <a:xfrm rot="18798753">
            <a:off x="4637372" y="3103642"/>
            <a:ext cx="573741" cy="7317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180AA0-A0D4-48B5-B35B-B1705583C167}"/>
              </a:ext>
            </a:extLst>
          </p:cNvPr>
          <p:cNvSpPr txBox="1"/>
          <p:nvPr/>
        </p:nvSpPr>
        <p:spPr>
          <a:xfrm>
            <a:off x="5934152" y="1428028"/>
            <a:ext cx="406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左図のようにベースエミッタ間、ベースコレクタ間の寄生容量を</a:t>
            </a:r>
            <a:endParaRPr kumimoji="1" lang="en-US" altLang="ja-JP" dirty="0">
              <a:latin typeface="Times Newer Roman" panose="00000500000000000000" pitchFamily="50" charset="0"/>
            </a:endParaRPr>
          </a:p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小信号等価回路に含めた。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505209-67B8-C9DE-BE18-60E17065E17D}"/>
              </a:ext>
            </a:extLst>
          </p:cNvPr>
          <p:cNvSpPr txBox="1"/>
          <p:nvPr/>
        </p:nvSpPr>
        <p:spPr>
          <a:xfrm>
            <a:off x="1158240" y="4914486"/>
            <a:ext cx="254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Times Newer Roman" panose="00000500000000000000" pitchFamily="50" charset="0"/>
              </a:rPr>
              <a:t>上の等価回路を簡約化すると右のように考えられる。</a:t>
            </a:r>
          </a:p>
        </p:txBody>
      </p:sp>
    </p:spTree>
    <p:extLst>
      <p:ext uri="{BB962C8B-B14F-4D97-AF65-F5344CB8AC3E}">
        <p14:creationId xmlns:p14="http://schemas.microsoft.com/office/powerpoint/2010/main" val="27582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FB311-479D-7DE2-51E5-574FDC0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544B42-5049-545C-698F-D1778D19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C36B-37B8-45D6-8767-4308DDCA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D6A86D-3FA9-BB68-C9E6-61453A836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6" name="図 5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88235701-E25B-3FF0-9DEE-2A84F686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0" y="2923491"/>
            <a:ext cx="7933765" cy="311509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DA4DB7-3E32-CE56-EFCB-06C7326C8FFA}"/>
              </a:ext>
            </a:extLst>
          </p:cNvPr>
          <p:cNvGrpSpPr/>
          <p:nvPr/>
        </p:nvGrpSpPr>
        <p:grpSpPr>
          <a:xfrm>
            <a:off x="1066800" y="1494127"/>
            <a:ext cx="10058399" cy="1029769"/>
            <a:chOff x="1586753" y="1374086"/>
            <a:chExt cx="10058399" cy="1029769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320FBCDE-7E64-4AD1-ABE5-DF2A4412262C}"/>
                </a:ext>
              </a:extLst>
            </p:cNvPr>
            <p:cNvGrpSpPr/>
            <p:nvPr/>
          </p:nvGrpSpPr>
          <p:grpSpPr>
            <a:xfrm>
              <a:off x="2626657" y="1374086"/>
              <a:ext cx="9018495" cy="1029769"/>
              <a:chOff x="1586752" y="1311333"/>
              <a:chExt cx="9018495" cy="10297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/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𝑃𝐷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dirty="0">
                      <a:latin typeface="Times Newer Roman" panose="00000500000000000000" pitchFamily="50" charset="0"/>
                    </a:endParaRPr>
                  </a:p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}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𝑗𝑒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kumimoji="1" lang="ja-JP" altLang="en-US" dirty="0">
                      <a:latin typeface="Times Newer Roman" panose="00000500000000000000" pitchFamily="50" charset="0"/>
                    </a:endParaRPr>
                  </a:p>
                </p:txBody>
              </p:sp>
            </mc:Choice>
            <mc:Fallback xmlns="">
              <p:sp>
                <p:nvSpPr>
                  <p:cNvPr id="7" name="テキスト ボックス 6">
                    <a:extLst>
                      <a:ext uri="{FF2B5EF4-FFF2-40B4-BE49-F238E27FC236}">
                        <a16:creationId xmlns:a16="http://schemas.microsoft.com/office/drawing/2014/main" id="{EF382724-3DB5-B571-FFB7-2202C6C043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6752" y="1311333"/>
                    <a:ext cx="9018495" cy="1029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0947" b="-8934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左中かっこ 7">
                <a:extLst>
                  <a:ext uri="{FF2B5EF4-FFF2-40B4-BE49-F238E27FC236}">
                    <a16:creationId xmlns:a16="http://schemas.microsoft.com/office/drawing/2014/main" id="{6ACA0775-57E6-3898-3134-880D42ACD511}"/>
                  </a:ext>
                </a:extLst>
              </p:cNvPr>
              <p:cNvSpPr/>
              <p:nvPr/>
            </p:nvSpPr>
            <p:spPr>
              <a:xfrm>
                <a:off x="1766047" y="1311333"/>
                <a:ext cx="233082" cy="10297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802DCC-B725-E21D-856C-5097E3F74734}"/>
                </a:ext>
              </a:extLst>
            </p:cNvPr>
            <p:cNvSpPr txBox="1"/>
            <p:nvPr/>
          </p:nvSpPr>
          <p:spPr>
            <a:xfrm>
              <a:off x="1586753" y="1719511"/>
              <a:ext cx="1156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latin typeface="Times Newer Roman" panose="00000500000000000000" pitchFamily="50" charset="0"/>
                </a:rPr>
                <a:t>KCL</a:t>
              </a:r>
              <a:r>
                <a:rPr kumimoji="1" lang="ja-JP" altLang="en-US" dirty="0">
                  <a:latin typeface="Times Newer Roman" panose="00000500000000000000" pitchFamily="50" charset="0"/>
                </a:rPr>
                <a:t>より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9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CBA94-CE4D-283C-1BB7-C7E44002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7025A8-D3D7-EBE6-7E92-749A1D87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BFBB5-F3C0-2027-98D2-088B646A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9F4DE5-3A5C-51C9-8013-D0F8909FE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Wave Signal Processing Circuit Laboratory,  Meiji University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C265373-B539-B93F-6BEA-A66FB65775C2}"/>
              </a:ext>
            </a:extLst>
          </p:cNvPr>
          <p:cNvGrpSpPr/>
          <p:nvPr/>
        </p:nvGrpSpPr>
        <p:grpSpPr>
          <a:xfrm>
            <a:off x="1103718" y="1290288"/>
            <a:ext cx="9049870" cy="1029769"/>
            <a:chOff x="1371600" y="2754346"/>
            <a:chExt cx="9049870" cy="1029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/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𝑃𝐷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dirty="0">
                    <a:latin typeface="Times Newer Roman" panose="00000500000000000000" pitchFamily="50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𝑗𝑐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𝑗𝑒</m:t>
                                        </m:r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𝑗𝑐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dirty="0">
                    <a:latin typeface="Times Newer Roman" panose="00000500000000000000" pitchFamily="50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1400ADA0-278D-F6C0-1C0F-2271543CB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975" y="2754346"/>
                  <a:ext cx="9018495" cy="1029769"/>
                </a:xfrm>
                <a:prstGeom prst="rect">
                  <a:avLst/>
                </a:prstGeom>
                <a:blipFill>
                  <a:blip r:embed="rId2"/>
                  <a:stretch>
                    <a:fillRect t="-60947" b="-8934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>
              <a:extLst>
                <a:ext uri="{FF2B5EF4-FFF2-40B4-BE49-F238E27FC236}">
                  <a16:creationId xmlns:a16="http://schemas.microsoft.com/office/drawing/2014/main" id="{DD08B3B4-A959-830F-9ADC-5689A37EBBFF}"/>
                </a:ext>
              </a:extLst>
            </p:cNvPr>
            <p:cNvSpPr/>
            <p:nvPr/>
          </p:nvSpPr>
          <p:spPr>
            <a:xfrm>
              <a:off x="1371600" y="2754346"/>
              <a:ext cx="233082" cy="102976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/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𝑃𝐷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}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𝑗𝑒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9A0AB17-C408-A3EF-D1CE-A34358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8" y="2435590"/>
                <a:ext cx="9048688" cy="1634550"/>
              </a:xfrm>
              <a:prstGeom prst="rect">
                <a:avLst/>
              </a:prstGeom>
              <a:blipFill>
                <a:blip r:embed="rId3"/>
                <a:stretch>
                  <a:fillRect b="-563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6D9769C1-291F-1E68-A425-FF65DB85284C}"/>
              </a:ext>
            </a:extLst>
          </p:cNvPr>
          <p:cNvSpPr/>
          <p:nvPr/>
        </p:nvSpPr>
        <p:spPr>
          <a:xfrm>
            <a:off x="1135093" y="2592742"/>
            <a:ext cx="233082" cy="14773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/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altLang="ja-JP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>
                    <a:latin typeface="Times Newer Roman" panose="00000500000000000000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𝑗𝑐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r>
                  <a:rPr lang="ja-JP" altLang="en-US" dirty="0">
                    <a:latin typeface="Times Newer Roman" panose="00000500000000000000" pitchFamily="50" charset="0"/>
                  </a:rPr>
                  <a:t>と置くと</a:t>
                </a:r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A46B49-C5B2-44CC-3565-439220683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3" y="4183749"/>
                <a:ext cx="10843994" cy="668645"/>
              </a:xfrm>
              <a:prstGeom prst="rect">
                <a:avLst/>
              </a:prstGeom>
              <a:blipFill>
                <a:blip r:embed="rId4"/>
                <a:stretch>
                  <a:fillRect l="-506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/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kumimoji="1" lang="en-US" altLang="ja-JP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7F49D32-A472-4B30-A9EC-89D0B4847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8" y="4776470"/>
                <a:ext cx="9048688" cy="1582484"/>
              </a:xfrm>
              <a:prstGeom prst="rect">
                <a:avLst/>
              </a:prstGeom>
              <a:blipFill>
                <a:blip r:embed="rId5"/>
                <a:stretch>
                  <a:fillRect b="-583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69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1D06-A31A-68AD-9C65-87C458F3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小信号解析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0D8AC4-9B37-6EE8-519D-34C0AFA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2024/5/24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C53AF1-4ED1-3ADC-697A-7E4B3558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9AF9ED-EFFA-023D-4D7C-0AA2E712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/>
              <p:nvPr/>
            </p:nvSpPr>
            <p:spPr>
              <a:xfrm>
                <a:off x="133350" y="2011859"/>
                <a:ext cx="11925300" cy="3150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altLang="ja-JP" sz="1200" b="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  <m:r>
                                    <a:rPr kumimoji="1"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kumimoji="1" lang="en-US" altLang="ja-JP" sz="1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2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𝑗𝑐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200" i="1" dirty="0">
                  <a:latin typeface="Times Newer Roman" panose="00000500000000000000" pitchFamily="50" charset="0"/>
                </a:endParaRPr>
              </a:p>
              <a:p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𝑗𝑐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𝑐𝑒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"/>
                                      <m:endChr m:val="}"/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𝑐𝑒</m:t>
                                                  </m:r>
                                                  <m:r>
                                                    <a:rPr lang="en-US" altLang="ja-JP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ja-JP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"/>
                              <m:endChr m:val="}"/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𝑗𝑐</m:t>
                                      </m:r>
                                      <m: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ja-JP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𝑗𝑐</m:t>
                                          </m:r>
                                          <m:r>
                                            <a:rPr lang="en-US" altLang="ja-JP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𝑗𝑐</m:t>
                              </m:r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-US" altLang="ja-JP" sz="1200" dirty="0">
                  <a:latin typeface="Times Newer Roman" panose="00000500000000000000" pitchFamily="50" charset="0"/>
                </a:endParaRPr>
              </a:p>
              <a:p>
                <a:endParaRPr lang="en-US" altLang="ja-JP" sz="1200" dirty="0">
                  <a:latin typeface="Times Newer Roman" panose="00000500000000000000" pitchFamily="50" charset="0"/>
                </a:endParaRPr>
              </a:p>
              <a:p>
                <a:r>
                  <a:rPr lang="ja-JP" altLang="en-US" sz="1200" dirty="0">
                    <a:latin typeface="Times Newer Roman" panose="00000500000000000000" pitchFamily="50" charset="0"/>
                  </a:rPr>
                  <a:t>分母はすべて</a:t>
                </a:r>
                <a:r>
                  <a:rPr lang="en-US" altLang="ja-JP" sz="1200" dirty="0">
                    <a:latin typeface="Times Newer Roman" panose="00000500000000000000" pitchFamily="50" charset="0"/>
                  </a:rPr>
                  <a:t>4</a:t>
                </a:r>
                <a:r>
                  <a:rPr lang="ja-JP" altLang="en-US" sz="1200" dirty="0">
                    <a:latin typeface="Times Newer Roman" panose="00000500000000000000" pitchFamily="50" charset="0"/>
                  </a:rPr>
                  <a:t>次のコンダクタンスの和、分子は</a:t>
                </a:r>
                <a:r>
                  <a:rPr lang="en-US" altLang="ja-JP" sz="1200" dirty="0">
                    <a:latin typeface="Times Newer Roman" panose="00000500000000000000" pitchFamily="50" charset="0"/>
                  </a:rPr>
                  <a:t>3</a:t>
                </a:r>
                <a:r>
                  <a:rPr lang="ja-JP" altLang="en-US" sz="1200" dirty="0">
                    <a:latin typeface="Times Newer Roman" panose="00000500000000000000" pitchFamily="50" charset="0"/>
                  </a:rPr>
                  <a:t>次のコンダクタンスの和になっている。</a:t>
                </a:r>
                <a:endParaRPr lang="en-US" altLang="ja-JP" sz="1200" dirty="0">
                  <a:latin typeface="Times Newer Roman" panose="00000500000000000000" pitchFamily="50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D38E9B7-C254-46F8-FCEF-87CE4AB9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" y="2011859"/>
                <a:ext cx="11925300" cy="3150927"/>
              </a:xfrm>
              <a:prstGeom prst="rect">
                <a:avLst/>
              </a:prstGeom>
              <a:blipFill>
                <a:blip r:embed="rId2"/>
                <a:stretch>
                  <a:fillRect l="-51" t="-9478" b="-61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1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kumimoji="1" dirty="0">
            <a:latin typeface="Times Newer Roman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B9D22E92-26FD-49C4-8F32-81C7869BB9A3}" vid="{C695C887-2EA8-40B3-A9F2-7F39666193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1687</TotalTime>
  <Words>971</Words>
  <Application>Microsoft Office PowerPoint</Application>
  <PresentationFormat>ワイド画面</PresentationFormat>
  <Paragraphs>152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Medium</vt:lpstr>
      <vt:lpstr>Arial</vt:lpstr>
      <vt:lpstr>Cambria Math</vt:lpstr>
      <vt:lpstr>Times Newer Roman</vt:lpstr>
      <vt:lpstr>Office テーマ</vt:lpstr>
      <vt:lpstr>2段構成TIAの検討 小信号解析による律速の原因究明</vt:lpstr>
      <vt:lpstr>目次</vt:lpstr>
      <vt:lpstr>背景</vt:lpstr>
      <vt:lpstr>目的</vt:lpstr>
      <vt:lpstr>回路構成</vt:lpstr>
      <vt:lpstr>小信号等価回路</vt:lpstr>
      <vt:lpstr>小信号解析</vt:lpstr>
      <vt:lpstr>小信号解析</vt:lpstr>
      <vt:lpstr>小信号解析</vt:lpstr>
      <vt:lpstr>小信号解析</vt:lpstr>
      <vt:lpstr>周波数による影響</vt:lpstr>
      <vt:lpstr>周波数による影響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2段構成TIAの検討</dc:title>
  <dc:creator>KOJIMAHIKARU</dc:creator>
  <cp:lastModifiedBy>KOJIMAHIKARU</cp:lastModifiedBy>
  <cp:revision>13</cp:revision>
  <dcterms:created xsi:type="dcterms:W3CDTF">2024-05-19T15:53:20Z</dcterms:created>
  <dcterms:modified xsi:type="dcterms:W3CDTF">2024-06-03T13:48:11Z</dcterms:modified>
</cp:coreProperties>
</file>