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2024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M1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ce241002@meiji.ac.jp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er Roman" panose="00000500000000000000" pitchFamily="50" charset="0"/>
              </a:defRPr>
            </a:lvl1pPr>
          </a:lstStyle>
          <a:p>
            <a:fld id="{203C9804-C8AB-4143-9EFE-FE2E71D25AB2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484FB3D3-4FE7-40EB-A4E0-08D3132B391A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D34CE5D1-668A-46FE-A6B7-F240F1B3C238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  <a:lvl2pPr>
              <a:defRPr>
                <a:latin typeface="Times Newer Roman" panose="00000500000000000000" pitchFamily="50" charset="0"/>
              </a:defRPr>
            </a:lvl2pPr>
            <a:lvl3pPr>
              <a:defRPr>
                <a:latin typeface="Times Newer Roman" panose="00000500000000000000" pitchFamily="50" charset="0"/>
              </a:defRPr>
            </a:lvl3pPr>
            <a:lvl4pPr>
              <a:defRPr>
                <a:latin typeface="Times Newer Roman" panose="00000500000000000000" pitchFamily="50" charset="0"/>
              </a:defRPr>
            </a:lvl4pPr>
            <a:lvl5pPr>
              <a:defRPr>
                <a:latin typeface="Times Newer Roman" panose="00000500000000000000" pitchFamily="50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1DEED3BA-7097-4B2C-A318-F8E87588725C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27D81AAE-D92A-488B-AD5F-6CC189CD4228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8B32ACDB-5313-47D2-9A94-49127979F1F5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3BF0DF59-A2C4-4C46-9566-FF3884DFAE48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1630D038-A7C2-4BB4-AF18-03C61B566ED7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CB761051-C772-4AE1-9E2D-2FBBB6DE4A0A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2D85CCDF-4DC2-42FD-B84F-EDCF403FB68C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099A877-5B70-42E8-A5E2-D456EE8839B7}" type="datetime1">
              <a:rPr lang="ja-JP" altLang="en-US" smtClean="0"/>
              <a:t>2024/6/4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latin typeface="Times Newer Roman" panose="00000500000000000000" pitchFamily="50" charset="0"/>
              </a:rPr>
              <a:t>2024/06/03</a:t>
            </a:r>
            <a:r>
              <a:rPr lang="en-US" altLang="ja-JP" dirty="0">
                <a:latin typeface="Times Newer Roman" panose="00000500000000000000" pitchFamily="50" charset="0"/>
              </a:rPr>
              <a:t>	Kojima Hikaru</a:t>
            </a:r>
            <a:endParaRPr kumimoji="1" lang="ja-JP" altLang="en-US" dirty="0">
              <a:latin typeface="Times Newer Roman" panose="00000500000000000000" pitchFamily="50" charset="0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DC8656-E24A-0530-1D11-6977E360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45C-A439-4E4C-95CC-28201D29BF95}" type="datetime1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C0EC0D-6438-D0EF-229E-E991B321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753E5-31D6-D0F7-1D37-8F20E211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Double Stage 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B31DAE-8AC0-EB4A-0ECB-78CF5345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ED0656-2A66-7059-18DE-EB746B15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4CAD3B-2298-86F5-39C3-01AC9394A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25" name="図 24" descr="グラフ&#10;&#10;自動的に生成された説明">
            <a:extLst>
              <a:ext uri="{FF2B5EF4-FFF2-40B4-BE49-F238E27FC236}">
                <a16:creationId xmlns:a16="http://schemas.microsoft.com/office/drawing/2014/main" id="{C1062D06-EFF8-D21D-DE36-96213D69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64" y="1140956"/>
            <a:ext cx="6022407" cy="4215686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E0CB9B1-52B6-3613-48E7-BCAAA961D2CD}"/>
              </a:ext>
            </a:extLst>
          </p:cNvPr>
          <p:cNvGrpSpPr/>
          <p:nvPr/>
        </p:nvGrpSpPr>
        <p:grpSpPr>
          <a:xfrm>
            <a:off x="-978336" y="1140956"/>
            <a:ext cx="5441577" cy="4407795"/>
            <a:chOff x="-242047" y="1165412"/>
            <a:chExt cx="6279374" cy="4948517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FB6DA1F4-C274-6331-4856-B5799D3070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89707" y="1340728"/>
              <a:ext cx="6127034" cy="4215686"/>
              <a:chOff x="370853" y="1593741"/>
              <a:chExt cx="6829308" cy="4698883"/>
            </a:xfrm>
          </p:grpSpPr>
          <p:pic>
            <p:nvPicPr>
              <p:cNvPr id="16" name="図 15" descr="グラフィカル ユーザー インターフェイス, アプリケーション, Teams&#10;&#10;自動的に生成された説明">
                <a:extLst>
                  <a:ext uri="{FF2B5EF4-FFF2-40B4-BE49-F238E27FC236}">
                    <a16:creationId xmlns:a16="http://schemas.microsoft.com/office/drawing/2014/main" id="{B204FB9A-0F16-DA88-C312-1571C187C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853" y="1593741"/>
                <a:ext cx="6829308" cy="4698883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0C69815E-685E-7638-87B0-B4FDA2210919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940" y="1828800"/>
                    <a:ext cx="1138517" cy="4191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870 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0C69815E-685E-7638-87B0-B4FDA22109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940" y="1828800"/>
                    <a:ext cx="1138517" cy="4191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34BEADBA-AE4A-CFB2-0545-0DB713081970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940" y="4558734"/>
                    <a:ext cx="1138517" cy="4191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34BEADBA-AE4A-CFB2-0545-0DB7130819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940" y="4558734"/>
                    <a:ext cx="1138517" cy="4191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07C15392-6B47-77B0-3D3D-7532B77C06B8}"/>
                      </a:ext>
                    </a:extLst>
                  </p:cNvPr>
                  <p:cNvSpPr txBox="1"/>
                  <p:nvPr/>
                </p:nvSpPr>
                <p:spPr>
                  <a:xfrm>
                    <a:off x="5813610" y="1828800"/>
                    <a:ext cx="1138517" cy="4191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19" name="テキスト ボックス 18">
                    <a:extLst>
                      <a:ext uri="{FF2B5EF4-FFF2-40B4-BE49-F238E27FC236}">
                        <a16:creationId xmlns:a16="http://schemas.microsoft.com/office/drawing/2014/main" id="{07C15392-6B47-77B0-3D3D-7532B77C0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3610" y="1828800"/>
                    <a:ext cx="1138517" cy="41917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C8C48BCD-9F03-CF5E-772C-5740E69231FF}"/>
                      </a:ext>
                    </a:extLst>
                  </p:cNvPr>
                  <p:cNvSpPr txBox="1"/>
                  <p:nvPr/>
                </p:nvSpPr>
                <p:spPr>
                  <a:xfrm>
                    <a:off x="3017173" y="2903775"/>
                    <a:ext cx="1138517" cy="4191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0.9 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C8C48BCD-9F03-CF5E-772C-5740E69231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7173" y="2903775"/>
                    <a:ext cx="1138517" cy="41917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DA1F8A7A-141A-A78D-F187-290F315F4F0A}"/>
                      </a:ext>
                    </a:extLst>
                  </p:cNvPr>
                  <p:cNvSpPr txBox="1"/>
                  <p:nvPr/>
                </p:nvSpPr>
                <p:spPr>
                  <a:xfrm>
                    <a:off x="5813609" y="2858015"/>
                    <a:ext cx="1138517" cy="4191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1.2 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DA1F8A7A-141A-A78D-F187-290F315F4F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3609" y="2858015"/>
                    <a:ext cx="1138517" cy="41917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121DE2DF-9F21-FFD3-DF22-21680E7B22DA}"/>
                      </a:ext>
                    </a:extLst>
                  </p:cNvPr>
                  <p:cNvSpPr txBox="1"/>
                  <p:nvPr/>
                </p:nvSpPr>
                <p:spPr>
                  <a:xfrm>
                    <a:off x="490211" y="3335860"/>
                    <a:ext cx="1138517" cy="4191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1.5 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121DE2DF-9F21-FFD3-DF22-21680E7B22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211" y="3335860"/>
                    <a:ext cx="1138517" cy="41917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C24FCBED-171C-BD63-1450-3980509251D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0667" y="4097785"/>
                    <a:ext cx="1138517" cy="4191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0.6 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C24FCBED-171C-BD63-1450-3980509251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0667" y="4097785"/>
                    <a:ext cx="1138517" cy="41917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F8775CF6-638C-5D17-2C84-B7950243D03B}"/>
                </a:ext>
              </a:extLst>
            </p:cNvPr>
            <p:cNvSpPr/>
            <p:nvPr/>
          </p:nvSpPr>
          <p:spPr>
            <a:xfrm>
              <a:off x="-242047" y="1165412"/>
              <a:ext cx="4168588" cy="4948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E722B23-6675-CBC3-701C-B328FFEBCE39}"/>
              </a:ext>
            </a:extLst>
          </p:cNvPr>
          <p:cNvSpPr txBox="1"/>
          <p:nvPr/>
        </p:nvSpPr>
        <p:spPr>
          <a:xfrm>
            <a:off x="1765787" y="2650030"/>
            <a:ext cx="141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input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B8099AD-4508-3F1E-B7F1-02AE3B96E704}"/>
              </a:ext>
            </a:extLst>
          </p:cNvPr>
          <p:cNvSpPr txBox="1"/>
          <p:nvPr/>
        </p:nvSpPr>
        <p:spPr>
          <a:xfrm>
            <a:off x="1596652" y="1327042"/>
            <a:ext cx="141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VCC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4422550-D9DE-71B3-655D-1A476D04CBD5}"/>
              </a:ext>
            </a:extLst>
          </p:cNvPr>
          <p:cNvSpPr txBox="1"/>
          <p:nvPr/>
        </p:nvSpPr>
        <p:spPr>
          <a:xfrm>
            <a:off x="1707473" y="4179793"/>
            <a:ext cx="141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er Roman" panose="00000500000000000000" pitchFamily="50" charset="0"/>
              </a:rPr>
              <a:t>GND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3907E15-E140-8146-E351-BB46B4B9F573}"/>
              </a:ext>
            </a:extLst>
          </p:cNvPr>
          <p:cNvSpPr txBox="1"/>
          <p:nvPr/>
        </p:nvSpPr>
        <p:spPr>
          <a:xfrm>
            <a:off x="1564384" y="5458887"/>
            <a:ext cx="9063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Times Newer Roman" panose="00000500000000000000" pitchFamily="50" charset="0"/>
              </a:rPr>
              <a:t>This is a second stage of frequency characteristic.</a:t>
            </a:r>
          </a:p>
          <a:p>
            <a:pPr algn="ctr"/>
            <a:r>
              <a:rPr lang="en-US" altLang="ja-JP" sz="2400" dirty="0">
                <a:latin typeface="Times Newer Roman" panose="00000500000000000000" pitchFamily="50" charset="0"/>
              </a:rPr>
              <a:t>This cutoff frequency is 10 GHz ordered.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46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022C9-AD3A-6BB2-5EF7-AB28C0A8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Index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7E32CD-A3D1-007B-55AD-10FF21A7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7A816D-EBA5-E566-BC07-0877E5BF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D3BA-7097-4B2C-A318-F8E87588725C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168896-E89C-6DE8-2CE1-731B86D2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2B4627-2912-878C-DD39-73B514B79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703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E250-5969-92B1-DFF8-793A5EBC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E4CF12-6DCA-D3C5-29B2-2647FBC6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FDF4A8-1AA2-F10F-2D3E-1F3EE04F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7654A7-2EA0-58BF-672C-2E1E76E11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D9EE37F-17D4-9E87-023C-EF2ED8057046}"/>
              </a:ext>
            </a:extLst>
          </p:cNvPr>
          <p:cNvGrpSpPr/>
          <p:nvPr/>
        </p:nvGrpSpPr>
        <p:grpSpPr>
          <a:xfrm>
            <a:off x="3164266" y="1434102"/>
            <a:ext cx="5863468" cy="2432104"/>
            <a:chOff x="3361765" y="1514784"/>
            <a:chExt cx="5863468" cy="2432104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64401CA9-5015-3562-5544-78E2BAB43642}"/>
                </a:ext>
              </a:extLst>
            </p:cNvPr>
            <p:cNvGrpSpPr/>
            <p:nvPr/>
          </p:nvGrpSpPr>
          <p:grpSpPr>
            <a:xfrm>
              <a:off x="3361765" y="1813288"/>
              <a:ext cx="4365812" cy="2133600"/>
              <a:chOff x="1819836" y="2259106"/>
              <a:chExt cx="4365812" cy="2133600"/>
            </a:xfrm>
          </p:grpSpPr>
          <p:pic>
            <p:nvPicPr>
              <p:cNvPr id="12" name="図 11" descr="グラフィカル ユーザー インターフェイス, アプリケーション, Teams&#10;&#10;自動的に生成された説明">
                <a:extLst>
                  <a:ext uri="{FF2B5EF4-FFF2-40B4-BE49-F238E27FC236}">
                    <a16:creationId xmlns:a16="http://schemas.microsoft.com/office/drawing/2014/main" id="{5014AB41-F2EC-82BC-E4AE-878A19544E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245" r="78047" b="31154"/>
              <a:stretch/>
            </p:blipFill>
            <p:spPr>
              <a:xfrm>
                <a:off x="3155577" y="2259106"/>
                <a:ext cx="3030071" cy="2133600"/>
              </a:xfrm>
              <a:prstGeom prst="rect">
                <a:avLst/>
              </a:prstGeom>
            </p:spPr>
          </p:pic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65F40094-6AC5-DDC7-B560-F9B9C1094687}"/>
                  </a:ext>
                </a:extLst>
              </p:cNvPr>
              <p:cNvSpPr/>
              <p:nvPr/>
            </p:nvSpPr>
            <p:spPr>
              <a:xfrm>
                <a:off x="1819836" y="2770094"/>
                <a:ext cx="1470212" cy="365124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10C4768-ACE4-C4AC-3B68-BE7AF106F4CE}"/>
                </a:ext>
              </a:extLst>
            </p:cNvPr>
            <p:cNvCxnSpPr/>
            <p:nvPr/>
          </p:nvCxnSpPr>
          <p:spPr>
            <a:xfrm>
              <a:off x="3863789" y="1991572"/>
              <a:ext cx="8337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4903F0FD-602E-6E8C-FDD9-21DB03D6348D}"/>
                </a:ext>
              </a:extLst>
            </p:cNvPr>
            <p:cNvCxnSpPr/>
            <p:nvPr/>
          </p:nvCxnSpPr>
          <p:spPr>
            <a:xfrm>
              <a:off x="8130989" y="2816325"/>
              <a:ext cx="8337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B681E4D-BB7B-FF6D-C3B4-1C1B088C1B03}"/>
                </a:ext>
              </a:extLst>
            </p:cNvPr>
            <p:cNvSpPr txBox="1"/>
            <p:nvPr/>
          </p:nvSpPr>
          <p:spPr>
            <a:xfrm>
              <a:off x="3756213" y="1514784"/>
              <a:ext cx="869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input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7CC7466-6A27-CB57-3FDC-D0E427AF6C50}"/>
                </a:ext>
              </a:extLst>
            </p:cNvPr>
            <p:cNvSpPr txBox="1"/>
            <p:nvPr/>
          </p:nvSpPr>
          <p:spPr>
            <a:xfrm>
              <a:off x="8130989" y="2446993"/>
              <a:ext cx="1094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output</a:t>
              </a:r>
              <a:endParaRPr kumimoji="1" lang="ja-JP" altLang="en-US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5DE6B7-5850-19F3-35CB-55514FE1534D}"/>
              </a:ext>
            </a:extLst>
          </p:cNvPr>
          <p:cNvSpPr txBox="1"/>
          <p:nvPr/>
        </p:nvSpPr>
        <p:spPr>
          <a:xfrm>
            <a:off x="914124" y="4122357"/>
            <a:ext cx="10201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er Roman" panose="00000500000000000000" pitchFamily="50" charset="0"/>
              </a:rPr>
              <a:t>Reserver is a</a:t>
            </a:r>
            <a:r>
              <a:rPr lang="ja-JP" altLang="en-US" sz="2000" dirty="0">
                <a:latin typeface="Times Newer Roman" panose="00000500000000000000" pitchFamily="50" charset="0"/>
              </a:rPr>
              <a:t> </a:t>
            </a:r>
            <a:r>
              <a:rPr lang="en-US" altLang="ja-JP" sz="2000" dirty="0">
                <a:latin typeface="Times Newer Roman" panose="00000500000000000000" pitchFamily="50" charset="0"/>
              </a:rPr>
              <a:t>device</a:t>
            </a:r>
            <a:r>
              <a:rPr lang="ja-JP" altLang="en-US" sz="2000" dirty="0">
                <a:latin typeface="Times Newer Roman" panose="00000500000000000000" pitchFamily="50" charset="0"/>
              </a:rPr>
              <a:t> </a:t>
            </a:r>
            <a:r>
              <a:rPr lang="en-US" altLang="ja-JP" sz="2000" dirty="0">
                <a:latin typeface="Times Newer Roman" panose="00000500000000000000" pitchFamily="50" charset="0"/>
              </a:rPr>
              <a:t>that</a:t>
            </a:r>
            <a:r>
              <a:rPr lang="ja-JP" altLang="en-US" sz="2000" dirty="0">
                <a:latin typeface="Times Newer Roman" panose="00000500000000000000" pitchFamily="50" charset="0"/>
              </a:rPr>
              <a:t> </a:t>
            </a:r>
            <a:r>
              <a:rPr lang="en-US" altLang="ja-JP" sz="2000" dirty="0">
                <a:latin typeface="Times Newer Roman" panose="00000500000000000000" pitchFamily="50" charset="0"/>
              </a:rPr>
              <a:t>work</a:t>
            </a:r>
            <a:r>
              <a:rPr lang="ja-JP" altLang="en-US" sz="2000" dirty="0">
                <a:latin typeface="Times Newer Roman" panose="00000500000000000000" pitchFamily="50" charset="0"/>
              </a:rPr>
              <a:t> </a:t>
            </a:r>
            <a:r>
              <a:rPr lang="en-US" altLang="ja-JP" sz="2000" dirty="0">
                <a:latin typeface="Times Newer Roman" panose="00000500000000000000" pitchFamily="50" charset="0"/>
              </a:rPr>
              <a:t>as</a:t>
            </a:r>
            <a:r>
              <a:rPr lang="ja-JP" altLang="en-US" sz="2000" dirty="0">
                <a:latin typeface="Times Newer Roman" panose="00000500000000000000" pitchFamily="50" charset="0"/>
              </a:rPr>
              <a:t> </a:t>
            </a:r>
            <a:r>
              <a:rPr lang="en-US" altLang="ja-JP" sz="2000" dirty="0">
                <a:latin typeface="Times Newer Roman" panose="00000500000000000000" pitchFamily="50" charset="0"/>
              </a:rPr>
              <a:t>a</a:t>
            </a:r>
            <a:r>
              <a:rPr lang="ja-JP" altLang="en-US" sz="2000" dirty="0">
                <a:latin typeface="Times Newer Roman" panose="00000500000000000000" pitchFamily="50" charset="0"/>
              </a:rPr>
              <a:t> </a:t>
            </a:r>
            <a:r>
              <a:rPr lang="en-US" altLang="ja-JP" sz="2000" dirty="0">
                <a:latin typeface="Times Newer Roman" panose="00000500000000000000" pitchFamily="50" charset="0"/>
              </a:rPr>
              <a:t>neural network by physical phenomenon.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er Roman" panose="00000500000000000000" pitchFamily="50" charset="0"/>
              </a:rPr>
              <a:t>Reflecting and interfering input light in the photonic reserver made that it store the state of a short time ago.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F7A8C5E-7FC9-A458-E201-DA154D4B2FF3}"/>
              </a:ext>
            </a:extLst>
          </p:cNvPr>
          <p:cNvSpPr txBox="1"/>
          <p:nvPr/>
        </p:nvSpPr>
        <p:spPr>
          <a:xfrm>
            <a:off x="959223" y="5558595"/>
            <a:ext cx="10273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Times Newer Roman" panose="00000500000000000000" pitchFamily="50" charset="0"/>
              </a:rPr>
              <a:t>It seems that photonic reserver can predict chaotic-signal </a:t>
            </a:r>
          </a:p>
          <a:p>
            <a:pPr algn="ctr"/>
            <a:r>
              <a:rPr kumimoji="1" lang="en-US" altLang="ja-JP" sz="2400" dirty="0">
                <a:latin typeface="Times Newer Roman" panose="00000500000000000000" pitchFamily="50" charset="0"/>
              </a:rPr>
              <a:t>and real-time graphic processing.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29436AA4-5E85-61AB-9AD8-C731955BEFB6}"/>
              </a:ext>
            </a:extLst>
          </p:cNvPr>
          <p:cNvSpPr/>
          <p:nvPr/>
        </p:nvSpPr>
        <p:spPr>
          <a:xfrm>
            <a:off x="5862917" y="4940564"/>
            <a:ext cx="466165" cy="4638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79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81AF98-8657-1488-89E3-53FAD326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AEA6F2-2D3A-2C15-B3D3-E668DB3B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815DE4-677A-A19D-2EFE-CCAD8732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278FCA-7A10-0ECA-5DFF-9EA733498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7EFCAD3C-1827-BE51-64A9-9FE0FE63E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9" y="1310658"/>
            <a:ext cx="7552959" cy="494691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5E859F-B0A2-8C2A-7B46-DA140D8772F7}"/>
              </a:ext>
            </a:extLst>
          </p:cNvPr>
          <p:cNvSpPr txBox="1"/>
          <p:nvPr/>
        </p:nvSpPr>
        <p:spPr>
          <a:xfrm>
            <a:off x="6297790" y="2154418"/>
            <a:ext cx="53345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Reserver’s output is sum-of-product.</a:t>
            </a:r>
          </a:p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Reserver’s learning is only learning of weight of sum-of-product.</a:t>
            </a:r>
          </a:p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So </a:t>
            </a:r>
            <a:r>
              <a:rPr lang="en-US" altLang="ja-JP" sz="2400" dirty="0" err="1">
                <a:latin typeface="Times Newer Roman" panose="00000500000000000000" pitchFamily="50" charset="0"/>
              </a:rPr>
              <a:t>reserver’s</a:t>
            </a:r>
            <a:r>
              <a:rPr lang="en-US" altLang="ja-JP" sz="2400" dirty="0">
                <a:latin typeface="Times Newer Roman" panose="00000500000000000000" pitchFamily="50" charset="0"/>
              </a:rPr>
              <a:t> learning cost is fewer than machine learning.</a:t>
            </a:r>
          </a:p>
          <a:p>
            <a:pPr algn="l"/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However, it is difficult for light to calculate sum-of-product.</a:t>
            </a: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⇒</a:t>
            </a:r>
            <a:r>
              <a:rPr lang="en-US" altLang="ja-JP" sz="2400" dirty="0">
                <a:latin typeface="Times Newer Roman" panose="00000500000000000000" pitchFamily="50" charset="0"/>
              </a:rPr>
              <a:t>only this part, calculate in electronic circuits.</a:t>
            </a:r>
          </a:p>
        </p:txBody>
      </p:sp>
    </p:spTree>
    <p:extLst>
      <p:ext uri="{BB962C8B-B14F-4D97-AF65-F5344CB8AC3E}">
        <p14:creationId xmlns:p14="http://schemas.microsoft.com/office/powerpoint/2010/main" val="327137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3C173-39E8-E623-DF41-A7E2589D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037290-FAA2-BD81-0023-8DE4968B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6AD828-42BC-4C1A-B7C5-D04FA567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ECEEE-BB66-7948-2D1B-FB6F287E3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BC444494-93DF-616A-62EE-900EBD840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0603"/>
            <a:ext cx="8342292" cy="429417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8D5F2C-D62E-5A15-19EA-270AACBED1F2}"/>
              </a:ext>
            </a:extLst>
          </p:cNvPr>
          <p:cNvSpPr txBox="1"/>
          <p:nvPr/>
        </p:nvSpPr>
        <p:spPr>
          <a:xfrm>
            <a:off x="7483165" y="4237880"/>
            <a:ext cx="456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>
                <a:latin typeface="Times Newer Roman" panose="00000500000000000000" pitchFamily="50" charset="0"/>
              </a:rPr>
              <a:t>This is a proposing analog multiplying circuit.</a:t>
            </a:r>
          </a:p>
          <a:p>
            <a:pPr algn="l"/>
            <a:r>
              <a:rPr lang="en-US" altLang="ja-JP" sz="2000" dirty="0">
                <a:latin typeface="Times Newer Roman" panose="00000500000000000000" pitchFamily="50" charset="0"/>
              </a:rPr>
              <a:t>It</a:t>
            </a:r>
            <a:r>
              <a:rPr lang="ja-JP" altLang="en-US" sz="2000" dirty="0">
                <a:latin typeface="Times Newer Roman" panose="00000500000000000000" pitchFamily="50" charset="0"/>
              </a:rPr>
              <a:t> </a:t>
            </a:r>
            <a:r>
              <a:rPr lang="en-US" altLang="ja-JP" sz="2000" dirty="0">
                <a:latin typeface="Times Newer Roman" panose="00000500000000000000" pitchFamily="50" charset="0"/>
              </a:rPr>
              <a:t>modified gilbert multiplier for expand output amplitude.</a:t>
            </a:r>
          </a:p>
        </p:txBody>
      </p:sp>
    </p:spTree>
    <p:extLst>
      <p:ext uri="{BB962C8B-B14F-4D97-AF65-F5344CB8AC3E}">
        <p14:creationId xmlns:p14="http://schemas.microsoft.com/office/powerpoint/2010/main" val="199073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B5D5D-3212-BDF8-F053-95E696D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urpose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5FC2C9-0FE7-5F5B-7D07-05D01CAD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6BB94D-C45B-36D4-E6C8-B2867432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62090-30B5-FE31-EA84-FE8FC98C5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23AA4FE4-34B6-F32F-EE65-09E0DFB86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4" y="1332164"/>
            <a:ext cx="6402907" cy="419367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6DF4E2-37C0-E84C-9BA1-ACC19198D9FF}"/>
              </a:ext>
            </a:extLst>
          </p:cNvPr>
          <p:cNvSpPr/>
          <p:nvPr/>
        </p:nvSpPr>
        <p:spPr>
          <a:xfrm>
            <a:off x="2115671" y="2438400"/>
            <a:ext cx="1013011" cy="275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E0E15F5-BE2F-6AE8-CF35-DFBEF0716693}"/>
              </a:ext>
            </a:extLst>
          </p:cNvPr>
          <p:cNvSpPr txBox="1"/>
          <p:nvPr/>
        </p:nvSpPr>
        <p:spPr>
          <a:xfrm>
            <a:off x="5404114" y="2438400"/>
            <a:ext cx="64029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Photonic </a:t>
            </a:r>
            <a:r>
              <a:rPr lang="en-US" altLang="ja-JP" sz="2400" dirty="0" err="1">
                <a:latin typeface="Times Newer Roman" panose="00000500000000000000" pitchFamily="50" charset="0"/>
              </a:rPr>
              <a:t>reserver</a:t>
            </a:r>
            <a:r>
              <a:rPr lang="en-US" altLang="ja-JP" sz="2400" dirty="0">
                <a:latin typeface="Times Newer Roman" panose="00000500000000000000" pitchFamily="50" charset="0"/>
              </a:rPr>
              <a:t> output by light and multiplier’s input is voltage.</a:t>
            </a:r>
          </a:p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So, we need photo-diode.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But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the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output amplitude is smaller than multiplier’s input.</a:t>
            </a:r>
          </a:p>
          <a:p>
            <a:pPr algn="l"/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⇒</a:t>
            </a:r>
            <a:r>
              <a:rPr lang="en-US" altLang="ja-JP" sz="2400" dirty="0">
                <a:latin typeface="Times Newer Roman" panose="00000500000000000000" pitchFamily="50" charset="0"/>
              </a:rPr>
              <a:t>It is necessary to photonic-electronic translator and amplifier that have dimension of resister.</a:t>
            </a:r>
          </a:p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This name is TIA(Trans-Impedance Amplifier)</a:t>
            </a:r>
          </a:p>
        </p:txBody>
      </p:sp>
    </p:spTree>
    <p:extLst>
      <p:ext uri="{BB962C8B-B14F-4D97-AF65-F5344CB8AC3E}">
        <p14:creationId xmlns:p14="http://schemas.microsoft.com/office/powerpoint/2010/main" val="322585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77B63-8533-A8CC-32BA-C2C95A3E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Single stage </a:t>
            </a:r>
            <a:r>
              <a:rPr kumimoji="1" lang="en-US" altLang="ja-JP" dirty="0"/>
              <a:t>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009E91-5C5F-07D8-7957-776FCC8A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BE9A0D-51A5-7D4B-3BBE-A2C81F3A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11DC7C-7172-6C9C-2001-9BE76AC38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26EDE35-3D11-F541-38DD-3307CCD90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34" y="1425542"/>
            <a:ext cx="3785624" cy="467259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E1B5D7-C499-29E1-FD68-2BC142977F51}"/>
              </a:ext>
            </a:extLst>
          </p:cNvPr>
          <p:cNvSpPr txBox="1"/>
          <p:nvPr/>
        </p:nvSpPr>
        <p:spPr>
          <a:xfrm>
            <a:off x="5800164" y="2527389"/>
            <a:ext cx="60063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Photo-diode is a device of current output and multiplier’s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input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is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voltage,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so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TIA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needs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current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input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and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voltage</a:t>
            </a:r>
            <a:r>
              <a:rPr lang="ja-JP" altLang="en-US" sz="2400" dirty="0">
                <a:latin typeface="Times Newer Roman" panose="00000500000000000000" pitchFamily="50" charset="0"/>
              </a:rPr>
              <a:t> </a:t>
            </a:r>
            <a:r>
              <a:rPr lang="en-US" altLang="ja-JP" sz="2400" dirty="0">
                <a:latin typeface="Times Newer Roman" panose="00000500000000000000" pitchFamily="50" charset="0"/>
              </a:rPr>
              <a:t>output.</a:t>
            </a:r>
          </a:p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That is a reason why common-base amplifier is used for TIA.</a:t>
            </a:r>
          </a:p>
          <a:p>
            <a:pPr algn="l"/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But this topology is trade-off between trance-impedance and bandwidth.</a:t>
            </a:r>
          </a:p>
        </p:txBody>
      </p:sp>
    </p:spTree>
    <p:extLst>
      <p:ext uri="{BB962C8B-B14F-4D97-AF65-F5344CB8AC3E}">
        <p14:creationId xmlns:p14="http://schemas.microsoft.com/office/powerpoint/2010/main" val="179327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529AD-2E91-4F83-D9C6-77D49B7C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Double Stage 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6C598D-37D7-B53C-4620-5204582E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97D079-4D0B-75D4-297A-9340BC28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2303CE-4C74-2304-1943-C107A18F5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F8DECF3-C933-12BD-15CC-DF7D18DA4C58}"/>
              </a:ext>
            </a:extLst>
          </p:cNvPr>
          <p:cNvGrpSpPr/>
          <p:nvPr/>
        </p:nvGrpSpPr>
        <p:grpSpPr>
          <a:xfrm>
            <a:off x="370853" y="1593741"/>
            <a:ext cx="6829308" cy="4698883"/>
            <a:chOff x="370853" y="1593741"/>
            <a:chExt cx="6829308" cy="4698883"/>
          </a:xfrm>
        </p:grpSpPr>
        <p:pic>
          <p:nvPicPr>
            <p:cNvPr id="7" name="図 6" descr="グラフィカル ユーザー インターフェイス, アプリケーション, Teams&#10;&#10;自動的に生成された説明">
              <a:extLst>
                <a:ext uri="{FF2B5EF4-FFF2-40B4-BE49-F238E27FC236}">
                  <a16:creationId xmlns:a16="http://schemas.microsoft.com/office/drawing/2014/main" id="{35761942-FEF9-2D33-616B-5FF3D9312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853" y="1593741"/>
              <a:ext cx="6829308" cy="46988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B5F6DDC9-0D4A-763C-5EFA-32186058C451}"/>
                    </a:ext>
                  </a:extLst>
                </p:cNvPr>
                <p:cNvSpPr txBox="1"/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870 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E91EF77-FD5C-ABE2-F004-7E61412E4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DAA69063-7EAF-1DCB-4702-1ACEA9888C30}"/>
                    </a:ext>
                  </a:extLst>
                </p:cNvPr>
                <p:cNvSpPr txBox="1"/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DC630FF0-8D8B-F132-C4D6-9106500D6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4254C87A-3676-3C37-AE1D-C8427879D0F0}"/>
                    </a:ext>
                  </a:extLst>
                </p:cNvPr>
                <p:cNvSpPr txBox="1"/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67654C6-7F66-235E-EDD3-22E03478E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5451D85-6D0B-930F-C9CD-816F17531035}"/>
                    </a:ext>
                  </a:extLst>
                </p:cNvPr>
                <p:cNvSpPr txBox="1"/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0.9 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5BC0AD-D630-3B14-61A9-C401AFB30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86D485AB-7A8C-A30C-765F-F70C40A4274E}"/>
                    </a:ext>
                  </a:extLst>
                </p:cNvPr>
                <p:cNvSpPr txBox="1"/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1.2 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B0A3484E-929A-193A-763B-C890F8EE2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AB22A3F-D5A7-CE4F-4E13-29DA1C557713}"/>
                    </a:ext>
                  </a:extLst>
                </p:cNvPr>
                <p:cNvSpPr txBox="1"/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1.5 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A5DDE1E-E061-4338-BCA6-A582A8B9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7DF70FD-260B-447C-73C6-E1E4117D38E6}"/>
                    </a:ext>
                  </a:extLst>
                </p:cNvPr>
                <p:cNvSpPr txBox="1"/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0.6 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954DEBC-BFF6-6C24-ED26-78AE8F735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CF2B89-4282-F2BD-17D9-340A92902C0E}"/>
              </a:ext>
            </a:extLst>
          </p:cNvPr>
          <p:cNvSpPr txBox="1"/>
          <p:nvPr/>
        </p:nvSpPr>
        <p:spPr>
          <a:xfrm>
            <a:off x="7420490" y="2604354"/>
            <a:ext cx="4355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To avoid the tread-off, I examining double stage TIA.</a:t>
            </a:r>
          </a:p>
          <a:p>
            <a:pPr algn="l"/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This topology dividing gain between two stage, I attempt high trans-impedance and large bandwidth.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58015-4259-94DE-BAE5-C734C0CB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Double Stage 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BD699B-FBF2-6712-0702-E6F7FCF8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3E7AD5-C43D-083D-D073-7A26ABC4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1CD8D3-1B6D-C8BF-FFB0-FF65A1EAA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0AF1495-B1B3-3127-2AAC-D5840DE08940}"/>
              </a:ext>
            </a:extLst>
          </p:cNvPr>
          <p:cNvGrpSpPr>
            <a:grpSpLocks noChangeAspect="1"/>
          </p:cNvGrpSpPr>
          <p:nvPr/>
        </p:nvGrpSpPr>
        <p:grpSpPr>
          <a:xfrm>
            <a:off x="1364353" y="1148265"/>
            <a:ext cx="6017283" cy="4140172"/>
            <a:chOff x="370853" y="1593741"/>
            <a:chExt cx="6829308" cy="4698883"/>
          </a:xfrm>
        </p:grpSpPr>
        <p:pic>
          <p:nvPicPr>
            <p:cNvPr id="9" name="図 8" descr="グラフィカル ユーザー インターフェイス, アプリケーション, Teams&#10;&#10;自動的に生成された説明">
              <a:extLst>
                <a:ext uri="{FF2B5EF4-FFF2-40B4-BE49-F238E27FC236}">
                  <a16:creationId xmlns:a16="http://schemas.microsoft.com/office/drawing/2014/main" id="{C63E31A0-1AFB-ACED-285A-82CFD8B68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853" y="1593741"/>
              <a:ext cx="6829308" cy="46988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A6BF666-3681-3BA4-ADDC-5B387AAE7659}"/>
                    </a:ext>
                  </a:extLst>
                </p:cNvPr>
                <p:cNvSpPr txBox="1"/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870 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E91EF77-FD5C-ABE2-F004-7E61412E4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E1D061F-B3AB-3826-A3E8-49E5B81E674C}"/>
                    </a:ext>
                  </a:extLst>
                </p:cNvPr>
                <p:cNvSpPr txBox="1"/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DC630FF0-8D8B-F132-C4D6-9106500D6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3EEAC6A-0C47-F1B7-A40B-205FF91AB47C}"/>
                    </a:ext>
                  </a:extLst>
                </p:cNvPr>
                <p:cNvSpPr txBox="1"/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67654C6-7F66-235E-EDD3-22E03478E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C597A91-1E42-A1D3-F725-8C05718483C3}"/>
                    </a:ext>
                  </a:extLst>
                </p:cNvPr>
                <p:cNvSpPr txBox="1"/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0.9 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5BC0AD-D630-3B14-61A9-C401AFB30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B9B2B67A-279D-0FDA-317D-CB59656F3D09}"/>
                    </a:ext>
                  </a:extLst>
                </p:cNvPr>
                <p:cNvSpPr txBox="1"/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1.2 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B0A3484E-929A-193A-763B-C890F8EE2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ED69B7E1-3254-6F9C-AA91-83F93353486B}"/>
                    </a:ext>
                  </a:extLst>
                </p:cNvPr>
                <p:cNvSpPr txBox="1"/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1.5 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A5DDE1E-E061-4338-BCA6-A582A8B9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666785BD-B63A-56D2-7B6E-4C85706DFBD4}"/>
                    </a:ext>
                  </a:extLst>
                </p:cNvPr>
                <p:cNvSpPr txBox="1"/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0.6 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954DEBC-BFF6-6C24-ED26-78AE8F735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E1EFD11F-A4D3-ADC4-5077-6137C32F66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52" y="1108501"/>
            <a:ext cx="5429018" cy="3800313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EE6A52-97C6-132B-6B48-D82887EE2958}"/>
              </a:ext>
            </a:extLst>
          </p:cNvPr>
          <p:cNvSpPr txBox="1"/>
          <p:nvPr/>
        </p:nvSpPr>
        <p:spPr>
          <a:xfrm>
            <a:off x="1564384" y="5458887"/>
            <a:ext cx="9063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Times Newer Roman" panose="00000500000000000000" pitchFamily="50" charset="0"/>
              </a:rPr>
              <a:t>This is a first stage of frequency characteristic.</a:t>
            </a:r>
          </a:p>
          <a:p>
            <a:pPr algn="ctr"/>
            <a:r>
              <a:rPr lang="en-US" altLang="ja-JP" sz="2400" dirty="0">
                <a:latin typeface="Times Newer Roman" panose="00000500000000000000" pitchFamily="50" charset="0"/>
              </a:rPr>
              <a:t>This cutoff frequency is 10 GHz ordered.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4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 smtClean="0">
            <a:latin typeface="Times Newer Roman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FE0913E3-AAA5-4B1D-8E71-C49E8FDDAEF3}" vid="{E136EE17-40F0-4952-BD41-980C8E25FB1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82</TotalTime>
  <Words>434</Words>
  <Application>Microsoft Office PowerPoint</Application>
  <PresentationFormat>ワイド画面</PresentationFormat>
  <Paragraphs>94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游ゴシック Medium</vt:lpstr>
      <vt:lpstr>Arial</vt:lpstr>
      <vt:lpstr>Cambria Math</vt:lpstr>
      <vt:lpstr>Times Newer Roman</vt:lpstr>
      <vt:lpstr>Office テーマ</vt:lpstr>
      <vt:lpstr>PowerPoint プレゼンテーション</vt:lpstr>
      <vt:lpstr>Index</vt:lpstr>
      <vt:lpstr>Background</vt:lpstr>
      <vt:lpstr>Background</vt:lpstr>
      <vt:lpstr>Background</vt:lpstr>
      <vt:lpstr>Purpose</vt:lpstr>
      <vt:lpstr>Single stage TIA</vt:lpstr>
      <vt:lpstr>Double Stage TIA</vt:lpstr>
      <vt:lpstr>Double Stage TIA</vt:lpstr>
      <vt:lpstr>Double Stage TIA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KOJIMAHIKARU</dc:creator>
  <cp:lastModifiedBy>KOJIMAHIKARU</cp:lastModifiedBy>
  <cp:revision>1</cp:revision>
  <dcterms:created xsi:type="dcterms:W3CDTF">2024-06-03T21:20:11Z</dcterms:created>
  <dcterms:modified xsi:type="dcterms:W3CDTF">2024-06-03T22:43:09Z</dcterms:modified>
</cp:coreProperties>
</file>